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5447" r:id="rId4"/>
    <p:sldMasterId id="2147485549" r:id="rId5"/>
  </p:sldMasterIdLst>
  <p:notesMasterIdLst>
    <p:notesMasterId r:id="rId58"/>
  </p:notesMasterIdLst>
  <p:handoutMasterIdLst>
    <p:handoutMasterId r:id="rId59"/>
  </p:handoutMasterIdLst>
  <p:sldIdLst>
    <p:sldId id="2147481797" r:id="rId6"/>
    <p:sldId id="2147483632" r:id="rId7"/>
    <p:sldId id="264" r:id="rId8"/>
    <p:sldId id="267" r:id="rId9"/>
    <p:sldId id="2147483637" r:id="rId10"/>
    <p:sldId id="2147482521" r:id="rId11"/>
    <p:sldId id="380" r:id="rId12"/>
    <p:sldId id="357" r:id="rId13"/>
    <p:sldId id="2147483635" r:id="rId14"/>
    <p:sldId id="2147483638" r:id="rId15"/>
    <p:sldId id="2147483639" r:id="rId16"/>
    <p:sldId id="363" r:id="rId17"/>
    <p:sldId id="2147483398" r:id="rId18"/>
    <p:sldId id="269" r:id="rId19"/>
    <p:sldId id="2147481660" r:id="rId20"/>
    <p:sldId id="271" r:id="rId21"/>
    <p:sldId id="273" r:id="rId22"/>
    <p:sldId id="2147483640" r:id="rId23"/>
    <p:sldId id="2147483630" r:id="rId24"/>
    <p:sldId id="283" r:id="rId25"/>
    <p:sldId id="2147481637" r:id="rId26"/>
    <p:sldId id="270" r:id="rId27"/>
    <p:sldId id="281" r:id="rId28"/>
    <p:sldId id="278" r:id="rId29"/>
    <p:sldId id="279" r:id="rId30"/>
    <p:sldId id="2147481663" r:id="rId31"/>
    <p:sldId id="2147483631" r:id="rId32"/>
    <p:sldId id="2147483646" r:id="rId33"/>
    <p:sldId id="2147483432" r:id="rId34"/>
    <p:sldId id="272" r:id="rId35"/>
    <p:sldId id="2147482524" r:id="rId36"/>
    <p:sldId id="2147481802" r:id="rId37"/>
    <p:sldId id="2147481806" r:id="rId38"/>
    <p:sldId id="284" r:id="rId39"/>
    <p:sldId id="2147483643" r:id="rId40"/>
    <p:sldId id="256" r:id="rId41"/>
    <p:sldId id="261" r:id="rId42"/>
    <p:sldId id="2147483629" r:id="rId43"/>
    <p:sldId id="258" r:id="rId44"/>
    <p:sldId id="287" r:id="rId45"/>
    <p:sldId id="2147483588" r:id="rId46"/>
    <p:sldId id="263" r:id="rId47"/>
    <p:sldId id="275" r:id="rId48"/>
    <p:sldId id="260" r:id="rId49"/>
    <p:sldId id="2147483642" r:id="rId50"/>
    <p:sldId id="2147483641" r:id="rId51"/>
    <p:sldId id="2147483647" r:id="rId52"/>
    <p:sldId id="265" r:id="rId53"/>
    <p:sldId id="2147470610" r:id="rId54"/>
    <p:sldId id="2147481678" r:id="rId55"/>
    <p:sldId id="257" r:id="rId56"/>
    <p:sldId id="277" r:id="rId57"/>
  </p:sldIdLst>
  <p:sldSz cx="12192000" cy="6858000"/>
  <p:notesSz cx="6858000" cy="9144000"/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0271D5A-CD66-4DBD-B219-6DEF7325F61F}">
          <p14:sldIdLst>
            <p14:sldId id="2147481797"/>
            <p14:sldId id="2147483632"/>
            <p14:sldId id="264"/>
            <p14:sldId id="267"/>
            <p14:sldId id="2147483637"/>
            <p14:sldId id="2147482521"/>
            <p14:sldId id="380"/>
            <p14:sldId id="357"/>
            <p14:sldId id="2147483635"/>
            <p14:sldId id="2147483638"/>
            <p14:sldId id="2147483639"/>
            <p14:sldId id="363"/>
            <p14:sldId id="2147483398"/>
            <p14:sldId id="269"/>
            <p14:sldId id="2147481660"/>
            <p14:sldId id="271"/>
          </p14:sldIdLst>
        </p14:section>
        <p14:section name="Untitled Section" id="{C3314B7F-E328-4B0E-B9D7-239A18657A39}">
          <p14:sldIdLst>
            <p14:sldId id="273"/>
            <p14:sldId id="2147483640"/>
            <p14:sldId id="2147483630"/>
            <p14:sldId id="283"/>
            <p14:sldId id="2147481637"/>
            <p14:sldId id="270"/>
            <p14:sldId id="281"/>
            <p14:sldId id="278"/>
            <p14:sldId id="279"/>
            <p14:sldId id="2147481663"/>
            <p14:sldId id="2147483631"/>
            <p14:sldId id="2147483646"/>
            <p14:sldId id="2147483432"/>
            <p14:sldId id="272"/>
            <p14:sldId id="2147482524"/>
            <p14:sldId id="2147481802"/>
            <p14:sldId id="2147481806"/>
            <p14:sldId id="284"/>
            <p14:sldId id="2147483643"/>
            <p14:sldId id="256"/>
            <p14:sldId id="261"/>
            <p14:sldId id="2147483629"/>
            <p14:sldId id="258"/>
            <p14:sldId id="287"/>
            <p14:sldId id="2147483588"/>
            <p14:sldId id="263"/>
            <p14:sldId id="275"/>
            <p14:sldId id="260"/>
            <p14:sldId id="2147483642"/>
            <p14:sldId id="2147483641"/>
            <p14:sldId id="2147483647"/>
            <p14:sldId id="265"/>
            <p14:sldId id="2147470610"/>
            <p14:sldId id="2147481678"/>
            <p14:sldId id="257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4"/>
    <a:srgbClr val="2A446F"/>
    <a:srgbClr val="C03BC4"/>
    <a:srgbClr val="FF5C39"/>
    <a:srgbClr val="FFE399"/>
    <a:srgbClr val="D7D2CB"/>
    <a:srgbClr val="8C8279"/>
    <a:srgbClr val="FFB900"/>
    <a:srgbClr val="091F2C"/>
    <a:srgbClr val="7025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6B8DD2-B552-4C58-91C5-F508CD4E2488}" v="56" dt="2025-06-13T06:50:20.417"/>
    <p1510:client id="{C873FE43-3545-6D42-9E23-792B90284CF4}" v="22" dt="2025-06-11T07:38:52.8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66" Type="http://schemas.microsoft.com/office/2018/10/relationships/authors" Target="authors.xml"/><Relationship Id="rId5" Type="http://schemas.openxmlformats.org/officeDocument/2006/relationships/slideMaster" Target="slideMasters/slideMaster2.xml"/><Relationship Id="rId61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commentAuthors" Target="commentAuthors.xml"/><Relationship Id="rId65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A0F0A8-5E1E-4A1C-B254-BD61C2991CB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653325-02BD-41B8-B1DB-7F7D886DF922}">
      <dgm:prSet phldrT="[Text]" phldr="0"/>
      <dgm:spPr/>
      <dgm:t>
        <a:bodyPr/>
        <a:lstStyle/>
        <a:p>
          <a:r>
            <a:rPr lang="en-US"/>
            <a:t>User gestures…</a:t>
          </a:r>
        </a:p>
      </dgm:t>
    </dgm:pt>
    <dgm:pt modelId="{374B97FE-F246-45F6-BF3D-93EA38B0E5A3}" type="parTrans" cxnId="{144EF33F-7CE6-4ED9-85B1-BF3721B085C0}">
      <dgm:prSet/>
      <dgm:spPr/>
      <dgm:t>
        <a:bodyPr/>
        <a:lstStyle/>
        <a:p>
          <a:endParaRPr lang="en-US"/>
        </a:p>
      </dgm:t>
    </dgm:pt>
    <dgm:pt modelId="{A122D89A-AB7F-46CF-AE39-CC23F088F823}" type="sibTrans" cxnId="{144EF33F-7CE6-4ED9-85B1-BF3721B085C0}">
      <dgm:prSet/>
      <dgm:spPr/>
      <dgm:t>
        <a:bodyPr/>
        <a:lstStyle/>
        <a:p>
          <a:endParaRPr lang="en-US"/>
        </a:p>
      </dgm:t>
    </dgm:pt>
    <dgm:pt modelId="{0068CD2F-89A2-4A50-A1D8-E5C8D724AC5A}">
      <dgm:prSet phldrT="[Text]" phldr="0"/>
      <dgm:spPr/>
      <dgm:t>
        <a:bodyPr/>
        <a:lstStyle/>
        <a:p>
          <a:r>
            <a:rPr lang="en-US"/>
            <a:t>External App </a:t>
          </a:r>
          <a:br>
            <a:rPr lang="en-US"/>
          </a:br>
          <a:r>
            <a:rPr lang="en-US"/>
            <a:t>calls…</a:t>
          </a:r>
        </a:p>
      </dgm:t>
    </dgm:pt>
    <dgm:pt modelId="{A23BA79A-C928-4CDD-A920-724872E2780E}" type="parTrans" cxnId="{3FB09140-0203-46FC-8EE8-92A39578628F}">
      <dgm:prSet/>
      <dgm:spPr/>
      <dgm:t>
        <a:bodyPr/>
        <a:lstStyle/>
        <a:p>
          <a:endParaRPr lang="en-US"/>
        </a:p>
      </dgm:t>
    </dgm:pt>
    <dgm:pt modelId="{F6937D77-2598-4D2B-86E1-3A3A08DE39DE}" type="sibTrans" cxnId="{3FB09140-0203-46FC-8EE8-92A39578628F}">
      <dgm:prSet/>
      <dgm:spPr/>
      <dgm:t>
        <a:bodyPr/>
        <a:lstStyle/>
        <a:p>
          <a:endParaRPr lang="en-US"/>
        </a:p>
      </dgm:t>
    </dgm:pt>
    <dgm:pt modelId="{448D4F65-3207-408D-A1EA-0BB9E96D2C27}">
      <dgm:prSet phldrT="[Text]" phldr="0"/>
      <dgm:spPr/>
      <dgm:t>
        <a:bodyPr/>
        <a:lstStyle/>
        <a:p>
          <a:r>
            <a:rPr lang="en-US"/>
            <a:t>Microsoft Graph API connects…</a:t>
          </a:r>
        </a:p>
      </dgm:t>
    </dgm:pt>
    <dgm:pt modelId="{4FB9EBBD-92B6-4611-900F-22DBD287964C}" type="parTrans" cxnId="{C130DC35-B82C-4C1B-B7C2-DFA81FE4070E}">
      <dgm:prSet/>
      <dgm:spPr/>
      <dgm:t>
        <a:bodyPr/>
        <a:lstStyle/>
        <a:p>
          <a:endParaRPr lang="en-US"/>
        </a:p>
      </dgm:t>
    </dgm:pt>
    <dgm:pt modelId="{73B46A31-A073-4C58-AC68-CA28944507E0}" type="sibTrans" cxnId="{C130DC35-B82C-4C1B-B7C2-DFA81FE4070E}">
      <dgm:prSet/>
      <dgm:spPr/>
      <dgm:t>
        <a:bodyPr/>
        <a:lstStyle/>
        <a:p>
          <a:endParaRPr lang="en-US"/>
        </a:p>
      </dgm:t>
    </dgm:pt>
    <dgm:pt modelId="{3FB2F6F1-08B8-454A-BEA4-6AFDA4C59CCD}">
      <dgm:prSet phldrT="[Text]" phldr="0"/>
      <dgm:spPr/>
      <dgm:t>
        <a:bodyPr/>
        <a:lstStyle/>
        <a:p>
          <a:r>
            <a:rPr lang="en-US"/>
            <a:t>SharePoint Embedded provides </a:t>
          </a:r>
          <a:r>
            <a:rPr lang="en-US" err="1"/>
            <a:t>webUrl</a:t>
          </a:r>
          <a:r>
            <a:rPr lang="en-US"/>
            <a:t>…</a:t>
          </a:r>
        </a:p>
      </dgm:t>
    </dgm:pt>
    <dgm:pt modelId="{BD702A5C-38CE-4439-97FC-037022ACBC22}" type="parTrans" cxnId="{0D14A492-0D6A-439F-9DAC-35D4DD7E48E1}">
      <dgm:prSet/>
      <dgm:spPr/>
      <dgm:t>
        <a:bodyPr/>
        <a:lstStyle/>
        <a:p>
          <a:endParaRPr lang="en-US"/>
        </a:p>
      </dgm:t>
    </dgm:pt>
    <dgm:pt modelId="{337E922A-C5B6-4A79-84BD-F1CBD8D92B17}" type="sibTrans" cxnId="{0D14A492-0D6A-439F-9DAC-35D4DD7E48E1}">
      <dgm:prSet/>
      <dgm:spPr/>
      <dgm:t>
        <a:bodyPr/>
        <a:lstStyle/>
        <a:p>
          <a:endParaRPr lang="en-US"/>
        </a:p>
      </dgm:t>
    </dgm:pt>
    <dgm:pt modelId="{23FAFA67-093F-42A7-8DE3-723310545EBF}">
      <dgm:prSet phldrT="[Text]" phldr="0"/>
      <dgm:spPr/>
      <dgm:t>
        <a:bodyPr/>
        <a:lstStyle/>
        <a:p>
          <a:r>
            <a:rPr lang="en-US"/>
            <a:t>…opens Word / Excel / PowerPoint </a:t>
          </a:r>
        </a:p>
      </dgm:t>
    </dgm:pt>
    <dgm:pt modelId="{4F35DBAE-852C-47DF-BEAF-EDAA061BBE63}" type="parTrans" cxnId="{3EEF5A02-7167-4FC1-B4C1-DDAE987DAF5D}">
      <dgm:prSet/>
      <dgm:spPr/>
      <dgm:t>
        <a:bodyPr/>
        <a:lstStyle/>
        <a:p>
          <a:endParaRPr lang="en-US"/>
        </a:p>
      </dgm:t>
    </dgm:pt>
    <dgm:pt modelId="{506D35CC-6042-49A3-B9B2-BEA2DE9733C7}" type="sibTrans" cxnId="{3EEF5A02-7167-4FC1-B4C1-DDAE987DAF5D}">
      <dgm:prSet/>
      <dgm:spPr/>
      <dgm:t>
        <a:bodyPr/>
        <a:lstStyle/>
        <a:p>
          <a:endParaRPr lang="en-US"/>
        </a:p>
      </dgm:t>
    </dgm:pt>
    <dgm:pt modelId="{B08A0C41-81C9-42EE-BE57-9A72EEAEE937}" type="pres">
      <dgm:prSet presAssocID="{4EA0F0A8-5E1E-4A1C-B254-BD61C2991CBC}" presName="CompostProcess" presStyleCnt="0">
        <dgm:presLayoutVars>
          <dgm:dir/>
          <dgm:resizeHandles val="exact"/>
        </dgm:presLayoutVars>
      </dgm:prSet>
      <dgm:spPr/>
    </dgm:pt>
    <dgm:pt modelId="{FACC8A3A-F983-45C5-B3F6-318974F9C28C}" type="pres">
      <dgm:prSet presAssocID="{4EA0F0A8-5E1E-4A1C-B254-BD61C2991CBC}" presName="arrow" presStyleLbl="bgShp" presStyleIdx="0" presStyleCnt="1"/>
      <dgm:spPr/>
    </dgm:pt>
    <dgm:pt modelId="{58CB00D8-7E8B-4AAD-B017-391E59D8B5E4}" type="pres">
      <dgm:prSet presAssocID="{4EA0F0A8-5E1E-4A1C-B254-BD61C2991CBC}" presName="linearProcess" presStyleCnt="0"/>
      <dgm:spPr/>
    </dgm:pt>
    <dgm:pt modelId="{342B2D62-CC64-4727-8B2F-C5675BD3B7F6}" type="pres">
      <dgm:prSet presAssocID="{5C653325-02BD-41B8-B1DB-7F7D886DF922}" presName="textNode" presStyleLbl="node1" presStyleIdx="0" presStyleCnt="5">
        <dgm:presLayoutVars>
          <dgm:bulletEnabled val="1"/>
        </dgm:presLayoutVars>
      </dgm:prSet>
      <dgm:spPr/>
    </dgm:pt>
    <dgm:pt modelId="{BF34BE24-0BEB-4BE6-933C-1937CF441D7E}" type="pres">
      <dgm:prSet presAssocID="{A122D89A-AB7F-46CF-AE39-CC23F088F823}" presName="sibTrans" presStyleCnt="0"/>
      <dgm:spPr/>
    </dgm:pt>
    <dgm:pt modelId="{7E2148DE-8968-4859-B83A-63FDF6F5560B}" type="pres">
      <dgm:prSet presAssocID="{0068CD2F-89A2-4A50-A1D8-E5C8D724AC5A}" presName="textNode" presStyleLbl="node1" presStyleIdx="1" presStyleCnt="5">
        <dgm:presLayoutVars>
          <dgm:bulletEnabled val="1"/>
        </dgm:presLayoutVars>
      </dgm:prSet>
      <dgm:spPr/>
    </dgm:pt>
    <dgm:pt modelId="{DEA12548-7219-4077-8C6F-C08C14BB0E0B}" type="pres">
      <dgm:prSet presAssocID="{F6937D77-2598-4D2B-86E1-3A3A08DE39DE}" presName="sibTrans" presStyleCnt="0"/>
      <dgm:spPr/>
    </dgm:pt>
    <dgm:pt modelId="{5887F3B7-9C4C-4B5F-AC8C-9649CAAFFCB6}" type="pres">
      <dgm:prSet presAssocID="{448D4F65-3207-408D-A1EA-0BB9E96D2C27}" presName="textNode" presStyleLbl="node1" presStyleIdx="2" presStyleCnt="5">
        <dgm:presLayoutVars>
          <dgm:bulletEnabled val="1"/>
        </dgm:presLayoutVars>
      </dgm:prSet>
      <dgm:spPr/>
    </dgm:pt>
    <dgm:pt modelId="{E27542AC-40B5-4529-9859-CD2995EBF210}" type="pres">
      <dgm:prSet presAssocID="{73B46A31-A073-4C58-AC68-CA28944507E0}" presName="sibTrans" presStyleCnt="0"/>
      <dgm:spPr/>
    </dgm:pt>
    <dgm:pt modelId="{0DAAB3B2-87D5-437B-9BE4-D423A4FEADE4}" type="pres">
      <dgm:prSet presAssocID="{3FB2F6F1-08B8-454A-BEA4-6AFDA4C59CCD}" presName="textNode" presStyleLbl="node1" presStyleIdx="3" presStyleCnt="5">
        <dgm:presLayoutVars>
          <dgm:bulletEnabled val="1"/>
        </dgm:presLayoutVars>
      </dgm:prSet>
      <dgm:spPr/>
    </dgm:pt>
    <dgm:pt modelId="{C8514148-BF6F-4544-801C-DC7F02E05BC9}" type="pres">
      <dgm:prSet presAssocID="{337E922A-C5B6-4A79-84BD-F1CBD8D92B17}" presName="sibTrans" presStyleCnt="0"/>
      <dgm:spPr/>
    </dgm:pt>
    <dgm:pt modelId="{90D38D3A-6531-49C7-9BC7-685DDEBA6930}" type="pres">
      <dgm:prSet presAssocID="{23FAFA67-093F-42A7-8DE3-723310545EBF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3EEF5A02-7167-4FC1-B4C1-DDAE987DAF5D}" srcId="{4EA0F0A8-5E1E-4A1C-B254-BD61C2991CBC}" destId="{23FAFA67-093F-42A7-8DE3-723310545EBF}" srcOrd="4" destOrd="0" parTransId="{4F35DBAE-852C-47DF-BEAF-EDAA061BBE63}" sibTransId="{506D35CC-6042-49A3-B9B2-BEA2DE9733C7}"/>
    <dgm:cxn modelId="{C130DC35-B82C-4C1B-B7C2-DFA81FE4070E}" srcId="{4EA0F0A8-5E1E-4A1C-B254-BD61C2991CBC}" destId="{448D4F65-3207-408D-A1EA-0BB9E96D2C27}" srcOrd="2" destOrd="0" parTransId="{4FB9EBBD-92B6-4611-900F-22DBD287964C}" sibTransId="{73B46A31-A073-4C58-AC68-CA28944507E0}"/>
    <dgm:cxn modelId="{144EF33F-7CE6-4ED9-85B1-BF3721B085C0}" srcId="{4EA0F0A8-5E1E-4A1C-B254-BD61C2991CBC}" destId="{5C653325-02BD-41B8-B1DB-7F7D886DF922}" srcOrd="0" destOrd="0" parTransId="{374B97FE-F246-45F6-BF3D-93EA38B0E5A3}" sibTransId="{A122D89A-AB7F-46CF-AE39-CC23F088F823}"/>
    <dgm:cxn modelId="{3FB09140-0203-46FC-8EE8-92A39578628F}" srcId="{4EA0F0A8-5E1E-4A1C-B254-BD61C2991CBC}" destId="{0068CD2F-89A2-4A50-A1D8-E5C8D724AC5A}" srcOrd="1" destOrd="0" parTransId="{A23BA79A-C928-4CDD-A920-724872E2780E}" sibTransId="{F6937D77-2598-4D2B-86E1-3A3A08DE39DE}"/>
    <dgm:cxn modelId="{9A8A615D-F596-47D3-8102-C48543917F3B}" type="presOf" srcId="{0068CD2F-89A2-4A50-A1D8-E5C8D724AC5A}" destId="{7E2148DE-8968-4859-B83A-63FDF6F5560B}" srcOrd="0" destOrd="0" presId="urn:microsoft.com/office/officeart/2005/8/layout/hProcess9"/>
    <dgm:cxn modelId="{23B78B56-C979-4D9B-9376-429233C254BF}" type="presOf" srcId="{23FAFA67-093F-42A7-8DE3-723310545EBF}" destId="{90D38D3A-6531-49C7-9BC7-685DDEBA6930}" srcOrd="0" destOrd="0" presId="urn:microsoft.com/office/officeart/2005/8/layout/hProcess9"/>
    <dgm:cxn modelId="{BA425280-92BA-45DB-885F-011423A14CA2}" type="presOf" srcId="{5C653325-02BD-41B8-B1DB-7F7D886DF922}" destId="{342B2D62-CC64-4727-8B2F-C5675BD3B7F6}" srcOrd="0" destOrd="0" presId="urn:microsoft.com/office/officeart/2005/8/layout/hProcess9"/>
    <dgm:cxn modelId="{0D14A492-0D6A-439F-9DAC-35D4DD7E48E1}" srcId="{4EA0F0A8-5E1E-4A1C-B254-BD61C2991CBC}" destId="{3FB2F6F1-08B8-454A-BEA4-6AFDA4C59CCD}" srcOrd="3" destOrd="0" parTransId="{BD702A5C-38CE-4439-97FC-037022ACBC22}" sibTransId="{337E922A-C5B6-4A79-84BD-F1CBD8D92B17}"/>
    <dgm:cxn modelId="{7B75ACB3-C15C-403A-BA64-32A9238712DA}" type="presOf" srcId="{3FB2F6F1-08B8-454A-BEA4-6AFDA4C59CCD}" destId="{0DAAB3B2-87D5-437B-9BE4-D423A4FEADE4}" srcOrd="0" destOrd="0" presId="urn:microsoft.com/office/officeart/2005/8/layout/hProcess9"/>
    <dgm:cxn modelId="{A24A17F2-72C0-4834-8D8F-0026A52CFB44}" type="presOf" srcId="{448D4F65-3207-408D-A1EA-0BB9E96D2C27}" destId="{5887F3B7-9C4C-4B5F-AC8C-9649CAAFFCB6}" srcOrd="0" destOrd="0" presId="urn:microsoft.com/office/officeart/2005/8/layout/hProcess9"/>
    <dgm:cxn modelId="{E3A4A0FE-DBC5-4F29-ABE1-79350E7CB614}" type="presOf" srcId="{4EA0F0A8-5E1E-4A1C-B254-BD61C2991CBC}" destId="{B08A0C41-81C9-42EE-BE57-9A72EEAEE937}" srcOrd="0" destOrd="0" presId="urn:microsoft.com/office/officeart/2005/8/layout/hProcess9"/>
    <dgm:cxn modelId="{53CBB16B-F3EE-4005-A3C4-0E8119043A04}" type="presParOf" srcId="{B08A0C41-81C9-42EE-BE57-9A72EEAEE937}" destId="{FACC8A3A-F983-45C5-B3F6-318974F9C28C}" srcOrd="0" destOrd="0" presId="urn:microsoft.com/office/officeart/2005/8/layout/hProcess9"/>
    <dgm:cxn modelId="{58D265C0-0139-4738-BBD2-ED9A44002401}" type="presParOf" srcId="{B08A0C41-81C9-42EE-BE57-9A72EEAEE937}" destId="{58CB00D8-7E8B-4AAD-B017-391E59D8B5E4}" srcOrd="1" destOrd="0" presId="urn:microsoft.com/office/officeart/2005/8/layout/hProcess9"/>
    <dgm:cxn modelId="{D8530768-02F8-4F74-AB11-F87258BFCDCC}" type="presParOf" srcId="{58CB00D8-7E8B-4AAD-B017-391E59D8B5E4}" destId="{342B2D62-CC64-4727-8B2F-C5675BD3B7F6}" srcOrd="0" destOrd="0" presId="urn:microsoft.com/office/officeart/2005/8/layout/hProcess9"/>
    <dgm:cxn modelId="{EDAB6440-0B58-4E0C-B517-14DF5A748F32}" type="presParOf" srcId="{58CB00D8-7E8B-4AAD-B017-391E59D8B5E4}" destId="{BF34BE24-0BEB-4BE6-933C-1937CF441D7E}" srcOrd="1" destOrd="0" presId="urn:microsoft.com/office/officeart/2005/8/layout/hProcess9"/>
    <dgm:cxn modelId="{B9F38127-7E84-490B-9750-D27A96100A23}" type="presParOf" srcId="{58CB00D8-7E8B-4AAD-B017-391E59D8B5E4}" destId="{7E2148DE-8968-4859-B83A-63FDF6F5560B}" srcOrd="2" destOrd="0" presId="urn:microsoft.com/office/officeart/2005/8/layout/hProcess9"/>
    <dgm:cxn modelId="{3A5F938B-1320-41D1-9CA6-65924DA9B2B4}" type="presParOf" srcId="{58CB00D8-7E8B-4AAD-B017-391E59D8B5E4}" destId="{DEA12548-7219-4077-8C6F-C08C14BB0E0B}" srcOrd="3" destOrd="0" presId="urn:microsoft.com/office/officeart/2005/8/layout/hProcess9"/>
    <dgm:cxn modelId="{115FB635-38CA-4E60-B0F6-92B8DD18BD57}" type="presParOf" srcId="{58CB00D8-7E8B-4AAD-B017-391E59D8B5E4}" destId="{5887F3B7-9C4C-4B5F-AC8C-9649CAAFFCB6}" srcOrd="4" destOrd="0" presId="urn:microsoft.com/office/officeart/2005/8/layout/hProcess9"/>
    <dgm:cxn modelId="{EF00BDE6-2A57-49AF-A6E5-D21C68595DDD}" type="presParOf" srcId="{58CB00D8-7E8B-4AAD-B017-391E59D8B5E4}" destId="{E27542AC-40B5-4529-9859-CD2995EBF210}" srcOrd="5" destOrd="0" presId="urn:microsoft.com/office/officeart/2005/8/layout/hProcess9"/>
    <dgm:cxn modelId="{0EA67094-07A3-47CC-BCA5-6DB2C515FEC9}" type="presParOf" srcId="{58CB00D8-7E8B-4AAD-B017-391E59D8B5E4}" destId="{0DAAB3B2-87D5-437B-9BE4-D423A4FEADE4}" srcOrd="6" destOrd="0" presId="urn:microsoft.com/office/officeart/2005/8/layout/hProcess9"/>
    <dgm:cxn modelId="{BD0E9E96-D731-4132-897E-C3CD2CF76FA8}" type="presParOf" srcId="{58CB00D8-7E8B-4AAD-B017-391E59D8B5E4}" destId="{C8514148-BF6F-4544-801C-DC7F02E05BC9}" srcOrd="7" destOrd="0" presId="urn:microsoft.com/office/officeart/2005/8/layout/hProcess9"/>
    <dgm:cxn modelId="{3B6241CF-2300-40BC-8466-4D98911541AA}" type="presParOf" srcId="{58CB00D8-7E8B-4AAD-B017-391E59D8B5E4}" destId="{90D38D3A-6531-49C7-9BC7-685DDEBA693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95F82F-C159-4C99-9F34-E9DC39688B6E}" type="doc">
      <dgm:prSet loTypeId="urn:microsoft.com/office/officeart/2005/8/layout/hierarchy1" loCatId="hierarchy" qsTypeId="urn:microsoft.com/office/officeart/2005/8/quickstyle/simple2" qsCatId="simple" csTypeId="urn:microsoft.com/office/officeart/2005/8/colors/accent1_1" csCatId="accent1"/>
      <dgm:spPr/>
      <dgm:t>
        <a:bodyPr/>
        <a:lstStyle/>
        <a:p>
          <a:endParaRPr lang="en-US"/>
        </a:p>
      </dgm:t>
    </dgm:pt>
    <dgm:pt modelId="{FA4824FF-8366-495E-9B17-28B884281215}">
      <dgm:prSet/>
      <dgm:spPr/>
      <dgm:t>
        <a:bodyPr/>
        <a:lstStyle/>
        <a:p>
          <a:r>
            <a:rPr lang="en-US" baseline="0"/>
            <a:t>LLM Connection</a:t>
          </a:r>
          <a:endParaRPr lang="en-US"/>
        </a:p>
      </dgm:t>
    </dgm:pt>
    <dgm:pt modelId="{536B8214-F01C-4ED4-8042-98CA0B729B0E}" type="parTrans" cxnId="{D3E959D1-12EF-44C7-938D-CCD6237F1095}">
      <dgm:prSet/>
      <dgm:spPr/>
      <dgm:t>
        <a:bodyPr/>
        <a:lstStyle/>
        <a:p>
          <a:endParaRPr lang="en-US"/>
        </a:p>
      </dgm:t>
    </dgm:pt>
    <dgm:pt modelId="{A83B9A28-3235-4652-A6EB-B4C40AEA3B8E}" type="sibTrans" cxnId="{D3E959D1-12EF-44C7-938D-CCD6237F1095}">
      <dgm:prSet/>
      <dgm:spPr/>
      <dgm:t>
        <a:bodyPr/>
        <a:lstStyle/>
        <a:p>
          <a:endParaRPr lang="en-US"/>
        </a:p>
      </dgm:t>
    </dgm:pt>
    <dgm:pt modelId="{38125820-F186-429A-BE96-C6EE9C86DFFD}">
      <dgm:prSet/>
      <dgm:spPr/>
      <dgm:t>
        <a:bodyPr/>
        <a:lstStyle/>
        <a:p>
          <a:r>
            <a:rPr lang="en-US" baseline="0"/>
            <a:t>Semantic Index/Retrieval API</a:t>
          </a:r>
          <a:endParaRPr lang="en-US"/>
        </a:p>
      </dgm:t>
    </dgm:pt>
    <dgm:pt modelId="{3A76BCF0-94EE-4860-B31C-E7E1411E74F5}" type="parTrans" cxnId="{85C1B6B8-DB76-40F8-90DF-C0B721CDB026}">
      <dgm:prSet/>
      <dgm:spPr/>
      <dgm:t>
        <a:bodyPr/>
        <a:lstStyle/>
        <a:p>
          <a:endParaRPr lang="en-US"/>
        </a:p>
      </dgm:t>
    </dgm:pt>
    <dgm:pt modelId="{9BBF843F-DC32-47A8-A0BE-D09D85D6E630}" type="sibTrans" cxnId="{85C1B6B8-DB76-40F8-90DF-C0B721CDB026}">
      <dgm:prSet/>
      <dgm:spPr/>
      <dgm:t>
        <a:bodyPr/>
        <a:lstStyle/>
        <a:p>
          <a:endParaRPr lang="en-US"/>
        </a:p>
      </dgm:t>
    </dgm:pt>
    <dgm:pt modelId="{B2A4B8E9-4626-48AA-A778-2B3E6218B603}">
      <dgm:prSet/>
      <dgm:spPr/>
      <dgm:t>
        <a:bodyPr/>
        <a:lstStyle/>
        <a:p>
          <a:r>
            <a:rPr lang="en-US" baseline="0"/>
            <a:t>LLM Orchestrator </a:t>
          </a:r>
          <a:endParaRPr lang="en-US"/>
        </a:p>
      </dgm:t>
    </dgm:pt>
    <dgm:pt modelId="{1234C406-2FDA-41F3-8CC7-8BE975B6BF00}" type="parTrans" cxnId="{59D30BD3-BFD8-4B75-8C05-73C457BDF411}">
      <dgm:prSet/>
      <dgm:spPr/>
      <dgm:t>
        <a:bodyPr/>
        <a:lstStyle/>
        <a:p>
          <a:endParaRPr lang="en-US"/>
        </a:p>
      </dgm:t>
    </dgm:pt>
    <dgm:pt modelId="{DF40A160-8574-4632-BFB6-5AFE19FAEE41}" type="sibTrans" cxnId="{59D30BD3-BFD8-4B75-8C05-73C457BDF411}">
      <dgm:prSet/>
      <dgm:spPr/>
      <dgm:t>
        <a:bodyPr/>
        <a:lstStyle/>
        <a:p>
          <a:endParaRPr lang="en-US"/>
        </a:p>
      </dgm:t>
    </dgm:pt>
    <dgm:pt modelId="{EE45F4E4-0C01-4E04-8A11-D23369166788}">
      <dgm:prSet/>
      <dgm:spPr/>
      <dgm:t>
        <a:bodyPr/>
        <a:lstStyle/>
        <a:p>
          <a:r>
            <a:rPr lang="en-US" baseline="0"/>
            <a:t>User Experience</a:t>
          </a:r>
          <a:endParaRPr lang="en-US"/>
        </a:p>
      </dgm:t>
    </dgm:pt>
    <dgm:pt modelId="{47E71635-0F5B-42B1-858A-3E89E1044E37}" type="parTrans" cxnId="{58C4111E-A3EA-46E4-BE58-465BA1DEA211}">
      <dgm:prSet/>
      <dgm:spPr/>
      <dgm:t>
        <a:bodyPr/>
        <a:lstStyle/>
        <a:p>
          <a:endParaRPr lang="en-US"/>
        </a:p>
      </dgm:t>
    </dgm:pt>
    <dgm:pt modelId="{47F9B230-62F5-4F2E-84DC-7734E41A0F1D}" type="sibTrans" cxnId="{58C4111E-A3EA-46E4-BE58-465BA1DEA211}">
      <dgm:prSet/>
      <dgm:spPr/>
      <dgm:t>
        <a:bodyPr/>
        <a:lstStyle/>
        <a:p>
          <a:endParaRPr lang="en-US"/>
        </a:p>
      </dgm:t>
    </dgm:pt>
    <dgm:pt modelId="{CDF41FAD-50B2-43B1-8E4E-421624F236C8}" type="pres">
      <dgm:prSet presAssocID="{5695F82F-C159-4C99-9F34-E9DC39688B6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49A10EF-1A0D-4864-896E-E8E8BE3A31F8}" type="pres">
      <dgm:prSet presAssocID="{FA4824FF-8366-495E-9B17-28B884281215}" presName="hierRoot1" presStyleCnt="0"/>
      <dgm:spPr/>
    </dgm:pt>
    <dgm:pt modelId="{7F7A8FEF-6833-4FE4-BB78-226D877CBD88}" type="pres">
      <dgm:prSet presAssocID="{FA4824FF-8366-495E-9B17-28B884281215}" presName="composite" presStyleCnt="0"/>
      <dgm:spPr/>
    </dgm:pt>
    <dgm:pt modelId="{1ADB893C-A491-45F2-A6A2-A797AD227D00}" type="pres">
      <dgm:prSet presAssocID="{FA4824FF-8366-495E-9B17-28B884281215}" presName="background" presStyleLbl="node0" presStyleIdx="0" presStyleCnt="4"/>
      <dgm:spPr/>
    </dgm:pt>
    <dgm:pt modelId="{93EA9AF7-D4CC-40C0-9926-FA5D8B5BD4E0}" type="pres">
      <dgm:prSet presAssocID="{FA4824FF-8366-495E-9B17-28B884281215}" presName="text" presStyleLbl="fgAcc0" presStyleIdx="0" presStyleCnt="4">
        <dgm:presLayoutVars>
          <dgm:chPref val="3"/>
        </dgm:presLayoutVars>
      </dgm:prSet>
      <dgm:spPr/>
    </dgm:pt>
    <dgm:pt modelId="{AC320975-DBE4-48D3-9969-8F7F3FDCC1F8}" type="pres">
      <dgm:prSet presAssocID="{FA4824FF-8366-495E-9B17-28B884281215}" presName="hierChild2" presStyleCnt="0"/>
      <dgm:spPr/>
    </dgm:pt>
    <dgm:pt modelId="{5F37E7CA-AB8A-4E93-A077-12FA63A89BF9}" type="pres">
      <dgm:prSet presAssocID="{38125820-F186-429A-BE96-C6EE9C86DFFD}" presName="hierRoot1" presStyleCnt="0"/>
      <dgm:spPr/>
    </dgm:pt>
    <dgm:pt modelId="{CBB4C038-E3C1-4DA2-B22F-5B568A46505D}" type="pres">
      <dgm:prSet presAssocID="{38125820-F186-429A-BE96-C6EE9C86DFFD}" presName="composite" presStyleCnt="0"/>
      <dgm:spPr/>
    </dgm:pt>
    <dgm:pt modelId="{79B483E9-0BD1-45DA-BCDC-92D9A8003C5D}" type="pres">
      <dgm:prSet presAssocID="{38125820-F186-429A-BE96-C6EE9C86DFFD}" presName="background" presStyleLbl="node0" presStyleIdx="1" presStyleCnt="4"/>
      <dgm:spPr/>
    </dgm:pt>
    <dgm:pt modelId="{A6E95F5B-E897-4BEC-B9EF-97E3F645C2ED}" type="pres">
      <dgm:prSet presAssocID="{38125820-F186-429A-BE96-C6EE9C86DFFD}" presName="text" presStyleLbl="fgAcc0" presStyleIdx="1" presStyleCnt="4">
        <dgm:presLayoutVars>
          <dgm:chPref val="3"/>
        </dgm:presLayoutVars>
      </dgm:prSet>
      <dgm:spPr/>
    </dgm:pt>
    <dgm:pt modelId="{1863AB2B-80AD-4ADB-81E5-8AACF7B6F79D}" type="pres">
      <dgm:prSet presAssocID="{38125820-F186-429A-BE96-C6EE9C86DFFD}" presName="hierChild2" presStyleCnt="0"/>
      <dgm:spPr/>
    </dgm:pt>
    <dgm:pt modelId="{9AE62D93-D827-42FC-A94D-C23CBD501736}" type="pres">
      <dgm:prSet presAssocID="{B2A4B8E9-4626-48AA-A778-2B3E6218B603}" presName="hierRoot1" presStyleCnt="0"/>
      <dgm:spPr/>
    </dgm:pt>
    <dgm:pt modelId="{CAF58225-1C43-4F41-8D2F-6436D9EC931C}" type="pres">
      <dgm:prSet presAssocID="{B2A4B8E9-4626-48AA-A778-2B3E6218B603}" presName="composite" presStyleCnt="0"/>
      <dgm:spPr/>
    </dgm:pt>
    <dgm:pt modelId="{92FCE059-A06E-416D-A680-4860BA300108}" type="pres">
      <dgm:prSet presAssocID="{B2A4B8E9-4626-48AA-A778-2B3E6218B603}" presName="background" presStyleLbl="node0" presStyleIdx="2" presStyleCnt="4"/>
      <dgm:spPr/>
    </dgm:pt>
    <dgm:pt modelId="{92BB971F-F79D-4F49-8F48-B7946CDF4E6A}" type="pres">
      <dgm:prSet presAssocID="{B2A4B8E9-4626-48AA-A778-2B3E6218B603}" presName="text" presStyleLbl="fgAcc0" presStyleIdx="2" presStyleCnt="4">
        <dgm:presLayoutVars>
          <dgm:chPref val="3"/>
        </dgm:presLayoutVars>
      </dgm:prSet>
      <dgm:spPr/>
    </dgm:pt>
    <dgm:pt modelId="{5EB7B742-4349-4A64-9B8B-1A529C644C6A}" type="pres">
      <dgm:prSet presAssocID="{B2A4B8E9-4626-48AA-A778-2B3E6218B603}" presName="hierChild2" presStyleCnt="0"/>
      <dgm:spPr/>
    </dgm:pt>
    <dgm:pt modelId="{268E3DC8-C604-4E51-8237-2641AA3B51CF}" type="pres">
      <dgm:prSet presAssocID="{EE45F4E4-0C01-4E04-8A11-D23369166788}" presName="hierRoot1" presStyleCnt="0"/>
      <dgm:spPr/>
    </dgm:pt>
    <dgm:pt modelId="{7FED6B5E-9EF8-4403-8AC6-803F0D85D771}" type="pres">
      <dgm:prSet presAssocID="{EE45F4E4-0C01-4E04-8A11-D23369166788}" presName="composite" presStyleCnt="0"/>
      <dgm:spPr/>
    </dgm:pt>
    <dgm:pt modelId="{39982DAF-64F6-4C0A-8680-FA749356E38C}" type="pres">
      <dgm:prSet presAssocID="{EE45F4E4-0C01-4E04-8A11-D23369166788}" presName="background" presStyleLbl="node0" presStyleIdx="3" presStyleCnt="4"/>
      <dgm:spPr/>
    </dgm:pt>
    <dgm:pt modelId="{61033932-2AAC-4B04-9354-30A439A6F2BD}" type="pres">
      <dgm:prSet presAssocID="{EE45F4E4-0C01-4E04-8A11-D23369166788}" presName="text" presStyleLbl="fgAcc0" presStyleIdx="3" presStyleCnt="4">
        <dgm:presLayoutVars>
          <dgm:chPref val="3"/>
        </dgm:presLayoutVars>
      </dgm:prSet>
      <dgm:spPr/>
    </dgm:pt>
    <dgm:pt modelId="{A686D32A-4029-4C8E-BFEE-CDEF0B0DF788}" type="pres">
      <dgm:prSet presAssocID="{EE45F4E4-0C01-4E04-8A11-D23369166788}" presName="hierChild2" presStyleCnt="0"/>
      <dgm:spPr/>
    </dgm:pt>
  </dgm:ptLst>
  <dgm:cxnLst>
    <dgm:cxn modelId="{1A13BE04-1E1B-43E9-BFA7-E64B77A460CA}" type="presOf" srcId="{38125820-F186-429A-BE96-C6EE9C86DFFD}" destId="{A6E95F5B-E897-4BEC-B9EF-97E3F645C2ED}" srcOrd="0" destOrd="0" presId="urn:microsoft.com/office/officeart/2005/8/layout/hierarchy1"/>
    <dgm:cxn modelId="{58C4111E-A3EA-46E4-BE58-465BA1DEA211}" srcId="{5695F82F-C159-4C99-9F34-E9DC39688B6E}" destId="{EE45F4E4-0C01-4E04-8A11-D23369166788}" srcOrd="3" destOrd="0" parTransId="{47E71635-0F5B-42B1-858A-3E89E1044E37}" sibTransId="{47F9B230-62F5-4F2E-84DC-7734E41A0F1D}"/>
    <dgm:cxn modelId="{28651A45-0E18-4B76-8750-C4D0E778DBC2}" type="presOf" srcId="{5695F82F-C159-4C99-9F34-E9DC39688B6E}" destId="{CDF41FAD-50B2-43B1-8E4E-421624F236C8}" srcOrd="0" destOrd="0" presId="urn:microsoft.com/office/officeart/2005/8/layout/hierarchy1"/>
    <dgm:cxn modelId="{5BCC2A7A-91B3-4144-AFDD-0ADDEE84879E}" type="presOf" srcId="{FA4824FF-8366-495E-9B17-28B884281215}" destId="{93EA9AF7-D4CC-40C0-9926-FA5D8B5BD4E0}" srcOrd="0" destOrd="0" presId="urn:microsoft.com/office/officeart/2005/8/layout/hierarchy1"/>
    <dgm:cxn modelId="{43DF1A9B-DDD7-40E9-894F-73F3C3A82FA5}" type="presOf" srcId="{EE45F4E4-0C01-4E04-8A11-D23369166788}" destId="{61033932-2AAC-4B04-9354-30A439A6F2BD}" srcOrd="0" destOrd="0" presId="urn:microsoft.com/office/officeart/2005/8/layout/hierarchy1"/>
    <dgm:cxn modelId="{85C1B6B8-DB76-40F8-90DF-C0B721CDB026}" srcId="{5695F82F-C159-4C99-9F34-E9DC39688B6E}" destId="{38125820-F186-429A-BE96-C6EE9C86DFFD}" srcOrd="1" destOrd="0" parTransId="{3A76BCF0-94EE-4860-B31C-E7E1411E74F5}" sibTransId="{9BBF843F-DC32-47A8-A0BE-D09D85D6E630}"/>
    <dgm:cxn modelId="{D3E959D1-12EF-44C7-938D-CCD6237F1095}" srcId="{5695F82F-C159-4C99-9F34-E9DC39688B6E}" destId="{FA4824FF-8366-495E-9B17-28B884281215}" srcOrd="0" destOrd="0" parTransId="{536B8214-F01C-4ED4-8042-98CA0B729B0E}" sibTransId="{A83B9A28-3235-4652-A6EB-B4C40AEA3B8E}"/>
    <dgm:cxn modelId="{59D30BD3-BFD8-4B75-8C05-73C457BDF411}" srcId="{5695F82F-C159-4C99-9F34-E9DC39688B6E}" destId="{B2A4B8E9-4626-48AA-A778-2B3E6218B603}" srcOrd="2" destOrd="0" parTransId="{1234C406-2FDA-41F3-8CC7-8BE975B6BF00}" sibTransId="{DF40A160-8574-4632-BFB6-5AFE19FAEE41}"/>
    <dgm:cxn modelId="{0E4393D8-8620-4313-9FDF-A0643FEBD942}" type="presOf" srcId="{B2A4B8E9-4626-48AA-A778-2B3E6218B603}" destId="{92BB971F-F79D-4F49-8F48-B7946CDF4E6A}" srcOrd="0" destOrd="0" presId="urn:microsoft.com/office/officeart/2005/8/layout/hierarchy1"/>
    <dgm:cxn modelId="{908D6D08-35AB-4CF2-A88B-4B96F283C230}" type="presParOf" srcId="{CDF41FAD-50B2-43B1-8E4E-421624F236C8}" destId="{649A10EF-1A0D-4864-896E-E8E8BE3A31F8}" srcOrd="0" destOrd="0" presId="urn:microsoft.com/office/officeart/2005/8/layout/hierarchy1"/>
    <dgm:cxn modelId="{64915258-5AA2-4938-AE5C-8A9AB7BAC5EA}" type="presParOf" srcId="{649A10EF-1A0D-4864-896E-E8E8BE3A31F8}" destId="{7F7A8FEF-6833-4FE4-BB78-226D877CBD88}" srcOrd="0" destOrd="0" presId="urn:microsoft.com/office/officeart/2005/8/layout/hierarchy1"/>
    <dgm:cxn modelId="{9690BA12-4042-4A64-AA05-A6ADCE3A4B40}" type="presParOf" srcId="{7F7A8FEF-6833-4FE4-BB78-226D877CBD88}" destId="{1ADB893C-A491-45F2-A6A2-A797AD227D00}" srcOrd="0" destOrd="0" presId="urn:microsoft.com/office/officeart/2005/8/layout/hierarchy1"/>
    <dgm:cxn modelId="{B531598F-AAC6-472B-80F2-BDBC23D36815}" type="presParOf" srcId="{7F7A8FEF-6833-4FE4-BB78-226D877CBD88}" destId="{93EA9AF7-D4CC-40C0-9926-FA5D8B5BD4E0}" srcOrd="1" destOrd="0" presId="urn:microsoft.com/office/officeart/2005/8/layout/hierarchy1"/>
    <dgm:cxn modelId="{D950B3AC-D75E-4694-BF08-460ADCBC9097}" type="presParOf" srcId="{649A10EF-1A0D-4864-896E-E8E8BE3A31F8}" destId="{AC320975-DBE4-48D3-9969-8F7F3FDCC1F8}" srcOrd="1" destOrd="0" presId="urn:microsoft.com/office/officeart/2005/8/layout/hierarchy1"/>
    <dgm:cxn modelId="{EE50EB30-BBB9-4763-B68D-D81D23193E4F}" type="presParOf" srcId="{CDF41FAD-50B2-43B1-8E4E-421624F236C8}" destId="{5F37E7CA-AB8A-4E93-A077-12FA63A89BF9}" srcOrd="1" destOrd="0" presId="urn:microsoft.com/office/officeart/2005/8/layout/hierarchy1"/>
    <dgm:cxn modelId="{7649DF88-1F74-4457-9822-EE624DB98C79}" type="presParOf" srcId="{5F37E7CA-AB8A-4E93-A077-12FA63A89BF9}" destId="{CBB4C038-E3C1-4DA2-B22F-5B568A46505D}" srcOrd="0" destOrd="0" presId="urn:microsoft.com/office/officeart/2005/8/layout/hierarchy1"/>
    <dgm:cxn modelId="{C04B981F-2CB2-4EB3-8557-3448950909A6}" type="presParOf" srcId="{CBB4C038-E3C1-4DA2-B22F-5B568A46505D}" destId="{79B483E9-0BD1-45DA-BCDC-92D9A8003C5D}" srcOrd="0" destOrd="0" presId="urn:microsoft.com/office/officeart/2005/8/layout/hierarchy1"/>
    <dgm:cxn modelId="{221889BE-DDA8-4985-B2FC-4B245DAEB826}" type="presParOf" srcId="{CBB4C038-E3C1-4DA2-B22F-5B568A46505D}" destId="{A6E95F5B-E897-4BEC-B9EF-97E3F645C2ED}" srcOrd="1" destOrd="0" presId="urn:microsoft.com/office/officeart/2005/8/layout/hierarchy1"/>
    <dgm:cxn modelId="{761CAB6C-4DEF-426F-87A0-2DE8BC074184}" type="presParOf" srcId="{5F37E7CA-AB8A-4E93-A077-12FA63A89BF9}" destId="{1863AB2B-80AD-4ADB-81E5-8AACF7B6F79D}" srcOrd="1" destOrd="0" presId="urn:microsoft.com/office/officeart/2005/8/layout/hierarchy1"/>
    <dgm:cxn modelId="{AE632B9B-2725-48D1-A89B-9ADFCADF5290}" type="presParOf" srcId="{CDF41FAD-50B2-43B1-8E4E-421624F236C8}" destId="{9AE62D93-D827-42FC-A94D-C23CBD501736}" srcOrd="2" destOrd="0" presId="urn:microsoft.com/office/officeart/2005/8/layout/hierarchy1"/>
    <dgm:cxn modelId="{B69140E7-3C24-4468-A40F-9E5E459E621F}" type="presParOf" srcId="{9AE62D93-D827-42FC-A94D-C23CBD501736}" destId="{CAF58225-1C43-4F41-8D2F-6436D9EC931C}" srcOrd="0" destOrd="0" presId="urn:microsoft.com/office/officeart/2005/8/layout/hierarchy1"/>
    <dgm:cxn modelId="{592D775F-00C2-4286-8892-C72DB7EE9D0C}" type="presParOf" srcId="{CAF58225-1C43-4F41-8D2F-6436D9EC931C}" destId="{92FCE059-A06E-416D-A680-4860BA300108}" srcOrd="0" destOrd="0" presId="urn:microsoft.com/office/officeart/2005/8/layout/hierarchy1"/>
    <dgm:cxn modelId="{E6F96D9F-828C-4D21-B079-738A409B74E8}" type="presParOf" srcId="{CAF58225-1C43-4F41-8D2F-6436D9EC931C}" destId="{92BB971F-F79D-4F49-8F48-B7946CDF4E6A}" srcOrd="1" destOrd="0" presId="urn:microsoft.com/office/officeart/2005/8/layout/hierarchy1"/>
    <dgm:cxn modelId="{8C7FFC86-F166-46D6-8C70-024E4062A488}" type="presParOf" srcId="{9AE62D93-D827-42FC-A94D-C23CBD501736}" destId="{5EB7B742-4349-4A64-9B8B-1A529C644C6A}" srcOrd="1" destOrd="0" presId="urn:microsoft.com/office/officeart/2005/8/layout/hierarchy1"/>
    <dgm:cxn modelId="{0D8FFA4C-9989-4CCA-8E3E-3DAC0C4DC0C9}" type="presParOf" srcId="{CDF41FAD-50B2-43B1-8E4E-421624F236C8}" destId="{268E3DC8-C604-4E51-8237-2641AA3B51CF}" srcOrd="3" destOrd="0" presId="urn:microsoft.com/office/officeart/2005/8/layout/hierarchy1"/>
    <dgm:cxn modelId="{BE58C3D8-A26A-4F59-B027-B4CDAD409D84}" type="presParOf" srcId="{268E3DC8-C604-4E51-8237-2641AA3B51CF}" destId="{7FED6B5E-9EF8-4403-8AC6-803F0D85D771}" srcOrd="0" destOrd="0" presId="urn:microsoft.com/office/officeart/2005/8/layout/hierarchy1"/>
    <dgm:cxn modelId="{58D75CFF-3692-44D8-9097-79E3DB5B7603}" type="presParOf" srcId="{7FED6B5E-9EF8-4403-8AC6-803F0D85D771}" destId="{39982DAF-64F6-4C0A-8680-FA749356E38C}" srcOrd="0" destOrd="0" presId="urn:microsoft.com/office/officeart/2005/8/layout/hierarchy1"/>
    <dgm:cxn modelId="{50DFC935-60DF-457D-AF2A-92A11E93C951}" type="presParOf" srcId="{7FED6B5E-9EF8-4403-8AC6-803F0D85D771}" destId="{61033932-2AAC-4B04-9354-30A439A6F2BD}" srcOrd="1" destOrd="0" presId="urn:microsoft.com/office/officeart/2005/8/layout/hierarchy1"/>
    <dgm:cxn modelId="{789E3D2F-E92B-48BD-BCE6-DA979F8A4814}" type="presParOf" srcId="{268E3DC8-C604-4E51-8237-2641AA3B51CF}" destId="{A686D32A-4029-4C8E-BFEE-CDEF0B0DF78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CC8A3A-F983-45C5-B3F6-318974F9C28C}">
      <dsp:nvSpPr>
        <dsp:cNvPr id="0" name=""/>
        <dsp:cNvSpPr/>
      </dsp:nvSpPr>
      <dsp:spPr>
        <a:xfrm>
          <a:off x="609599" y="0"/>
          <a:ext cx="6908800" cy="480227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2B2D62-CC64-4727-8B2F-C5675BD3B7F6}">
      <dsp:nvSpPr>
        <dsp:cNvPr id="0" name=""/>
        <dsp:cNvSpPr/>
      </dsp:nvSpPr>
      <dsp:spPr>
        <a:xfrm>
          <a:off x="2052" y="1440683"/>
          <a:ext cx="1545642" cy="19209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User gestures…</a:t>
          </a:r>
        </a:p>
      </dsp:txBody>
      <dsp:txXfrm>
        <a:off x="77504" y="1516135"/>
        <a:ext cx="1394738" cy="1770007"/>
      </dsp:txXfrm>
    </dsp:sp>
    <dsp:sp modelId="{7E2148DE-8968-4859-B83A-63FDF6F5560B}">
      <dsp:nvSpPr>
        <dsp:cNvPr id="0" name=""/>
        <dsp:cNvSpPr/>
      </dsp:nvSpPr>
      <dsp:spPr>
        <a:xfrm>
          <a:off x="1646615" y="1440683"/>
          <a:ext cx="1545642" cy="19209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External App </a:t>
          </a:r>
          <a:br>
            <a:rPr lang="en-US" sz="1900" kern="1200"/>
          </a:br>
          <a:r>
            <a:rPr lang="en-US" sz="1900" kern="1200"/>
            <a:t>calls…</a:t>
          </a:r>
        </a:p>
      </dsp:txBody>
      <dsp:txXfrm>
        <a:off x="1722067" y="1516135"/>
        <a:ext cx="1394738" cy="1770007"/>
      </dsp:txXfrm>
    </dsp:sp>
    <dsp:sp modelId="{5887F3B7-9C4C-4B5F-AC8C-9649CAAFFCB6}">
      <dsp:nvSpPr>
        <dsp:cNvPr id="0" name=""/>
        <dsp:cNvSpPr/>
      </dsp:nvSpPr>
      <dsp:spPr>
        <a:xfrm>
          <a:off x="3291178" y="1440683"/>
          <a:ext cx="1545642" cy="19209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Microsoft Graph API connects…</a:t>
          </a:r>
        </a:p>
      </dsp:txBody>
      <dsp:txXfrm>
        <a:off x="3366630" y="1516135"/>
        <a:ext cx="1394738" cy="1770007"/>
      </dsp:txXfrm>
    </dsp:sp>
    <dsp:sp modelId="{0DAAB3B2-87D5-437B-9BE4-D423A4FEADE4}">
      <dsp:nvSpPr>
        <dsp:cNvPr id="0" name=""/>
        <dsp:cNvSpPr/>
      </dsp:nvSpPr>
      <dsp:spPr>
        <a:xfrm>
          <a:off x="4935742" y="1440683"/>
          <a:ext cx="1545642" cy="19209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SharePoint Embedded provides </a:t>
          </a:r>
          <a:r>
            <a:rPr lang="en-US" sz="1900" kern="1200" err="1"/>
            <a:t>webUrl</a:t>
          </a:r>
          <a:r>
            <a:rPr lang="en-US" sz="1900" kern="1200"/>
            <a:t>…</a:t>
          </a:r>
        </a:p>
      </dsp:txBody>
      <dsp:txXfrm>
        <a:off x="5011194" y="1516135"/>
        <a:ext cx="1394738" cy="1770007"/>
      </dsp:txXfrm>
    </dsp:sp>
    <dsp:sp modelId="{90D38D3A-6531-49C7-9BC7-685DDEBA6930}">
      <dsp:nvSpPr>
        <dsp:cNvPr id="0" name=""/>
        <dsp:cNvSpPr/>
      </dsp:nvSpPr>
      <dsp:spPr>
        <a:xfrm>
          <a:off x="6580305" y="1440683"/>
          <a:ext cx="1545642" cy="192091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…opens Word / Excel / PowerPoint </a:t>
          </a:r>
        </a:p>
      </dsp:txBody>
      <dsp:txXfrm>
        <a:off x="6655757" y="1516135"/>
        <a:ext cx="1394738" cy="17700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DB893C-A491-45F2-A6A2-A797AD227D00}">
      <dsp:nvSpPr>
        <dsp:cNvPr id="0" name=""/>
        <dsp:cNvSpPr/>
      </dsp:nvSpPr>
      <dsp:spPr>
        <a:xfrm>
          <a:off x="3228" y="1563509"/>
          <a:ext cx="2304917" cy="146362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3EA9AF7-D4CC-40C0-9926-FA5D8B5BD4E0}">
      <dsp:nvSpPr>
        <dsp:cNvPr id="0" name=""/>
        <dsp:cNvSpPr/>
      </dsp:nvSpPr>
      <dsp:spPr>
        <a:xfrm>
          <a:off x="259330" y="1806806"/>
          <a:ext cx="2304917" cy="146362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/>
            <a:t>LLM Connection</a:t>
          </a:r>
          <a:endParaRPr lang="en-US" sz="2400" kern="1200"/>
        </a:p>
      </dsp:txBody>
      <dsp:txXfrm>
        <a:off x="302198" y="1849674"/>
        <a:ext cx="2219181" cy="1377886"/>
      </dsp:txXfrm>
    </dsp:sp>
    <dsp:sp modelId="{79B483E9-0BD1-45DA-BCDC-92D9A8003C5D}">
      <dsp:nvSpPr>
        <dsp:cNvPr id="0" name=""/>
        <dsp:cNvSpPr/>
      </dsp:nvSpPr>
      <dsp:spPr>
        <a:xfrm>
          <a:off x="2820349" y="1563509"/>
          <a:ext cx="2304917" cy="146362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6E95F5B-E897-4BEC-B9EF-97E3F645C2ED}">
      <dsp:nvSpPr>
        <dsp:cNvPr id="0" name=""/>
        <dsp:cNvSpPr/>
      </dsp:nvSpPr>
      <dsp:spPr>
        <a:xfrm>
          <a:off x="3076450" y="1806806"/>
          <a:ext cx="2304917" cy="146362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/>
            <a:t>Semantic Index/Retrieval API</a:t>
          </a:r>
          <a:endParaRPr lang="en-US" sz="2400" kern="1200"/>
        </a:p>
      </dsp:txBody>
      <dsp:txXfrm>
        <a:off x="3119318" y="1849674"/>
        <a:ext cx="2219181" cy="1377886"/>
      </dsp:txXfrm>
    </dsp:sp>
    <dsp:sp modelId="{92FCE059-A06E-416D-A680-4860BA300108}">
      <dsp:nvSpPr>
        <dsp:cNvPr id="0" name=""/>
        <dsp:cNvSpPr/>
      </dsp:nvSpPr>
      <dsp:spPr>
        <a:xfrm>
          <a:off x="5637469" y="1563509"/>
          <a:ext cx="2304917" cy="146362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2BB971F-F79D-4F49-8F48-B7946CDF4E6A}">
      <dsp:nvSpPr>
        <dsp:cNvPr id="0" name=""/>
        <dsp:cNvSpPr/>
      </dsp:nvSpPr>
      <dsp:spPr>
        <a:xfrm>
          <a:off x="5893571" y="1806806"/>
          <a:ext cx="2304917" cy="146362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/>
            <a:t>LLM Orchestrator </a:t>
          </a:r>
          <a:endParaRPr lang="en-US" sz="2400" kern="1200"/>
        </a:p>
      </dsp:txBody>
      <dsp:txXfrm>
        <a:off x="5936439" y="1849674"/>
        <a:ext cx="2219181" cy="1377886"/>
      </dsp:txXfrm>
    </dsp:sp>
    <dsp:sp modelId="{39982DAF-64F6-4C0A-8680-FA749356E38C}">
      <dsp:nvSpPr>
        <dsp:cNvPr id="0" name=""/>
        <dsp:cNvSpPr/>
      </dsp:nvSpPr>
      <dsp:spPr>
        <a:xfrm>
          <a:off x="8454590" y="1563509"/>
          <a:ext cx="2304917" cy="146362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1033932-2AAC-4B04-9354-30A439A6F2BD}">
      <dsp:nvSpPr>
        <dsp:cNvPr id="0" name=""/>
        <dsp:cNvSpPr/>
      </dsp:nvSpPr>
      <dsp:spPr>
        <a:xfrm>
          <a:off x="8710692" y="1806806"/>
          <a:ext cx="2304917" cy="146362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baseline="0"/>
            <a:t>User Experience</a:t>
          </a:r>
          <a:endParaRPr lang="en-US" sz="2400" kern="1200"/>
        </a:p>
      </dsp:txBody>
      <dsp:txXfrm>
        <a:off x="8753560" y="1849674"/>
        <a:ext cx="2219181" cy="13778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Sans Display" pitchFamily="2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F9EC6-89FF-47E1-8594-1A32E3B45134}" type="datetime8">
              <a:rPr lang="en-US" smtClean="0">
                <a:latin typeface="Segoe Sans Display" pitchFamily="2" charset="0"/>
              </a:rPr>
              <a:t>6/12/2025 11:50 PM</a:t>
            </a:fld>
            <a:endParaRPr lang="en-US">
              <a:latin typeface="Segoe Sans Display" pitchFamily="2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Sans Display" pitchFamily="2" charset="0"/>
                <a:ea typeface="Segoe UI" pitchFamily="34" charset="0"/>
                <a:cs typeface="Segoe Sans Display" pitchFamily="2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Sans Display" pitchFamily="2" charset="0"/>
              </a:rPr>
              <a:t>‹#›</a:t>
            </a:fld>
            <a:endParaRPr lang="en-US">
              <a:latin typeface="Segoe Sans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Sans Display" pitchFamily="2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>
                <a:latin typeface="Segoe Sans Display" pitchFamily="2" charset="0"/>
                <a:cs typeface="Segoe Sans Display" pitchFamily="2" charset="0"/>
              </a:defRPr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Sans Display" pitchFamily="2" charset="0"/>
              </a:defRPr>
            </a:lvl1pPr>
          </a:lstStyle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Sans Display" pitchFamily="2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367" rtl="0" eaLnBrk="1" latinLnBrk="0" hangingPunct="1">
      <a:lnSpc>
        <a:spcPct val="90000"/>
      </a:lnSpc>
      <a:spcAft>
        <a:spcPts val="333"/>
      </a:spcAft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1pPr>
    <a:lvl2pPr marL="212982" indent="-105829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2pPr>
    <a:lvl3pPr marL="328071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3pPr>
    <a:lvl4pPr marL="482848" indent="-146838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4pPr>
    <a:lvl5pPr marL="615134" indent="-115090" algn="l" defTabSz="914367" rtl="0" eaLnBrk="1" latinLnBrk="0" hangingPunct="1">
      <a:lnSpc>
        <a:spcPct val="90000"/>
      </a:lnSpc>
      <a:spcAft>
        <a:spcPts val="333"/>
      </a:spcAft>
      <a:buFont typeface="Arial" pitchFamily="34" charset="0"/>
      <a:buChar char="•"/>
      <a:defRPr sz="882" kern="1200">
        <a:solidFill>
          <a:schemeClr val="tx1"/>
        </a:solidFill>
        <a:latin typeface="Segoe Sans Display" pitchFamily="2" charset="0"/>
        <a:ea typeface="+mn-ea"/>
        <a:cs typeface="+mn-cs"/>
      </a:defRPr>
    </a:lvl5pPr>
    <a:lvl6pPr marL="2285918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17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34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3D396-E877-5909-43F4-059E34DE1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4E0051-703C-409D-09AA-26397DAB6C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0B5D3A-353F-5EB6-0B6B-33CAA43519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18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95D5D-F1AB-AB8F-7E5C-2DA93433CC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38C321-AF8A-431E-8C7F-08964685BF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4263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A70AB-A77C-2754-CF7E-9D2D34C0A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A93EC9-EBAC-A955-1B9B-819227246C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D86F04-7A50-5AAB-7F5F-FC024A65F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18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5AFE7-68DD-FD5F-29AB-738110B02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38C321-AF8A-431E-8C7F-08964685BF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869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63F833-5355-489A-AB77-0AA9DD3B041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05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66577">
              <a:defRPr/>
            </a:pPr>
            <a:endParaRPr lang="en-US">
              <a:solidFill>
                <a:prstClr val="black"/>
              </a:solidFill>
              <a:latin typeface="Segoe U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604133" defTabSz="966294" eaLnBrk="0" hangingPunct="0">
              <a:defRPr/>
            </a:pPr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66577">
              <a:defRPr/>
            </a:pPr>
            <a:fld id="{386CE63F-9E7F-4C04-9D0D-FCA25A8E9E86}" type="datetime8">
              <a:rPr lang="en-US">
                <a:solidFill>
                  <a:prstClr val="black"/>
                </a:solidFill>
                <a:latin typeface="Segoe UI" pitchFamily="34" charset="0"/>
              </a:rPr>
              <a:pPr defTabSz="966577">
                <a:defRPr/>
              </a:pPr>
              <a:t>6/12/2025 11:50 PM</a:t>
            </a:fld>
            <a:endParaRPr lang="en-US">
              <a:solidFill>
                <a:prstClr val="black"/>
              </a:solidFill>
              <a:latin typeface="Segoe UI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577">
              <a:defRPr/>
            </a:pPr>
            <a:fld id="{B4008EB6-D09E-4580-8CD6-DDB14511944F}" type="slidenum">
              <a:rPr lang="en-US">
                <a:solidFill>
                  <a:prstClr val="black"/>
                </a:solidFill>
                <a:latin typeface="Segoe UI" pitchFamily="34" charset="0"/>
              </a:rPr>
              <a:pPr defTabSz="966577">
                <a:defRPr/>
              </a:pPr>
              <a:t>26</a:t>
            </a:fld>
            <a:endParaRPr lang="en-US">
              <a:solidFill>
                <a:prstClr val="black"/>
              </a:solidFill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75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D5407-30D8-8C73-AC4D-5DD39D720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78B506-B4E0-FE96-E980-D32F528B46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17E083-48CB-C3BF-D658-51CEEBA94E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None/>
              <a:tabLst>
                <a:tab pos="457200" algn="l"/>
              </a:tabLst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C4EDB-D3B4-3CEC-120D-1C3905333B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38C321-AF8A-431E-8C7F-08964685BF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5201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BDD2E-C11B-49E0-B227-C3497EB5E15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055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16FF9-2E7E-B2BA-562E-5D3EDD981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3E5152-CD05-F368-5540-70471C8390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1063F4-F751-94A5-F27A-5114039990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12186E70-B156-0D3D-9DF9-B51752284E9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49550-736C-3A11-3D53-373E11BD88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EC6F9B5-DB0E-2722-9572-3DD9E155A23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EE9940-4A64-04E8-1441-1C4296B61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3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048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EE810-BBB6-94DB-DEA6-820B41A2E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3DE9DA-9D37-06C5-A4B7-856824D40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6CD0F2-138E-BE47-C7A2-7BC9F2198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6B371B-3AC8-46A8-0F31-092F05681B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36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36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3767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D62D1-3D7B-1BA8-09AF-2C3C32F89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764055-2721-3453-126E-86AC802070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083B52-81BA-D9DF-3624-A87C79E741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2EDD82-FCAC-F71B-D741-C76F92A36A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38C321-AF8A-431E-8C7F-08964685BF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256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A10399-A718-4F49-BCA7-C48F679C7C4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678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C39E19-974F-4B90-B9A5-596933717C1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34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88CD4-0EB6-3410-6ACC-EAA7F80A0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30D423-33FB-2137-CEFB-38DD2ADC20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286B7-BC34-A900-DFDE-92E6E104A7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67705099-CD4D-D4D4-8813-FF6D7937F62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Sans Text" pitchFamily="2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AF46A-9682-5215-65CB-4CA59527E3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Sans Text" pitchFamily="2" charset="0"/>
                <a:ea typeface="Segoe UI" pitchFamily="34" charset="0"/>
                <a:cs typeface="Segoe Sans Text" pitchFamily="2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968D50F-B9C4-5514-303F-CB87ACE577C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9E9598-C90D-4692-8819-30D9678A15C4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Sans Text" pitchFamily="2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6/12/2025 11:50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Sans Text" pitchFamily="2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0BAC46-2907-32CC-5E58-C157D7F529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Sans Text" pitchFamily="2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Sans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90834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ED5FDC-E405-4130-B401-F038F40FB897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258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22E40-8BF2-924E-373D-0EAA6CC0F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0E6DA3-5EE3-1437-8FBC-3BF8C04536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D8BA1E-BFF6-EADE-0695-DFD553102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BC9DD2-9DFA-046F-3BFF-F1CB437DDB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36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63312-38AA-4E1E-B2B5-0F8F122B24FE}" type="slidenum"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36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4843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471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Aft>
                <a:spcPts val="800"/>
              </a:spcAft>
            </a:pPr>
            <a:endParaRPr lang="en-US" sz="18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Sans Text" pitchFamily="2" charset="0"/>
                <a:ea typeface="Segoe UI" pitchFamily="34" charset="0"/>
                <a:cs typeface="Segoe Sans Text" pitchFamily="2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6/12/2025 11:50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8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80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FCBCD-D287-4212-B1B1-9DECD1CFF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83859E-B358-A69D-CBC9-D02466934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524671-9A1E-C060-2FB2-5919DDDFF2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0ABFA403-737D-8B4C-E5F7-AEB047FE062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0AAD3-F417-4932-948D-653766210F1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5E372F1-DF09-C6E7-6B55-170C3E5DE40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pPr/>
              <a:t>6/12/2025 11:50 PM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729A50-6D54-40E8-74F2-3E30DB1305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28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32C4B1-540E-412C-959D-707E8665A4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27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892E7-A856-4E31-8552-19D430C32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C06C4B-FD47-346C-7522-96393ED67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F89499-42E0-5C9B-8909-C6503F21E0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180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69A62-4DD6-F233-E768-4FF46E6ABB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38C321-AF8A-431E-8C7F-08964685BF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396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8.jpe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4.jpe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9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8.jpe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6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0.sv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jpe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91440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7EB78CB-2D42-05B4-A44B-341CA0A288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1500" y="581978"/>
            <a:ext cx="1454782" cy="30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970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51E17F0-59B9-3EAE-0FC7-A1EBDE8F7BB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6568972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569912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3787512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3434631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56336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8510702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402238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7266033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112013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9982101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82521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96CCFA2-2D28-1617-4A3E-368924E943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0771134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4217262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795073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488974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770298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5455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831641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58884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4787517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67719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8069267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AB70484-C812-6F3C-92DD-F6B2E1A813C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0452656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08640521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486F01-DF68-A5EF-21B1-35A8E1B05A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592" y="333"/>
            <a:ext cx="12190815" cy="68573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62179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091F2C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217920" cy="246221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rgbClr val="091F2C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817901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46221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107045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332E73-6C3D-FB47-78B8-52B4E6EE9A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66751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41105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9983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8467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6561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975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90823850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30C24-163F-15BF-3D01-A8CA8BF26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4396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A97F131-E501-E84F-7717-E61457B6D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5803244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Content : Visu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2C0C7565-66F8-5E4F-BC70-B52629A037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36600" y="736600"/>
            <a:ext cx="10793413" cy="51958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7438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134AA3C-2F0D-D667-86A9-3A48F0A226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1031725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16267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03334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6583680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5394960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658368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B2CFD743-438B-21E8-B2BA-FF8644B73E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3080" y="1866864"/>
            <a:ext cx="5544120" cy="3124272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7025307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888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875002"/>
            <a:ext cx="3840862" cy="110799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453295D4-3AEF-C922-4A3C-5C3DBD4757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91125" y="1542284"/>
            <a:ext cx="6696075" cy="3773432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15338988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834586-5E35-30D9-D8B4-75A164A4F9C0}"/>
              </a:ext>
            </a:extLst>
          </p:cNvPr>
          <p:cNvSpPr/>
          <p:nvPr userDrawn="1"/>
        </p:nvSpPr>
        <p:spPr bwMode="auto">
          <a:xfrm>
            <a:off x="0" y="2438400"/>
            <a:ext cx="12192000" cy="4419600"/>
          </a:xfrm>
          <a:prstGeom prst="rect">
            <a:avLst/>
          </a:prstGeom>
          <a:solidFill>
            <a:srgbClr val="E1D3C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745164" cy="151415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2743200"/>
            <a:ext cx="4749800" cy="352583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918200" y="1155700"/>
            <a:ext cx="5702300" cy="5465928"/>
          </a:xfrm>
          <a:prstGeom prst="round2SameRect">
            <a:avLst>
              <a:gd name="adj1" fmla="val 2235"/>
              <a:gd name="adj2" fmla="val 0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4324"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1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C000A-8BFF-12E7-7DFB-FF34728592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678"/>
          <a:stretch/>
        </p:blipFill>
        <p:spPr>
          <a:xfrm flipV="1">
            <a:off x="5918200" y="6621628"/>
            <a:ext cx="5702300" cy="236372"/>
          </a:xfrm>
          <a:prstGeom prst="round2Same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42251539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080397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08039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04E03F2E-1378-98F8-9B51-54C89B0A37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1500" y="581978"/>
            <a:ext cx="1454782" cy="30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75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624513" y="585788"/>
            <a:ext cx="5683249" cy="5683249"/>
          </a:xfrm>
          <a:prstGeom prst="roundRect">
            <a:avLst>
              <a:gd name="adj" fmla="val 3259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2" name="Picture 1" hidden="1">
            <a:extLst>
              <a:ext uri="{FF2B5EF4-FFF2-40B4-BE49-F238E27FC236}">
                <a16:creationId xmlns:a16="http://schemas.microsoft.com/office/drawing/2014/main" id="{4E2E619B-2D74-9B55-98E1-9E6126DE0D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678"/>
          <a:stretch/>
        </p:blipFill>
        <p:spPr>
          <a:xfrm flipV="1">
            <a:off x="5614987" y="6032665"/>
            <a:ext cx="5702300" cy="236372"/>
          </a:xfrm>
          <a:prstGeom prst="round2SameRect">
            <a:avLst>
              <a:gd name="adj1" fmla="val 5000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40903696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89A104E1-D13F-B13B-BB5D-930C8205C8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9" y="0"/>
            <a:ext cx="6858001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69B64261-FB99-ADE9-26E4-3ECE1E68C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" b="160"/>
          <a:stretch/>
        </p:blipFill>
        <p:spPr>
          <a:xfrm rot="16200000">
            <a:off x="6205856" y="868680"/>
            <a:ext cx="5120640" cy="5120640"/>
          </a:xfrm>
          <a:prstGeom prst="roundRect">
            <a:avLst>
              <a:gd name="adj" fmla="val 2716"/>
            </a:avLst>
          </a:prstGeom>
        </p:spPr>
      </p:pic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346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215892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 userDrawn="1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4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8AEFBE-EE1F-0FBF-5C84-1DF6EC1777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585636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 userDrawn="1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274472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F87341-ECEA-3B94-51B2-A9E2491468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ED39DE-8DED-DC59-2BDA-C621877CF646}"/>
              </a:ext>
            </a:extLst>
          </p:cNvPr>
          <p:cNvSpPr/>
          <p:nvPr userDrawn="1"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259681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D4BC3CE-C968-246E-EAC3-B829FDF59F1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63888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6543286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4EB85E8-62D6-9C5F-D48A-055FCADA251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228600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229000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568238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13571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5511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5511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Picture 1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ED05F2F1-18E8-317B-CB51-3A1DCF90F1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71500" y="581978"/>
            <a:ext cx="1454782" cy="30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49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9918695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661383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7368245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0101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367421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12362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7838939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572822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72173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544228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replaceabl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495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495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sp>
        <p:nvSpPr>
          <p:cNvPr id="2" name="Picture Placeholder" descr="Picture placeholder">
            <a:extLst>
              <a:ext uri="{FF2B5EF4-FFF2-40B4-BE49-F238E27FC236}">
                <a16:creationId xmlns:a16="http://schemas.microsoft.com/office/drawing/2014/main" id="{9BD5030A-DADA-E973-A194-2BD6C3CE6D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60EDCE9-88F7-1F88-5B80-F58E959B7F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1500" y="581978"/>
            <a:ext cx="1454782" cy="30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930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8486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6576392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692859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857840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986416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D5F20BF-1B1B-50CA-191C-F2202EAF5B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812763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 userDrawn="1">
          <p15:clr>
            <a:srgbClr val="5ACBF0"/>
          </p15:clr>
        </p15:guide>
        <p15:guide id="6" pos="3000" userDrawn="1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0" name="Picture 9" descr="A person with curly hair standing in brightly illuminating outdoor light and shadows">
            <a:extLst>
              <a:ext uri="{FF2B5EF4-FFF2-40B4-BE49-F238E27FC236}">
                <a16:creationId xmlns:a16="http://schemas.microsoft.com/office/drawing/2014/main" id="{2E82545A-FD52-D775-7812-AC95C1735C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13" r="21311"/>
          <a:stretch/>
        </p:blipFill>
        <p:spPr>
          <a:xfrm>
            <a:off x="5334000" y="0"/>
            <a:ext cx="6858000" cy="6858000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2109587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 userDrawn="1">
          <p15:clr>
            <a:srgbClr val="5ACBF0"/>
          </p15:clr>
        </p15:guide>
        <p15:guide id="6" pos="3000" userDrawn="1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270AE3-8618-7645-AE3C-5E57E3BF17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6036" y="302036"/>
            <a:ext cx="6251164" cy="6251164"/>
          </a:xfrm>
          <a:prstGeom prst="roundRect">
            <a:avLst>
              <a:gd name="adj" fmla="val 2595"/>
            </a:avLst>
          </a:prstGeom>
        </p:spPr>
      </p:pic>
    </p:spTree>
    <p:extLst>
      <p:ext uri="{BB962C8B-B14F-4D97-AF65-F5344CB8AC3E}">
        <p14:creationId xmlns:p14="http://schemas.microsoft.com/office/powerpoint/2010/main" val="4136959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4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 descr="A person with white beard and hat&#10;&#10;Description automatically generated">
            <a:extLst>
              <a:ext uri="{FF2B5EF4-FFF2-40B4-BE49-F238E27FC236}">
                <a16:creationId xmlns:a16="http://schemas.microsoft.com/office/drawing/2014/main" id="{6114E386-90DD-2D33-E4EE-56C7BEC347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2DA8AD-FBCB-B320-7C32-5B6DFD8E5B66}"/>
              </a:ext>
            </a:extLst>
          </p:cNvPr>
          <p:cNvSpPr/>
          <p:nvPr userDrawn="1"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008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E8B5B3-E911-FA3B-060D-08ACEFE48A2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2384628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 userDrawn="1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 userDrawn="1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2248273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1608B-3482-A33C-BA63-70C5869A2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1" y="0"/>
            <a:ext cx="6858000" cy="686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414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 userDrawn="1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 userDrawn="1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F67BE8-1773-C479-4149-41024CAFA3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2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 descr="A close-up of a colorful wave&#10;&#10;Description automatically generated">
            <a:extLst>
              <a:ext uri="{FF2B5EF4-FFF2-40B4-BE49-F238E27FC236}">
                <a16:creationId xmlns:a16="http://schemas.microsoft.com/office/drawing/2014/main" id="{7E23DEF3-55CD-9793-23E4-712C6621B7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6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19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41169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6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56033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7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645079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535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0361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9290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7984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1363FF4-6EF0-D2BC-8DFE-19CC89CD92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7965798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BC87E-4CC9-0F44-6DF9-7F6E2A043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155222B-26E4-2F43-D7F5-FC04528912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9DBCD25-6DFA-052F-4ED9-1E8C8737F9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6338051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6318D53-3286-EAEB-3098-F1081AF276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 t="48" b="48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AD825C2-7FF1-3371-96A7-47B94663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FB201-BF2E-7E3A-CE08-CB33082FCE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83B56F-81D2-3B74-659E-75EE6D1D48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050273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6B235D-925E-935A-C0D1-66A1BCB696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" r="29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8A31E95-ADF9-9E3F-1324-0D2A40C31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F23D6-B0F2-95EC-6A60-E33F63B039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A9544-8C8F-F52A-1876-F01F4D091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4701135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53C62E-72E5-F065-0EA5-5455A61A10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1FDE9D-CE47-EE58-DDEB-A4E2C9956F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83921F1-D334-EC88-D639-C6492418B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33435322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 userDrawn="1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2" userDrawn="1">
          <p15:clr>
            <a:srgbClr val="A4A3A4"/>
          </p15:clr>
        </p15:guide>
        <p15:guide id="24" pos="6120" userDrawn="1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888" userDrawn="1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4CD05008-D889-2657-9E64-AE1A68432B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90B9417-A140-ED0E-9B15-EC46E43520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E6AC568-C052-9C82-938A-92DB6B485D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3213865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F1F03AAB-35E4-75D5-BC32-B2CE3D936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1F2F5D4-3A80-B49A-353F-38D18DF589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7DA8D6A-DC14-6890-FE2C-FDB67210F3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20960829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728B26F-D58F-C59C-79A9-B632CC130C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25569"/>
            <a:ext cx="12192000" cy="1932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0830" y="31212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F713963-A5EA-2AC4-41B1-2A1162C6E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7505699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70830" y="585788"/>
            <a:ext cx="674370" cy="58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448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84" userDrawn="1">
          <p15:clr>
            <a:srgbClr val="FBAE40"/>
          </p15:clr>
        </p15:guide>
        <p15:guide id="2" pos="3528" userDrawn="1">
          <p15:clr>
            <a:srgbClr val="FBAE40"/>
          </p15:clr>
        </p15:guide>
        <p15:guide id="3" pos="3168" userDrawn="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9561" y="31593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9561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71500" y="585788"/>
            <a:ext cx="674370" cy="587754"/>
          </a:xfrm>
          <a:prstGeom prst="rect">
            <a:avLst/>
          </a:prstGeom>
        </p:spPr>
      </p:pic>
      <p:pic>
        <p:nvPicPr>
          <p:cNvPr id="3" name="Graphic 2" descr="Quote mark">
            <a:extLst>
              <a:ext uri="{FF2B5EF4-FFF2-40B4-BE49-F238E27FC236}">
                <a16:creationId xmlns:a16="http://schemas.microsoft.com/office/drawing/2014/main" id="{3884F2AA-E820-B43C-3C64-DA0CC8A699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4846" y="5845760"/>
            <a:ext cx="485654" cy="42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888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84" userDrawn="1">
          <p15:clr>
            <a:srgbClr val="FBAE40"/>
          </p15:clr>
        </p15:guide>
        <p15:guide id="2" pos="3528" userDrawn="1">
          <p15:clr>
            <a:srgbClr val="FBAE40"/>
          </p15:clr>
        </p15:guide>
        <p15:guide id="3" pos="3168" userDrawn="1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3FD22E-D362-78A6-2219-103E4138C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17471" y="222068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ED89376E-3BB0-0414-9125-A137EF9F4E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17471" y="331796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D545552-38C6-59C4-C664-F1E24F0794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17471" y="441524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3A433-F2D5-7B5B-B3BD-45E3929D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3147862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Sans Display" pitchFamily="2" charset="0"/>
              </a:rPr>
              <a:t>© Copyright Microsoft Corporation. All rights reserved. </a:t>
            </a:r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0C61D91-9BB4-1227-BFAB-6332849052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1500" y="581978"/>
            <a:ext cx="1454782" cy="30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19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DC3595B-25C2-CF43-259D-75A3671E70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6309146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40654741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9097252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8552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375789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8074895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52748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creenshot_Insight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82DDB0-BD3A-0403-AF25-006B129EC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 l="3678" r="19088" b="139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365163-5C90-AB9D-06C9-A99C51616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-1" y="0"/>
            <a:ext cx="8534401" cy="6858000"/>
          </a:xfrm>
          <a:prstGeom prst="rect">
            <a:avLst/>
          </a:prstGeom>
          <a:gradFill flip="none" rotWithShape="1">
            <a:gsLst>
              <a:gs pos="19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28FD1C-AA20-4E6B-68EB-4D7169A32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13447"/>
            <a:ext cx="4127692" cy="1231106"/>
          </a:xfrm>
        </p:spPr>
        <p:txBody>
          <a:bodyPr wrap="square" anchor="ctr">
            <a:spAutoFit/>
          </a:bodyPr>
          <a:lstStyle>
            <a:lvl1pPr>
              <a:defRPr sz="4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3036660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8D67B-AEBC-481B-9133-CA695E7BE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55375-2798-AB9F-5F24-C64E8FF79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92811-818B-3471-9E61-BA7464D73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87787-28D9-48BE-891E-5964B6B8B4CE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566AB-047C-2EE9-A9F2-8B9068C51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6CD38-0845-DB19-DA03-0F9C5CD4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EDBA-7D75-485A-B4B0-E35DE656FD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637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ur column with sub-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E1E9-D611-90D7-728B-493EB64CF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F6608-CEB5-545C-15E4-F40933435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1691640"/>
            <a:ext cx="2386584" cy="82391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F86A94-C555-10E1-E870-0043ADEE2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2386584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202FCE-DDD0-EB91-EBD6-58CC8442DC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666744" y="1691640"/>
            <a:ext cx="2386584" cy="82391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6B53E2-CC6F-A960-F010-A89D06E3E2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666744" y="2515552"/>
            <a:ext cx="2386584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92B188E-9407-D5E7-9125-A7354F90B7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01384" y="1691640"/>
            <a:ext cx="2386584" cy="82391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168109A6-F2F7-9347-AB11-6B7A50811C7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501384" y="2515552"/>
            <a:ext cx="2386584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3AF8836-CB9B-FF65-45B3-E4AEA157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45168" y="1691640"/>
            <a:ext cx="2386584" cy="823912"/>
          </a:xfrm>
        </p:spPr>
        <p:txBody>
          <a:bodyPr anchor="b"/>
          <a:lstStyle>
            <a:lvl1pPr marL="0" indent="0">
              <a:buNone/>
              <a:defRPr sz="24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8698C00C-1CD8-67AC-2676-2AF5F2E0394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345168" y="2515552"/>
            <a:ext cx="2386584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578824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Content : Visu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2C0C7565-66F8-5E4F-BC70-B52629A037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36600" y="736600"/>
            <a:ext cx="10793413" cy="51958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9196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A3D27F9-7D19-8ECF-C50E-71D515E54B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6762421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2ABC6-B814-47F0-773C-E98F4FAB09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1" y="498224"/>
            <a:ext cx="11025187" cy="553998"/>
          </a:xfrm>
        </p:spPr>
        <p:txBody>
          <a:bodyPr wrap="square" anchor="t">
            <a:sp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  <a:lvl2pPr>
              <a:defRPr b="1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b="1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b="1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b="1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r>
              <a:rPr lang="en-US" b="1">
                <a:latin typeface="Segoe UI" panose="020B0502040204020203" pitchFamily="34" charset="0"/>
              </a:rPr>
              <a:t>Click to edit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F789ED-738C-39CF-7EFA-ECD5493CD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6207E-29C7-4F9F-8309-C6BAAD6BC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35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AFE270-2905-981E-F53B-52E927A7BF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6" b="1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5" name="Graphic 2">
            <a:extLst>
              <a:ext uri="{FF2B5EF4-FFF2-40B4-BE49-F238E27FC236}">
                <a16:creationId xmlns:a16="http://schemas.microsoft.com/office/drawing/2014/main" id="{E5EE820F-E9E8-1EDA-DE3C-EE5F94DBC39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80570" y="2667276"/>
            <a:ext cx="3365940" cy="1508760"/>
            <a:chOff x="4778216" y="2874073"/>
            <a:chExt cx="2635377" cy="1181290"/>
          </a:xfrm>
          <a:gradFill>
            <a:gsLst>
              <a:gs pos="0">
                <a:srgbClr val="FFFFFF"/>
              </a:gs>
              <a:gs pos="34000">
                <a:srgbClr val="FFF9EA"/>
              </a:gs>
              <a:gs pos="69000">
                <a:srgbClr val="F8E3BB"/>
              </a:gs>
            </a:gsLst>
            <a:lin ang="2700000" scaled="1"/>
          </a:gra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52B1DCF-1479-0D98-2E75-FC8C75B030DA}"/>
                </a:ext>
              </a:extLst>
            </p:cNvPr>
            <p:cNvSpPr/>
            <p:nvPr/>
          </p:nvSpPr>
          <p:spPr>
            <a:xfrm>
              <a:off x="4778216" y="2905696"/>
              <a:ext cx="467391" cy="432339"/>
            </a:xfrm>
            <a:custGeom>
              <a:avLst/>
              <a:gdLst>
                <a:gd name="connsiteX0" fmla="*/ 467392 w 467391"/>
                <a:gd name="connsiteY0" fmla="*/ 432340 h 432339"/>
                <a:gd name="connsiteX1" fmla="*/ 394145 w 467391"/>
                <a:gd name="connsiteY1" fmla="*/ 432340 h 432339"/>
                <a:gd name="connsiteX2" fmla="*/ 394145 w 467391"/>
                <a:gd name="connsiteY2" fmla="*/ 158020 h 432339"/>
                <a:gd name="connsiteX3" fmla="*/ 394621 w 467391"/>
                <a:gd name="connsiteY3" fmla="*/ 124968 h 432339"/>
                <a:gd name="connsiteX4" fmla="*/ 395383 w 467391"/>
                <a:gd name="connsiteY4" fmla="*/ 88964 h 432339"/>
                <a:gd name="connsiteX5" fmla="*/ 393573 w 467391"/>
                <a:gd name="connsiteY5" fmla="*/ 88964 h 432339"/>
                <a:gd name="connsiteX6" fmla="*/ 388430 w 467391"/>
                <a:gd name="connsiteY6" fmla="*/ 104775 h 432339"/>
                <a:gd name="connsiteX7" fmla="*/ 383000 w 467391"/>
                <a:gd name="connsiteY7" fmla="*/ 119062 h 432339"/>
                <a:gd name="connsiteX8" fmla="*/ 258509 w 467391"/>
                <a:gd name="connsiteY8" fmla="*/ 432340 h 432339"/>
                <a:gd name="connsiteX9" fmla="*/ 206312 w 467391"/>
                <a:gd name="connsiteY9" fmla="*/ 432340 h 432339"/>
                <a:gd name="connsiteX10" fmla="*/ 80867 w 467391"/>
                <a:gd name="connsiteY10" fmla="*/ 121825 h 432339"/>
                <a:gd name="connsiteX11" fmla="*/ 75914 w 467391"/>
                <a:gd name="connsiteY11" fmla="*/ 107823 h 432339"/>
                <a:gd name="connsiteX12" fmla="*/ 69437 w 467391"/>
                <a:gd name="connsiteY12" fmla="*/ 88964 h 432339"/>
                <a:gd name="connsiteX13" fmla="*/ 67628 w 467391"/>
                <a:gd name="connsiteY13" fmla="*/ 88964 h 432339"/>
                <a:gd name="connsiteX14" fmla="*/ 68485 w 467391"/>
                <a:gd name="connsiteY14" fmla="*/ 126778 h 432339"/>
                <a:gd name="connsiteX15" fmla="*/ 68771 w 467391"/>
                <a:gd name="connsiteY15" fmla="*/ 167926 h 432339"/>
                <a:gd name="connsiteX16" fmla="*/ 68771 w 467391"/>
                <a:gd name="connsiteY16" fmla="*/ 432340 h 432339"/>
                <a:gd name="connsiteX17" fmla="*/ 0 w 467391"/>
                <a:gd name="connsiteY17" fmla="*/ 432340 h 432339"/>
                <a:gd name="connsiteX18" fmla="*/ 0 w 467391"/>
                <a:gd name="connsiteY18" fmla="*/ 0 h 432339"/>
                <a:gd name="connsiteX19" fmla="*/ 105251 w 467391"/>
                <a:gd name="connsiteY19" fmla="*/ 0 h 432339"/>
                <a:gd name="connsiteX20" fmla="*/ 215932 w 467391"/>
                <a:gd name="connsiteY20" fmla="*/ 278892 h 432339"/>
                <a:gd name="connsiteX21" fmla="*/ 226028 w 467391"/>
                <a:gd name="connsiteY21" fmla="*/ 304991 h 432339"/>
                <a:gd name="connsiteX22" fmla="*/ 233458 w 467391"/>
                <a:gd name="connsiteY22" fmla="*/ 328612 h 432339"/>
                <a:gd name="connsiteX23" fmla="*/ 235267 w 467391"/>
                <a:gd name="connsiteY23" fmla="*/ 328612 h 432339"/>
                <a:gd name="connsiteX24" fmla="*/ 245078 w 467391"/>
                <a:gd name="connsiteY24" fmla="*/ 302419 h 432339"/>
                <a:gd name="connsiteX25" fmla="*/ 254317 w 467391"/>
                <a:gd name="connsiteY25" fmla="*/ 278035 h 432339"/>
                <a:gd name="connsiteX26" fmla="*/ 366427 w 467391"/>
                <a:gd name="connsiteY26" fmla="*/ 95 h 432339"/>
                <a:gd name="connsiteX27" fmla="*/ 467392 w 467391"/>
                <a:gd name="connsiteY27" fmla="*/ 95 h 432339"/>
                <a:gd name="connsiteX28" fmla="*/ 467392 w 467391"/>
                <a:gd name="connsiteY28" fmla="*/ 432340 h 4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67391" h="432339">
                  <a:moveTo>
                    <a:pt x="467392" y="432340"/>
                  </a:moveTo>
                  <a:lnTo>
                    <a:pt x="394145" y="432340"/>
                  </a:lnTo>
                  <a:lnTo>
                    <a:pt x="394145" y="158020"/>
                  </a:lnTo>
                  <a:cubicBezTo>
                    <a:pt x="394145" y="146590"/>
                    <a:pt x="394335" y="135541"/>
                    <a:pt x="394621" y="124968"/>
                  </a:cubicBezTo>
                  <a:cubicBezTo>
                    <a:pt x="394907" y="114395"/>
                    <a:pt x="395192" y="102394"/>
                    <a:pt x="395383" y="88964"/>
                  </a:cubicBezTo>
                  <a:lnTo>
                    <a:pt x="393573" y="88964"/>
                  </a:lnTo>
                  <a:cubicBezTo>
                    <a:pt x="391763" y="94964"/>
                    <a:pt x="390049" y="100298"/>
                    <a:pt x="388430" y="104775"/>
                  </a:cubicBezTo>
                  <a:cubicBezTo>
                    <a:pt x="386810" y="109252"/>
                    <a:pt x="385001" y="114109"/>
                    <a:pt x="383000" y="119062"/>
                  </a:cubicBezTo>
                  <a:lnTo>
                    <a:pt x="258509" y="432340"/>
                  </a:lnTo>
                  <a:lnTo>
                    <a:pt x="206312" y="432340"/>
                  </a:lnTo>
                  <a:lnTo>
                    <a:pt x="80867" y="121825"/>
                  </a:lnTo>
                  <a:cubicBezTo>
                    <a:pt x="79248" y="117157"/>
                    <a:pt x="77629" y="112490"/>
                    <a:pt x="75914" y="107823"/>
                  </a:cubicBezTo>
                  <a:cubicBezTo>
                    <a:pt x="74200" y="103061"/>
                    <a:pt x="72009" y="96774"/>
                    <a:pt x="69437" y="88964"/>
                  </a:cubicBezTo>
                  <a:lnTo>
                    <a:pt x="67628" y="88964"/>
                  </a:lnTo>
                  <a:cubicBezTo>
                    <a:pt x="68009" y="101441"/>
                    <a:pt x="68294" y="114014"/>
                    <a:pt x="68485" y="126778"/>
                  </a:cubicBezTo>
                  <a:cubicBezTo>
                    <a:pt x="68675" y="139541"/>
                    <a:pt x="68771" y="153257"/>
                    <a:pt x="68771" y="167926"/>
                  </a:cubicBezTo>
                  <a:lnTo>
                    <a:pt x="68771" y="432340"/>
                  </a:lnTo>
                  <a:lnTo>
                    <a:pt x="0" y="432340"/>
                  </a:lnTo>
                  <a:lnTo>
                    <a:pt x="0" y="0"/>
                  </a:lnTo>
                  <a:lnTo>
                    <a:pt x="105251" y="0"/>
                  </a:lnTo>
                  <a:lnTo>
                    <a:pt x="215932" y="278892"/>
                  </a:lnTo>
                  <a:cubicBezTo>
                    <a:pt x="220123" y="289179"/>
                    <a:pt x="223552" y="297847"/>
                    <a:pt x="226028" y="304991"/>
                  </a:cubicBezTo>
                  <a:cubicBezTo>
                    <a:pt x="228505" y="312134"/>
                    <a:pt x="230981" y="320040"/>
                    <a:pt x="233458" y="328612"/>
                  </a:cubicBezTo>
                  <a:lnTo>
                    <a:pt x="235267" y="328612"/>
                  </a:lnTo>
                  <a:cubicBezTo>
                    <a:pt x="238887" y="318992"/>
                    <a:pt x="242126" y="310229"/>
                    <a:pt x="245078" y="302419"/>
                  </a:cubicBezTo>
                  <a:cubicBezTo>
                    <a:pt x="248031" y="294608"/>
                    <a:pt x="251079" y="286417"/>
                    <a:pt x="254317" y="278035"/>
                  </a:cubicBezTo>
                  <a:lnTo>
                    <a:pt x="366427" y="95"/>
                  </a:lnTo>
                  <a:lnTo>
                    <a:pt x="467392" y="95"/>
                  </a:lnTo>
                  <a:lnTo>
                    <a:pt x="467392" y="432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927D2F8-6041-A742-196B-02CC71D4B4EF}"/>
                </a:ext>
              </a:extLst>
            </p:cNvPr>
            <p:cNvSpPr/>
            <p:nvPr/>
          </p:nvSpPr>
          <p:spPr>
            <a:xfrm>
              <a:off x="5311139" y="2885503"/>
              <a:ext cx="89344" cy="452532"/>
            </a:xfrm>
            <a:custGeom>
              <a:avLst/>
              <a:gdLst>
                <a:gd name="connsiteX0" fmla="*/ 44387 w 89344"/>
                <a:gd name="connsiteY0" fmla="*/ 86297 h 452532"/>
                <a:gd name="connsiteX1" fmla="*/ 12383 w 89344"/>
                <a:gd name="connsiteY1" fmla="*/ 73438 h 452532"/>
                <a:gd name="connsiteX2" fmla="*/ 0 w 89344"/>
                <a:gd name="connsiteY2" fmla="*/ 42863 h 452532"/>
                <a:gd name="connsiteX3" fmla="*/ 12383 w 89344"/>
                <a:gd name="connsiteY3" fmla="*/ 12383 h 452532"/>
                <a:gd name="connsiteX4" fmla="*/ 44387 w 89344"/>
                <a:gd name="connsiteY4" fmla="*/ 0 h 452532"/>
                <a:gd name="connsiteX5" fmla="*/ 76962 w 89344"/>
                <a:gd name="connsiteY5" fmla="*/ 12383 h 452532"/>
                <a:gd name="connsiteX6" fmla="*/ 89345 w 89344"/>
                <a:gd name="connsiteY6" fmla="*/ 43148 h 452532"/>
                <a:gd name="connsiteX7" fmla="*/ 76962 w 89344"/>
                <a:gd name="connsiteY7" fmla="*/ 73914 h 452532"/>
                <a:gd name="connsiteX8" fmla="*/ 44387 w 89344"/>
                <a:gd name="connsiteY8" fmla="*/ 86297 h 452532"/>
                <a:gd name="connsiteX9" fmla="*/ 80296 w 89344"/>
                <a:gd name="connsiteY9" fmla="*/ 452533 h 452532"/>
                <a:gd name="connsiteX10" fmla="*/ 8287 w 89344"/>
                <a:gd name="connsiteY10" fmla="*/ 452533 h 452532"/>
                <a:gd name="connsiteX11" fmla="*/ 8287 w 89344"/>
                <a:gd name="connsiteY11" fmla="*/ 143828 h 452532"/>
                <a:gd name="connsiteX12" fmla="*/ 80296 w 89344"/>
                <a:gd name="connsiteY12" fmla="*/ 143828 h 452532"/>
                <a:gd name="connsiteX13" fmla="*/ 80296 w 89344"/>
                <a:gd name="connsiteY13" fmla="*/ 452533 h 45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344" h="452532">
                  <a:moveTo>
                    <a:pt x="44387" y="86297"/>
                  </a:moveTo>
                  <a:cubicBezTo>
                    <a:pt x="31337" y="86297"/>
                    <a:pt x="20669" y="82010"/>
                    <a:pt x="12383" y="73438"/>
                  </a:cubicBezTo>
                  <a:cubicBezTo>
                    <a:pt x="4096" y="64865"/>
                    <a:pt x="0" y="54674"/>
                    <a:pt x="0" y="42863"/>
                  </a:cubicBezTo>
                  <a:cubicBezTo>
                    <a:pt x="0" y="30766"/>
                    <a:pt x="4096" y="20669"/>
                    <a:pt x="12383" y="12383"/>
                  </a:cubicBezTo>
                  <a:cubicBezTo>
                    <a:pt x="20574" y="4191"/>
                    <a:pt x="31242" y="0"/>
                    <a:pt x="44387" y="0"/>
                  </a:cubicBezTo>
                  <a:cubicBezTo>
                    <a:pt x="57817" y="0"/>
                    <a:pt x="68675" y="4096"/>
                    <a:pt x="76962" y="12383"/>
                  </a:cubicBezTo>
                  <a:cubicBezTo>
                    <a:pt x="85154" y="20669"/>
                    <a:pt x="89345" y="30861"/>
                    <a:pt x="89345" y="43148"/>
                  </a:cubicBezTo>
                  <a:cubicBezTo>
                    <a:pt x="89345" y="55435"/>
                    <a:pt x="85249" y="65627"/>
                    <a:pt x="76962" y="73914"/>
                  </a:cubicBezTo>
                  <a:cubicBezTo>
                    <a:pt x="68771" y="82106"/>
                    <a:pt x="57912" y="86297"/>
                    <a:pt x="44387" y="86297"/>
                  </a:cubicBezTo>
                  <a:close/>
                  <a:moveTo>
                    <a:pt x="80296" y="452533"/>
                  </a:moveTo>
                  <a:lnTo>
                    <a:pt x="8287" y="452533"/>
                  </a:lnTo>
                  <a:lnTo>
                    <a:pt x="8287" y="143828"/>
                  </a:lnTo>
                  <a:lnTo>
                    <a:pt x="80296" y="143828"/>
                  </a:lnTo>
                  <a:lnTo>
                    <a:pt x="80296" y="4525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18780DB-85B7-7ACB-5E10-135443D69D09}"/>
                </a:ext>
              </a:extLst>
            </p:cNvPr>
            <p:cNvSpPr/>
            <p:nvPr/>
          </p:nvSpPr>
          <p:spPr>
            <a:xfrm>
              <a:off x="5449728" y="3022187"/>
              <a:ext cx="284035" cy="323087"/>
            </a:xfrm>
            <a:custGeom>
              <a:avLst/>
              <a:gdLst>
                <a:gd name="connsiteX0" fmla="*/ 284036 w 284035"/>
                <a:gd name="connsiteY0" fmla="*/ 257080 h 323087"/>
                <a:gd name="connsiteX1" fmla="*/ 230791 w 284035"/>
                <a:gd name="connsiteY1" fmla="*/ 306800 h 323087"/>
                <a:gd name="connsiteX2" fmla="*/ 158020 w 284035"/>
                <a:gd name="connsiteY2" fmla="*/ 323088 h 323087"/>
                <a:gd name="connsiteX3" fmla="*/ 41910 w 284035"/>
                <a:gd name="connsiteY3" fmla="*/ 280321 h 323087"/>
                <a:gd name="connsiteX4" fmla="*/ 0 w 284035"/>
                <a:gd name="connsiteY4" fmla="*/ 166973 h 323087"/>
                <a:gd name="connsiteX5" fmla="*/ 44577 w 284035"/>
                <a:gd name="connsiteY5" fmla="*/ 44767 h 323087"/>
                <a:gd name="connsiteX6" fmla="*/ 160306 w 284035"/>
                <a:gd name="connsiteY6" fmla="*/ 0 h 323087"/>
                <a:gd name="connsiteX7" fmla="*/ 233458 w 284035"/>
                <a:gd name="connsiteY7" fmla="*/ 17335 h 323087"/>
                <a:gd name="connsiteX8" fmla="*/ 282130 w 284035"/>
                <a:gd name="connsiteY8" fmla="*/ 68390 h 323087"/>
                <a:gd name="connsiteX9" fmla="*/ 225457 w 284035"/>
                <a:gd name="connsiteY9" fmla="*/ 96393 h 323087"/>
                <a:gd name="connsiteX10" fmla="*/ 195263 w 284035"/>
                <a:gd name="connsiteY10" fmla="*/ 66865 h 323087"/>
                <a:gd name="connsiteX11" fmla="*/ 157925 w 284035"/>
                <a:gd name="connsiteY11" fmla="*/ 58102 h 323087"/>
                <a:gd name="connsiteX12" fmla="*/ 97346 w 284035"/>
                <a:gd name="connsiteY12" fmla="*/ 85534 h 323087"/>
                <a:gd name="connsiteX13" fmla="*/ 73533 w 284035"/>
                <a:gd name="connsiteY13" fmla="*/ 162115 h 323087"/>
                <a:gd name="connsiteX14" fmla="*/ 97060 w 284035"/>
                <a:gd name="connsiteY14" fmla="*/ 236887 h 323087"/>
                <a:gd name="connsiteX15" fmla="*/ 159734 w 284035"/>
                <a:gd name="connsiteY15" fmla="*/ 263081 h 323087"/>
                <a:gd name="connsiteX16" fmla="*/ 197453 w 284035"/>
                <a:gd name="connsiteY16" fmla="*/ 254508 h 323087"/>
                <a:gd name="connsiteX17" fmla="*/ 228219 w 284035"/>
                <a:gd name="connsiteY17" fmla="*/ 225742 h 323087"/>
                <a:gd name="connsiteX18" fmla="*/ 284036 w 284035"/>
                <a:gd name="connsiteY18" fmla="*/ 257080 h 32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4035" h="323087">
                  <a:moveTo>
                    <a:pt x="284036" y="257080"/>
                  </a:moveTo>
                  <a:cubicBezTo>
                    <a:pt x="270319" y="279368"/>
                    <a:pt x="252603" y="295942"/>
                    <a:pt x="230791" y="306800"/>
                  </a:cubicBezTo>
                  <a:cubicBezTo>
                    <a:pt x="208978" y="317659"/>
                    <a:pt x="184690" y="323088"/>
                    <a:pt x="158020" y="323088"/>
                  </a:cubicBezTo>
                  <a:cubicBezTo>
                    <a:pt x="108585" y="323088"/>
                    <a:pt x="69913" y="308800"/>
                    <a:pt x="41910" y="280321"/>
                  </a:cubicBezTo>
                  <a:cubicBezTo>
                    <a:pt x="14002" y="251746"/>
                    <a:pt x="0" y="214027"/>
                    <a:pt x="0" y="166973"/>
                  </a:cubicBezTo>
                  <a:cubicBezTo>
                    <a:pt x="0" y="115348"/>
                    <a:pt x="14859" y="74581"/>
                    <a:pt x="44577" y="44767"/>
                  </a:cubicBezTo>
                  <a:cubicBezTo>
                    <a:pt x="74295" y="14954"/>
                    <a:pt x="112871" y="0"/>
                    <a:pt x="160306" y="0"/>
                  </a:cubicBezTo>
                  <a:cubicBezTo>
                    <a:pt x="187452" y="0"/>
                    <a:pt x="211836" y="5810"/>
                    <a:pt x="233458" y="17335"/>
                  </a:cubicBezTo>
                  <a:cubicBezTo>
                    <a:pt x="255079" y="28861"/>
                    <a:pt x="271272" y="45910"/>
                    <a:pt x="282130" y="68390"/>
                  </a:cubicBezTo>
                  <a:lnTo>
                    <a:pt x="225457" y="96393"/>
                  </a:lnTo>
                  <a:cubicBezTo>
                    <a:pt x="216217" y="82486"/>
                    <a:pt x="206121" y="72676"/>
                    <a:pt x="195263" y="66865"/>
                  </a:cubicBezTo>
                  <a:cubicBezTo>
                    <a:pt x="184404" y="61055"/>
                    <a:pt x="171926" y="58102"/>
                    <a:pt x="157925" y="58102"/>
                  </a:cubicBezTo>
                  <a:cubicBezTo>
                    <a:pt x="133445" y="58102"/>
                    <a:pt x="113157" y="67246"/>
                    <a:pt x="97346" y="85534"/>
                  </a:cubicBezTo>
                  <a:cubicBezTo>
                    <a:pt x="81439" y="103823"/>
                    <a:pt x="73533" y="129350"/>
                    <a:pt x="73533" y="162115"/>
                  </a:cubicBezTo>
                  <a:cubicBezTo>
                    <a:pt x="73533" y="194500"/>
                    <a:pt x="81344" y="219361"/>
                    <a:pt x="97060" y="236887"/>
                  </a:cubicBezTo>
                  <a:cubicBezTo>
                    <a:pt x="112776" y="254413"/>
                    <a:pt x="133636" y="263081"/>
                    <a:pt x="159734" y="263081"/>
                  </a:cubicBezTo>
                  <a:cubicBezTo>
                    <a:pt x="173355" y="263081"/>
                    <a:pt x="185928" y="260223"/>
                    <a:pt x="197453" y="254508"/>
                  </a:cubicBezTo>
                  <a:cubicBezTo>
                    <a:pt x="208978" y="248793"/>
                    <a:pt x="219170" y="239173"/>
                    <a:pt x="228219" y="225742"/>
                  </a:cubicBezTo>
                  <a:lnTo>
                    <a:pt x="284036" y="2570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AD9911F-CE88-3E76-AB06-A8EF73E783E6}"/>
                </a:ext>
              </a:extLst>
            </p:cNvPr>
            <p:cNvSpPr/>
            <p:nvPr/>
          </p:nvSpPr>
          <p:spPr>
            <a:xfrm>
              <a:off x="5790057" y="3023997"/>
              <a:ext cx="197262" cy="314134"/>
            </a:xfrm>
            <a:custGeom>
              <a:avLst/>
              <a:gdLst>
                <a:gd name="connsiteX0" fmla="*/ 177832 w 197262"/>
                <a:gd name="connsiteY0" fmla="*/ 70199 h 314134"/>
                <a:gd name="connsiteX1" fmla="*/ 160210 w 197262"/>
                <a:gd name="connsiteY1" fmla="*/ 64960 h 314134"/>
                <a:gd name="connsiteX2" fmla="*/ 141351 w 197262"/>
                <a:gd name="connsiteY2" fmla="*/ 62960 h 314134"/>
                <a:gd name="connsiteX3" fmla="*/ 91154 w 197262"/>
                <a:gd name="connsiteY3" fmla="*/ 90106 h 314134"/>
                <a:gd name="connsiteX4" fmla="*/ 72009 w 197262"/>
                <a:gd name="connsiteY4" fmla="*/ 161544 h 314134"/>
                <a:gd name="connsiteX5" fmla="*/ 72009 w 197262"/>
                <a:gd name="connsiteY5" fmla="*/ 314134 h 314134"/>
                <a:gd name="connsiteX6" fmla="*/ 0 w 197262"/>
                <a:gd name="connsiteY6" fmla="*/ 314134 h 314134"/>
                <a:gd name="connsiteX7" fmla="*/ 0 w 197262"/>
                <a:gd name="connsiteY7" fmla="*/ 5334 h 314134"/>
                <a:gd name="connsiteX8" fmla="*/ 72009 w 197262"/>
                <a:gd name="connsiteY8" fmla="*/ 5334 h 314134"/>
                <a:gd name="connsiteX9" fmla="*/ 72009 w 197262"/>
                <a:gd name="connsiteY9" fmla="*/ 61150 h 314134"/>
                <a:gd name="connsiteX10" fmla="*/ 73247 w 197262"/>
                <a:gd name="connsiteY10" fmla="*/ 61150 h 314134"/>
                <a:gd name="connsiteX11" fmla="*/ 105251 w 197262"/>
                <a:gd name="connsiteY11" fmla="*/ 15811 h 314134"/>
                <a:gd name="connsiteX12" fmla="*/ 154114 w 197262"/>
                <a:gd name="connsiteY12" fmla="*/ 0 h 314134"/>
                <a:gd name="connsiteX13" fmla="*/ 175831 w 197262"/>
                <a:gd name="connsiteY13" fmla="*/ 1810 h 314134"/>
                <a:gd name="connsiteX14" fmla="*/ 197263 w 197262"/>
                <a:gd name="connsiteY14" fmla="*/ 8763 h 314134"/>
                <a:gd name="connsiteX15" fmla="*/ 177832 w 197262"/>
                <a:gd name="connsiteY15" fmla="*/ 70199 h 31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7262" h="314134">
                  <a:moveTo>
                    <a:pt x="177832" y="70199"/>
                  </a:moveTo>
                  <a:cubicBezTo>
                    <a:pt x="172021" y="68008"/>
                    <a:pt x="166116" y="66199"/>
                    <a:pt x="160210" y="64960"/>
                  </a:cubicBezTo>
                  <a:cubicBezTo>
                    <a:pt x="154305" y="63627"/>
                    <a:pt x="148018" y="62960"/>
                    <a:pt x="141351" y="62960"/>
                  </a:cubicBezTo>
                  <a:cubicBezTo>
                    <a:pt x="120682" y="62960"/>
                    <a:pt x="103918" y="72009"/>
                    <a:pt x="91154" y="90106"/>
                  </a:cubicBezTo>
                  <a:cubicBezTo>
                    <a:pt x="78391" y="108204"/>
                    <a:pt x="72009" y="132016"/>
                    <a:pt x="72009" y="161544"/>
                  </a:cubicBezTo>
                  <a:lnTo>
                    <a:pt x="72009" y="314134"/>
                  </a:lnTo>
                  <a:lnTo>
                    <a:pt x="0" y="314134"/>
                  </a:lnTo>
                  <a:lnTo>
                    <a:pt x="0" y="5334"/>
                  </a:lnTo>
                  <a:lnTo>
                    <a:pt x="72009" y="5334"/>
                  </a:lnTo>
                  <a:lnTo>
                    <a:pt x="72009" y="61150"/>
                  </a:lnTo>
                  <a:lnTo>
                    <a:pt x="73247" y="61150"/>
                  </a:lnTo>
                  <a:cubicBezTo>
                    <a:pt x="80486" y="41434"/>
                    <a:pt x="91154" y="26289"/>
                    <a:pt x="105251" y="15811"/>
                  </a:cubicBezTo>
                  <a:cubicBezTo>
                    <a:pt x="119348" y="5239"/>
                    <a:pt x="135636" y="0"/>
                    <a:pt x="154114" y="0"/>
                  </a:cubicBezTo>
                  <a:cubicBezTo>
                    <a:pt x="161925" y="0"/>
                    <a:pt x="169164" y="571"/>
                    <a:pt x="175831" y="1810"/>
                  </a:cubicBezTo>
                  <a:cubicBezTo>
                    <a:pt x="182499" y="3048"/>
                    <a:pt x="189547" y="5334"/>
                    <a:pt x="197263" y="8763"/>
                  </a:cubicBezTo>
                  <a:lnTo>
                    <a:pt x="177832" y="7019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D933645-2A2E-2A11-6FB6-7144C41EBA3E}"/>
                </a:ext>
              </a:extLst>
            </p:cNvPr>
            <p:cNvSpPr/>
            <p:nvPr/>
          </p:nvSpPr>
          <p:spPr>
            <a:xfrm>
              <a:off x="6004274" y="3021996"/>
              <a:ext cx="322611" cy="323278"/>
            </a:xfrm>
            <a:custGeom>
              <a:avLst/>
              <a:gdLst>
                <a:gd name="connsiteX0" fmla="*/ 160020 w 322611"/>
                <a:gd name="connsiteY0" fmla="*/ 323279 h 323278"/>
                <a:gd name="connsiteX1" fmla="*/ 43244 w 322611"/>
                <a:gd name="connsiteY1" fmla="*/ 280130 h 323278"/>
                <a:gd name="connsiteX2" fmla="*/ 0 w 322611"/>
                <a:gd name="connsiteY2" fmla="*/ 164021 h 323278"/>
                <a:gd name="connsiteX3" fmla="*/ 45815 w 322611"/>
                <a:gd name="connsiteY3" fmla="*/ 45053 h 323278"/>
                <a:gd name="connsiteX4" fmla="*/ 164306 w 322611"/>
                <a:gd name="connsiteY4" fmla="*/ 0 h 323278"/>
                <a:gd name="connsiteX5" fmla="*/ 280225 w 322611"/>
                <a:gd name="connsiteY5" fmla="*/ 44291 h 323278"/>
                <a:gd name="connsiteX6" fmla="*/ 322612 w 322611"/>
                <a:gd name="connsiteY6" fmla="*/ 158877 h 323278"/>
                <a:gd name="connsiteX7" fmla="*/ 278035 w 322611"/>
                <a:gd name="connsiteY7" fmla="*/ 276892 h 323278"/>
                <a:gd name="connsiteX8" fmla="*/ 160020 w 322611"/>
                <a:gd name="connsiteY8" fmla="*/ 323279 h 323278"/>
                <a:gd name="connsiteX9" fmla="*/ 162687 w 322611"/>
                <a:gd name="connsiteY9" fmla="*/ 265081 h 323278"/>
                <a:gd name="connsiteX10" fmla="*/ 226124 w 322611"/>
                <a:gd name="connsiteY10" fmla="*/ 236696 h 323278"/>
                <a:gd name="connsiteX11" fmla="*/ 248603 w 322611"/>
                <a:gd name="connsiteY11" fmla="*/ 160687 h 323278"/>
                <a:gd name="connsiteX12" fmla="*/ 226028 w 322611"/>
                <a:gd name="connsiteY12" fmla="*/ 86487 h 323278"/>
                <a:gd name="connsiteX13" fmla="*/ 162401 w 322611"/>
                <a:gd name="connsiteY13" fmla="*/ 58484 h 323278"/>
                <a:gd name="connsiteX14" fmla="*/ 97727 w 322611"/>
                <a:gd name="connsiteY14" fmla="*/ 87440 h 323278"/>
                <a:gd name="connsiteX15" fmla="*/ 73438 w 322611"/>
                <a:gd name="connsiteY15" fmla="*/ 162497 h 323278"/>
                <a:gd name="connsiteX16" fmla="*/ 97441 w 322611"/>
                <a:gd name="connsiteY16" fmla="*/ 237554 h 323278"/>
                <a:gd name="connsiteX17" fmla="*/ 162687 w 322611"/>
                <a:gd name="connsiteY17" fmla="*/ 265081 h 32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2611" h="323278">
                  <a:moveTo>
                    <a:pt x="160020" y="323279"/>
                  </a:moveTo>
                  <a:cubicBezTo>
                    <a:pt x="110966" y="323279"/>
                    <a:pt x="72009" y="308896"/>
                    <a:pt x="43244" y="280130"/>
                  </a:cubicBezTo>
                  <a:cubicBezTo>
                    <a:pt x="14383" y="251365"/>
                    <a:pt x="0" y="212693"/>
                    <a:pt x="0" y="164021"/>
                  </a:cubicBezTo>
                  <a:cubicBezTo>
                    <a:pt x="191" y="114776"/>
                    <a:pt x="15526" y="75152"/>
                    <a:pt x="45815" y="45053"/>
                  </a:cubicBezTo>
                  <a:cubicBezTo>
                    <a:pt x="76200" y="15050"/>
                    <a:pt x="115633" y="0"/>
                    <a:pt x="164306" y="0"/>
                  </a:cubicBezTo>
                  <a:cubicBezTo>
                    <a:pt x="213360" y="0"/>
                    <a:pt x="252032" y="14764"/>
                    <a:pt x="280225" y="44291"/>
                  </a:cubicBezTo>
                  <a:cubicBezTo>
                    <a:pt x="308420" y="73819"/>
                    <a:pt x="322612" y="112014"/>
                    <a:pt x="322612" y="158877"/>
                  </a:cubicBezTo>
                  <a:cubicBezTo>
                    <a:pt x="322612" y="206693"/>
                    <a:pt x="307753" y="246031"/>
                    <a:pt x="278035" y="276892"/>
                  </a:cubicBezTo>
                  <a:cubicBezTo>
                    <a:pt x="248126" y="307848"/>
                    <a:pt x="208883" y="323279"/>
                    <a:pt x="160020" y="323279"/>
                  </a:cubicBezTo>
                  <a:close/>
                  <a:moveTo>
                    <a:pt x="162687" y="265081"/>
                  </a:moveTo>
                  <a:cubicBezTo>
                    <a:pt x="190024" y="265081"/>
                    <a:pt x="211169" y="255651"/>
                    <a:pt x="226124" y="236696"/>
                  </a:cubicBezTo>
                  <a:cubicBezTo>
                    <a:pt x="241078" y="217837"/>
                    <a:pt x="248603" y="192500"/>
                    <a:pt x="248603" y="160687"/>
                  </a:cubicBezTo>
                  <a:cubicBezTo>
                    <a:pt x="248603" y="129921"/>
                    <a:pt x="241078" y="105251"/>
                    <a:pt x="226028" y="86487"/>
                  </a:cubicBezTo>
                  <a:cubicBezTo>
                    <a:pt x="210979" y="67818"/>
                    <a:pt x="189738" y="58484"/>
                    <a:pt x="162401" y="58484"/>
                  </a:cubicBezTo>
                  <a:cubicBezTo>
                    <a:pt x="135446" y="58484"/>
                    <a:pt x="113919" y="68104"/>
                    <a:pt x="97727" y="87440"/>
                  </a:cubicBezTo>
                  <a:cubicBezTo>
                    <a:pt x="81534" y="106775"/>
                    <a:pt x="73438" y="131731"/>
                    <a:pt x="73438" y="162497"/>
                  </a:cubicBezTo>
                  <a:cubicBezTo>
                    <a:pt x="73438" y="194215"/>
                    <a:pt x="81439" y="219266"/>
                    <a:pt x="97441" y="237554"/>
                  </a:cubicBezTo>
                  <a:cubicBezTo>
                    <a:pt x="113443" y="255937"/>
                    <a:pt x="135160" y="265081"/>
                    <a:pt x="162687" y="2650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2B19857-B022-9C50-3B75-76D57393B674}"/>
                </a:ext>
              </a:extLst>
            </p:cNvPr>
            <p:cNvSpPr/>
            <p:nvPr/>
          </p:nvSpPr>
          <p:spPr>
            <a:xfrm>
              <a:off x="6365557" y="3022187"/>
              <a:ext cx="237934" cy="323087"/>
            </a:xfrm>
            <a:custGeom>
              <a:avLst/>
              <a:gdLst>
                <a:gd name="connsiteX0" fmla="*/ 0 w 237934"/>
                <a:gd name="connsiteY0" fmla="*/ 266414 h 323087"/>
                <a:gd name="connsiteX1" fmla="*/ 43434 w 237934"/>
                <a:gd name="connsiteY1" fmla="*/ 227552 h 323087"/>
                <a:gd name="connsiteX2" fmla="*/ 79438 w 237934"/>
                <a:gd name="connsiteY2" fmla="*/ 259366 h 323087"/>
                <a:gd name="connsiteX3" fmla="*/ 119729 w 237934"/>
                <a:gd name="connsiteY3" fmla="*/ 268891 h 323087"/>
                <a:gd name="connsiteX4" fmla="*/ 156781 w 237934"/>
                <a:gd name="connsiteY4" fmla="*/ 258794 h 323087"/>
                <a:gd name="connsiteX5" fmla="*/ 170021 w 237934"/>
                <a:gd name="connsiteY5" fmla="*/ 230315 h 323087"/>
                <a:gd name="connsiteX6" fmla="*/ 157543 w 237934"/>
                <a:gd name="connsiteY6" fmla="*/ 205169 h 323087"/>
                <a:gd name="connsiteX7" fmla="*/ 120301 w 237934"/>
                <a:gd name="connsiteY7" fmla="*/ 190500 h 323087"/>
                <a:gd name="connsiteX8" fmla="*/ 35719 w 237934"/>
                <a:gd name="connsiteY8" fmla="*/ 156019 h 323087"/>
                <a:gd name="connsiteX9" fmla="*/ 11716 w 237934"/>
                <a:gd name="connsiteY9" fmla="*/ 96774 h 323087"/>
                <a:gd name="connsiteX10" fmla="*/ 44291 w 237934"/>
                <a:gd name="connsiteY10" fmla="*/ 25813 h 323087"/>
                <a:gd name="connsiteX11" fmla="*/ 126301 w 237934"/>
                <a:gd name="connsiteY11" fmla="*/ 0 h 323087"/>
                <a:gd name="connsiteX12" fmla="*/ 185356 w 237934"/>
                <a:gd name="connsiteY12" fmla="*/ 11144 h 323087"/>
                <a:gd name="connsiteX13" fmla="*/ 230314 w 237934"/>
                <a:gd name="connsiteY13" fmla="*/ 44863 h 323087"/>
                <a:gd name="connsiteX14" fmla="*/ 188404 w 237934"/>
                <a:gd name="connsiteY14" fmla="*/ 82867 h 323087"/>
                <a:gd name="connsiteX15" fmla="*/ 159639 w 237934"/>
                <a:gd name="connsiteY15" fmla="*/ 61150 h 323087"/>
                <a:gd name="connsiteX16" fmla="*/ 124206 w 237934"/>
                <a:gd name="connsiteY16" fmla="*/ 53911 h 323087"/>
                <a:gd name="connsiteX17" fmla="*/ 90773 w 237934"/>
                <a:gd name="connsiteY17" fmla="*/ 63532 h 323087"/>
                <a:gd name="connsiteX18" fmla="*/ 79343 w 237934"/>
                <a:gd name="connsiteY18" fmla="*/ 88582 h 323087"/>
                <a:gd name="connsiteX19" fmla="*/ 91250 w 237934"/>
                <a:gd name="connsiteY19" fmla="*/ 112109 h 323087"/>
                <a:gd name="connsiteX20" fmla="*/ 136017 w 237934"/>
                <a:gd name="connsiteY20" fmla="*/ 126873 h 323087"/>
                <a:gd name="connsiteX21" fmla="*/ 212598 w 237934"/>
                <a:gd name="connsiteY21" fmla="*/ 159734 h 323087"/>
                <a:gd name="connsiteX22" fmla="*/ 237934 w 237934"/>
                <a:gd name="connsiteY22" fmla="*/ 223647 h 323087"/>
                <a:gd name="connsiteX23" fmla="*/ 205073 w 237934"/>
                <a:gd name="connsiteY23" fmla="*/ 295656 h 323087"/>
                <a:gd name="connsiteX24" fmla="*/ 119158 w 237934"/>
                <a:gd name="connsiteY24" fmla="*/ 323088 h 323087"/>
                <a:gd name="connsiteX25" fmla="*/ 48958 w 237934"/>
                <a:gd name="connsiteY25" fmla="*/ 308610 h 323087"/>
                <a:gd name="connsiteX26" fmla="*/ 0 w 237934"/>
                <a:gd name="connsiteY26" fmla="*/ 266414 h 323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7934" h="323087">
                  <a:moveTo>
                    <a:pt x="0" y="266414"/>
                  </a:moveTo>
                  <a:lnTo>
                    <a:pt x="43434" y="227552"/>
                  </a:lnTo>
                  <a:cubicBezTo>
                    <a:pt x="54673" y="242411"/>
                    <a:pt x="66675" y="252984"/>
                    <a:pt x="79438" y="259366"/>
                  </a:cubicBezTo>
                  <a:cubicBezTo>
                    <a:pt x="92202" y="265652"/>
                    <a:pt x="105632" y="268891"/>
                    <a:pt x="119729" y="268891"/>
                  </a:cubicBezTo>
                  <a:cubicBezTo>
                    <a:pt x="135636" y="268891"/>
                    <a:pt x="147923" y="265557"/>
                    <a:pt x="156781" y="258794"/>
                  </a:cubicBezTo>
                  <a:cubicBezTo>
                    <a:pt x="165640" y="252031"/>
                    <a:pt x="170021" y="242602"/>
                    <a:pt x="170021" y="230315"/>
                  </a:cubicBezTo>
                  <a:cubicBezTo>
                    <a:pt x="170021" y="220313"/>
                    <a:pt x="165830" y="211836"/>
                    <a:pt x="157543" y="205169"/>
                  </a:cubicBezTo>
                  <a:cubicBezTo>
                    <a:pt x="149162" y="198406"/>
                    <a:pt x="136779" y="193548"/>
                    <a:pt x="120301" y="190500"/>
                  </a:cubicBezTo>
                  <a:cubicBezTo>
                    <a:pt x="79915" y="183452"/>
                    <a:pt x="51721" y="171926"/>
                    <a:pt x="35719" y="156019"/>
                  </a:cubicBezTo>
                  <a:cubicBezTo>
                    <a:pt x="19717" y="140017"/>
                    <a:pt x="11716" y="120301"/>
                    <a:pt x="11716" y="96774"/>
                  </a:cubicBezTo>
                  <a:cubicBezTo>
                    <a:pt x="11716" y="66580"/>
                    <a:pt x="22574" y="42958"/>
                    <a:pt x="44291" y="25813"/>
                  </a:cubicBezTo>
                  <a:cubicBezTo>
                    <a:pt x="66008" y="8668"/>
                    <a:pt x="93345" y="0"/>
                    <a:pt x="126301" y="0"/>
                  </a:cubicBezTo>
                  <a:cubicBezTo>
                    <a:pt x="147447" y="0"/>
                    <a:pt x="167068" y="3715"/>
                    <a:pt x="185356" y="11144"/>
                  </a:cubicBezTo>
                  <a:cubicBezTo>
                    <a:pt x="203644" y="18574"/>
                    <a:pt x="218599" y="29813"/>
                    <a:pt x="230314" y="44863"/>
                  </a:cubicBezTo>
                  <a:lnTo>
                    <a:pt x="188404" y="82867"/>
                  </a:lnTo>
                  <a:cubicBezTo>
                    <a:pt x="179165" y="73247"/>
                    <a:pt x="169545" y="66008"/>
                    <a:pt x="159639" y="61150"/>
                  </a:cubicBezTo>
                  <a:cubicBezTo>
                    <a:pt x="149733" y="56293"/>
                    <a:pt x="137827" y="53911"/>
                    <a:pt x="124206" y="53911"/>
                  </a:cubicBezTo>
                  <a:cubicBezTo>
                    <a:pt x="109538" y="53911"/>
                    <a:pt x="98393" y="57150"/>
                    <a:pt x="90773" y="63532"/>
                  </a:cubicBezTo>
                  <a:cubicBezTo>
                    <a:pt x="83153" y="70009"/>
                    <a:pt x="79343" y="78296"/>
                    <a:pt x="79343" y="88582"/>
                  </a:cubicBezTo>
                  <a:cubicBezTo>
                    <a:pt x="79343" y="98679"/>
                    <a:pt x="83344" y="106490"/>
                    <a:pt x="91250" y="112109"/>
                  </a:cubicBezTo>
                  <a:cubicBezTo>
                    <a:pt x="99155" y="117729"/>
                    <a:pt x="114109" y="122682"/>
                    <a:pt x="136017" y="126873"/>
                  </a:cubicBezTo>
                  <a:cubicBezTo>
                    <a:pt x="170212" y="132683"/>
                    <a:pt x="195739" y="143637"/>
                    <a:pt x="212598" y="159734"/>
                  </a:cubicBezTo>
                  <a:cubicBezTo>
                    <a:pt x="229457" y="175831"/>
                    <a:pt x="237934" y="197072"/>
                    <a:pt x="237934" y="223647"/>
                  </a:cubicBezTo>
                  <a:cubicBezTo>
                    <a:pt x="237934" y="253365"/>
                    <a:pt x="226981" y="277368"/>
                    <a:pt x="205073" y="295656"/>
                  </a:cubicBezTo>
                  <a:cubicBezTo>
                    <a:pt x="183166" y="313944"/>
                    <a:pt x="154496" y="323088"/>
                    <a:pt x="119158" y="323088"/>
                  </a:cubicBezTo>
                  <a:cubicBezTo>
                    <a:pt x="93440" y="323088"/>
                    <a:pt x="70009" y="318230"/>
                    <a:pt x="48958" y="308610"/>
                  </a:cubicBezTo>
                  <a:cubicBezTo>
                    <a:pt x="27718" y="298990"/>
                    <a:pt x="11430" y="284893"/>
                    <a:pt x="0" y="2664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F0258E8-5ACC-998D-FF28-86B9188CD14D}"/>
                </a:ext>
              </a:extLst>
            </p:cNvPr>
            <p:cNvSpPr/>
            <p:nvPr/>
          </p:nvSpPr>
          <p:spPr>
            <a:xfrm>
              <a:off x="6654831" y="3021996"/>
              <a:ext cx="322611" cy="323278"/>
            </a:xfrm>
            <a:custGeom>
              <a:avLst/>
              <a:gdLst>
                <a:gd name="connsiteX0" fmla="*/ 160020 w 322611"/>
                <a:gd name="connsiteY0" fmla="*/ 323279 h 323278"/>
                <a:gd name="connsiteX1" fmla="*/ 43244 w 322611"/>
                <a:gd name="connsiteY1" fmla="*/ 280130 h 323278"/>
                <a:gd name="connsiteX2" fmla="*/ 0 w 322611"/>
                <a:gd name="connsiteY2" fmla="*/ 164021 h 323278"/>
                <a:gd name="connsiteX3" fmla="*/ 45815 w 322611"/>
                <a:gd name="connsiteY3" fmla="*/ 45053 h 323278"/>
                <a:gd name="connsiteX4" fmla="*/ 164306 w 322611"/>
                <a:gd name="connsiteY4" fmla="*/ 0 h 323278"/>
                <a:gd name="connsiteX5" fmla="*/ 280225 w 322611"/>
                <a:gd name="connsiteY5" fmla="*/ 44291 h 323278"/>
                <a:gd name="connsiteX6" fmla="*/ 322612 w 322611"/>
                <a:gd name="connsiteY6" fmla="*/ 158877 h 323278"/>
                <a:gd name="connsiteX7" fmla="*/ 278035 w 322611"/>
                <a:gd name="connsiteY7" fmla="*/ 276892 h 323278"/>
                <a:gd name="connsiteX8" fmla="*/ 160020 w 322611"/>
                <a:gd name="connsiteY8" fmla="*/ 323279 h 323278"/>
                <a:gd name="connsiteX9" fmla="*/ 162782 w 322611"/>
                <a:gd name="connsiteY9" fmla="*/ 265081 h 323278"/>
                <a:gd name="connsiteX10" fmla="*/ 226219 w 322611"/>
                <a:gd name="connsiteY10" fmla="*/ 236696 h 323278"/>
                <a:gd name="connsiteX11" fmla="*/ 248698 w 322611"/>
                <a:gd name="connsiteY11" fmla="*/ 160687 h 323278"/>
                <a:gd name="connsiteX12" fmla="*/ 226124 w 322611"/>
                <a:gd name="connsiteY12" fmla="*/ 86487 h 323278"/>
                <a:gd name="connsiteX13" fmla="*/ 162496 w 322611"/>
                <a:gd name="connsiteY13" fmla="*/ 58484 h 323278"/>
                <a:gd name="connsiteX14" fmla="*/ 97822 w 322611"/>
                <a:gd name="connsiteY14" fmla="*/ 87440 h 323278"/>
                <a:gd name="connsiteX15" fmla="*/ 73533 w 322611"/>
                <a:gd name="connsiteY15" fmla="*/ 162497 h 323278"/>
                <a:gd name="connsiteX16" fmla="*/ 97536 w 322611"/>
                <a:gd name="connsiteY16" fmla="*/ 237554 h 323278"/>
                <a:gd name="connsiteX17" fmla="*/ 162782 w 322611"/>
                <a:gd name="connsiteY17" fmla="*/ 265081 h 32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2611" h="323278">
                  <a:moveTo>
                    <a:pt x="160020" y="323279"/>
                  </a:moveTo>
                  <a:cubicBezTo>
                    <a:pt x="110966" y="323279"/>
                    <a:pt x="72009" y="308896"/>
                    <a:pt x="43244" y="280130"/>
                  </a:cubicBezTo>
                  <a:cubicBezTo>
                    <a:pt x="14383" y="251365"/>
                    <a:pt x="0" y="212693"/>
                    <a:pt x="0" y="164021"/>
                  </a:cubicBezTo>
                  <a:cubicBezTo>
                    <a:pt x="191" y="114776"/>
                    <a:pt x="15526" y="75152"/>
                    <a:pt x="45815" y="45053"/>
                  </a:cubicBezTo>
                  <a:cubicBezTo>
                    <a:pt x="76200" y="15050"/>
                    <a:pt x="115633" y="0"/>
                    <a:pt x="164306" y="0"/>
                  </a:cubicBezTo>
                  <a:cubicBezTo>
                    <a:pt x="213360" y="0"/>
                    <a:pt x="252032" y="14764"/>
                    <a:pt x="280225" y="44291"/>
                  </a:cubicBezTo>
                  <a:cubicBezTo>
                    <a:pt x="308420" y="73819"/>
                    <a:pt x="322612" y="112014"/>
                    <a:pt x="322612" y="158877"/>
                  </a:cubicBezTo>
                  <a:cubicBezTo>
                    <a:pt x="322612" y="206693"/>
                    <a:pt x="307753" y="246031"/>
                    <a:pt x="278035" y="276892"/>
                  </a:cubicBezTo>
                  <a:cubicBezTo>
                    <a:pt x="248221" y="307848"/>
                    <a:pt x="208883" y="323279"/>
                    <a:pt x="160020" y="323279"/>
                  </a:cubicBezTo>
                  <a:close/>
                  <a:moveTo>
                    <a:pt x="162782" y="265081"/>
                  </a:moveTo>
                  <a:cubicBezTo>
                    <a:pt x="190119" y="265081"/>
                    <a:pt x="211265" y="255651"/>
                    <a:pt x="226219" y="236696"/>
                  </a:cubicBezTo>
                  <a:cubicBezTo>
                    <a:pt x="241173" y="217837"/>
                    <a:pt x="248698" y="192500"/>
                    <a:pt x="248698" y="160687"/>
                  </a:cubicBezTo>
                  <a:cubicBezTo>
                    <a:pt x="248698" y="129921"/>
                    <a:pt x="241173" y="105251"/>
                    <a:pt x="226124" y="86487"/>
                  </a:cubicBezTo>
                  <a:cubicBezTo>
                    <a:pt x="211074" y="67818"/>
                    <a:pt x="189833" y="58484"/>
                    <a:pt x="162496" y="58484"/>
                  </a:cubicBezTo>
                  <a:cubicBezTo>
                    <a:pt x="135541" y="58484"/>
                    <a:pt x="114014" y="68104"/>
                    <a:pt x="97822" y="87440"/>
                  </a:cubicBezTo>
                  <a:cubicBezTo>
                    <a:pt x="81629" y="106775"/>
                    <a:pt x="73533" y="131731"/>
                    <a:pt x="73533" y="162497"/>
                  </a:cubicBezTo>
                  <a:cubicBezTo>
                    <a:pt x="73533" y="194215"/>
                    <a:pt x="81534" y="219266"/>
                    <a:pt x="97536" y="237554"/>
                  </a:cubicBezTo>
                  <a:cubicBezTo>
                    <a:pt x="113443" y="255937"/>
                    <a:pt x="135255" y="265081"/>
                    <a:pt x="162782" y="2650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CF38FD1-2344-8801-A259-B96FFCAA9E88}"/>
                </a:ext>
              </a:extLst>
            </p:cNvPr>
            <p:cNvSpPr/>
            <p:nvPr/>
          </p:nvSpPr>
          <p:spPr>
            <a:xfrm>
              <a:off x="7005351" y="2874073"/>
              <a:ext cx="228314" cy="464057"/>
            </a:xfrm>
            <a:custGeom>
              <a:avLst/>
              <a:gdLst>
                <a:gd name="connsiteX0" fmla="*/ 198596 w 228314"/>
                <a:gd name="connsiteY0" fmla="*/ 68770 h 464057"/>
                <a:gd name="connsiteX1" fmla="*/ 182499 w 228314"/>
                <a:gd name="connsiteY1" fmla="*/ 60769 h 464057"/>
                <a:gd name="connsiteX2" fmla="*/ 164306 w 228314"/>
                <a:gd name="connsiteY2" fmla="*/ 57912 h 464057"/>
                <a:gd name="connsiteX3" fmla="*/ 134588 w 228314"/>
                <a:gd name="connsiteY3" fmla="*/ 70009 h 464057"/>
                <a:gd name="connsiteX4" fmla="*/ 124206 w 228314"/>
                <a:gd name="connsiteY4" fmla="*/ 106204 h 464057"/>
                <a:gd name="connsiteX5" fmla="*/ 124206 w 228314"/>
                <a:gd name="connsiteY5" fmla="*/ 155353 h 464057"/>
                <a:gd name="connsiteX6" fmla="*/ 195644 w 228314"/>
                <a:gd name="connsiteY6" fmla="*/ 155353 h 464057"/>
                <a:gd name="connsiteX7" fmla="*/ 195644 w 228314"/>
                <a:gd name="connsiteY7" fmla="*/ 211455 h 464057"/>
                <a:gd name="connsiteX8" fmla="*/ 124206 w 228314"/>
                <a:gd name="connsiteY8" fmla="*/ 211455 h 464057"/>
                <a:gd name="connsiteX9" fmla="*/ 124206 w 228314"/>
                <a:gd name="connsiteY9" fmla="*/ 464058 h 464057"/>
                <a:gd name="connsiteX10" fmla="*/ 52483 w 228314"/>
                <a:gd name="connsiteY10" fmla="*/ 464058 h 464057"/>
                <a:gd name="connsiteX11" fmla="*/ 52483 w 228314"/>
                <a:gd name="connsiteY11" fmla="*/ 211360 h 464057"/>
                <a:gd name="connsiteX12" fmla="*/ 0 w 228314"/>
                <a:gd name="connsiteY12" fmla="*/ 211360 h 464057"/>
                <a:gd name="connsiteX13" fmla="*/ 0 w 228314"/>
                <a:gd name="connsiteY13" fmla="*/ 155258 h 464057"/>
                <a:gd name="connsiteX14" fmla="*/ 52483 w 228314"/>
                <a:gd name="connsiteY14" fmla="*/ 155258 h 464057"/>
                <a:gd name="connsiteX15" fmla="*/ 52483 w 228314"/>
                <a:gd name="connsiteY15" fmla="*/ 105537 h 464057"/>
                <a:gd name="connsiteX16" fmla="*/ 80963 w 228314"/>
                <a:gd name="connsiteY16" fmla="*/ 28384 h 464057"/>
                <a:gd name="connsiteX17" fmla="*/ 161354 w 228314"/>
                <a:gd name="connsiteY17" fmla="*/ 0 h 464057"/>
                <a:gd name="connsiteX18" fmla="*/ 195739 w 228314"/>
                <a:gd name="connsiteY18" fmla="*/ 4096 h 464057"/>
                <a:gd name="connsiteX19" fmla="*/ 228314 w 228314"/>
                <a:gd name="connsiteY19" fmla="*/ 16573 h 464057"/>
                <a:gd name="connsiteX20" fmla="*/ 198596 w 228314"/>
                <a:gd name="connsiteY20" fmla="*/ 68770 h 46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8314" h="464057">
                  <a:moveTo>
                    <a:pt x="198596" y="68770"/>
                  </a:moveTo>
                  <a:cubicBezTo>
                    <a:pt x="193357" y="65341"/>
                    <a:pt x="188023" y="62674"/>
                    <a:pt x="182499" y="60769"/>
                  </a:cubicBezTo>
                  <a:cubicBezTo>
                    <a:pt x="176974" y="58864"/>
                    <a:pt x="170879" y="57912"/>
                    <a:pt x="164306" y="57912"/>
                  </a:cubicBezTo>
                  <a:cubicBezTo>
                    <a:pt x="151447" y="57912"/>
                    <a:pt x="141541" y="61913"/>
                    <a:pt x="134588" y="70009"/>
                  </a:cubicBezTo>
                  <a:cubicBezTo>
                    <a:pt x="127635" y="78010"/>
                    <a:pt x="124206" y="90106"/>
                    <a:pt x="124206" y="106204"/>
                  </a:cubicBezTo>
                  <a:lnTo>
                    <a:pt x="124206" y="155353"/>
                  </a:lnTo>
                  <a:lnTo>
                    <a:pt x="195644" y="155353"/>
                  </a:lnTo>
                  <a:lnTo>
                    <a:pt x="195644" y="211455"/>
                  </a:lnTo>
                  <a:lnTo>
                    <a:pt x="124206" y="211455"/>
                  </a:lnTo>
                  <a:lnTo>
                    <a:pt x="124206" y="464058"/>
                  </a:lnTo>
                  <a:lnTo>
                    <a:pt x="52483" y="464058"/>
                  </a:lnTo>
                  <a:lnTo>
                    <a:pt x="52483" y="211360"/>
                  </a:lnTo>
                  <a:lnTo>
                    <a:pt x="0" y="211360"/>
                  </a:lnTo>
                  <a:lnTo>
                    <a:pt x="0" y="155258"/>
                  </a:lnTo>
                  <a:lnTo>
                    <a:pt x="52483" y="155258"/>
                  </a:lnTo>
                  <a:lnTo>
                    <a:pt x="52483" y="105537"/>
                  </a:lnTo>
                  <a:cubicBezTo>
                    <a:pt x="52483" y="72962"/>
                    <a:pt x="62008" y="47244"/>
                    <a:pt x="80963" y="28384"/>
                  </a:cubicBezTo>
                  <a:cubicBezTo>
                    <a:pt x="99917" y="9525"/>
                    <a:pt x="126682" y="0"/>
                    <a:pt x="161354" y="0"/>
                  </a:cubicBezTo>
                  <a:cubicBezTo>
                    <a:pt x="173164" y="0"/>
                    <a:pt x="184690" y="1333"/>
                    <a:pt x="195739" y="4096"/>
                  </a:cubicBezTo>
                  <a:cubicBezTo>
                    <a:pt x="206788" y="6763"/>
                    <a:pt x="217646" y="10954"/>
                    <a:pt x="228314" y="16573"/>
                  </a:cubicBezTo>
                  <a:lnTo>
                    <a:pt x="198596" y="687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E3C9592-C598-B93C-B685-EF6F3D4C5426}"/>
                </a:ext>
              </a:extLst>
            </p:cNvPr>
            <p:cNvSpPr/>
            <p:nvPr/>
          </p:nvSpPr>
          <p:spPr>
            <a:xfrm>
              <a:off x="7197757" y="2941034"/>
              <a:ext cx="215836" cy="404240"/>
            </a:xfrm>
            <a:custGeom>
              <a:avLst/>
              <a:gdLst>
                <a:gd name="connsiteX0" fmla="*/ 215836 w 215836"/>
                <a:gd name="connsiteY0" fmla="*/ 382524 h 404240"/>
                <a:gd name="connsiteX1" fmla="*/ 184309 w 215836"/>
                <a:gd name="connsiteY1" fmla="*/ 398335 h 404240"/>
                <a:gd name="connsiteX2" fmla="*/ 142875 w 215836"/>
                <a:gd name="connsiteY2" fmla="*/ 404241 h 404240"/>
                <a:gd name="connsiteX3" fmla="*/ 74485 w 215836"/>
                <a:gd name="connsiteY3" fmla="*/ 381000 h 404240"/>
                <a:gd name="connsiteX4" fmla="*/ 51530 w 215836"/>
                <a:gd name="connsiteY4" fmla="*/ 313182 h 404240"/>
                <a:gd name="connsiteX5" fmla="*/ 51530 w 215836"/>
                <a:gd name="connsiteY5" fmla="*/ 144399 h 404240"/>
                <a:gd name="connsiteX6" fmla="*/ 0 w 215836"/>
                <a:gd name="connsiteY6" fmla="*/ 144399 h 404240"/>
                <a:gd name="connsiteX7" fmla="*/ 0 w 215836"/>
                <a:gd name="connsiteY7" fmla="*/ 88297 h 404240"/>
                <a:gd name="connsiteX8" fmla="*/ 51530 w 215836"/>
                <a:gd name="connsiteY8" fmla="*/ 88297 h 404240"/>
                <a:gd name="connsiteX9" fmla="*/ 51530 w 215836"/>
                <a:gd name="connsiteY9" fmla="*/ 12668 h 404240"/>
                <a:gd name="connsiteX10" fmla="*/ 123539 w 215836"/>
                <a:gd name="connsiteY10" fmla="*/ 0 h 404240"/>
                <a:gd name="connsiteX11" fmla="*/ 123539 w 215836"/>
                <a:gd name="connsiteY11" fmla="*/ 88297 h 404240"/>
                <a:gd name="connsiteX12" fmla="*/ 202216 w 215836"/>
                <a:gd name="connsiteY12" fmla="*/ 88297 h 404240"/>
                <a:gd name="connsiteX13" fmla="*/ 202216 w 215836"/>
                <a:gd name="connsiteY13" fmla="*/ 144399 h 404240"/>
                <a:gd name="connsiteX14" fmla="*/ 123539 w 215836"/>
                <a:gd name="connsiteY14" fmla="*/ 144399 h 404240"/>
                <a:gd name="connsiteX15" fmla="*/ 123539 w 215836"/>
                <a:gd name="connsiteY15" fmla="*/ 302990 h 404240"/>
                <a:gd name="connsiteX16" fmla="*/ 132588 w 215836"/>
                <a:gd name="connsiteY16" fmla="*/ 336328 h 404240"/>
                <a:gd name="connsiteX17" fmla="*/ 157924 w 215836"/>
                <a:gd name="connsiteY17" fmla="*/ 346996 h 404240"/>
                <a:gd name="connsiteX18" fmla="*/ 174784 w 215836"/>
                <a:gd name="connsiteY18" fmla="*/ 343948 h 404240"/>
                <a:gd name="connsiteX19" fmla="*/ 193453 w 215836"/>
                <a:gd name="connsiteY19" fmla="*/ 333661 h 404240"/>
                <a:gd name="connsiteX20" fmla="*/ 215836 w 215836"/>
                <a:gd name="connsiteY20" fmla="*/ 382524 h 40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5836" h="404240">
                  <a:moveTo>
                    <a:pt x="215836" y="382524"/>
                  </a:moveTo>
                  <a:cubicBezTo>
                    <a:pt x="207550" y="389191"/>
                    <a:pt x="197072" y="394430"/>
                    <a:pt x="184309" y="398335"/>
                  </a:cubicBezTo>
                  <a:cubicBezTo>
                    <a:pt x="171545" y="402241"/>
                    <a:pt x="157734" y="404241"/>
                    <a:pt x="142875" y="404241"/>
                  </a:cubicBezTo>
                  <a:cubicBezTo>
                    <a:pt x="112490" y="404241"/>
                    <a:pt x="89725" y="396526"/>
                    <a:pt x="74485" y="381000"/>
                  </a:cubicBezTo>
                  <a:cubicBezTo>
                    <a:pt x="59246" y="365570"/>
                    <a:pt x="51530" y="342900"/>
                    <a:pt x="51530" y="313182"/>
                  </a:cubicBezTo>
                  <a:lnTo>
                    <a:pt x="51530" y="144399"/>
                  </a:lnTo>
                  <a:lnTo>
                    <a:pt x="0" y="144399"/>
                  </a:lnTo>
                  <a:lnTo>
                    <a:pt x="0" y="88297"/>
                  </a:lnTo>
                  <a:lnTo>
                    <a:pt x="51530" y="88297"/>
                  </a:lnTo>
                  <a:lnTo>
                    <a:pt x="51530" y="12668"/>
                  </a:lnTo>
                  <a:lnTo>
                    <a:pt x="123539" y="0"/>
                  </a:lnTo>
                  <a:lnTo>
                    <a:pt x="123539" y="88297"/>
                  </a:lnTo>
                  <a:lnTo>
                    <a:pt x="202216" y="88297"/>
                  </a:lnTo>
                  <a:lnTo>
                    <a:pt x="202216" y="144399"/>
                  </a:lnTo>
                  <a:lnTo>
                    <a:pt x="123539" y="144399"/>
                  </a:lnTo>
                  <a:lnTo>
                    <a:pt x="123539" y="302990"/>
                  </a:lnTo>
                  <a:cubicBezTo>
                    <a:pt x="123539" y="318040"/>
                    <a:pt x="126587" y="329184"/>
                    <a:pt x="132588" y="336328"/>
                  </a:cubicBezTo>
                  <a:cubicBezTo>
                    <a:pt x="138589" y="343472"/>
                    <a:pt x="147066" y="346996"/>
                    <a:pt x="157924" y="346996"/>
                  </a:cubicBezTo>
                  <a:cubicBezTo>
                    <a:pt x="163544" y="346996"/>
                    <a:pt x="169164" y="345948"/>
                    <a:pt x="174784" y="343948"/>
                  </a:cubicBezTo>
                  <a:cubicBezTo>
                    <a:pt x="180403" y="341947"/>
                    <a:pt x="186595" y="338518"/>
                    <a:pt x="193453" y="333661"/>
                  </a:cubicBezTo>
                  <a:lnTo>
                    <a:pt x="215836" y="3825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09C894C-806D-2061-E0CD-5A5C5CF9F862}"/>
                </a:ext>
              </a:extLst>
            </p:cNvPr>
            <p:cNvSpPr/>
            <p:nvPr/>
          </p:nvSpPr>
          <p:spPr>
            <a:xfrm>
              <a:off x="4778406" y="3615785"/>
              <a:ext cx="295465" cy="432339"/>
            </a:xfrm>
            <a:custGeom>
              <a:avLst/>
              <a:gdLst>
                <a:gd name="connsiteX0" fmla="*/ 0 w 295465"/>
                <a:gd name="connsiteY0" fmla="*/ 432340 h 432339"/>
                <a:gd name="connsiteX1" fmla="*/ 0 w 295465"/>
                <a:gd name="connsiteY1" fmla="*/ 0 h 432339"/>
                <a:gd name="connsiteX2" fmla="*/ 142018 w 295465"/>
                <a:gd name="connsiteY2" fmla="*/ 0 h 432339"/>
                <a:gd name="connsiteX3" fmla="*/ 243650 w 295465"/>
                <a:gd name="connsiteY3" fmla="*/ 27908 h 432339"/>
                <a:gd name="connsiteX4" fmla="*/ 279178 w 295465"/>
                <a:gd name="connsiteY4" fmla="*/ 107633 h 432339"/>
                <a:gd name="connsiteX5" fmla="*/ 260033 w 295465"/>
                <a:gd name="connsiteY5" fmla="*/ 166116 h 432339"/>
                <a:gd name="connsiteX6" fmla="*/ 211074 w 295465"/>
                <a:gd name="connsiteY6" fmla="*/ 201644 h 432339"/>
                <a:gd name="connsiteX7" fmla="*/ 211074 w 295465"/>
                <a:gd name="connsiteY7" fmla="*/ 202883 h 432339"/>
                <a:gd name="connsiteX8" fmla="*/ 272891 w 295465"/>
                <a:gd name="connsiteY8" fmla="*/ 238125 h 432339"/>
                <a:gd name="connsiteX9" fmla="*/ 295466 w 295465"/>
                <a:gd name="connsiteY9" fmla="*/ 305657 h 432339"/>
                <a:gd name="connsiteX10" fmla="*/ 254794 w 295465"/>
                <a:gd name="connsiteY10" fmla="*/ 397764 h 432339"/>
                <a:gd name="connsiteX11" fmla="*/ 145923 w 295465"/>
                <a:gd name="connsiteY11" fmla="*/ 432245 h 432339"/>
                <a:gd name="connsiteX12" fmla="*/ 0 w 295465"/>
                <a:gd name="connsiteY12" fmla="*/ 432245 h 432339"/>
                <a:gd name="connsiteX13" fmla="*/ 73819 w 295465"/>
                <a:gd name="connsiteY13" fmla="*/ 60008 h 432339"/>
                <a:gd name="connsiteX14" fmla="*/ 73819 w 295465"/>
                <a:gd name="connsiteY14" fmla="*/ 181546 h 432339"/>
                <a:gd name="connsiteX15" fmla="*/ 123539 w 295465"/>
                <a:gd name="connsiteY15" fmla="*/ 181546 h 432339"/>
                <a:gd name="connsiteX16" fmla="*/ 180404 w 295465"/>
                <a:gd name="connsiteY16" fmla="*/ 164973 h 432339"/>
                <a:gd name="connsiteX17" fmla="*/ 201359 w 295465"/>
                <a:gd name="connsiteY17" fmla="*/ 116110 h 432339"/>
                <a:gd name="connsiteX18" fmla="*/ 183833 w 295465"/>
                <a:gd name="connsiteY18" fmla="*/ 74390 h 432339"/>
                <a:gd name="connsiteX19" fmla="*/ 133160 w 295465"/>
                <a:gd name="connsiteY19" fmla="*/ 60103 h 432339"/>
                <a:gd name="connsiteX20" fmla="*/ 73819 w 295465"/>
                <a:gd name="connsiteY20" fmla="*/ 60103 h 432339"/>
                <a:gd name="connsiteX21" fmla="*/ 73819 w 295465"/>
                <a:gd name="connsiteY21" fmla="*/ 240316 h 432339"/>
                <a:gd name="connsiteX22" fmla="*/ 73819 w 295465"/>
                <a:gd name="connsiteY22" fmla="*/ 372332 h 432339"/>
                <a:gd name="connsiteX23" fmla="*/ 135350 w 295465"/>
                <a:gd name="connsiteY23" fmla="*/ 372332 h 432339"/>
                <a:gd name="connsiteX24" fmla="*/ 196406 w 295465"/>
                <a:gd name="connsiteY24" fmla="*/ 354235 h 432339"/>
                <a:gd name="connsiteX25" fmla="*/ 217646 w 295465"/>
                <a:gd name="connsiteY25" fmla="*/ 304800 h 432339"/>
                <a:gd name="connsiteX26" fmla="*/ 195167 w 295465"/>
                <a:gd name="connsiteY26" fmla="*/ 256889 h 432339"/>
                <a:gd name="connsiteX27" fmla="*/ 129635 w 295465"/>
                <a:gd name="connsiteY27" fmla="*/ 240316 h 432339"/>
                <a:gd name="connsiteX28" fmla="*/ 73819 w 295465"/>
                <a:gd name="connsiteY28" fmla="*/ 240316 h 4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5465" h="432339">
                  <a:moveTo>
                    <a:pt x="0" y="432340"/>
                  </a:moveTo>
                  <a:lnTo>
                    <a:pt x="0" y="0"/>
                  </a:lnTo>
                  <a:lnTo>
                    <a:pt x="142018" y="0"/>
                  </a:lnTo>
                  <a:cubicBezTo>
                    <a:pt x="186023" y="0"/>
                    <a:pt x="219932" y="9334"/>
                    <a:pt x="243650" y="27908"/>
                  </a:cubicBezTo>
                  <a:cubicBezTo>
                    <a:pt x="267367" y="46482"/>
                    <a:pt x="279178" y="73057"/>
                    <a:pt x="279178" y="107633"/>
                  </a:cubicBezTo>
                  <a:cubicBezTo>
                    <a:pt x="279178" y="129730"/>
                    <a:pt x="272796" y="149257"/>
                    <a:pt x="260033" y="166116"/>
                  </a:cubicBezTo>
                  <a:cubicBezTo>
                    <a:pt x="247269" y="182975"/>
                    <a:pt x="230981" y="194882"/>
                    <a:pt x="211074" y="201644"/>
                  </a:cubicBezTo>
                  <a:lnTo>
                    <a:pt x="211074" y="202883"/>
                  </a:lnTo>
                  <a:cubicBezTo>
                    <a:pt x="237173" y="207740"/>
                    <a:pt x="257842" y="219456"/>
                    <a:pt x="272891" y="238125"/>
                  </a:cubicBezTo>
                  <a:cubicBezTo>
                    <a:pt x="287941" y="256794"/>
                    <a:pt x="295466" y="279368"/>
                    <a:pt x="295466" y="305657"/>
                  </a:cubicBezTo>
                  <a:cubicBezTo>
                    <a:pt x="295466" y="344043"/>
                    <a:pt x="281940" y="374713"/>
                    <a:pt x="254794" y="397764"/>
                  </a:cubicBezTo>
                  <a:cubicBezTo>
                    <a:pt x="227648" y="420814"/>
                    <a:pt x="191357" y="432245"/>
                    <a:pt x="145923" y="432245"/>
                  </a:cubicBezTo>
                  <a:lnTo>
                    <a:pt x="0" y="432245"/>
                  </a:lnTo>
                  <a:close/>
                  <a:moveTo>
                    <a:pt x="73819" y="60008"/>
                  </a:moveTo>
                  <a:lnTo>
                    <a:pt x="73819" y="181546"/>
                  </a:lnTo>
                  <a:lnTo>
                    <a:pt x="123539" y="181546"/>
                  </a:lnTo>
                  <a:cubicBezTo>
                    <a:pt x="147447" y="181546"/>
                    <a:pt x="166402" y="176022"/>
                    <a:pt x="180404" y="164973"/>
                  </a:cubicBezTo>
                  <a:cubicBezTo>
                    <a:pt x="194405" y="153924"/>
                    <a:pt x="201359" y="137636"/>
                    <a:pt x="201359" y="116110"/>
                  </a:cubicBezTo>
                  <a:cubicBezTo>
                    <a:pt x="201359" y="97822"/>
                    <a:pt x="195548" y="83915"/>
                    <a:pt x="183833" y="74390"/>
                  </a:cubicBezTo>
                  <a:cubicBezTo>
                    <a:pt x="172212" y="64865"/>
                    <a:pt x="155258" y="60103"/>
                    <a:pt x="133160" y="60103"/>
                  </a:cubicBezTo>
                  <a:lnTo>
                    <a:pt x="73819" y="60103"/>
                  </a:lnTo>
                  <a:close/>
                  <a:moveTo>
                    <a:pt x="73819" y="240316"/>
                  </a:moveTo>
                  <a:lnTo>
                    <a:pt x="73819" y="372332"/>
                  </a:lnTo>
                  <a:lnTo>
                    <a:pt x="135350" y="372332"/>
                  </a:lnTo>
                  <a:cubicBezTo>
                    <a:pt x="161925" y="372332"/>
                    <a:pt x="182213" y="366332"/>
                    <a:pt x="196406" y="354235"/>
                  </a:cubicBezTo>
                  <a:cubicBezTo>
                    <a:pt x="210598" y="342138"/>
                    <a:pt x="217646" y="325660"/>
                    <a:pt x="217646" y="304800"/>
                  </a:cubicBezTo>
                  <a:cubicBezTo>
                    <a:pt x="217646" y="283940"/>
                    <a:pt x="210122" y="267938"/>
                    <a:pt x="195167" y="256889"/>
                  </a:cubicBezTo>
                  <a:cubicBezTo>
                    <a:pt x="180213" y="245840"/>
                    <a:pt x="158306" y="240316"/>
                    <a:pt x="129635" y="240316"/>
                  </a:cubicBezTo>
                  <a:lnTo>
                    <a:pt x="73819" y="2403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6D8EAF5-09AD-2C85-5423-3425CCA59219}"/>
                </a:ext>
              </a:extLst>
            </p:cNvPr>
            <p:cNvSpPr/>
            <p:nvPr/>
          </p:nvSpPr>
          <p:spPr>
            <a:xfrm>
              <a:off x="5127307" y="3739419"/>
              <a:ext cx="277082" cy="315944"/>
            </a:xfrm>
            <a:custGeom>
              <a:avLst/>
              <a:gdLst>
                <a:gd name="connsiteX0" fmla="*/ 277082 w 277082"/>
                <a:gd name="connsiteY0" fmla="*/ 308705 h 315944"/>
                <a:gd name="connsiteX1" fmla="*/ 205073 w 277082"/>
                <a:gd name="connsiteY1" fmla="*/ 308705 h 315944"/>
                <a:gd name="connsiteX2" fmla="*/ 205073 w 277082"/>
                <a:gd name="connsiteY2" fmla="*/ 266795 h 315944"/>
                <a:gd name="connsiteX3" fmla="*/ 203549 w 277082"/>
                <a:gd name="connsiteY3" fmla="*/ 266795 h 315944"/>
                <a:gd name="connsiteX4" fmla="*/ 162973 w 277082"/>
                <a:gd name="connsiteY4" fmla="*/ 302514 h 315944"/>
                <a:gd name="connsiteX5" fmla="*/ 109442 w 277082"/>
                <a:gd name="connsiteY5" fmla="*/ 315944 h 315944"/>
                <a:gd name="connsiteX6" fmla="*/ 27623 w 277082"/>
                <a:gd name="connsiteY6" fmla="*/ 283845 h 315944"/>
                <a:gd name="connsiteX7" fmla="*/ 0 w 277082"/>
                <a:gd name="connsiteY7" fmla="*/ 189929 h 315944"/>
                <a:gd name="connsiteX8" fmla="*/ 0 w 277082"/>
                <a:gd name="connsiteY8" fmla="*/ 0 h 315944"/>
                <a:gd name="connsiteX9" fmla="*/ 71723 w 277082"/>
                <a:gd name="connsiteY9" fmla="*/ 0 h 315944"/>
                <a:gd name="connsiteX10" fmla="*/ 71723 w 277082"/>
                <a:gd name="connsiteY10" fmla="*/ 180308 h 315944"/>
                <a:gd name="connsiteX11" fmla="*/ 86487 w 277082"/>
                <a:gd name="connsiteY11" fmla="*/ 238316 h 315944"/>
                <a:gd name="connsiteX12" fmla="*/ 132588 w 277082"/>
                <a:gd name="connsiteY12" fmla="*/ 257746 h 315944"/>
                <a:gd name="connsiteX13" fmla="*/ 184785 w 277082"/>
                <a:gd name="connsiteY13" fmla="*/ 234506 h 315944"/>
                <a:gd name="connsiteX14" fmla="*/ 204978 w 277082"/>
                <a:gd name="connsiteY14" fmla="*/ 176022 h 315944"/>
                <a:gd name="connsiteX15" fmla="*/ 204978 w 277082"/>
                <a:gd name="connsiteY15" fmla="*/ 0 h 315944"/>
                <a:gd name="connsiteX16" fmla="*/ 276987 w 277082"/>
                <a:gd name="connsiteY16" fmla="*/ 0 h 315944"/>
                <a:gd name="connsiteX17" fmla="*/ 276987 w 277082"/>
                <a:gd name="connsiteY17" fmla="*/ 308705 h 31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7082" h="315944">
                  <a:moveTo>
                    <a:pt x="277082" y="308705"/>
                  </a:moveTo>
                  <a:lnTo>
                    <a:pt x="205073" y="308705"/>
                  </a:lnTo>
                  <a:lnTo>
                    <a:pt x="205073" y="266795"/>
                  </a:lnTo>
                  <a:lnTo>
                    <a:pt x="203549" y="266795"/>
                  </a:lnTo>
                  <a:cubicBezTo>
                    <a:pt x="193739" y="281654"/>
                    <a:pt x="180213" y="293561"/>
                    <a:pt x="162973" y="302514"/>
                  </a:cubicBezTo>
                  <a:cubicBezTo>
                    <a:pt x="145828" y="311467"/>
                    <a:pt x="127921" y="315944"/>
                    <a:pt x="109442" y="315944"/>
                  </a:cubicBezTo>
                  <a:cubicBezTo>
                    <a:pt x="73247" y="315944"/>
                    <a:pt x="46006" y="305276"/>
                    <a:pt x="27623" y="283845"/>
                  </a:cubicBezTo>
                  <a:cubicBezTo>
                    <a:pt x="9239" y="262414"/>
                    <a:pt x="0" y="231172"/>
                    <a:pt x="0" y="189929"/>
                  </a:cubicBezTo>
                  <a:lnTo>
                    <a:pt x="0" y="0"/>
                  </a:lnTo>
                  <a:lnTo>
                    <a:pt x="71723" y="0"/>
                  </a:lnTo>
                  <a:lnTo>
                    <a:pt x="71723" y="180308"/>
                  </a:lnTo>
                  <a:cubicBezTo>
                    <a:pt x="71723" y="206026"/>
                    <a:pt x="76676" y="225362"/>
                    <a:pt x="86487" y="238316"/>
                  </a:cubicBezTo>
                  <a:cubicBezTo>
                    <a:pt x="96298" y="251270"/>
                    <a:pt x="111728" y="257746"/>
                    <a:pt x="132588" y="257746"/>
                  </a:cubicBezTo>
                  <a:cubicBezTo>
                    <a:pt x="153924" y="257746"/>
                    <a:pt x="171260" y="250031"/>
                    <a:pt x="184785" y="234506"/>
                  </a:cubicBezTo>
                  <a:cubicBezTo>
                    <a:pt x="198215" y="219075"/>
                    <a:pt x="204978" y="199549"/>
                    <a:pt x="204978" y="176022"/>
                  </a:cubicBezTo>
                  <a:lnTo>
                    <a:pt x="204978" y="0"/>
                  </a:lnTo>
                  <a:lnTo>
                    <a:pt x="276987" y="0"/>
                  </a:lnTo>
                  <a:lnTo>
                    <a:pt x="276987" y="3087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1D48DC6-29F1-E101-22A6-2A4974A86073}"/>
                </a:ext>
              </a:extLst>
            </p:cNvPr>
            <p:cNvSpPr/>
            <p:nvPr/>
          </p:nvSpPr>
          <p:spPr>
            <a:xfrm>
              <a:off x="5474112" y="3595497"/>
              <a:ext cx="89344" cy="452627"/>
            </a:xfrm>
            <a:custGeom>
              <a:avLst/>
              <a:gdLst>
                <a:gd name="connsiteX0" fmla="*/ 44387 w 89344"/>
                <a:gd name="connsiteY0" fmla="*/ 86296 h 452627"/>
                <a:gd name="connsiteX1" fmla="*/ 12383 w 89344"/>
                <a:gd name="connsiteY1" fmla="*/ 73438 h 452627"/>
                <a:gd name="connsiteX2" fmla="*/ 0 w 89344"/>
                <a:gd name="connsiteY2" fmla="*/ 42862 h 452627"/>
                <a:gd name="connsiteX3" fmla="*/ 12383 w 89344"/>
                <a:gd name="connsiteY3" fmla="*/ 12382 h 452627"/>
                <a:gd name="connsiteX4" fmla="*/ 44387 w 89344"/>
                <a:gd name="connsiteY4" fmla="*/ 0 h 452627"/>
                <a:gd name="connsiteX5" fmla="*/ 76962 w 89344"/>
                <a:gd name="connsiteY5" fmla="*/ 12382 h 452627"/>
                <a:gd name="connsiteX6" fmla="*/ 89344 w 89344"/>
                <a:gd name="connsiteY6" fmla="*/ 43148 h 452627"/>
                <a:gd name="connsiteX7" fmla="*/ 76962 w 89344"/>
                <a:gd name="connsiteY7" fmla="*/ 73914 h 452627"/>
                <a:gd name="connsiteX8" fmla="*/ 44387 w 89344"/>
                <a:gd name="connsiteY8" fmla="*/ 86296 h 452627"/>
                <a:gd name="connsiteX9" fmla="*/ 80296 w 89344"/>
                <a:gd name="connsiteY9" fmla="*/ 452628 h 452627"/>
                <a:gd name="connsiteX10" fmla="*/ 8287 w 89344"/>
                <a:gd name="connsiteY10" fmla="*/ 452628 h 452627"/>
                <a:gd name="connsiteX11" fmla="*/ 8287 w 89344"/>
                <a:gd name="connsiteY11" fmla="*/ 143923 h 452627"/>
                <a:gd name="connsiteX12" fmla="*/ 80296 w 89344"/>
                <a:gd name="connsiteY12" fmla="*/ 143923 h 452627"/>
                <a:gd name="connsiteX13" fmla="*/ 80296 w 89344"/>
                <a:gd name="connsiteY13" fmla="*/ 452628 h 4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344" h="452627">
                  <a:moveTo>
                    <a:pt x="44387" y="86296"/>
                  </a:moveTo>
                  <a:cubicBezTo>
                    <a:pt x="31337" y="86296"/>
                    <a:pt x="20669" y="82010"/>
                    <a:pt x="12383" y="73438"/>
                  </a:cubicBezTo>
                  <a:cubicBezTo>
                    <a:pt x="4191" y="64865"/>
                    <a:pt x="0" y="54673"/>
                    <a:pt x="0" y="42862"/>
                  </a:cubicBezTo>
                  <a:cubicBezTo>
                    <a:pt x="0" y="30766"/>
                    <a:pt x="4096" y="20669"/>
                    <a:pt x="12383" y="12382"/>
                  </a:cubicBezTo>
                  <a:cubicBezTo>
                    <a:pt x="20574" y="4191"/>
                    <a:pt x="31242" y="0"/>
                    <a:pt x="44387" y="0"/>
                  </a:cubicBezTo>
                  <a:cubicBezTo>
                    <a:pt x="57817" y="0"/>
                    <a:pt x="68675" y="4096"/>
                    <a:pt x="76962" y="12382"/>
                  </a:cubicBezTo>
                  <a:cubicBezTo>
                    <a:pt x="85154" y="20669"/>
                    <a:pt x="89344" y="30861"/>
                    <a:pt x="89344" y="43148"/>
                  </a:cubicBezTo>
                  <a:cubicBezTo>
                    <a:pt x="89344" y="55435"/>
                    <a:pt x="85249" y="65627"/>
                    <a:pt x="76962" y="73914"/>
                  </a:cubicBezTo>
                  <a:cubicBezTo>
                    <a:pt x="68675" y="82201"/>
                    <a:pt x="57817" y="86296"/>
                    <a:pt x="44387" y="86296"/>
                  </a:cubicBezTo>
                  <a:close/>
                  <a:moveTo>
                    <a:pt x="80296" y="452628"/>
                  </a:moveTo>
                  <a:lnTo>
                    <a:pt x="8287" y="452628"/>
                  </a:lnTo>
                  <a:lnTo>
                    <a:pt x="8287" y="143923"/>
                  </a:lnTo>
                  <a:lnTo>
                    <a:pt x="80296" y="143923"/>
                  </a:lnTo>
                  <a:lnTo>
                    <a:pt x="80296" y="4526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4ED9001-40D4-230C-B4DF-5A682FCB9026}"/>
                </a:ext>
              </a:extLst>
            </p:cNvPr>
            <p:cNvSpPr/>
            <p:nvPr/>
          </p:nvSpPr>
          <p:spPr>
            <a:xfrm>
              <a:off x="5632608" y="3591115"/>
              <a:ext cx="72009" cy="457009"/>
            </a:xfrm>
            <a:custGeom>
              <a:avLst/>
              <a:gdLst>
                <a:gd name="connsiteX0" fmla="*/ 0 w 72009"/>
                <a:gd name="connsiteY0" fmla="*/ 457010 h 457009"/>
                <a:gd name="connsiteX1" fmla="*/ 0 w 72009"/>
                <a:gd name="connsiteY1" fmla="*/ 0 h 457009"/>
                <a:gd name="connsiteX2" fmla="*/ 72009 w 72009"/>
                <a:gd name="connsiteY2" fmla="*/ 0 h 457009"/>
                <a:gd name="connsiteX3" fmla="*/ 72009 w 72009"/>
                <a:gd name="connsiteY3" fmla="*/ 457010 h 457009"/>
                <a:gd name="connsiteX4" fmla="*/ 0 w 72009"/>
                <a:gd name="connsiteY4" fmla="*/ 457010 h 45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09" h="457009">
                  <a:moveTo>
                    <a:pt x="0" y="457010"/>
                  </a:moveTo>
                  <a:lnTo>
                    <a:pt x="0" y="0"/>
                  </a:lnTo>
                  <a:lnTo>
                    <a:pt x="72009" y="0"/>
                  </a:lnTo>
                  <a:lnTo>
                    <a:pt x="72009" y="457010"/>
                  </a:lnTo>
                  <a:lnTo>
                    <a:pt x="0" y="4570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ECE2672-803A-4CCD-D87E-E28B6D2FD4F1}"/>
                </a:ext>
              </a:extLst>
            </p:cNvPr>
            <p:cNvSpPr/>
            <p:nvPr/>
          </p:nvSpPr>
          <p:spPr>
            <a:xfrm>
              <a:off x="5763006" y="3591020"/>
              <a:ext cx="307181" cy="464248"/>
            </a:xfrm>
            <a:custGeom>
              <a:avLst/>
              <a:gdLst>
                <a:gd name="connsiteX0" fmla="*/ 233934 w 307181"/>
                <a:gd name="connsiteY0" fmla="*/ 414242 h 464248"/>
                <a:gd name="connsiteX1" fmla="*/ 191548 w 307181"/>
                <a:gd name="connsiteY1" fmla="*/ 451580 h 464248"/>
                <a:gd name="connsiteX2" fmla="*/ 133255 w 307181"/>
                <a:gd name="connsiteY2" fmla="*/ 464248 h 464248"/>
                <a:gd name="connsiteX3" fmla="*/ 35719 w 307181"/>
                <a:gd name="connsiteY3" fmla="*/ 423100 h 464248"/>
                <a:gd name="connsiteX4" fmla="*/ 0 w 307181"/>
                <a:gd name="connsiteY4" fmla="*/ 309944 h 464248"/>
                <a:gd name="connsiteX5" fmla="*/ 39910 w 307181"/>
                <a:gd name="connsiteY5" fmla="*/ 186785 h 464248"/>
                <a:gd name="connsiteX6" fmla="*/ 146494 w 307181"/>
                <a:gd name="connsiteY6" fmla="*/ 141065 h 464248"/>
                <a:gd name="connsiteX7" fmla="*/ 198691 w 307181"/>
                <a:gd name="connsiteY7" fmla="*/ 152686 h 464248"/>
                <a:gd name="connsiteX8" fmla="*/ 233934 w 307181"/>
                <a:gd name="connsiteY8" fmla="*/ 181451 h 464248"/>
                <a:gd name="connsiteX9" fmla="*/ 235172 w 307181"/>
                <a:gd name="connsiteY9" fmla="*/ 181451 h 464248"/>
                <a:gd name="connsiteX10" fmla="*/ 235172 w 307181"/>
                <a:gd name="connsiteY10" fmla="*/ 0 h 464248"/>
                <a:gd name="connsiteX11" fmla="*/ 307181 w 307181"/>
                <a:gd name="connsiteY11" fmla="*/ 0 h 464248"/>
                <a:gd name="connsiteX12" fmla="*/ 307181 w 307181"/>
                <a:gd name="connsiteY12" fmla="*/ 457105 h 464248"/>
                <a:gd name="connsiteX13" fmla="*/ 235172 w 307181"/>
                <a:gd name="connsiteY13" fmla="*/ 457105 h 464248"/>
                <a:gd name="connsiteX14" fmla="*/ 235172 w 307181"/>
                <a:gd name="connsiteY14" fmla="*/ 414337 h 464248"/>
                <a:gd name="connsiteX15" fmla="*/ 233934 w 307181"/>
                <a:gd name="connsiteY15" fmla="*/ 414337 h 464248"/>
                <a:gd name="connsiteX16" fmla="*/ 73533 w 307181"/>
                <a:gd name="connsiteY16" fmla="*/ 307277 h 464248"/>
                <a:gd name="connsiteX17" fmla="*/ 94678 w 307181"/>
                <a:gd name="connsiteY17" fmla="*/ 379762 h 464248"/>
                <a:gd name="connsiteX18" fmla="*/ 152876 w 307181"/>
                <a:gd name="connsiteY18" fmla="*/ 406146 h 464248"/>
                <a:gd name="connsiteX19" fmla="*/ 213360 w 307181"/>
                <a:gd name="connsiteY19" fmla="*/ 379952 h 464248"/>
                <a:gd name="connsiteX20" fmla="*/ 236125 w 307181"/>
                <a:gd name="connsiteY20" fmla="*/ 312420 h 464248"/>
                <a:gd name="connsiteX21" fmla="*/ 236125 w 307181"/>
                <a:gd name="connsiteY21" fmla="*/ 277749 h 464248"/>
                <a:gd name="connsiteX22" fmla="*/ 214312 w 307181"/>
                <a:gd name="connsiteY22" fmla="*/ 221932 h 464248"/>
                <a:gd name="connsiteX23" fmla="*/ 157448 w 307181"/>
                <a:gd name="connsiteY23" fmla="*/ 199358 h 464248"/>
                <a:gd name="connsiteX24" fmla="*/ 96107 w 307181"/>
                <a:gd name="connsiteY24" fmla="*/ 227552 h 464248"/>
                <a:gd name="connsiteX25" fmla="*/ 73533 w 307181"/>
                <a:gd name="connsiteY25" fmla="*/ 307277 h 46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07181" h="464248">
                  <a:moveTo>
                    <a:pt x="233934" y="414242"/>
                  </a:moveTo>
                  <a:cubicBezTo>
                    <a:pt x="222694" y="430720"/>
                    <a:pt x="208598" y="443198"/>
                    <a:pt x="191548" y="451580"/>
                  </a:cubicBezTo>
                  <a:cubicBezTo>
                    <a:pt x="174593" y="460057"/>
                    <a:pt x="155067" y="464248"/>
                    <a:pt x="133255" y="464248"/>
                  </a:cubicBezTo>
                  <a:cubicBezTo>
                    <a:pt x="92011" y="464248"/>
                    <a:pt x="59531" y="450532"/>
                    <a:pt x="35719" y="423100"/>
                  </a:cubicBezTo>
                  <a:cubicBezTo>
                    <a:pt x="11906" y="395669"/>
                    <a:pt x="0" y="357949"/>
                    <a:pt x="0" y="309944"/>
                  </a:cubicBezTo>
                  <a:cubicBezTo>
                    <a:pt x="0" y="258318"/>
                    <a:pt x="13335" y="217265"/>
                    <a:pt x="39910" y="186785"/>
                  </a:cubicBezTo>
                  <a:cubicBezTo>
                    <a:pt x="66580" y="156305"/>
                    <a:pt x="102013" y="141065"/>
                    <a:pt x="146494" y="141065"/>
                  </a:cubicBezTo>
                  <a:cubicBezTo>
                    <a:pt x="165830" y="141065"/>
                    <a:pt x="183166" y="144970"/>
                    <a:pt x="198691" y="152686"/>
                  </a:cubicBezTo>
                  <a:cubicBezTo>
                    <a:pt x="214122" y="160401"/>
                    <a:pt x="225933" y="170021"/>
                    <a:pt x="233934" y="181451"/>
                  </a:cubicBezTo>
                  <a:lnTo>
                    <a:pt x="235172" y="181451"/>
                  </a:lnTo>
                  <a:lnTo>
                    <a:pt x="235172" y="0"/>
                  </a:lnTo>
                  <a:lnTo>
                    <a:pt x="307181" y="0"/>
                  </a:lnTo>
                  <a:lnTo>
                    <a:pt x="307181" y="457105"/>
                  </a:lnTo>
                  <a:lnTo>
                    <a:pt x="235172" y="457105"/>
                  </a:lnTo>
                  <a:lnTo>
                    <a:pt x="235172" y="414337"/>
                  </a:lnTo>
                  <a:lnTo>
                    <a:pt x="233934" y="414337"/>
                  </a:lnTo>
                  <a:close/>
                  <a:moveTo>
                    <a:pt x="73533" y="307277"/>
                  </a:moveTo>
                  <a:cubicBezTo>
                    <a:pt x="73533" y="338042"/>
                    <a:pt x="80581" y="362236"/>
                    <a:pt x="94678" y="379762"/>
                  </a:cubicBezTo>
                  <a:cubicBezTo>
                    <a:pt x="108776" y="397383"/>
                    <a:pt x="128111" y="406146"/>
                    <a:pt x="152876" y="406146"/>
                  </a:cubicBezTo>
                  <a:cubicBezTo>
                    <a:pt x="178022" y="406146"/>
                    <a:pt x="198120" y="397383"/>
                    <a:pt x="213360" y="379952"/>
                  </a:cubicBezTo>
                  <a:cubicBezTo>
                    <a:pt x="228505" y="362426"/>
                    <a:pt x="236125" y="339947"/>
                    <a:pt x="236125" y="312420"/>
                  </a:cubicBezTo>
                  <a:lnTo>
                    <a:pt x="236125" y="277749"/>
                  </a:lnTo>
                  <a:cubicBezTo>
                    <a:pt x="236125" y="255651"/>
                    <a:pt x="228790" y="237077"/>
                    <a:pt x="214312" y="221932"/>
                  </a:cubicBezTo>
                  <a:cubicBezTo>
                    <a:pt x="199739" y="206883"/>
                    <a:pt x="180785" y="199358"/>
                    <a:pt x="157448" y="199358"/>
                  </a:cubicBezTo>
                  <a:cubicBezTo>
                    <a:pt x="131540" y="199358"/>
                    <a:pt x="111061" y="208788"/>
                    <a:pt x="96107" y="227552"/>
                  </a:cubicBezTo>
                  <a:cubicBezTo>
                    <a:pt x="81058" y="246316"/>
                    <a:pt x="73533" y="272891"/>
                    <a:pt x="73533" y="3072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pic>
        <p:nvPicPr>
          <p:cNvPr id="8" name="MS logo white - EMF" descr="Microsoft logo white text version">
            <a:extLst>
              <a:ext uri="{FF2B5EF4-FFF2-40B4-BE49-F238E27FC236}">
                <a16:creationId xmlns:a16="http://schemas.microsoft.com/office/drawing/2014/main" id="{15937AA8-573C-E1BD-0F91-257EDAB15A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55667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B02C67-5287-B116-D4FB-48E8E1DD3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6" b="1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84200" y="2305051"/>
            <a:ext cx="5577840" cy="1228726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>
                <a:solidFill>
                  <a:srgbClr val="F8E3BB"/>
                </a:solidFill>
              </a:defRPr>
            </a:lvl1pPr>
          </a:lstStyle>
          <a:p>
            <a:pPr lvl="0"/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84200" y="3962400"/>
            <a:ext cx="557784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white - EMF" descr="Microsoft logo white text version">
            <a:extLst>
              <a:ext uri="{FF2B5EF4-FFF2-40B4-BE49-F238E27FC236}">
                <a16:creationId xmlns:a16="http://schemas.microsoft.com/office/drawing/2014/main" id="{21C5D8C2-CDF3-E5A0-6D6B-7DAEA39821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3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74FE235F-02A3-CF25-8716-2552AE8442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97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775158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809278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6821953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77683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08170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CBEB8-AFEF-362F-CB36-DC00FA4C6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778018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112CDB0-015D-94C2-ECEE-970711F59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8861310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59551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70856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43296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A6FF892-EDFE-734C-9E53-319BD362A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7709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7994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4091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5547168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038555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910988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83851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image" Target="../media/image1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8.xml"/><Relationship Id="rId26" Type="http://schemas.openxmlformats.org/officeDocument/2006/relationships/slideLayout" Target="../slideLayouts/slideLayout106.xml"/><Relationship Id="rId39" Type="http://schemas.openxmlformats.org/officeDocument/2006/relationships/slideLayout" Target="../slideLayouts/slideLayout119.xml"/><Relationship Id="rId21" Type="http://schemas.openxmlformats.org/officeDocument/2006/relationships/slideLayout" Target="../slideLayouts/slideLayout101.xml"/><Relationship Id="rId34" Type="http://schemas.openxmlformats.org/officeDocument/2006/relationships/slideLayout" Target="../slideLayouts/slideLayout114.xml"/><Relationship Id="rId42" Type="http://schemas.openxmlformats.org/officeDocument/2006/relationships/slideLayout" Target="../slideLayouts/slideLayout122.xml"/><Relationship Id="rId47" Type="http://schemas.openxmlformats.org/officeDocument/2006/relationships/slideLayout" Target="../slideLayouts/slideLayout127.xml"/><Relationship Id="rId50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96.xml"/><Relationship Id="rId29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91.xml"/><Relationship Id="rId24" Type="http://schemas.openxmlformats.org/officeDocument/2006/relationships/slideLayout" Target="../slideLayouts/slideLayout104.xml"/><Relationship Id="rId32" Type="http://schemas.openxmlformats.org/officeDocument/2006/relationships/slideLayout" Target="../slideLayouts/slideLayout112.xml"/><Relationship Id="rId37" Type="http://schemas.openxmlformats.org/officeDocument/2006/relationships/slideLayout" Target="../slideLayouts/slideLayout117.xml"/><Relationship Id="rId40" Type="http://schemas.openxmlformats.org/officeDocument/2006/relationships/slideLayout" Target="../slideLayouts/slideLayout120.xml"/><Relationship Id="rId45" Type="http://schemas.openxmlformats.org/officeDocument/2006/relationships/slideLayout" Target="../slideLayouts/slideLayout125.xml"/><Relationship Id="rId53" Type="http://schemas.openxmlformats.org/officeDocument/2006/relationships/image" Target="../media/image2.svg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99.xml"/><Relationship Id="rId31" Type="http://schemas.openxmlformats.org/officeDocument/2006/relationships/slideLayout" Target="../slideLayouts/slideLayout111.xml"/><Relationship Id="rId44" Type="http://schemas.openxmlformats.org/officeDocument/2006/relationships/slideLayout" Target="../slideLayouts/slideLayout124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Relationship Id="rId22" Type="http://schemas.openxmlformats.org/officeDocument/2006/relationships/slideLayout" Target="../slideLayouts/slideLayout102.xml"/><Relationship Id="rId27" Type="http://schemas.openxmlformats.org/officeDocument/2006/relationships/slideLayout" Target="../slideLayouts/slideLayout107.xml"/><Relationship Id="rId30" Type="http://schemas.openxmlformats.org/officeDocument/2006/relationships/slideLayout" Target="../slideLayouts/slideLayout110.xml"/><Relationship Id="rId35" Type="http://schemas.openxmlformats.org/officeDocument/2006/relationships/slideLayout" Target="../slideLayouts/slideLayout115.xml"/><Relationship Id="rId43" Type="http://schemas.openxmlformats.org/officeDocument/2006/relationships/slideLayout" Target="../slideLayouts/slideLayout123.xml"/><Relationship Id="rId48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88.xml"/><Relationship Id="rId51" Type="http://schemas.openxmlformats.org/officeDocument/2006/relationships/theme" Target="../theme/theme2.xml"/><Relationship Id="rId3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7.xml"/><Relationship Id="rId25" Type="http://schemas.openxmlformats.org/officeDocument/2006/relationships/slideLayout" Target="../slideLayouts/slideLayout105.xml"/><Relationship Id="rId33" Type="http://schemas.openxmlformats.org/officeDocument/2006/relationships/slideLayout" Target="../slideLayouts/slideLayout113.xml"/><Relationship Id="rId38" Type="http://schemas.openxmlformats.org/officeDocument/2006/relationships/slideLayout" Target="../slideLayouts/slideLayout118.xml"/><Relationship Id="rId46" Type="http://schemas.openxmlformats.org/officeDocument/2006/relationships/slideLayout" Target="../slideLayouts/slideLayout126.xml"/><Relationship Id="rId20" Type="http://schemas.openxmlformats.org/officeDocument/2006/relationships/slideLayout" Target="../slideLayouts/slideLayout100.xml"/><Relationship Id="rId41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5.xml"/><Relationship Id="rId23" Type="http://schemas.openxmlformats.org/officeDocument/2006/relationships/slideLayout" Target="../slideLayouts/slideLayout103.xml"/><Relationship Id="rId28" Type="http://schemas.openxmlformats.org/officeDocument/2006/relationships/slideLayout" Target="../slideLayouts/slideLayout108.xml"/><Relationship Id="rId36" Type="http://schemas.openxmlformats.org/officeDocument/2006/relationships/slideLayout" Target="../slideLayouts/slideLayout116.xml"/><Relationship Id="rId49" Type="http://schemas.openxmlformats.org/officeDocument/2006/relationships/slideLayout" Target="../slideLayouts/slideLayout1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8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1" r:id="rId1"/>
    <p:sldLayoutId id="2147485497" r:id="rId2"/>
    <p:sldLayoutId id="2147485498" r:id="rId3"/>
    <p:sldLayoutId id="2147485528" r:id="rId4"/>
    <p:sldLayoutId id="2147485452" r:id="rId5"/>
    <p:sldLayoutId id="2147485453" r:id="rId6"/>
    <p:sldLayoutId id="2147485454" r:id="rId7"/>
    <p:sldLayoutId id="2147485455" r:id="rId8"/>
    <p:sldLayoutId id="2147485456" r:id="rId9"/>
    <p:sldLayoutId id="2147485457" r:id="rId10"/>
    <p:sldLayoutId id="2147485458" r:id="rId11"/>
    <p:sldLayoutId id="2147485459" r:id="rId12"/>
    <p:sldLayoutId id="2147485460" r:id="rId13"/>
    <p:sldLayoutId id="2147485461" r:id="rId14"/>
    <p:sldLayoutId id="2147485462" r:id="rId15"/>
    <p:sldLayoutId id="2147485463" r:id="rId16"/>
    <p:sldLayoutId id="2147485516" r:id="rId17"/>
    <p:sldLayoutId id="2147485517" r:id="rId18"/>
    <p:sldLayoutId id="2147485514" r:id="rId19"/>
    <p:sldLayoutId id="2147485515" r:id="rId20"/>
    <p:sldLayoutId id="2147485511" r:id="rId21"/>
    <p:sldLayoutId id="2147485512" r:id="rId22"/>
    <p:sldLayoutId id="2147485464" r:id="rId23"/>
    <p:sldLayoutId id="2147485465" r:id="rId24"/>
    <p:sldLayoutId id="2147485466" r:id="rId25"/>
    <p:sldLayoutId id="2147485470" r:id="rId26"/>
    <p:sldLayoutId id="2147485471" r:id="rId27"/>
    <p:sldLayoutId id="2147485472" r:id="rId28"/>
    <p:sldLayoutId id="2147485473" r:id="rId29"/>
    <p:sldLayoutId id="2147485474" r:id="rId30"/>
    <p:sldLayoutId id="2147485475" r:id="rId31"/>
    <p:sldLayoutId id="2147485476" r:id="rId32"/>
    <p:sldLayoutId id="2147485477" r:id="rId33"/>
    <p:sldLayoutId id="2147485478" r:id="rId34"/>
    <p:sldLayoutId id="2147485479" r:id="rId35"/>
    <p:sldLayoutId id="2147485480" r:id="rId36"/>
    <p:sldLayoutId id="2147485481" r:id="rId37"/>
    <p:sldLayoutId id="2147485482" r:id="rId38"/>
    <p:sldLayoutId id="2147485483" r:id="rId39"/>
    <p:sldLayoutId id="2147485484" r:id="rId40"/>
    <p:sldLayoutId id="2147485485" r:id="rId41"/>
    <p:sldLayoutId id="2147485486" r:id="rId42"/>
    <p:sldLayoutId id="2147485487" r:id="rId43"/>
    <p:sldLayoutId id="2147485488" r:id="rId44"/>
    <p:sldLayoutId id="2147485490" r:id="rId45"/>
    <p:sldLayoutId id="2147485499" r:id="rId46"/>
    <p:sldLayoutId id="2147485501" r:id="rId47"/>
    <p:sldLayoutId id="2147485503" r:id="rId48"/>
    <p:sldLayoutId id="2147485492" r:id="rId49"/>
    <p:sldLayoutId id="2147485500" r:id="rId50"/>
    <p:sldLayoutId id="2147485502" r:id="rId51"/>
    <p:sldLayoutId id="2147485504" r:id="rId52"/>
    <p:sldLayoutId id="2147485524" r:id="rId53"/>
    <p:sldLayoutId id="2147485525" r:id="rId54"/>
    <p:sldLayoutId id="2147485526" r:id="rId55"/>
    <p:sldLayoutId id="2147485493" r:id="rId56"/>
    <p:sldLayoutId id="2147485505" r:id="rId57"/>
    <p:sldLayoutId id="2147485506" r:id="rId58"/>
    <p:sldLayoutId id="2147485507" r:id="rId59"/>
    <p:sldLayoutId id="2147485519" r:id="rId60"/>
    <p:sldLayoutId id="2147485520" r:id="rId61"/>
    <p:sldLayoutId id="2147485521" r:id="rId62"/>
    <p:sldLayoutId id="2147485508" r:id="rId63"/>
    <p:sldLayoutId id="2147485509" r:id="rId64"/>
    <p:sldLayoutId id="2147485510" r:id="rId65"/>
    <p:sldLayoutId id="2147485522" r:id="rId66"/>
    <p:sldLayoutId id="2147485527" r:id="rId67"/>
    <p:sldLayoutId id="2147485523" r:id="rId68"/>
    <p:sldLayoutId id="2147485495" r:id="rId69"/>
    <p:sldLayoutId id="2147485496" r:id="rId70"/>
    <p:sldLayoutId id="2147485529" r:id="rId71"/>
    <p:sldLayoutId id="2147485532" r:id="rId72"/>
    <p:sldLayoutId id="2147485533" r:id="rId73"/>
    <p:sldLayoutId id="2147485536" r:id="rId74"/>
    <p:sldLayoutId id="2147485537" r:id="rId75"/>
    <p:sldLayoutId id="2147485540" r:id="rId76"/>
    <p:sldLayoutId id="2147485544" r:id="rId77"/>
    <p:sldLayoutId id="2147485546" r:id="rId78"/>
    <p:sldLayoutId id="2147485547" r:id="rId79"/>
    <p:sldLayoutId id="2147485548" r:id="rId80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Sans Display" pitchFamily="2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Sans Display" pitchFamily="2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 userDrawn="1">
          <p15:clr>
            <a:srgbClr val="C35EA4"/>
          </p15:clr>
        </p15:guide>
        <p15:guide id="17" pos="7320" userDrawn="1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8" pos="192" userDrawn="1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 userDrawn="1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D03290-5798-302E-50F7-ACAE5BD033A9}"/>
              </a:ext>
            </a:extLst>
          </p:cNvPr>
          <p:cNvSpPr txBox="1"/>
          <p:nvPr userDrawn="1"/>
        </p:nvSpPr>
        <p:spPr>
          <a:xfrm>
            <a:off x="161972" y="6604013"/>
            <a:ext cx="1976503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+mn-lt"/>
              </a:rPr>
              <a:t>Classified as 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516102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550" r:id="rId1"/>
    <p:sldLayoutId id="2147485551" r:id="rId2"/>
    <p:sldLayoutId id="2147485552" r:id="rId3"/>
    <p:sldLayoutId id="2147485553" r:id="rId4"/>
    <p:sldLayoutId id="2147485554" r:id="rId5"/>
    <p:sldLayoutId id="2147485555" r:id="rId6"/>
    <p:sldLayoutId id="2147485556" r:id="rId7"/>
    <p:sldLayoutId id="2147485557" r:id="rId8"/>
    <p:sldLayoutId id="2147485558" r:id="rId9"/>
    <p:sldLayoutId id="2147485559" r:id="rId10"/>
    <p:sldLayoutId id="2147485560" r:id="rId11"/>
    <p:sldLayoutId id="2147485561" r:id="rId12"/>
    <p:sldLayoutId id="2147485562" r:id="rId13"/>
    <p:sldLayoutId id="2147485563" r:id="rId14"/>
    <p:sldLayoutId id="2147485564" r:id="rId15"/>
    <p:sldLayoutId id="2147485565" r:id="rId16"/>
    <p:sldLayoutId id="2147485566" r:id="rId17"/>
    <p:sldLayoutId id="2147485567" r:id="rId18"/>
    <p:sldLayoutId id="2147485568" r:id="rId19"/>
    <p:sldLayoutId id="2147485569" r:id="rId20"/>
    <p:sldLayoutId id="2147485570" r:id="rId21"/>
    <p:sldLayoutId id="2147485571" r:id="rId22"/>
    <p:sldLayoutId id="2147485572" r:id="rId23"/>
    <p:sldLayoutId id="2147485573" r:id="rId24"/>
    <p:sldLayoutId id="2147485574" r:id="rId25"/>
    <p:sldLayoutId id="2147485575" r:id="rId26"/>
    <p:sldLayoutId id="2147485576" r:id="rId27"/>
    <p:sldLayoutId id="2147485577" r:id="rId28"/>
    <p:sldLayoutId id="2147485578" r:id="rId29"/>
    <p:sldLayoutId id="2147485579" r:id="rId30"/>
    <p:sldLayoutId id="2147485580" r:id="rId31"/>
    <p:sldLayoutId id="2147485581" r:id="rId32"/>
    <p:sldLayoutId id="2147485582" r:id="rId33"/>
    <p:sldLayoutId id="2147485583" r:id="rId34"/>
    <p:sldLayoutId id="2147485584" r:id="rId35"/>
    <p:sldLayoutId id="2147485585" r:id="rId36"/>
    <p:sldLayoutId id="2147485586" r:id="rId37"/>
    <p:sldLayoutId id="2147485587" r:id="rId38"/>
    <p:sldLayoutId id="2147485588" r:id="rId39"/>
    <p:sldLayoutId id="2147485589" r:id="rId40"/>
    <p:sldLayoutId id="2147485590" r:id="rId41"/>
    <p:sldLayoutId id="2147485591" r:id="rId42"/>
    <p:sldLayoutId id="2147485592" r:id="rId43"/>
    <p:sldLayoutId id="2147485593" r:id="rId44"/>
    <p:sldLayoutId id="2147485594" r:id="rId45"/>
    <p:sldLayoutId id="2147485595" r:id="rId46"/>
    <p:sldLayoutId id="2147485596" r:id="rId47"/>
    <p:sldLayoutId id="2147485597" r:id="rId48"/>
    <p:sldLayoutId id="2147485598" r:id="rId49"/>
    <p:sldLayoutId id="2147485599" r:id="rId50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sv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35.svg"/><Relationship Id="rId5" Type="http://schemas.openxmlformats.org/officeDocument/2006/relationships/image" Target="../media/image134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sv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12" Type="http://schemas.openxmlformats.org/officeDocument/2006/relationships/image" Target="../media/image14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42.png"/><Relationship Id="rId11" Type="http://schemas.openxmlformats.org/officeDocument/2006/relationships/image" Target="../media/image147.png"/><Relationship Id="rId5" Type="http://schemas.openxmlformats.org/officeDocument/2006/relationships/image" Target="../media/image141.png"/><Relationship Id="rId10" Type="http://schemas.openxmlformats.org/officeDocument/2006/relationships/image" Target="../media/image146.svg"/><Relationship Id="rId4" Type="http://schemas.openxmlformats.org/officeDocument/2006/relationships/image" Target="../media/image140.png"/><Relationship Id="rId9" Type="http://schemas.openxmlformats.org/officeDocument/2006/relationships/image" Target="../media/image1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spe-adoption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en-us/sharepoint/dev/embedded/concepts/app-concepts/limits-calling" TargetMode="External"/><Relationship Id="rId2" Type="http://schemas.openxmlformats.org/officeDocument/2006/relationships/hyperlink" Target="https://learn.microsoft.com/en-us/sharepoint/dev/general-development/how-to-avoid-getting-throttled-or-blocked-in-sharepoint-online" TargetMode="External"/><Relationship Id="rId1" Type="http://schemas.openxmlformats.org/officeDocument/2006/relationships/slideLayout" Target="../slideLayouts/slideLayout7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spe-playlist" TargetMode="External"/><Relationship Id="rId7" Type="http://schemas.openxmlformats.org/officeDocument/2006/relationships/image" Target="../media/image121.png"/><Relationship Id="rId2" Type="http://schemas.openxmlformats.org/officeDocument/2006/relationships/hyperlink" Target="https://aka.ms/start-sp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aka.ms/spe-vibe" TargetMode="External"/><Relationship Id="rId5" Type="http://schemas.openxmlformats.org/officeDocument/2006/relationships/hyperlink" Target="https://aka.ms/spe-2min" TargetMode="External"/><Relationship Id="rId4" Type="http://schemas.openxmlformats.org/officeDocument/2006/relationships/hyperlink" Target="https://aka.ms/spe-samples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svg"/><Relationship Id="rId7" Type="http://schemas.openxmlformats.org/officeDocument/2006/relationships/image" Target="../media/image117.sv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16.png"/><Relationship Id="rId5" Type="http://schemas.openxmlformats.org/officeDocument/2006/relationships/image" Target="../media/image115.svg"/><Relationship Id="rId4" Type="http://schemas.openxmlformats.org/officeDocument/2006/relationships/image" Target="../media/image114.png"/><Relationship Id="rId9" Type="http://schemas.openxmlformats.org/officeDocument/2006/relationships/image" Target="../media/image119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6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hyperlink" Target="mailto:sharepointembedded@microsoft.com" TargetMode="External"/><Relationship Id="rId1" Type="http://schemas.openxmlformats.org/officeDocument/2006/relationships/slideLayout" Target="../slideLayouts/slideLayout51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7F242-EE72-3906-3BF5-EA53B5257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6776" y="3033963"/>
            <a:ext cx="9144000" cy="738664"/>
          </a:xfrm>
        </p:spPr>
        <p:txBody>
          <a:bodyPr/>
          <a:lstStyle/>
          <a:p>
            <a:r>
              <a:rPr lang="en-US" sz="4800"/>
              <a:t>SharePoint Embedded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BFEDE-27D2-AC10-BD45-DD3491000F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6776" y="5217550"/>
            <a:ext cx="9144000" cy="492443"/>
          </a:xfrm>
        </p:spPr>
        <p:txBody>
          <a:bodyPr/>
          <a:lstStyle/>
          <a:p>
            <a:endParaRPr lang="en-US" altLang="ja-JP" i="1"/>
          </a:p>
          <a:p>
            <a:r>
              <a:rPr lang="en-US" altLang="ja-JP" i="1" err="1"/>
              <a:t>SharePointEmbedded</a:t>
            </a:r>
            <a:r>
              <a:rPr lang="ja-JP" altLang="en-US" i="1"/>
              <a:t>＠</a:t>
            </a:r>
            <a:r>
              <a:rPr lang="en-US" altLang="ja-JP" i="1"/>
              <a:t>microsoft.com </a:t>
            </a:r>
            <a:endParaRPr lang="en-US" i="1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A6865E-6FCA-EC29-F607-5472C8645552}"/>
              </a:ext>
            </a:extLst>
          </p:cNvPr>
          <p:cNvSpPr txBox="1">
            <a:spLocks/>
          </p:cNvSpPr>
          <p:nvPr/>
        </p:nvSpPr>
        <p:spPr>
          <a:xfrm>
            <a:off x="1402976" y="3909797"/>
            <a:ext cx="91440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kern="1200" cap="none" spc="-50" baseline="0">
                <a:ln w="3175">
                  <a:noFill/>
                </a:ln>
                <a:solidFill>
                  <a:srgbClr val="AC35AE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 sz="2400">
                <a:solidFill>
                  <a:srgbClr val="0078D4"/>
                </a:solidFill>
              </a:rPr>
              <a:t>A New Way to Build a New Kind of App</a:t>
            </a:r>
          </a:p>
        </p:txBody>
      </p:sp>
      <p:pic>
        <p:nvPicPr>
          <p:cNvPr id="7" name="Picture 10">
            <a:extLst>
              <a:ext uri="{FF2B5EF4-FFF2-40B4-BE49-F238E27FC236}">
                <a16:creationId xmlns:a16="http://schemas.microsoft.com/office/drawing/2014/main" id="{A6B6491C-7BE8-1709-07FD-54181AA7C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71" y="3055064"/>
            <a:ext cx="879705" cy="8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24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3DCCF-18BC-2D4F-E64A-2D981BAF08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6185" y="2953156"/>
            <a:ext cx="9994605" cy="1660525"/>
          </a:xfrm>
        </p:spPr>
        <p:txBody>
          <a:bodyPr/>
          <a:lstStyle/>
          <a:p>
            <a:r>
              <a:rPr lang="en-US"/>
              <a:t>Demo #1: SharePoint Embedded in Action</a:t>
            </a:r>
          </a:p>
        </p:txBody>
      </p:sp>
    </p:spTree>
    <p:extLst>
      <p:ext uri="{BB962C8B-B14F-4D97-AF65-F5344CB8AC3E}">
        <p14:creationId xmlns:p14="http://schemas.microsoft.com/office/powerpoint/2010/main" val="271134364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8EFFE8C-36AD-996E-4459-549D117CD73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6581" y="513907"/>
            <a:ext cx="11017250" cy="554038"/>
          </a:xfrm>
        </p:spPr>
        <p:txBody>
          <a:bodyPr/>
          <a:lstStyle/>
          <a:p>
            <a:r>
              <a:rPr lang="en-US"/>
              <a:t>What did we see?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782BB21-5937-2CE8-0FA3-4A5C930A9BC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86581" y="1428012"/>
            <a:ext cx="6299588" cy="4050340"/>
          </a:xfrm>
        </p:spPr>
        <p:txBody>
          <a:bodyPr/>
          <a:lstStyle/>
          <a:p>
            <a:r>
              <a:rPr lang="en-US"/>
              <a:t>Entra integration</a:t>
            </a:r>
          </a:p>
          <a:p>
            <a:r>
              <a:rPr lang="en-US"/>
              <a:t>1-click collaboration, Word, Excel, PowerPoint</a:t>
            </a:r>
          </a:p>
          <a:p>
            <a:r>
              <a:rPr lang="en-US"/>
              <a:t>Preview, works with more than 300 files types</a:t>
            </a:r>
          </a:p>
          <a:p>
            <a:r>
              <a:rPr lang="en-US"/>
              <a:t>Search integration</a:t>
            </a:r>
          </a:p>
          <a:p>
            <a:r>
              <a:rPr lang="en-US"/>
              <a:t>Custom copilot agent</a:t>
            </a:r>
          </a:p>
          <a:p>
            <a:r>
              <a:rPr lang="en-US"/>
              <a:t>Permissions and sharing</a:t>
            </a:r>
          </a:p>
          <a:p>
            <a:r>
              <a:rPr lang="en-US"/>
              <a:t>Admin Integration</a:t>
            </a:r>
          </a:p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8D27BC-A27F-DB15-25D6-BAB609DE5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436" y="406681"/>
            <a:ext cx="5260222" cy="336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19429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173EB-3775-8C57-3E8F-87F7202E4E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6232" y="585047"/>
            <a:ext cx="11017250" cy="492125"/>
          </a:xfrm>
        </p:spPr>
        <p:txBody>
          <a:bodyPr/>
          <a:lstStyle/>
          <a:p>
            <a:r>
              <a:rPr lang="en-US" kern="0" spc="-25">
                <a:latin typeface="Segoe UI Semibold" panose="020B0502040204020203" pitchFamily="34" charset="0"/>
                <a:cs typeface="Segoe UI Semibold" panose="020B0502040204020203" pitchFamily="34" charset="0"/>
              </a:rPr>
              <a:t>Microsoft 365 Features via Your App</a:t>
            </a:r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B491874-0999-027C-2521-0D4C302A9D36}"/>
              </a:ext>
            </a:extLst>
          </p:cNvPr>
          <p:cNvSpPr/>
          <p:nvPr/>
        </p:nvSpPr>
        <p:spPr bwMode="auto">
          <a:xfrm>
            <a:off x="751006" y="1895497"/>
            <a:ext cx="2256976" cy="630884"/>
          </a:xfrm>
          <a:prstGeom prst="roundRect">
            <a:avLst>
              <a:gd name="adj" fmla="val 13067"/>
            </a:avLst>
          </a:prstGeom>
          <a:solidFill>
            <a:srgbClr val="0078D4"/>
          </a:solidFill>
          <a:ln w="63897" cap="flat">
            <a:noFill/>
            <a:prstDash val="solid"/>
            <a:miter/>
          </a:ln>
          <a:effectLst>
            <a:outerShdw blurRad="63500" dist="63500" dir="2700000" algn="tl" rotWithShape="0">
              <a:srgbClr val="454142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180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 w="3175">
                  <a:noFill/>
                </a:ln>
                <a:gradFill>
                  <a:gsLst>
                    <a:gs pos="53147">
                      <a:srgbClr val="FFFFFF"/>
                    </a:gs>
                    <a:gs pos="28000">
                      <a:srgbClr val="FFFFFF"/>
                    </a:gs>
                  </a:gsLst>
                  <a:path path="circle">
                    <a:fillToRect l="100000" b="100000"/>
                  </a:path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Segoe Sans Text" pitchFamily="2" charset="0"/>
              </a:rPr>
              <a:t>Copilot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E83946C-DF30-63F6-5703-660D42FB4934}"/>
              </a:ext>
            </a:extLst>
          </p:cNvPr>
          <p:cNvSpPr txBox="1"/>
          <p:nvPr/>
        </p:nvSpPr>
        <p:spPr>
          <a:xfrm>
            <a:off x="785190" y="2784508"/>
            <a:ext cx="2188608" cy="738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Sans Text" pitchFamily="2" charset="0"/>
                <a:ea typeface="+mn-ea"/>
                <a:cs typeface="Segoe Sans Text" pitchFamily="2" charset="0"/>
              </a:rPr>
              <a:t>Documents</a:t>
            </a:r>
            <a:r>
              <a:rPr kumimoji="0" lang="en-US" sz="1200" b="0" i="0" u="none" strike="noStrike" kern="1200" cap="none" spc="0" normalizeH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egoe Sans Text" pitchFamily="2" charset="0"/>
                <a:ea typeface="+mn-ea"/>
                <a:cs typeface="Segoe Sans Text" pitchFamily="2" charset="0"/>
              </a:rPr>
              <a:t> added to SharePoint Embedded are natively ready for Copilot </a:t>
            </a:r>
            <a:r>
              <a:rPr lang="en-US" sz="1200" noProof="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  <a:cs typeface="Segoe Sans Text" pitchFamily="2" charset="0"/>
              </a:rPr>
              <a:t>using components you add to your app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Segoe Sans Text" pitchFamily="2" charset="0"/>
              <a:ea typeface="+mn-ea"/>
              <a:cs typeface="Segoe Sans Text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07EDA4-1C6E-5D73-4FE1-0DB22C7F6BFC}"/>
              </a:ext>
            </a:extLst>
          </p:cNvPr>
          <p:cNvSpPr txBox="1"/>
          <p:nvPr/>
        </p:nvSpPr>
        <p:spPr>
          <a:xfrm>
            <a:off x="819373" y="3984021"/>
            <a:ext cx="2120241" cy="117981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180000" indent="-180000" defTabSz="914367"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M365 Copilot</a:t>
            </a:r>
          </a:p>
          <a:p>
            <a:pPr marL="180000" indent="-180000" defTabSz="914367"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Semantic Index</a:t>
            </a:r>
          </a:p>
          <a:p>
            <a:pPr marL="180000" indent="-180000" defTabSz="914367"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Semantic Search</a:t>
            </a:r>
          </a:p>
          <a:p>
            <a:pPr marL="180000" indent="-180000" defTabSz="914367"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Custom Interface</a:t>
            </a:r>
          </a:p>
          <a:p>
            <a:pPr marL="180000" indent="-180000" defTabSz="914367"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OCR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DF694FE-CDC7-2335-7DD0-5E3735045E6E}"/>
              </a:ext>
            </a:extLst>
          </p:cNvPr>
          <p:cNvSpPr/>
          <p:nvPr/>
        </p:nvSpPr>
        <p:spPr bwMode="auto">
          <a:xfrm>
            <a:off x="3568258" y="1895497"/>
            <a:ext cx="2256976" cy="630884"/>
          </a:xfrm>
          <a:prstGeom prst="roundRect">
            <a:avLst>
              <a:gd name="adj" fmla="val 13067"/>
            </a:avLst>
          </a:prstGeom>
          <a:solidFill>
            <a:srgbClr val="0078D4"/>
          </a:solidFill>
          <a:ln w="63897" cap="flat">
            <a:noFill/>
            <a:prstDash val="solid"/>
            <a:miter/>
          </a:ln>
          <a:effectLst>
            <a:outerShdw blurRad="63500" dist="63500" dir="2700000" algn="tl" rotWithShape="0">
              <a:srgbClr val="454142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180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 w="3175">
                  <a:noFill/>
                </a:ln>
                <a:gradFill>
                  <a:gsLst>
                    <a:gs pos="53147">
                      <a:srgbClr val="FFFFFF"/>
                    </a:gs>
                    <a:gs pos="28000">
                      <a:srgbClr val="FFFFFF"/>
                    </a:gs>
                  </a:gsLst>
                  <a:path path="circle">
                    <a:fillToRect l="100000" b="100000"/>
                  </a:path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Segoe Sans Text" pitchFamily="2" charset="0"/>
              </a:rPr>
              <a:t>Compliance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533EFA-F5DE-98E6-59D9-227A9895EBC2}"/>
              </a:ext>
            </a:extLst>
          </p:cNvPr>
          <p:cNvSpPr txBox="1"/>
          <p:nvPr/>
        </p:nvSpPr>
        <p:spPr>
          <a:xfrm>
            <a:off x="3568258" y="2741710"/>
            <a:ext cx="2322179" cy="738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lvl="0" algn="ctr" defTabSz="914367"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  <a:cs typeface="Segoe Sans Text" pitchFamily="2" charset="0"/>
              </a:rPr>
              <a:t>Comprehensive set of solutions designed to help organizations govern, protect, and manage data across their entire data estate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E752436-0CC4-06F0-1F52-5C5CFD2F04A3}"/>
              </a:ext>
            </a:extLst>
          </p:cNvPr>
          <p:cNvSpPr txBox="1"/>
          <p:nvPr/>
        </p:nvSpPr>
        <p:spPr>
          <a:xfrm>
            <a:off x="3636625" y="4054252"/>
            <a:ext cx="2120241" cy="19261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eDiscovery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Auditing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Data loss prevention (DLP)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Bring your own key (BYOK)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GDPR / CCPA / etc.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Retention policies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Sensitivity labels</a:t>
            </a:r>
          </a:p>
          <a:p>
            <a:pPr marL="180000" lvl="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Conditional access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E9A6A654-CDCA-7E5C-03A3-F63213FC5060}"/>
              </a:ext>
            </a:extLst>
          </p:cNvPr>
          <p:cNvSpPr/>
          <p:nvPr/>
        </p:nvSpPr>
        <p:spPr bwMode="auto">
          <a:xfrm>
            <a:off x="6385509" y="1895497"/>
            <a:ext cx="2256976" cy="630884"/>
          </a:xfrm>
          <a:prstGeom prst="roundRect">
            <a:avLst>
              <a:gd name="adj" fmla="val 13067"/>
            </a:avLst>
          </a:prstGeom>
          <a:solidFill>
            <a:srgbClr val="0078D4"/>
          </a:solidFill>
          <a:ln w="63897" cap="flat">
            <a:noFill/>
            <a:prstDash val="solid"/>
            <a:miter/>
          </a:ln>
          <a:effectLst>
            <a:outerShdw blurRad="63500" dist="63500" dir="2700000" algn="tl" rotWithShape="0">
              <a:srgbClr val="454142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180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 w="3175">
                  <a:noFill/>
                </a:ln>
                <a:gradFill>
                  <a:gsLst>
                    <a:gs pos="53147">
                      <a:srgbClr val="FFFFFF"/>
                    </a:gs>
                    <a:gs pos="28000">
                      <a:srgbClr val="FFFFFF"/>
                    </a:gs>
                  </a:gsLst>
                  <a:path path="circle">
                    <a:fillToRect l="100000" b="100000"/>
                  </a:path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Segoe Sans Text" pitchFamily="2" charset="0"/>
              </a:rPr>
              <a:t>Collaboration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B9CDF4B-3E2E-E31D-731A-C3D119B72E14}"/>
              </a:ext>
            </a:extLst>
          </p:cNvPr>
          <p:cNvSpPr txBox="1"/>
          <p:nvPr/>
        </p:nvSpPr>
        <p:spPr>
          <a:xfrm>
            <a:off x="6385509" y="2784508"/>
            <a:ext cx="2256976" cy="738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lvl="0" algn="ctr" defTabSz="914367">
              <a:defRPr/>
            </a:pPr>
            <a:r>
              <a:rPr lang="en-US" sz="1200"/>
              <a:t>A one-click native collaboration, preview, and sharing experience for docs stored as part of any app. No configuration needed</a:t>
            </a:r>
            <a:endParaRPr lang="en-US" sz="1200">
              <a:solidFill>
                <a:schemeClr val="tx1">
                  <a:lumMod val="95000"/>
                  <a:lumOff val="5000"/>
                </a:schemeClr>
              </a:solidFill>
              <a:latin typeface="Segoe Sans Text" pitchFamily="2" charset="0"/>
              <a:cs typeface="Segoe Sans Text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D500F39-3EF2-25CB-D84E-928DF510F6A5}"/>
              </a:ext>
            </a:extLst>
          </p:cNvPr>
          <p:cNvSpPr txBox="1"/>
          <p:nvPr/>
        </p:nvSpPr>
        <p:spPr>
          <a:xfrm>
            <a:off x="6453876" y="3979833"/>
            <a:ext cx="2120241" cy="17979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8000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Word, Excel, and PowerPoint</a:t>
            </a:r>
          </a:p>
          <a:p>
            <a:pPr marL="18000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Full desktop support</a:t>
            </a:r>
          </a:p>
          <a:p>
            <a:pPr marL="18000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Co-authoring/live presence</a:t>
            </a:r>
          </a:p>
          <a:p>
            <a:pPr marL="18000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@ Mentions</a:t>
            </a:r>
          </a:p>
          <a:p>
            <a:pPr marL="18000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Sharing to internal &amp; external users</a:t>
            </a:r>
          </a:p>
          <a:p>
            <a:pPr marL="180000" indent="-180000" defTabSz="914367" fontAlgn="base"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Preview for popular file types like PDFs 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4216DE0-3C52-AE25-E852-8CEB373B7E0B}"/>
              </a:ext>
            </a:extLst>
          </p:cNvPr>
          <p:cNvSpPr/>
          <p:nvPr/>
        </p:nvSpPr>
        <p:spPr bwMode="auto">
          <a:xfrm>
            <a:off x="9202762" y="1895497"/>
            <a:ext cx="2256976" cy="630884"/>
          </a:xfrm>
          <a:prstGeom prst="roundRect">
            <a:avLst>
              <a:gd name="adj" fmla="val 13067"/>
            </a:avLst>
          </a:prstGeom>
          <a:solidFill>
            <a:srgbClr val="0078D4"/>
          </a:solidFill>
          <a:ln w="63897" cap="flat">
            <a:noFill/>
            <a:prstDash val="solid"/>
            <a:miter/>
          </a:ln>
          <a:effectLst>
            <a:outerShdw blurRad="63500" dist="63500" dir="2700000" algn="tl" rotWithShape="0">
              <a:srgbClr val="454142">
                <a:alpha val="20000"/>
              </a:srgbClr>
            </a:outerShdw>
          </a:effectLst>
        </p:spPr>
        <p:txBody>
          <a:bodyPr rot="0" spcFirstLastPara="0" vertOverflow="overflow" horzOverflow="overflow" vert="horz" wrap="square" lIns="180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Text Semibold" pitchFamily="2" charset="0"/>
                <a:ea typeface="+mn-ea"/>
                <a:cs typeface="Segoe Sans Text Semibold" pitchFamily="2" charset="0"/>
              </a:rPr>
              <a:t>Core Storage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B53AF9-E843-D34F-A566-D2B049E1ECB3}"/>
              </a:ext>
            </a:extLst>
          </p:cNvPr>
          <p:cNvSpPr txBox="1"/>
          <p:nvPr/>
        </p:nvSpPr>
        <p:spPr>
          <a:xfrm>
            <a:off x="9202762" y="2789816"/>
            <a:ext cx="2256976" cy="738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lvl="0" algn="ctr" defTabSz="914367"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  <a:cs typeface="Segoe Sans Text" pitchFamily="2" charset="0"/>
              </a:rPr>
              <a:t>Dedicated storage partitions within your Microsoft 365 tenant, providing secure and isolated containers for documents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77F3D6-78B9-D70C-9ADC-7B7C09BE9407}"/>
              </a:ext>
            </a:extLst>
          </p:cNvPr>
          <p:cNvSpPr txBox="1"/>
          <p:nvPr/>
        </p:nvSpPr>
        <p:spPr>
          <a:xfrm>
            <a:off x="9252386" y="4016900"/>
            <a:ext cx="2120241" cy="20918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Microsoft 365 Archive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Any file type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Integrated search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Metadata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250 GB files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Automatic versioning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Redundant storage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File &amp; folder perms</a:t>
            </a:r>
          </a:p>
          <a:p>
            <a:pPr marL="180000" lvl="0" indent="-180000" defTabSz="914367" fontAlgn="base">
              <a:lnSpc>
                <a:spcPct val="95029"/>
              </a:lnSpc>
              <a:spcBef>
                <a:spcPct val="0"/>
              </a:spcBef>
              <a:spcAft>
                <a:spcPts val="500"/>
              </a:spcAft>
              <a:buClr>
                <a:srgbClr val="1883C1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Segoe Sans Text" pitchFamily="2" charset="0"/>
              </a:rPr>
              <a:t>Recycle Bin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D458944-77BE-658F-BF8E-C8A7A489A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413484" y="1700211"/>
            <a:ext cx="2566524" cy="4700589"/>
          </a:xfrm>
          <a:prstGeom prst="roundRect">
            <a:avLst>
              <a:gd name="adj" fmla="val 5827"/>
            </a:avLst>
          </a:prstGeom>
          <a:ln w="12700" cap="rnd">
            <a:solidFill>
              <a:srgbClr val="0078D4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Text" pitchFamily="2" charset="0"/>
              <a:ea typeface="+mn-ea"/>
              <a:cs typeface="Segoe Sans Text" pitchFamily="2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B7DBD8F-B8CB-5D98-CDAD-BC7CD78F7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049019" y="1700211"/>
            <a:ext cx="2564463" cy="4700589"/>
          </a:xfrm>
          <a:prstGeom prst="roundRect">
            <a:avLst>
              <a:gd name="adj" fmla="val 5989"/>
            </a:avLst>
          </a:prstGeom>
          <a:ln w="12700" cap="rnd">
            <a:solidFill>
              <a:srgbClr val="0078D4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Text" pitchFamily="2" charset="0"/>
              <a:ea typeface="+mn-ea"/>
              <a:cs typeface="Segoe Sans Text" pitchFamily="2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556FE1B-AD86-B7E1-E83C-44C92BD668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231766" y="1700211"/>
            <a:ext cx="2564463" cy="4700589"/>
          </a:xfrm>
          <a:prstGeom prst="roundRect">
            <a:avLst>
              <a:gd name="adj" fmla="val 6153"/>
            </a:avLst>
          </a:prstGeom>
          <a:ln w="12700" cap="rnd">
            <a:solidFill>
              <a:srgbClr val="0078D4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Text" pitchFamily="2" charset="0"/>
              <a:ea typeface="+mn-ea"/>
              <a:cs typeface="Segoe Sans Text" pitchFamily="2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BB14DBA-05C4-76EA-895B-67AA6223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96232" y="1700211"/>
            <a:ext cx="2566524" cy="4700589"/>
          </a:xfrm>
          <a:prstGeom prst="roundRect">
            <a:avLst>
              <a:gd name="adj" fmla="val 6156"/>
            </a:avLst>
          </a:prstGeom>
          <a:ln w="12700" cap="rnd">
            <a:solidFill>
              <a:srgbClr val="0078D4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Text" pitchFamily="2" charset="0"/>
              <a:ea typeface="+mn-ea"/>
              <a:cs typeface="Segoe Sans Text" pitchFamily="2" charset="0"/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FFA8B69-AEA5-4841-F2C2-B874F94C00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717832" y="3721259"/>
            <a:ext cx="1592330" cy="0"/>
          </a:xfrm>
          <a:prstGeom prst="straightConnector1">
            <a:avLst/>
          </a:prstGeom>
          <a:ln w="12700" cap="rnd">
            <a:solidFill>
              <a:srgbClr val="3A4953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FD358D4-E9F3-50E8-A79C-6118BF7D2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535085" y="3721259"/>
            <a:ext cx="1592330" cy="0"/>
          </a:xfrm>
          <a:prstGeom prst="straightConnector1">
            <a:avLst/>
          </a:prstGeom>
          <a:ln w="12700" cap="rnd">
            <a:solidFill>
              <a:srgbClr val="3A4953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FE524910-D5A7-62CA-0510-42D9FCD775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84359" y="3721259"/>
            <a:ext cx="1592330" cy="0"/>
          </a:xfrm>
          <a:prstGeom prst="straightConnector1">
            <a:avLst/>
          </a:prstGeom>
          <a:ln w="12700" cap="rnd">
            <a:solidFill>
              <a:srgbClr val="3A4953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0BD0C4-4FA0-22C5-206B-F4DC5EA94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01612" y="3721259"/>
            <a:ext cx="1592330" cy="0"/>
          </a:xfrm>
          <a:prstGeom prst="straightConnector1">
            <a:avLst/>
          </a:prstGeom>
          <a:ln w="12700" cap="rnd">
            <a:solidFill>
              <a:srgbClr val="3A4953"/>
            </a:solidFill>
            <a:headEnd type="none" w="lg" len="sm"/>
            <a:tailEnd type="none" w="lg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604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14" dur="7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19" dur="7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24" dur="7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29" dur="7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34" dur="7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44" dur="7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54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59" dur="7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64" dur="7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69" dur="7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74" dur="7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79" dur="7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84" dur="7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89" dur="7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94" dur="7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99" dur="7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decel="10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104" dur="7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-2.08333E-7 0.03542 " pathEditMode="relative" rAng="0" ptsTypes="AA">
                                      <p:cBhvr>
                                        <p:cTn id="109" dur="7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 animBg="1"/>
      <p:bldP spid="14" grpId="1" animBg="1"/>
      <p:bldP spid="32" grpId="0"/>
      <p:bldP spid="32" grpId="1"/>
      <p:bldP spid="46" grpId="0"/>
      <p:bldP spid="46" grpId="1"/>
      <p:bldP spid="15" grpId="0" animBg="1"/>
      <p:bldP spid="15" grpId="1" animBg="1"/>
      <p:bldP spid="33" grpId="0"/>
      <p:bldP spid="33" grpId="1"/>
      <p:bldP spid="47" grpId="0"/>
      <p:bldP spid="47" grpId="1"/>
      <p:bldP spid="17" grpId="0" animBg="1"/>
      <p:bldP spid="17" grpId="1" animBg="1"/>
      <p:bldP spid="36" grpId="0"/>
      <p:bldP spid="36" grpId="1"/>
      <p:bldP spid="48" grpId="0"/>
      <p:bldP spid="48" grpId="1"/>
      <p:bldP spid="18" grpId="0" animBg="1"/>
      <p:bldP spid="18" grpId="1" animBg="1"/>
      <p:bldP spid="23" grpId="0"/>
      <p:bldP spid="23" grpId="1"/>
      <p:bldP spid="45" grpId="0"/>
      <p:bldP spid="45" grpId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2D799-0267-A9FB-A389-AE69BBA15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F4D99CE-EF02-178B-A8D8-EED2AD6B71C4}"/>
              </a:ext>
            </a:extLst>
          </p:cNvPr>
          <p:cNvGrpSpPr/>
          <p:nvPr/>
        </p:nvGrpSpPr>
        <p:grpSpPr>
          <a:xfrm>
            <a:off x="1999277" y="2163565"/>
            <a:ext cx="8193445" cy="4015914"/>
            <a:chOff x="2013486" y="2143393"/>
            <a:chExt cx="8193445" cy="4015914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B4B99951-A147-D9D7-3378-C1C3999E9691}"/>
                </a:ext>
              </a:extLst>
            </p:cNvPr>
            <p:cNvSpPr/>
            <p:nvPr/>
          </p:nvSpPr>
          <p:spPr>
            <a:xfrm>
              <a:off x="2013486" y="2143393"/>
              <a:ext cx="8193445" cy="4015914"/>
            </a:xfrm>
            <a:prstGeom prst="roundRect">
              <a:avLst>
                <a:gd name="adj" fmla="val 8740"/>
              </a:avLst>
            </a:prstGeom>
            <a:solidFill>
              <a:srgbClr val="EBE9F3">
                <a:alpha val="86667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6439D591-A453-B593-650A-9B9D0CFCA193}"/>
                </a:ext>
              </a:extLst>
            </p:cNvPr>
            <p:cNvSpPr/>
            <p:nvPr/>
          </p:nvSpPr>
          <p:spPr>
            <a:xfrm>
              <a:off x="2193100" y="3941950"/>
              <a:ext cx="7897530" cy="2081025"/>
            </a:xfrm>
            <a:prstGeom prst="roundRect">
              <a:avLst>
                <a:gd name="adj" fmla="val 8740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7F20EA3-E722-1DC3-DC14-747A33F8DDCD}"/>
                </a:ext>
              </a:extLst>
            </p:cNvPr>
            <p:cNvSpPr txBox="1"/>
            <p:nvPr/>
          </p:nvSpPr>
          <p:spPr>
            <a:xfrm>
              <a:off x="2441047" y="5708969"/>
              <a:ext cx="74211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Microsoft 365 Storage Platform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B106DEE-C26B-A9BF-4504-41B5E55A85DD}"/>
                </a:ext>
              </a:extLst>
            </p:cNvPr>
            <p:cNvSpPr txBox="1"/>
            <p:nvPr/>
          </p:nvSpPr>
          <p:spPr>
            <a:xfrm>
              <a:off x="2089897" y="2613300"/>
              <a:ext cx="67571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Microsoft 365 Tenant Boundary</a:t>
              </a: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21FBD08B-1721-5DAC-71BB-F8C7F7E2E01F}"/>
                </a:ext>
              </a:extLst>
            </p:cNvPr>
            <p:cNvSpPr/>
            <p:nvPr/>
          </p:nvSpPr>
          <p:spPr>
            <a:xfrm>
              <a:off x="2193099" y="3171304"/>
              <a:ext cx="3300173" cy="592267"/>
            </a:xfrm>
            <a:prstGeom prst="roundRect">
              <a:avLst>
                <a:gd name="adj" fmla="val 16139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DF6A27E-3117-881B-6BB3-D181FA6B00A5}"/>
                </a:ext>
              </a:extLst>
            </p:cNvPr>
            <p:cNvSpPr txBox="1"/>
            <p:nvPr/>
          </p:nvSpPr>
          <p:spPr>
            <a:xfrm>
              <a:off x="2254147" y="3288887"/>
              <a:ext cx="31565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M365</a:t>
              </a:r>
              <a:r>
                <a:rPr lang="en-US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App</a:t>
              </a:r>
              <a:r>
                <a:rPr lang="en-US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APIs</a:t>
              </a: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ACAD74C1-8271-8DF2-8679-781340CCF26B}"/>
                </a:ext>
              </a:extLst>
            </p:cNvPr>
            <p:cNvGrpSpPr/>
            <p:nvPr/>
          </p:nvGrpSpPr>
          <p:grpSpPr>
            <a:xfrm>
              <a:off x="2354127" y="4109809"/>
              <a:ext cx="1418455" cy="1527902"/>
              <a:chOff x="4074209" y="3299519"/>
              <a:chExt cx="1479914" cy="1594104"/>
            </a:xfrm>
            <a:effectLst>
              <a:reflection endPos="0" dist="50800" dir="5400000" sy="-100000" algn="bl" rotWithShape="0"/>
            </a:effectLst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CD45A422-71EB-5EBB-039E-93237CED0F6B}"/>
                  </a:ext>
                </a:extLst>
              </p:cNvPr>
              <p:cNvSpPr/>
              <p:nvPr/>
            </p:nvSpPr>
            <p:spPr>
              <a:xfrm>
                <a:off x="4164895" y="3299519"/>
                <a:ext cx="1389228" cy="1594104"/>
              </a:xfrm>
              <a:prstGeom prst="roundRect">
                <a:avLst>
                  <a:gd name="adj" fmla="val 8740"/>
                </a:avLst>
              </a:prstGeom>
              <a:solidFill>
                <a:schemeClr val="bg1">
                  <a:alpha val="87000"/>
                </a:schemeClr>
              </a:solidFill>
              <a:ln>
                <a:solidFill>
                  <a:srgbClr val="51AEF8"/>
                </a:solidFill>
              </a:ln>
              <a:effectLst>
                <a:outerShdw blurRad="127000" dist="254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2880" rIns="91440" rtlCol="0" anchor="t"/>
              <a:lstStyle/>
              <a:p>
                <a:pPr algn="ctr">
                  <a:spcBef>
                    <a:spcPts val="600"/>
                  </a:spcBef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AB8F818-3826-CFD8-570D-B12F03870B61}"/>
                  </a:ext>
                </a:extLst>
              </p:cNvPr>
              <p:cNvSpPr txBox="1"/>
              <p:nvPr/>
            </p:nvSpPr>
            <p:spPr>
              <a:xfrm>
                <a:off x="4205146" y="3918815"/>
                <a:ext cx="1332198" cy="66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latin typeface="Segoe UI" panose="020B0502040204020203" pitchFamily="34" charset="0"/>
                    <a:cs typeface="Segoe UI" panose="020B0502040204020203" pitchFamily="34" charset="0"/>
                  </a:rPr>
                  <a:t>SharePoint</a:t>
                </a:r>
                <a:r>
                  <a:rPr lang="en-US">
                    <a:solidFill>
                      <a:schemeClr val="bg1">
                        <a:lumMod val="7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>
                    <a:latin typeface="Segoe UI" panose="020B0502040204020203" pitchFamily="34" charset="0"/>
                    <a:cs typeface="Segoe UI" panose="020B0502040204020203" pitchFamily="34" charset="0"/>
                  </a:rPr>
                  <a:t>Online</a:t>
                </a:r>
              </a:p>
            </p:txBody>
          </p:sp>
          <p:pic>
            <p:nvPicPr>
              <p:cNvPr id="88" name="Picture 2" descr="Microsoft Sharepoint Logo transparent PNG - StickPNG">
                <a:extLst>
                  <a:ext uri="{FF2B5EF4-FFF2-40B4-BE49-F238E27FC236}">
                    <a16:creationId xmlns:a16="http://schemas.microsoft.com/office/drawing/2014/main" id="{3E7F3F5D-D309-E881-B76F-C61DF6EA35F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4209" y="3377081"/>
                <a:ext cx="871630" cy="580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685DBE10-3D55-9009-2490-A329AD90C76B}"/>
                </a:ext>
              </a:extLst>
            </p:cNvPr>
            <p:cNvGrpSpPr/>
            <p:nvPr/>
          </p:nvGrpSpPr>
          <p:grpSpPr>
            <a:xfrm>
              <a:off x="3941156" y="4110240"/>
              <a:ext cx="1256477" cy="1527902"/>
              <a:chOff x="5567051" y="3299968"/>
              <a:chExt cx="1310918" cy="1594104"/>
            </a:xfrm>
            <a:effectLst>
              <a:reflection endPos="0" dist="50800" dir="5400000" sy="-100000" algn="bl" rotWithShape="0"/>
            </a:effectLst>
          </p:grpSpPr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32C88BE3-126E-8A26-AC03-87FFE3E5576E}"/>
                  </a:ext>
                </a:extLst>
              </p:cNvPr>
              <p:cNvSpPr/>
              <p:nvPr/>
            </p:nvSpPr>
            <p:spPr>
              <a:xfrm>
                <a:off x="5567051" y="3299968"/>
                <a:ext cx="1240678" cy="1594104"/>
              </a:xfrm>
              <a:prstGeom prst="roundRect">
                <a:avLst>
                  <a:gd name="adj" fmla="val 8740"/>
                </a:avLst>
              </a:prstGeom>
              <a:noFill/>
              <a:ln>
                <a:solidFill>
                  <a:srgbClr val="51AEF8"/>
                </a:solidFill>
              </a:ln>
              <a:effectLst>
                <a:outerShdw blurRad="127000" dist="254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2880" rIns="91440" rtlCol="0" anchor="t"/>
              <a:lstStyle/>
              <a:p>
                <a:pPr algn="ctr">
                  <a:spcBef>
                    <a:spcPts val="600"/>
                  </a:spcBef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903BD104-CEB1-5A29-84F3-71676AF17463}"/>
                  </a:ext>
                </a:extLst>
              </p:cNvPr>
              <p:cNvSpPr txBox="1"/>
              <p:nvPr/>
            </p:nvSpPr>
            <p:spPr>
              <a:xfrm>
                <a:off x="5647400" y="3912354"/>
                <a:ext cx="1230569" cy="379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latin typeface="Segoe UI" panose="020B0502040204020203" pitchFamily="34" charset="0"/>
                    <a:cs typeface="Segoe UI" panose="020B0502040204020203" pitchFamily="34" charset="0"/>
                  </a:rPr>
                  <a:t>OneDrive</a:t>
                </a:r>
              </a:p>
            </p:txBody>
          </p:sp>
          <p:pic>
            <p:nvPicPr>
              <p:cNvPr id="85" name="Picture 4" descr="onedrive-logo – PNG e Vetor - Download de Logo">
                <a:extLst>
                  <a:ext uri="{FF2B5EF4-FFF2-40B4-BE49-F238E27FC236}">
                    <a16:creationId xmlns:a16="http://schemas.microsoft.com/office/drawing/2014/main" id="{340C6624-D9B4-2950-9E2E-F19073872F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2627" y="3506488"/>
                <a:ext cx="464763" cy="2977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EF749568-39C1-BA57-69D2-5F882FFC90E4}"/>
                </a:ext>
              </a:extLst>
            </p:cNvPr>
            <p:cNvSpPr/>
            <p:nvPr/>
          </p:nvSpPr>
          <p:spPr>
            <a:xfrm>
              <a:off x="5635009" y="4110240"/>
              <a:ext cx="4227167" cy="1527902"/>
            </a:xfrm>
            <a:prstGeom prst="roundRect">
              <a:avLst>
                <a:gd name="adj" fmla="val 8740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4B924B5-4E3A-999E-BD74-DD06A6D7F1F2}"/>
                </a:ext>
              </a:extLst>
            </p:cNvPr>
            <p:cNvSpPr txBox="1"/>
            <p:nvPr/>
          </p:nvSpPr>
          <p:spPr>
            <a:xfrm>
              <a:off x="5635010" y="4697194"/>
              <a:ext cx="1276873" cy="884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SharePoint Embedded</a:t>
              </a:r>
            </a:p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71" name="Picture 2" descr="Microsoft Sharepoint Logo transparent PNG - StickPNG">
              <a:extLst>
                <a:ext uri="{FF2B5EF4-FFF2-40B4-BE49-F238E27FC236}">
                  <a16:creationId xmlns:a16="http://schemas.microsoft.com/office/drawing/2014/main" id="{3293483E-C42A-6ECB-6C89-24234EBA79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0345" y="4177959"/>
              <a:ext cx="835432" cy="556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6863144D-CC73-9FCD-98E2-EA1783384E1E}"/>
                </a:ext>
              </a:extLst>
            </p:cNvPr>
            <p:cNvSpPr/>
            <p:nvPr/>
          </p:nvSpPr>
          <p:spPr>
            <a:xfrm>
              <a:off x="5635009" y="3171302"/>
              <a:ext cx="4430188" cy="592267"/>
            </a:xfrm>
            <a:prstGeom prst="roundRect">
              <a:avLst>
                <a:gd name="adj" fmla="val 16139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1406FE6-8115-1698-1EFE-878C832312E2}"/>
                </a:ext>
              </a:extLst>
            </p:cNvPr>
            <p:cNvSpPr txBox="1"/>
            <p:nvPr/>
          </p:nvSpPr>
          <p:spPr>
            <a:xfrm>
              <a:off x="5635009" y="3290439"/>
              <a:ext cx="4347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Graph APIs</a:t>
              </a: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8EA4941A-3F19-9604-0B85-FE3E9DB3642D}"/>
                </a:ext>
              </a:extLst>
            </p:cNvPr>
            <p:cNvCxnSpPr>
              <a:cxnSpLocks/>
            </p:cNvCxnSpPr>
            <p:nvPr/>
          </p:nvCxnSpPr>
          <p:spPr>
            <a:xfrm>
              <a:off x="5500362" y="4030896"/>
              <a:ext cx="0" cy="1607248"/>
            </a:xfrm>
            <a:prstGeom prst="line">
              <a:avLst/>
            </a:prstGeom>
            <a:ln w="28575">
              <a:solidFill>
                <a:schemeClr val="accent1"/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7A45420-3F73-E079-3755-CAA77E45536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74750" y="457200"/>
            <a:ext cx="11017250" cy="554038"/>
          </a:xfrm>
        </p:spPr>
        <p:txBody>
          <a:bodyPr/>
          <a:lstStyle/>
          <a:p>
            <a:r>
              <a:rPr lang="en-US"/>
              <a:t>SPE Manages Data in an Isolated Partition</a:t>
            </a:r>
          </a:p>
        </p:txBody>
      </p:sp>
    </p:spTree>
    <p:extLst>
      <p:ext uri="{BB962C8B-B14F-4D97-AF65-F5344CB8AC3E}">
        <p14:creationId xmlns:p14="http://schemas.microsoft.com/office/powerpoint/2010/main" val="94463819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440A3-B8E0-CA02-AF6C-B3A8A9F26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86FBADF-2CB1-E4B2-F91E-25034EF41219}"/>
              </a:ext>
            </a:extLst>
          </p:cNvPr>
          <p:cNvGrpSpPr/>
          <p:nvPr/>
        </p:nvGrpSpPr>
        <p:grpSpPr>
          <a:xfrm>
            <a:off x="1999277" y="1363518"/>
            <a:ext cx="8193445" cy="4809237"/>
            <a:chOff x="2369833" y="1403859"/>
            <a:chExt cx="8193445" cy="4809237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E75630D2-C9B5-0095-9F33-058305477B42}"/>
                </a:ext>
              </a:extLst>
            </p:cNvPr>
            <p:cNvSpPr/>
            <p:nvPr/>
          </p:nvSpPr>
          <p:spPr>
            <a:xfrm>
              <a:off x="2369833" y="2197182"/>
              <a:ext cx="8193445" cy="4015914"/>
            </a:xfrm>
            <a:prstGeom prst="roundRect">
              <a:avLst>
                <a:gd name="adj" fmla="val 8740"/>
              </a:avLst>
            </a:prstGeom>
            <a:solidFill>
              <a:srgbClr val="EBE9F3">
                <a:alpha val="86667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BFCB83A-DFAD-E399-5F9C-53424807E017}"/>
                </a:ext>
              </a:extLst>
            </p:cNvPr>
            <p:cNvSpPr/>
            <p:nvPr/>
          </p:nvSpPr>
          <p:spPr>
            <a:xfrm>
              <a:off x="2549447" y="3995739"/>
              <a:ext cx="7897530" cy="2081025"/>
            </a:xfrm>
            <a:prstGeom prst="roundRect">
              <a:avLst>
                <a:gd name="adj" fmla="val 8740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3B8BCD47-D82F-E208-F5AC-D3B602EEEBB5}"/>
                </a:ext>
              </a:extLst>
            </p:cNvPr>
            <p:cNvSpPr txBox="1"/>
            <p:nvPr/>
          </p:nvSpPr>
          <p:spPr>
            <a:xfrm>
              <a:off x="2797394" y="5762757"/>
              <a:ext cx="742113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Microsoft 365 Storage Platform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ECEB4C9-897E-E127-BF31-801D52039C5E}"/>
                </a:ext>
              </a:extLst>
            </p:cNvPr>
            <p:cNvSpPr txBox="1"/>
            <p:nvPr/>
          </p:nvSpPr>
          <p:spPr>
            <a:xfrm>
              <a:off x="2441452" y="2674633"/>
              <a:ext cx="678399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latin typeface="Segoe UI Semibold" panose="020B0702040204020203" pitchFamily="34" charset="0"/>
                  <a:cs typeface="Segoe UI Semibold" panose="020B0702040204020203" pitchFamily="34" charset="0"/>
                </a:rPr>
                <a:t>Microsoft 365 Tenant Boundary</a:t>
              </a: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2DE3A1DD-BC68-9CBD-43C1-3915E8329A78}"/>
                </a:ext>
              </a:extLst>
            </p:cNvPr>
            <p:cNvSpPr/>
            <p:nvPr/>
          </p:nvSpPr>
          <p:spPr>
            <a:xfrm>
              <a:off x="2549446" y="3225093"/>
              <a:ext cx="3300173" cy="592267"/>
            </a:xfrm>
            <a:prstGeom prst="roundRect">
              <a:avLst>
                <a:gd name="adj" fmla="val 16139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543BA2A-0551-8BBC-D886-5BEEDD135BFD}"/>
                </a:ext>
              </a:extLst>
            </p:cNvPr>
            <p:cNvSpPr txBox="1"/>
            <p:nvPr/>
          </p:nvSpPr>
          <p:spPr>
            <a:xfrm>
              <a:off x="2610494" y="3342675"/>
              <a:ext cx="31565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M365 App APIs</a:t>
              </a: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1C5034C3-653B-878E-CFBE-631E4C9E8ED3}"/>
                </a:ext>
              </a:extLst>
            </p:cNvPr>
            <p:cNvGrpSpPr/>
            <p:nvPr/>
          </p:nvGrpSpPr>
          <p:grpSpPr>
            <a:xfrm>
              <a:off x="2710474" y="4163598"/>
              <a:ext cx="1418455" cy="1527903"/>
              <a:chOff x="4074209" y="3299519"/>
              <a:chExt cx="1479914" cy="1594104"/>
            </a:xfrm>
            <a:effectLst>
              <a:reflection endPos="0" dist="50800" dir="5400000" sy="-100000" algn="bl" rotWithShape="0"/>
            </a:effectLst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5F9E14A0-F5BF-E128-3C1A-55E250603A47}"/>
                  </a:ext>
                </a:extLst>
              </p:cNvPr>
              <p:cNvSpPr/>
              <p:nvPr/>
            </p:nvSpPr>
            <p:spPr>
              <a:xfrm>
                <a:off x="4164895" y="3299519"/>
                <a:ext cx="1389228" cy="1594104"/>
              </a:xfrm>
              <a:prstGeom prst="roundRect">
                <a:avLst>
                  <a:gd name="adj" fmla="val 8740"/>
                </a:avLst>
              </a:prstGeom>
              <a:solidFill>
                <a:schemeClr val="bg1">
                  <a:alpha val="87000"/>
                </a:schemeClr>
              </a:solidFill>
              <a:ln>
                <a:solidFill>
                  <a:srgbClr val="51AEF8"/>
                </a:solidFill>
              </a:ln>
              <a:effectLst>
                <a:outerShdw blurRad="127000" dist="254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2880" rIns="91440" rtlCol="0" anchor="t"/>
              <a:lstStyle/>
              <a:p>
                <a:pPr algn="ctr">
                  <a:spcBef>
                    <a:spcPts val="600"/>
                  </a:spcBef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957ADB3-F28D-9882-C986-B1BBE03F4272}"/>
                  </a:ext>
                </a:extLst>
              </p:cNvPr>
              <p:cNvSpPr txBox="1"/>
              <p:nvPr/>
            </p:nvSpPr>
            <p:spPr>
              <a:xfrm>
                <a:off x="4205146" y="3918815"/>
                <a:ext cx="13321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chemeClr val="bg1">
                        <a:lumMod val="7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SharePoint Online</a:t>
                </a:r>
              </a:p>
            </p:txBody>
          </p:sp>
          <p:pic>
            <p:nvPicPr>
              <p:cNvPr id="88" name="Picture 2" descr="Microsoft Sharepoint Logo transparent PNG - StickPNG">
                <a:extLst>
                  <a:ext uri="{FF2B5EF4-FFF2-40B4-BE49-F238E27FC236}">
                    <a16:creationId xmlns:a16="http://schemas.microsoft.com/office/drawing/2014/main" id="{A7B0578C-3FE0-080C-BC30-77FC3C6A76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alphaModFix amt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4209" y="3377081"/>
                <a:ext cx="871630" cy="580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B44B44E-6D89-E0F4-7036-05B2A62EF5B6}"/>
                </a:ext>
              </a:extLst>
            </p:cNvPr>
            <p:cNvGrpSpPr/>
            <p:nvPr/>
          </p:nvGrpSpPr>
          <p:grpSpPr>
            <a:xfrm>
              <a:off x="4297503" y="4164029"/>
              <a:ext cx="1256478" cy="1527903"/>
              <a:chOff x="5567051" y="3299968"/>
              <a:chExt cx="1310919" cy="1594104"/>
            </a:xfrm>
            <a:effectLst>
              <a:reflection endPos="0" dist="50800" dir="5400000" sy="-100000" algn="bl" rotWithShape="0"/>
            </a:effectLst>
          </p:grpSpPr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DC122E31-AE75-85A2-B6F4-A35A5EE4B201}"/>
                  </a:ext>
                </a:extLst>
              </p:cNvPr>
              <p:cNvSpPr/>
              <p:nvPr/>
            </p:nvSpPr>
            <p:spPr>
              <a:xfrm>
                <a:off x="5567051" y="3299968"/>
                <a:ext cx="1240678" cy="1594104"/>
              </a:xfrm>
              <a:prstGeom prst="roundRect">
                <a:avLst>
                  <a:gd name="adj" fmla="val 8740"/>
                </a:avLst>
              </a:prstGeom>
              <a:solidFill>
                <a:schemeClr val="bg1">
                  <a:alpha val="87000"/>
                </a:schemeClr>
              </a:solidFill>
              <a:ln>
                <a:solidFill>
                  <a:srgbClr val="51AEF8"/>
                </a:solidFill>
              </a:ln>
              <a:effectLst>
                <a:outerShdw blurRad="127000" dist="254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82880" rIns="91440" rtlCol="0" anchor="t"/>
              <a:lstStyle/>
              <a:p>
                <a:pPr algn="ctr">
                  <a:spcBef>
                    <a:spcPts val="600"/>
                  </a:spcBef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endParaRP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B4C4E701-58BD-FCAA-6C1F-25063FA17C4B}"/>
                  </a:ext>
                </a:extLst>
              </p:cNvPr>
              <p:cNvSpPr txBox="1"/>
              <p:nvPr/>
            </p:nvSpPr>
            <p:spPr>
              <a:xfrm>
                <a:off x="5647401" y="3994365"/>
                <a:ext cx="12305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>
                    <a:solidFill>
                      <a:schemeClr val="bg1">
                        <a:lumMod val="75000"/>
                      </a:schemeClr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OneDrive</a:t>
                </a:r>
              </a:p>
            </p:txBody>
          </p:sp>
          <p:pic>
            <p:nvPicPr>
              <p:cNvPr id="85" name="Picture 4" descr="onedrive-logo – PNG e Vetor - Download de Logo">
                <a:extLst>
                  <a:ext uri="{FF2B5EF4-FFF2-40B4-BE49-F238E27FC236}">
                    <a16:creationId xmlns:a16="http://schemas.microsoft.com/office/drawing/2014/main" id="{2E11E27E-7050-CD23-8B4D-94F76800C5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alphaModFix amt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6307" y="3582372"/>
                <a:ext cx="464763" cy="2977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51C934E6-E315-3EFD-6939-FF4D3723A723}"/>
                </a:ext>
              </a:extLst>
            </p:cNvPr>
            <p:cNvSpPr/>
            <p:nvPr/>
          </p:nvSpPr>
          <p:spPr>
            <a:xfrm>
              <a:off x="5991356" y="4164029"/>
              <a:ext cx="4227167" cy="1527903"/>
            </a:xfrm>
            <a:prstGeom prst="roundRect">
              <a:avLst>
                <a:gd name="adj" fmla="val 8740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8279C8FC-F05B-8617-DD0D-E576CC39FE65}"/>
                </a:ext>
              </a:extLst>
            </p:cNvPr>
            <p:cNvSpPr txBox="1"/>
            <p:nvPr/>
          </p:nvSpPr>
          <p:spPr>
            <a:xfrm>
              <a:off x="5991357" y="4750983"/>
              <a:ext cx="1276873" cy="884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SharePoint Embedded</a:t>
              </a:r>
            </a:p>
            <a:p>
              <a:endParaRPr lang="en-US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pic>
          <p:nvPicPr>
            <p:cNvPr id="71" name="Picture 2" descr="Microsoft Sharepoint Logo transparent PNG - StickPNG">
              <a:extLst>
                <a:ext uri="{FF2B5EF4-FFF2-40B4-BE49-F238E27FC236}">
                  <a16:creationId xmlns:a16="http://schemas.microsoft.com/office/drawing/2014/main" id="{CF047A38-D7CB-506B-ECC8-432DC450B7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6692" y="4231747"/>
              <a:ext cx="835432" cy="556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83991AC6-36A7-84D5-C12F-DA5472BE993D}"/>
                </a:ext>
              </a:extLst>
            </p:cNvPr>
            <p:cNvSpPr/>
            <p:nvPr/>
          </p:nvSpPr>
          <p:spPr bwMode="auto">
            <a:xfrm>
              <a:off x="7451046" y="4341188"/>
              <a:ext cx="1232658" cy="1031017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Your Amazing App</a:t>
              </a:r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311E93C6-4CC8-0ED4-B63A-C1670F6BDDE1}"/>
                </a:ext>
              </a:extLst>
            </p:cNvPr>
            <p:cNvSpPr/>
            <p:nvPr/>
          </p:nvSpPr>
          <p:spPr bwMode="auto">
            <a:xfrm>
              <a:off x="7392895" y="4273021"/>
              <a:ext cx="1222308" cy="1031017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My Amazing App Containers</a:t>
              </a:r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A98EAAC2-C9E5-4438-9EAC-A1E680B4AFC8}"/>
                </a:ext>
              </a:extLst>
            </p:cNvPr>
            <p:cNvSpPr/>
            <p:nvPr/>
          </p:nvSpPr>
          <p:spPr bwMode="auto">
            <a:xfrm>
              <a:off x="8903950" y="4344068"/>
              <a:ext cx="1232659" cy="1031017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Your Amazing App</a:t>
              </a: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05721FAC-AD79-A609-D9AB-26F55B7409F3}"/>
                </a:ext>
              </a:extLst>
            </p:cNvPr>
            <p:cNvSpPr/>
            <p:nvPr/>
          </p:nvSpPr>
          <p:spPr bwMode="auto">
            <a:xfrm>
              <a:off x="8845799" y="4273021"/>
              <a:ext cx="1232662" cy="1031017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Your Amazing App</a:t>
              </a:r>
            </a:p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>
                  <a:solidFill>
                    <a:srgbClr val="0078D4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Containers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A8298CF2-BD89-C125-1E75-D64CD49A6734}"/>
                </a:ext>
              </a:extLst>
            </p:cNvPr>
            <p:cNvSpPr/>
            <p:nvPr/>
          </p:nvSpPr>
          <p:spPr bwMode="auto">
            <a:xfrm>
              <a:off x="7283684" y="2338585"/>
              <a:ext cx="1698855" cy="530991"/>
            </a:xfrm>
            <a:prstGeom prst="round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>
                  <a:solidFill>
                    <a:srgbClr val="FFFFFF"/>
                  </a:solidFill>
                  <a:ea typeface="Segoe UI" pitchFamily="34" charset="0"/>
                  <a:cs typeface="Segoe UI" pitchFamily="34" charset="0"/>
                </a:rPr>
                <a:t>Internal App</a:t>
              </a: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5B0C9E4F-646C-A0CA-0949-803CE5FF24F2}"/>
                </a:ext>
              </a:extLst>
            </p:cNvPr>
            <p:cNvCxnSpPr>
              <a:cxnSpLocks/>
            </p:cNvCxnSpPr>
            <p:nvPr/>
          </p:nvCxnSpPr>
          <p:spPr>
            <a:xfrm>
              <a:off x="9100651" y="1934850"/>
              <a:ext cx="0" cy="2338171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23981819-977B-3817-79AF-16A1F599C6E7}"/>
                </a:ext>
              </a:extLst>
            </p:cNvPr>
            <p:cNvSpPr/>
            <p:nvPr/>
          </p:nvSpPr>
          <p:spPr bwMode="auto">
            <a:xfrm>
              <a:off x="8845800" y="1403859"/>
              <a:ext cx="1698855" cy="530991"/>
            </a:xfrm>
            <a:prstGeom prst="round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>
                  <a:solidFill>
                    <a:srgbClr val="FFFFFF"/>
                  </a:solidFill>
                  <a:ea typeface="Segoe UI" pitchFamily="34" charset="0"/>
                  <a:cs typeface="Segoe UI" pitchFamily="34" charset="0"/>
                </a:rPr>
                <a:t>External App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E93D26E4-277B-58DC-2D58-2C617552C123}"/>
                </a:ext>
              </a:extLst>
            </p:cNvPr>
            <p:cNvCxnSpPr>
              <a:cxnSpLocks/>
            </p:cNvCxnSpPr>
            <p:nvPr/>
          </p:nvCxnSpPr>
          <p:spPr>
            <a:xfrm>
              <a:off x="8336909" y="2925378"/>
              <a:ext cx="0" cy="1347643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lg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B50F8885-F180-FC93-43D0-19093EF4F56D}"/>
                </a:ext>
              </a:extLst>
            </p:cNvPr>
            <p:cNvSpPr/>
            <p:nvPr/>
          </p:nvSpPr>
          <p:spPr>
            <a:xfrm>
              <a:off x="5991356" y="3225091"/>
              <a:ext cx="4430188" cy="592267"/>
            </a:xfrm>
            <a:prstGeom prst="roundRect">
              <a:avLst>
                <a:gd name="adj" fmla="val 16139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C769AA5-2840-3CFA-4F9F-363C6FDB9BB4}"/>
                </a:ext>
              </a:extLst>
            </p:cNvPr>
            <p:cNvSpPr txBox="1"/>
            <p:nvPr/>
          </p:nvSpPr>
          <p:spPr>
            <a:xfrm>
              <a:off x="5991356" y="3344228"/>
              <a:ext cx="4347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Graph APIs</a:t>
              </a: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51E2A40-246D-3FE7-4E70-BC992E483B01}"/>
                </a:ext>
              </a:extLst>
            </p:cNvPr>
            <p:cNvCxnSpPr>
              <a:cxnSpLocks/>
            </p:cNvCxnSpPr>
            <p:nvPr/>
          </p:nvCxnSpPr>
          <p:spPr>
            <a:xfrm>
              <a:off x="5856709" y="4084684"/>
              <a:ext cx="0" cy="1607248"/>
            </a:xfrm>
            <a:prstGeom prst="line">
              <a:avLst/>
            </a:prstGeom>
            <a:ln w="28575">
              <a:solidFill>
                <a:schemeClr val="accent1"/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DE33497-5CCE-FA09-0652-C2FF7CFCBA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74750" y="457200"/>
            <a:ext cx="11017250" cy="554038"/>
          </a:xfrm>
        </p:spPr>
        <p:txBody>
          <a:bodyPr/>
          <a:lstStyle/>
          <a:p>
            <a:r>
              <a:rPr lang="en-US"/>
              <a:t>SPE Manages Data in an Isolated Partition</a:t>
            </a:r>
          </a:p>
        </p:txBody>
      </p:sp>
    </p:spTree>
    <p:extLst>
      <p:ext uri="{BB962C8B-B14F-4D97-AF65-F5344CB8AC3E}">
        <p14:creationId xmlns:p14="http://schemas.microsoft.com/office/powerpoint/2010/main" val="1231950586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>
            <a:extLst>
              <a:ext uri="{FF2B5EF4-FFF2-40B4-BE49-F238E27FC236}">
                <a16:creationId xmlns:a16="http://schemas.microsoft.com/office/drawing/2014/main" id="{4C490CAE-63D5-975F-09F2-3830120F5C3E}"/>
              </a:ext>
            </a:extLst>
          </p:cNvPr>
          <p:cNvSpPr/>
          <p:nvPr/>
        </p:nvSpPr>
        <p:spPr>
          <a:xfrm>
            <a:off x="2821357" y="1163596"/>
            <a:ext cx="1926893" cy="1926893"/>
          </a:xfrm>
          <a:prstGeom prst="ellipse">
            <a:avLst/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6173C7E-1F03-B6AF-651C-3AC1E140B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 sz="4500" kern="0" spc="-25"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SharePoint Embedded Containers</a:t>
            </a:r>
          </a:p>
        </p:txBody>
      </p:sp>
      <p:pic>
        <p:nvPicPr>
          <p:cNvPr id="10" name="Picture 2" descr="Microsoft Sharepoint Logo transparent PNG - StickPNG">
            <a:extLst>
              <a:ext uri="{FF2B5EF4-FFF2-40B4-BE49-F238E27FC236}">
                <a16:creationId xmlns:a16="http://schemas.microsoft.com/office/drawing/2014/main" id="{AD030FF0-E849-80B2-55E2-720062C6E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988" y="1304230"/>
            <a:ext cx="871630" cy="58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35AB766-05BB-B2DB-CEA4-6FE74623ED92}"/>
              </a:ext>
            </a:extLst>
          </p:cNvPr>
          <p:cNvSpPr txBox="1"/>
          <p:nvPr/>
        </p:nvSpPr>
        <p:spPr>
          <a:xfrm>
            <a:off x="3183199" y="1778260"/>
            <a:ext cx="1386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SharePoint Embedded Containers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357B71B5-0CD7-3C7B-5D49-FAF60F916198}"/>
              </a:ext>
            </a:extLst>
          </p:cNvPr>
          <p:cNvCxnSpPr>
            <a:cxnSpLocks/>
            <a:endCxn id="24" idx="4"/>
          </p:cNvCxnSpPr>
          <p:nvPr/>
        </p:nvCxnSpPr>
        <p:spPr>
          <a:xfrm flipV="1">
            <a:off x="1944882" y="3090489"/>
            <a:ext cx="1839922" cy="949369"/>
          </a:xfrm>
          <a:prstGeom prst="bentConnector2">
            <a:avLst/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9EE73B74-E8C5-9347-28D0-D6D5452D2116}"/>
              </a:ext>
            </a:extLst>
          </p:cNvPr>
          <p:cNvSpPr txBox="1"/>
          <p:nvPr/>
        </p:nvSpPr>
        <p:spPr>
          <a:xfrm>
            <a:off x="5275881" y="1778260"/>
            <a:ext cx="6462495" cy="4455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New file &amp; document </a:t>
            </a:r>
            <a:r>
              <a:rPr lang="en-US" sz="2400" err="1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mgmt</a:t>
            </a: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 primitive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Lightweight – fast instantiation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Highly scalable – 100k per app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App has full control over its containers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Containers map to your business construct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Scale unit and security boundary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Management in SharePoint Admin w/ RBAC</a:t>
            </a:r>
          </a:p>
          <a:p>
            <a:pPr algn="l">
              <a:lnSpc>
                <a:spcPct val="150000"/>
              </a:lnSpc>
            </a:pPr>
            <a:endParaRPr lang="en-US" sz="2400"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6C22927-84A2-DE1F-DD33-F51BF5DA3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21648" y="2383858"/>
            <a:ext cx="5372669" cy="312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72453"/>
      </p:ext>
    </p:extLst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03486970-9DA0-4920-3059-888BBA448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It Works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29C030A-23F3-12C3-F5C5-68BD74454E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9549E13-B760-41BE-3BCE-93B6604BFA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9932089"/>
              </p:ext>
            </p:extLst>
          </p:nvPr>
        </p:nvGraphicFramePr>
        <p:xfrm>
          <a:off x="2088863" y="1485900"/>
          <a:ext cx="8128000" cy="4802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2055193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479AE-993C-E9DA-91A2-D5D59C73A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48949-6BBF-E6F9-F423-A87292A6440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6185" y="2953156"/>
            <a:ext cx="9994605" cy="553998"/>
          </a:xfrm>
        </p:spPr>
        <p:txBody>
          <a:bodyPr/>
          <a:lstStyle/>
          <a:p>
            <a:r>
              <a:rPr lang="en-US"/>
              <a:t>API Demo</a:t>
            </a:r>
          </a:p>
        </p:txBody>
      </p:sp>
    </p:spTree>
    <p:extLst>
      <p:ext uri="{BB962C8B-B14F-4D97-AF65-F5344CB8AC3E}">
        <p14:creationId xmlns:p14="http://schemas.microsoft.com/office/powerpoint/2010/main" val="164043431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CEDDD-9131-FFD1-0188-C7D4846D3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DE54575F-8540-1175-B6F6-7818B8F0F0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9425" y="250825"/>
            <a:ext cx="11712575" cy="554038"/>
          </a:xfrm>
        </p:spPr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/>
              <a:t>One Click Collaboration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86DA0D7-B1F8-DCEA-EEF5-0D0A936DC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6" y="1081087"/>
            <a:ext cx="6811512" cy="2721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3DB5A4E-1ECC-E354-4FF5-866253D7F4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1078" y="2819341"/>
            <a:ext cx="5500462" cy="3866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Bent-Up Arrow 13">
            <a:extLst>
              <a:ext uri="{FF2B5EF4-FFF2-40B4-BE49-F238E27FC236}">
                <a16:creationId xmlns:a16="http://schemas.microsoft.com/office/drawing/2014/main" id="{555C3234-0405-ECF8-8BD4-62256880095D}"/>
              </a:ext>
            </a:extLst>
          </p:cNvPr>
          <p:cNvSpPr/>
          <p:nvPr/>
        </p:nvSpPr>
        <p:spPr bwMode="auto">
          <a:xfrm rot="5400000">
            <a:off x="5884473" y="3658472"/>
            <a:ext cx="1513211" cy="779019"/>
          </a:xfrm>
          <a:prstGeom prst="bentUpArrow">
            <a:avLst>
              <a:gd name="adj1" fmla="val 13770"/>
              <a:gd name="adj2" fmla="val 14573"/>
              <a:gd name="adj3" fmla="val 29278"/>
            </a:avLst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DE1CE99D-DE68-AF6D-04C3-12E3CE590471}"/>
              </a:ext>
            </a:extLst>
          </p:cNvPr>
          <p:cNvSpPr txBox="1">
            <a:spLocks/>
          </p:cNvSpPr>
          <p:nvPr/>
        </p:nvSpPr>
        <p:spPr>
          <a:xfrm>
            <a:off x="313523" y="6496963"/>
            <a:ext cx="5090322" cy="1887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ts val="16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The File API response has everything you need – no configuration required</a:t>
            </a:r>
          </a:p>
        </p:txBody>
      </p:sp>
      <p:sp>
        <p:nvSpPr>
          <p:cNvPr id="41" name="Bent-Up Arrow 13">
            <a:extLst>
              <a:ext uri="{FF2B5EF4-FFF2-40B4-BE49-F238E27FC236}">
                <a16:creationId xmlns:a16="http://schemas.microsoft.com/office/drawing/2014/main" id="{828CC717-68E9-A2AD-C2DA-BD40C87C509C}"/>
              </a:ext>
            </a:extLst>
          </p:cNvPr>
          <p:cNvSpPr/>
          <p:nvPr/>
        </p:nvSpPr>
        <p:spPr bwMode="auto">
          <a:xfrm rot="16200000" flipV="1">
            <a:off x="4255226" y="3698965"/>
            <a:ext cx="2086295" cy="863733"/>
          </a:xfrm>
          <a:prstGeom prst="bentUpArrow">
            <a:avLst>
              <a:gd name="adj1" fmla="val 13770"/>
              <a:gd name="adj2" fmla="val 14573"/>
              <a:gd name="adj3" fmla="val 29278"/>
            </a:avLst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3" name="Graphic 42" descr="Badge 1 with solid fill">
            <a:extLst>
              <a:ext uri="{FF2B5EF4-FFF2-40B4-BE49-F238E27FC236}">
                <a16:creationId xmlns:a16="http://schemas.microsoft.com/office/drawing/2014/main" id="{57040905-3028-3EAD-D5B1-F14B7B2FC0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92599" y="4225467"/>
            <a:ext cx="373908" cy="373908"/>
          </a:xfrm>
          <a:prstGeom prst="rect">
            <a:avLst/>
          </a:prstGeom>
        </p:spPr>
      </p:pic>
      <p:pic>
        <p:nvPicPr>
          <p:cNvPr id="44" name="Graphic 43" descr="Badge with solid fill">
            <a:extLst>
              <a:ext uri="{FF2B5EF4-FFF2-40B4-BE49-F238E27FC236}">
                <a16:creationId xmlns:a16="http://schemas.microsoft.com/office/drawing/2014/main" id="{55E8E7D8-41DD-7115-FEA9-C4BFA95011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888459" y="2563606"/>
            <a:ext cx="363110" cy="36311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BDD820A-EDB7-5E31-EC53-CF4A40E622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320" y="4589010"/>
            <a:ext cx="5049053" cy="1744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C61ADDD-ED34-9405-8E70-15A0593EAA87}"/>
              </a:ext>
            </a:extLst>
          </p:cNvPr>
          <p:cNvSpPr/>
          <p:nvPr/>
        </p:nvSpPr>
        <p:spPr>
          <a:xfrm>
            <a:off x="7824547" y="378099"/>
            <a:ext cx="3760459" cy="2134044"/>
          </a:xfrm>
          <a:prstGeom prst="roundRect">
            <a:avLst>
              <a:gd name="adj" fmla="val 2646"/>
            </a:avLst>
          </a:prstGeom>
          <a:solidFill>
            <a:schemeClr val="bg1">
              <a:alpha val="82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690A136E-2598-0B92-6AD5-0DF9EB92B8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29010" y="208498"/>
            <a:ext cx="2292675" cy="369484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>
                <a:solidFill>
                  <a:srgbClr val="FFFFFF"/>
                </a:solidFill>
                <a:latin typeface="Segoe UI Semibold"/>
                <a:cs typeface="Segoe UI"/>
              </a:rPr>
              <a:t>Familiar User Experience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cs typeface="Segoe U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C771D6-42E6-6794-D651-9608D12D5871}"/>
              </a:ext>
            </a:extLst>
          </p:cNvPr>
          <p:cNvSpPr txBox="1"/>
          <p:nvPr/>
        </p:nvSpPr>
        <p:spPr>
          <a:xfrm>
            <a:off x="8042727" y="747582"/>
            <a:ext cx="3166837" cy="1692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Full Office Web &amp; Desktop Support</a:t>
            </a:r>
            <a:b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lang="en-US" sz="1000">
              <a:solidFill>
                <a:schemeClr val="accent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Co-authoring &amp; Collaboration</a:t>
            </a:r>
            <a:b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lang="en-US" sz="1000">
              <a:solidFill>
                <a:schemeClr val="accent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App Branding in Office</a:t>
            </a:r>
            <a:b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lang="en-US" sz="1000">
              <a:solidFill>
                <a:schemeClr val="accent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M365 Discovery – Office.com, Recommended</a:t>
            </a:r>
            <a:b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lang="en-US" sz="1000">
              <a:solidFill>
                <a:schemeClr val="accent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Embeddable File &amp; Document Previewer</a:t>
            </a:r>
            <a:b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endParaRPr lang="en-US" sz="1000">
              <a:solidFill>
                <a:schemeClr val="accent2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>
                <a:solidFill>
                  <a:schemeClr val="accent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Configurable Sharing</a:t>
            </a:r>
            <a:endParaRPr lang="en-US" sz="1000">
              <a:solidFill>
                <a:schemeClr val="accent2"/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546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-1.04167E-6 0.11018 " pathEditMode="relative" rAng="0" ptsTypes="AA">
                                      <p:cBhvr>
                                        <p:cTn id="12" dur="7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uild="p"/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5E4EA-F350-5316-BFF6-C70DCCE76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7D3E963A-0560-DE0F-07A7-6A23D984B8F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9425" y="250825"/>
            <a:ext cx="11712575" cy="554038"/>
          </a:xfrm>
        </p:spPr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/>
              <a:t>Easily Share Documents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488075-9B86-E005-0513-993B4AFEA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502" y="1096327"/>
            <a:ext cx="8413661" cy="3361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B8FB39-AABF-2619-3808-4C49835EA5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3968" y="1700763"/>
            <a:ext cx="2357138" cy="24995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C7B6C4-81C5-3BC8-7C2F-416D80EDAE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7298" y="4749164"/>
            <a:ext cx="4212009" cy="1916155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4BFE8425-6DF7-1FB6-2FC5-3E63AE85310C}"/>
              </a:ext>
            </a:extLst>
          </p:cNvPr>
          <p:cNvSpPr/>
          <p:nvPr/>
        </p:nvSpPr>
        <p:spPr bwMode="auto">
          <a:xfrm rot="5400000">
            <a:off x="6298057" y="3368166"/>
            <a:ext cx="211026" cy="1092469"/>
          </a:xfrm>
          <a:prstGeom prst="down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BD74786D-D394-D71F-7A2F-A45B22F49F62}"/>
              </a:ext>
            </a:extLst>
          </p:cNvPr>
          <p:cNvSpPr/>
          <p:nvPr/>
        </p:nvSpPr>
        <p:spPr bwMode="auto">
          <a:xfrm>
            <a:off x="4156537" y="4225774"/>
            <a:ext cx="176000" cy="613445"/>
          </a:xfrm>
          <a:prstGeom prst="down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79FEA4B-67B5-347A-12A4-FE5B1F698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0953" y="4532496"/>
            <a:ext cx="2480340" cy="2281782"/>
          </a:xfrm>
          <a:prstGeom prst="rect">
            <a:avLst/>
          </a:prstGeom>
        </p:spPr>
      </p:pic>
      <p:sp>
        <p:nvSpPr>
          <p:cNvPr id="16" name="Arrow: Down 15">
            <a:extLst>
              <a:ext uri="{FF2B5EF4-FFF2-40B4-BE49-F238E27FC236}">
                <a16:creationId xmlns:a16="http://schemas.microsoft.com/office/drawing/2014/main" id="{11F4D940-49B9-4569-9379-5800C36D8B5D}"/>
              </a:ext>
            </a:extLst>
          </p:cNvPr>
          <p:cNvSpPr/>
          <p:nvPr/>
        </p:nvSpPr>
        <p:spPr bwMode="auto">
          <a:xfrm rot="16200000">
            <a:off x="6637130" y="5454664"/>
            <a:ext cx="176000" cy="613445"/>
          </a:xfrm>
          <a:prstGeom prst="down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7" name="Graphic 16" descr="Badge 1 with solid fill">
            <a:extLst>
              <a:ext uri="{FF2B5EF4-FFF2-40B4-BE49-F238E27FC236}">
                <a16:creationId xmlns:a16="http://schemas.microsoft.com/office/drawing/2014/main" id="{89AB16D6-D439-AC0E-FE98-1CB7D2C455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57537" y="3985162"/>
            <a:ext cx="373908" cy="373908"/>
          </a:xfrm>
          <a:prstGeom prst="rect">
            <a:avLst/>
          </a:prstGeom>
        </p:spPr>
      </p:pic>
      <p:pic>
        <p:nvPicPr>
          <p:cNvPr id="18" name="Graphic 17" descr="Badge with solid fill">
            <a:extLst>
              <a:ext uri="{FF2B5EF4-FFF2-40B4-BE49-F238E27FC236}">
                <a16:creationId xmlns:a16="http://schemas.microsoft.com/office/drawing/2014/main" id="{C063598F-CB7D-A617-8B03-FB20925EA4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4313695" y="4749164"/>
            <a:ext cx="363110" cy="363110"/>
          </a:xfrm>
          <a:prstGeom prst="rect">
            <a:avLst/>
          </a:prstGeom>
        </p:spPr>
      </p:pic>
      <p:pic>
        <p:nvPicPr>
          <p:cNvPr id="19" name="Graphic 18" descr="Badge 3 with solid fill">
            <a:extLst>
              <a:ext uri="{FF2B5EF4-FFF2-40B4-BE49-F238E27FC236}">
                <a16:creationId xmlns:a16="http://schemas.microsoft.com/office/drawing/2014/main" id="{6953401E-88BA-7238-5310-8C4813BADF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550730" y="5849387"/>
            <a:ext cx="363110" cy="36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0451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53E3FFE-152B-08CA-1985-C21B854A8AA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316163"/>
            <a:ext cx="12192000" cy="2031325"/>
          </a:xfrm>
        </p:spPr>
        <p:txBody>
          <a:bodyPr/>
          <a:lstStyle/>
          <a:p>
            <a:pPr algn="ctr"/>
            <a:r>
              <a:rPr lang="en-US">
                <a:solidFill>
                  <a:srgbClr val="0078D4"/>
                </a:solidFill>
              </a:rPr>
              <a:t>Welcome &amp; Congratulations</a:t>
            </a:r>
            <a:br>
              <a:rPr lang="en-US">
                <a:solidFill>
                  <a:srgbClr val="0078D4"/>
                </a:solidFill>
              </a:rPr>
            </a:br>
            <a:br>
              <a:rPr lang="en-US" sz="2400"/>
            </a:br>
            <a:r>
              <a:rPr lang="en-US" sz="2400"/>
              <a:t>SharePoint Embedded City Tour, June 2025</a:t>
            </a:r>
            <a:br>
              <a:rPr lang="en-US" sz="2400"/>
            </a:br>
            <a:br>
              <a:rPr lang="en-US" sz="2400"/>
            </a:br>
            <a:r>
              <a:rPr lang="en-US" sz="2400"/>
              <a:t>London✅, Stockholm✅, Helsinki✅, Madrid ✅, Chicago, Atlanta, Houston, New York</a:t>
            </a:r>
          </a:p>
        </p:txBody>
      </p:sp>
    </p:spTree>
    <p:extLst>
      <p:ext uri="{BB962C8B-B14F-4D97-AF65-F5344CB8AC3E}">
        <p14:creationId xmlns:p14="http://schemas.microsoft.com/office/powerpoint/2010/main" val="94160715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FDC35-3BD2-ED96-7E04-791B738AC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F4946B30-856A-168A-B6B2-EC1BBE34EFA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9425" y="250825"/>
            <a:ext cx="11712575" cy="554038"/>
          </a:xfrm>
        </p:spPr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/>
              <a:t>Search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8D1BFB-DBDE-DE85-9F20-BBC329486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25" y="1983151"/>
            <a:ext cx="10258048" cy="4244929"/>
          </a:xfrm>
          <a:prstGeom prst="rect">
            <a:avLst/>
          </a:prstGeom>
        </p:spPr>
      </p:pic>
      <p:sp>
        <p:nvSpPr>
          <p:cNvPr id="11" name="Bent-Up Arrow 13">
            <a:extLst>
              <a:ext uri="{FF2B5EF4-FFF2-40B4-BE49-F238E27FC236}">
                <a16:creationId xmlns:a16="http://schemas.microsoft.com/office/drawing/2014/main" id="{5D1E9DE4-7EB8-6B4A-3B69-40048056C739}"/>
              </a:ext>
            </a:extLst>
          </p:cNvPr>
          <p:cNvSpPr/>
          <p:nvPr/>
        </p:nvSpPr>
        <p:spPr bwMode="auto">
          <a:xfrm rot="16200000" flipV="1">
            <a:off x="4398895" y="751454"/>
            <a:ext cx="1486535" cy="863733"/>
          </a:xfrm>
          <a:prstGeom prst="bentUpArrow">
            <a:avLst>
              <a:gd name="adj1" fmla="val 13770"/>
              <a:gd name="adj2" fmla="val 14573"/>
              <a:gd name="adj3" fmla="val 29278"/>
            </a:avLst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E0C21B-B36A-57A0-D9E3-78CFCEEF7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712" y="0"/>
            <a:ext cx="4411963" cy="3481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2748187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6173C7E-1F03-B6AF-651C-3AC1E140B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365125"/>
            <a:ext cx="10515600" cy="880351"/>
          </a:xfrm>
        </p:spPr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 sz="4500" kern="0" spc="-25"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Microsoft 365 Experience Integration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C3E308-1602-6871-5678-7AA48EDF98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982"/>
          <a:stretch/>
        </p:blipFill>
        <p:spPr>
          <a:xfrm>
            <a:off x="5977813" y="2085610"/>
            <a:ext cx="5763967" cy="3526914"/>
          </a:xfrm>
          <a:prstGeom prst="rect">
            <a:avLst/>
          </a:prstGeom>
          <a:ln>
            <a:noFill/>
          </a:ln>
          <a:effectLst>
            <a:outerShdw blurRad="152400" dist="76200" dir="5400000" algn="tl" rotWithShape="0">
              <a:schemeClr val="bg1">
                <a:lumMod val="65000"/>
                <a:alpha val="70000"/>
              </a:scheme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278F95-6907-3BBA-6CCC-116BF2DC8AE9}"/>
              </a:ext>
            </a:extLst>
          </p:cNvPr>
          <p:cNvSpPr txBox="1"/>
          <p:nvPr/>
        </p:nvSpPr>
        <p:spPr>
          <a:xfrm>
            <a:off x="836612" y="2094327"/>
            <a:ext cx="4540186" cy="3577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>
            <a:defPPr>
              <a:defRPr lang="en-US"/>
            </a:defPPr>
            <a:lvl1pPr>
              <a:lnSpc>
                <a:spcPct val="150000"/>
              </a:lnSpc>
              <a:defRPr kern="0" spc="-25">
                <a:solidFill>
                  <a:srgbClr val="434343"/>
                </a:solidFill>
                <a:latin typeface="Segoe UI "/>
                <a:ea typeface="Segoe UI Regular" pitchFamily="34" charset="-122"/>
                <a:cs typeface="Segoe UI Semibold" panose="020B0502040204020203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Full Office Web &amp; Desktop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Co-authoring &amp;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App Branding in Office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M365 Discovery – Office.com, Recommended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Embeddable File &amp; Document Previewer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Configurable Sharing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+++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D6D265-B501-A7CB-0082-5AF8FDC496BD}"/>
              </a:ext>
            </a:extLst>
          </p:cNvPr>
          <p:cNvSpPr txBox="1"/>
          <p:nvPr/>
        </p:nvSpPr>
        <p:spPr>
          <a:xfrm>
            <a:off x="836612" y="1107187"/>
            <a:ext cx="1116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 Semibold" panose="020B0702040204020203" pitchFamily="34" charset="0"/>
                <a:cs typeface="Segoe UI Semibold" panose="020B0702040204020203" pitchFamily="34" charset="0"/>
              </a:rPr>
              <a:t>Leverage native M365 user experiences in your app to accelerate development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15BFE123-FB08-09DB-E015-DB6D57F75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04559" y="1857611"/>
            <a:ext cx="4772239" cy="3814080"/>
          </a:xfrm>
          <a:prstGeom prst="roundRect">
            <a:avLst>
              <a:gd name="adj" fmla="val 7523"/>
            </a:avLst>
          </a:prstGeom>
          <a:noFill/>
          <a:ln w="12700" cap="rnd" cmpd="sng" algn="ctr">
            <a:gradFill flip="none" rotWithShape="1">
              <a:gsLst>
                <a:gs pos="80000">
                  <a:srgbClr val="C03BC4"/>
                </a:gs>
                <a:gs pos="0">
                  <a:srgbClr val="0078D4"/>
                </a:gs>
              </a:gsLst>
              <a:lin ang="2700000" scaled="1"/>
              <a:tileRect/>
            </a:gradFill>
            <a:prstDash val="solid"/>
            <a:headEnd type="none" w="lg" len="sm"/>
            <a:tailEnd type="none" w="lg" len="sm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ts val="600"/>
              </a:spcAft>
              <a:buSzPct val="90000"/>
              <a:tabLst>
                <a:tab pos="1371710" algn="l"/>
              </a:tabLst>
            </a:pPr>
            <a:endParaRPr lang="en-US" sz="1200">
              <a:solidFill>
                <a:srgbClr val="FFFFFF"/>
              </a:solidFill>
              <a:latin typeface="Segoe UI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094620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28">
            <a:extLst>
              <a:ext uri="{FF2B5EF4-FFF2-40B4-BE49-F238E27FC236}">
                <a16:creationId xmlns:a16="http://schemas.microsoft.com/office/drawing/2014/main" id="{163BA1EE-3781-04B3-4161-D18079C6C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9107185" y="1621155"/>
            <a:ext cx="2828925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6" name="Rounded Rectangle 28">
            <a:extLst>
              <a:ext uri="{FF2B5EF4-FFF2-40B4-BE49-F238E27FC236}">
                <a16:creationId xmlns:a16="http://schemas.microsoft.com/office/drawing/2014/main" id="{48BA90FD-091E-49DD-EED0-457F58E96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6185027" y="1621155"/>
            <a:ext cx="2828925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C06B0867-7312-F1E0-8125-EEFDFBC0D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289618" y="1621155"/>
            <a:ext cx="2828925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2" name="Rounded Rectangle 28">
            <a:extLst>
              <a:ext uri="{FF2B5EF4-FFF2-40B4-BE49-F238E27FC236}">
                <a16:creationId xmlns:a16="http://schemas.microsoft.com/office/drawing/2014/main" id="{871969AE-6DEA-BCDC-39D9-D3A2D457A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20233" y="1621155"/>
            <a:ext cx="2828925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4A1468-F8ED-4A27-8AE8-40C4E83628F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0233" y="575245"/>
            <a:ext cx="11017250" cy="554038"/>
          </a:xfrm>
        </p:spPr>
        <p:txBody>
          <a:bodyPr/>
          <a:lstStyle/>
          <a:p>
            <a:r>
              <a:rPr lang="en-US"/>
              <a:t>User Security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E8A7D8B5-F5CC-79D1-19C0-6F0DC6C177C1}"/>
              </a:ext>
            </a:extLst>
          </p:cNvPr>
          <p:cNvSpPr txBox="1">
            <a:spLocks/>
          </p:cNvSpPr>
          <p:nvPr/>
        </p:nvSpPr>
        <p:spPr>
          <a:xfrm>
            <a:off x="460693" y="1621155"/>
            <a:ext cx="2532063" cy="615553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App Level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39336B4-4C41-47EB-384D-501B4B98220A}"/>
              </a:ext>
            </a:extLst>
          </p:cNvPr>
          <p:cNvSpPr txBox="1">
            <a:spLocks/>
          </p:cNvSpPr>
          <p:nvPr/>
        </p:nvSpPr>
        <p:spPr>
          <a:xfrm>
            <a:off x="6257925" y="1621155"/>
            <a:ext cx="2351152" cy="615553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File or Folder Level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38502266-F302-E403-662E-E72086B14C88}"/>
              </a:ext>
            </a:extLst>
          </p:cNvPr>
          <p:cNvSpPr txBox="1">
            <a:spLocks/>
          </p:cNvSpPr>
          <p:nvPr/>
        </p:nvSpPr>
        <p:spPr>
          <a:xfrm>
            <a:off x="3289618" y="1621155"/>
            <a:ext cx="2533650" cy="615553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Container Level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68240679-8C79-3342-2BA4-A898CFAC1188}"/>
              </a:ext>
            </a:extLst>
          </p:cNvPr>
          <p:cNvSpPr txBox="1">
            <a:spLocks/>
          </p:cNvSpPr>
          <p:nvPr/>
        </p:nvSpPr>
        <p:spPr>
          <a:xfrm>
            <a:off x="6257924" y="2465995"/>
            <a:ext cx="2690623" cy="1994392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/>
              <a:t>Users may be granted access to a file or folder and it’s decedents.</a:t>
            </a:r>
          </a:p>
          <a:p>
            <a:pPr marL="0" indent="0">
              <a:buNone/>
            </a:pPr>
            <a:r>
              <a:rPr lang="en-US" sz="1800"/>
              <a:t>Users may  be restricted from accessing a file or folder and it’s </a:t>
            </a:r>
            <a:r>
              <a:rPr lang="en-US" sz="1800" err="1"/>
              <a:t>decendents</a:t>
            </a:r>
            <a:r>
              <a:rPr lang="en-US" sz="1800"/>
              <a:t>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B93B6FFE-8FA5-A2EF-89E1-181BB4A31911}"/>
              </a:ext>
            </a:extLst>
          </p:cNvPr>
          <p:cNvSpPr txBox="1">
            <a:spLocks/>
          </p:cNvSpPr>
          <p:nvPr/>
        </p:nvSpPr>
        <p:spPr>
          <a:xfrm>
            <a:off x="3289618" y="2459355"/>
            <a:ext cx="2690623" cy="169892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/>
              <a:t>Users may be an owner, manager, reader, or writer to access files and folders.</a:t>
            </a:r>
          </a:p>
          <a:p>
            <a:endParaRPr lang="en-US" sz="1800"/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349B438D-AF45-FA42-FA59-6D37ABC44C40}"/>
              </a:ext>
            </a:extLst>
          </p:cNvPr>
          <p:cNvSpPr txBox="1">
            <a:spLocks/>
          </p:cNvSpPr>
          <p:nvPr/>
        </p:nvSpPr>
        <p:spPr>
          <a:xfrm>
            <a:off x="9086849" y="1621155"/>
            <a:ext cx="2533650" cy="30777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Admin Level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792CCCF8-DF03-392A-7402-1E957E68205C}"/>
              </a:ext>
            </a:extLst>
          </p:cNvPr>
          <p:cNvSpPr txBox="1">
            <a:spLocks/>
          </p:cNvSpPr>
          <p:nvPr/>
        </p:nvSpPr>
        <p:spPr>
          <a:xfrm>
            <a:off x="9086849" y="2459355"/>
            <a:ext cx="2690623" cy="55399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cs typeface="Segoe Sans Display"/>
              </a:rPr>
              <a:t>Grant admins a role to view and manage containers only, without wider SharePoint admin rights 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D9D925BC-11CB-5B6B-7279-C564DD90BBE4}"/>
              </a:ext>
            </a:extLst>
          </p:cNvPr>
          <p:cNvSpPr txBox="1">
            <a:spLocks/>
          </p:cNvSpPr>
          <p:nvPr/>
        </p:nvSpPr>
        <p:spPr>
          <a:xfrm>
            <a:off x="460693" y="2465995"/>
            <a:ext cx="2690623" cy="1698927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/>
              <a:t>Users must have access to the app to access containers.</a:t>
            </a:r>
          </a:p>
        </p:txBody>
      </p:sp>
    </p:spTree>
    <p:extLst>
      <p:ext uri="{BB962C8B-B14F-4D97-AF65-F5344CB8AC3E}">
        <p14:creationId xmlns:p14="http://schemas.microsoft.com/office/powerpoint/2010/main" val="3342122497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83AE7-CFA4-A67D-5245-D5B844F42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CAC0E-07C2-F1FA-06FB-DFF9C6B3286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8169" y="592820"/>
            <a:ext cx="11017250" cy="554038"/>
          </a:xfrm>
        </p:spPr>
        <p:txBody>
          <a:bodyPr/>
          <a:lstStyle/>
          <a:p>
            <a:r>
              <a:rPr lang="en-GB">
                <a:cs typeface="Segoe Sans Display"/>
              </a:rPr>
              <a:t>Application Security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AA2F3-9721-6601-C085-2C23E088307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86581" y="1420923"/>
            <a:ext cx="11018838" cy="4185761"/>
          </a:xfrm>
        </p:spPr>
        <p:txBody>
          <a:bodyPr/>
          <a:lstStyle/>
          <a:p>
            <a:r>
              <a:rPr lang="en-GB">
                <a:cs typeface="Segoe Sans Display"/>
              </a:rPr>
              <a:t>App-only and App + User (Delegated) both supported</a:t>
            </a:r>
          </a:p>
          <a:p>
            <a:pPr lvl="1"/>
            <a:r>
              <a:rPr lang="en-GB">
                <a:cs typeface="Segoe Sans Display"/>
              </a:rPr>
              <a:t>Choice is dependant on the use case of your app</a:t>
            </a:r>
          </a:p>
          <a:p>
            <a:pPr lvl="1"/>
            <a:endParaRPr lang="en-GB">
              <a:cs typeface="Segoe Sans Display"/>
            </a:endParaRPr>
          </a:p>
          <a:p>
            <a:r>
              <a:rPr lang="en-GB">
                <a:cs typeface="Segoe Sans Display"/>
              </a:rPr>
              <a:t>Set through the app registration in Entra ID</a:t>
            </a:r>
          </a:p>
          <a:p>
            <a:endParaRPr lang="en-GB">
              <a:cs typeface="Segoe Sans Display"/>
            </a:endParaRPr>
          </a:p>
          <a:p>
            <a:r>
              <a:rPr lang="en-GB">
                <a:cs typeface="Segoe Sans Display"/>
              </a:rPr>
              <a:t>Uses </a:t>
            </a:r>
            <a:r>
              <a:rPr lang="en-US" b="1" err="1">
                <a:latin typeface="Segoe UI" panose="020B0502040204020203" pitchFamily="34" charset="0"/>
                <a:cs typeface="Segoe UI" panose="020B0502040204020203" pitchFamily="34" charset="0"/>
              </a:rPr>
              <a:t>FileStorageContainer.Selected</a:t>
            </a:r>
            <a:r>
              <a:rPr lang="en-US" b="1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scope in Graph</a:t>
            </a:r>
          </a:p>
          <a:p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Additional Container Type configuration grants access to specific container types for an app</a:t>
            </a:r>
            <a:endParaRPr lang="en-GB">
              <a:cs typeface="Segoe Sans Display"/>
            </a:endParaRPr>
          </a:p>
        </p:txBody>
      </p:sp>
    </p:spTree>
    <p:extLst>
      <p:ext uri="{BB962C8B-B14F-4D97-AF65-F5344CB8AC3E}">
        <p14:creationId xmlns:p14="http://schemas.microsoft.com/office/powerpoint/2010/main" val="3729547594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908C4-300A-0A71-55EE-28EA305EB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C123-628D-40B3-D3E9-3A91BFBB3D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8169" y="592820"/>
            <a:ext cx="11017250" cy="554038"/>
          </a:xfrm>
        </p:spPr>
        <p:txBody>
          <a:bodyPr/>
          <a:lstStyle/>
          <a:p>
            <a:r>
              <a:rPr lang="en-GB">
                <a:cs typeface="Segoe Sans Display"/>
              </a:rPr>
              <a:t>Container Permissions 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5C6D7D-515C-28D6-91BD-F2217FF7763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86581" y="1420923"/>
            <a:ext cx="11018838" cy="4333494"/>
          </a:xfrm>
        </p:spPr>
        <p:txBody>
          <a:bodyPr/>
          <a:lstStyle/>
          <a:p>
            <a:r>
              <a:rPr lang="en-GB">
                <a:cs typeface="Segoe Sans Display"/>
              </a:rPr>
              <a:t>Each container has 4 built in roles</a:t>
            </a:r>
          </a:p>
          <a:p>
            <a:pPr lvl="1"/>
            <a:r>
              <a:rPr lang="en-GB">
                <a:cs typeface="Segoe Sans Display"/>
              </a:rPr>
              <a:t>Owner, Manager, Writer, Reader</a:t>
            </a:r>
          </a:p>
          <a:p>
            <a:r>
              <a:rPr lang="en-GB">
                <a:cs typeface="Segoe Sans Display"/>
              </a:rPr>
              <a:t>Entra users or groups are added to these roles to grant permissions</a:t>
            </a:r>
            <a:endParaRPr lang="en-GB"/>
          </a:p>
          <a:p>
            <a:r>
              <a:rPr lang="en-GB">
                <a:cs typeface="Segoe Sans Display"/>
              </a:rPr>
              <a:t>Granular permissions can also be set for files and folders</a:t>
            </a:r>
          </a:p>
          <a:p>
            <a:r>
              <a:rPr lang="en-GB">
                <a:cs typeface="Segoe Sans Display"/>
              </a:rPr>
              <a:t>Create custom </a:t>
            </a:r>
            <a:r>
              <a:rPr lang="en-GB" err="1">
                <a:cs typeface="Segoe Sans Display"/>
              </a:rPr>
              <a:t>SPGroups</a:t>
            </a:r>
            <a:r>
              <a:rPr lang="en-GB">
                <a:cs typeface="Segoe Sans Display"/>
              </a:rPr>
              <a:t> for each container for a locally scoped group object</a:t>
            </a:r>
          </a:p>
          <a:p>
            <a:r>
              <a:rPr lang="en-GB">
                <a:cs typeface="Segoe Sans Display"/>
              </a:rPr>
              <a:t>Sensitivity labels can also be used to add another layer of control</a:t>
            </a:r>
          </a:p>
          <a:p>
            <a:endParaRPr lang="en-GB">
              <a:cs typeface="Segoe Sans Display"/>
            </a:endParaRP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831730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503B0-B07D-5E7C-9C8B-E12266CD0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039688D-2F3C-EBAF-B7FB-5CBD41D8CEC9}"/>
              </a:ext>
            </a:extLst>
          </p:cNvPr>
          <p:cNvSpPr/>
          <p:nvPr/>
        </p:nvSpPr>
        <p:spPr>
          <a:xfrm>
            <a:off x="414053" y="2818857"/>
            <a:ext cx="9306864" cy="2348366"/>
          </a:xfrm>
          <a:prstGeom prst="roundRect">
            <a:avLst>
              <a:gd name="adj" fmla="val 3650"/>
            </a:avLst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9010DF-CA0C-7FAA-395C-CC70349E19EA}"/>
              </a:ext>
            </a:extLst>
          </p:cNvPr>
          <p:cNvSpPr/>
          <p:nvPr/>
        </p:nvSpPr>
        <p:spPr>
          <a:xfrm>
            <a:off x="414053" y="1312871"/>
            <a:ext cx="9306864" cy="1231921"/>
          </a:xfrm>
          <a:prstGeom prst="roundRect">
            <a:avLst>
              <a:gd name="adj" fmla="val 8740"/>
            </a:avLst>
          </a:prstGeom>
          <a:solidFill>
            <a:srgbClr val="EBE9F3">
              <a:alpha val="86667"/>
            </a:srgb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8BDAB0-1D6C-25BF-033C-E56A96C2AB8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8169" y="592820"/>
            <a:ext cx="11017250" cy="1107996"/>
          </a:xfrm>
        </p:spPr>
        <p:txBody>
          <a:bodyPr/>
          <a:lstStyle/>
          <a:p>
            <a:r>
              <a:rPr lang="en-GB">
                <a:cs typeface="Segoe Sans Display"/>
              </a:rPr>
              <a:t>Sharing Permissions</a:t>
            </a:r>
            <a:br>
              <a:rPr lang="en-GB">
                <a:cs typeface="Segoe Sans Display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E487BC-1AF3-A5F4-8D30-4FA483FAAF7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86581" y="1420923"/>
            <a:ext cx="11018838" cy="4124206"/>
          </a:xfrm>
        </p:spPr>
        <p:txBody>
          <a:bodyPr/>
          <a:lstStyle/>
          <a:p>
            <a:r>
              <a:rPr lang="en-US"/>
              <a:t>Inherits from the SharePoint Admin settings</a:t>
            </a:r>
          </a:p>
          <a:p>
            <a:r>
              <a:rPr lang="en-US"/>
              <a:t>PowerShell can override this for a single app</a:t>
            </a:r>
          </a:p>
          <a:p>
            <a:endParaRPr lang="en-US"/>
          </a:p>
          <a:p>
            <a:r>
              <a:rPr lang="en-US"/>
              <a:t>Share a document</a:t>
            </a:r>
          </a:p>
          <a:p>
            <a:pPr lvl="1"/>
            <a:r>
              <a:rPr lang="en-US"/>
              <a:t>Specify permissions (read/edit)</a:t>
            </a:r>
          </a:p>
          <a:p>
            <a:r>
              <a:rPr lang="en-US"/>
              <a:t>Create a link</a:t>
            </a:r>
          </a:p>
          <a:p>
            <a:pPr lvl="1"/>
            <a:r>
              <a:rPr lang="en-US"/>
              <a:t>Link type parameters (Send notification)</a:t>
            </a:r>
          </a:p>
          <a:p>
            <a:pPr lvl="1"/>
            <a:r>
              <a:rPr lang="en-US"/>
              <a:t>Scope (User/Group)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66348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rapezoid 100">
            <a:extLst>
              <a:ext uri="{FF2B5EF4-FFF2-40B4-BE49-F238E27FC236}">
                <a16:creationId xmlns:a16="http://schemas.microsoft.com/office/drawing/2014/main" id="{CA51F654-66A2-DE44-C1FE-555D68DFCFC8}"/>
              </a:ext>
            </a:extLst>
          </p:cNvPr>
          <p:cNvSpPr/>
          <p:nvPr/>
        </p:nvSpPr>
        <p:spPr>
          <a:xfrm rot="16200000">
            <a:off x="1515087" y="4054681"/>
            <a:ext cx="1602722" cy="1129619"/>
          </a:xfrm>
          <a:prstGeom prst="trapezoid">
            <a:avLst/>
          </a:prstGeom>
          <a:noFill/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3C860850-4409-14FB-5740-E40D1AAE1F4E}"/>
              </a:ext>
            </a:extLst>
          </p:cNvPr>
          <p:cNvSpPr/>
          <p:nvPr/>
        </p:nvSpPr>
        <p:spPr>
          <a:xfrm>
            <a:off x="2881253" y="2189480"/>
            <a:ext cx="6684388" cy="3672840"/>
          </a:xfrm>
          <a:prstGeom prst="roundRect">
            <a:avLst>
              <a:gd name="adj" fmla="val 8740"/>
            </a:avLst>
          </a:prstGeom>
          <a:solidFill>
            <a:srgbClr val="EBE9F3">
              <a:alpha val="86667"/>
            </a:srgb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462A936-ACF4-0069-34B2-E3630B3CA249}"/>
              </a:ext>
            </a:extLst>
          </p:cNvPr>
          <p:cNvSpPr/>
          <p:nvPr/>
        </p:nvSpPr>
        <p:spPr>
          <a:xfrm>
            <a:off x="2932626" y="3703320"/>
            <a:ext cx="6581643" cy="1823720"/>
          </a:xfrm>
          <a:prstGeom prst="roundRect">
            <a:avLst>
              <a:gd name="adj" fmla="val 8740"/>
            </a:avLst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74C24D1-CC3B-B30C-13DA-01BCE9DCE0DF}"/>
              </a:ext>
            </a:extLst>
          </p:cNvPr>
          <p:cNvSpPr txBox="1"/>
          <p:nvPr/>
        </p:nvSpPr>
        <p:spPr>
          <a:xfrm>
            <a:off x="5189691" y="5559450"/>
            <a:ext cx="2210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365 Tenant Boundary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5C3BD394-7F3C-B2C9-A3B8-2D74B49A8C03}"/>
              </a:ext>
            </a:extLst>
          </p:cNvPr>
          <p:cNvSpPr/>
          <p:nvPr/>
        </p:nvSpPr>
        <p:spPr>
          <a:xfrm>
            <a:off x="2938433" y="2997690"/>
            <a:ext cx="6581643" cy="485941"/>
          </a:xfrm>
          <a:prstGeom prst="roundRect">
            <a:avLst>
              <a:gd name="adj" fmla="val 16139"/>
            </a:avLst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3632DD6-CD70-744B-2DCC-18750DA6F294}"/>
              </a:ext>
            </a:extLst>
          </p:cNvPr>
          <p:cNvSpPr txBox="1"/>
          <p:nvPr/>
        </p:nvSpPr>
        <p:spPr>
          <a:xfrm>
            <a:off x="5384741" y="3043206"/>
            <a:ext cx="2089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Graph APIs</a:t>
            </a:r>
          </a:p>
        </p:txBody>
      </p:sp>
      <p:sp>
        <p:nvSpPr>
          <p:cNvPr id="72" name="Rectangle: Single Corner Rounded 71">
            <a:extLst>
              <a:ext uri="{FF2B5EF4-FFF2-40B4-BE49-F238E27FC236}">
                <a16:creationId xmlns:a16="http://schemas.microsoft.com/office/drawing/2014/main" id="{FAAA2BA9-6C79-9B2E-7F60-30A35EB1F9C7}"/>
              </a:ext>
            </a:extLst>
          </p:cNvPr>
          <p:cNvSpPr/>
          <p:nvPr/>
        </p:nvSpPr>
        <p:spPr bwMode="auto">
          <a:xfrm>
            <a:off x="3241003" y="1410574"/>
            <a:ext cx="1206381" cy="619168"/>
          </a:xfrm>
          <a:prstGeom prst="round1Rect">
            <a:avLst/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App 1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3F9C0C1-632C-6D16-185D-968895A85BD2}"/>
              </a:ext>
            </a:extLst>
          </p:cNvPr>
          <p:cNvGrpSpPr/>
          <p:nvPr/>
        </p:nvGrpSpPr>
        <p:grpSpPr>
          <a:xfrm>
            <a:off x="3441407" y="4311301"/>
            <a:ext cx="1130357" cy="716631"/>
            <a:chOff x="6096000" y="4418218"/>
            <a:chExt cx="1130357" cy="716631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0A98B961-DC80-DF0F-87B4-D3029DBEC06F}"/>
                </a:ext>
              </a:extLst>
            </p:cNvPr>
            <p:cNvSpPr/>
            <p:nvPr/>
          </p:nvSpPr>
          <p:spPr bwMode="auto">
            <a:xfrm>
              <a:off x="6220380" y="4579224"/>
              <a:ext cx="1005977" cy="555625"/>
            </a:xfrm>
            <a:prstGeom prst="roundRect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RaaS 1</a:t>
              </a: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CCE8C907-083E-819F-9F69-388771CCF041}"/>
                </a:ext>
              </a:extLst>
            </p:cNvPr>
            <p:cNvSpPr/>
            <p:nvPr/>
          </p:nvSpPr>
          <p:spPr bwMode="auto">
            <a:xfrm>
              <a:off x="6158190" y="4498721"/>
              <a:ext cx="1005977" cy="555625"/>
            </a:xfrm>
            <a:prstGeom prst="roundRect">
              <a:avLst/>
            </a:prstGeom>
            <a:solidFill>
              <a:srgbClr val="E6E6E6"/>
            </a:solidFill>
            <a:ln w="9525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RaaS 1</a:t>
              </a:r>
            </a:p>
          </p:txBody>
        </p:sp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05A8C530-FA50-DB46-6D80-D96230955D85}"/>
                </a:ext>
              </a:extLst>
            </p:cNvPr>
            <p:cNvSpPr/>
            <p:nvPr/>
          </p:nvSpPr>
          <p:spPr bwMode="auto">
            <a:xfrm>
              <a:off x="6096000" y="4418218"/>
              <a:ext cx="1005977" cy="555625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50">
                  <a:solidFill>
                    <a:srgbClr val="0078D4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Container Type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 1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300BECE7-1360-9B7F-9C10-86EF34497D20}"/>
              </a:ext>
            </a:extLst>
          </p:cNvPr>
          <p:cNvCxnSpPr>
            <a:cxnSpLocks/>
            <a:stCxn id="72" idx="2"/>
          </p:cNvCxnSpPr>
          <p:nvPr/>
        </p:nvCxnSpPr>
        <p:spPr>
          <a:xfrm>
            <a:off x="3844194" y="2029742"/>
            <a:ext cx="0" cy="92681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7043E47-D9B2-08E8-737B-0D5E3140DB82}"/>
              </a:ext>
            </a:extLst>
          </p:cNvPr>
          <p:cNvGrpSpPr/>
          <p:nvPr/>
        </p:nvGrpSpPr>
        <p:grpSpPr>
          <a:xfrm>
            <a:off x="9794" y="3818128"/>
            <a:ext cx="1737071" cy="1594104"/>
            <a:chOff x="7255788" y="3299968"/>
            <a:chExt cx="1737071" cy="1594104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167A054A-31D2-8FC2-0F56-1EF462F037D5}"/>
                </a:ext>
              </a:extLst>
            </p:cNvPr>
            <p:cNvSpPr/>
            <p:nvPr/>
          </p:nvSpPr>
          <p:spPr>
            <a:xfrm>
              <a:off x="7291717" y="3299968"/>
              <a:ext cx="1701142" cy="1594104"/>
            </a:xfrm>
            <a:prstGeom prst="roundRect">
              <a:avLst>
                <a:gd name="adj" fmla="val 8740"/>
              </a:avLst>
            </a:prstGeom>
            <a:solidFill>
              <a:schemeClr val="bg1">
                <a:alpha val="87000"/>
              </a:schemeClr>
            </a:solidFill>
            <a:ln>
              <a:solidFill>
                <a:srgbClr val="51AEF8"/>
              </a:solidFill>
            </a:ln>
            <a:effectLst>
              <a:outerShdw blurRad="127000" dist="25400" dir="5400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2880" rIns="91440" rtlCol="0" anchor="t"/>
            <a:lstStyle/>
            <a:p>
              <a:pPr algn="ctr">
                <a:spcBef>
                  <a:spcPts val="600"/>
                </a:spcBef>
              </a:pPr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EC6275B-A276-D271-499C-2530EC0A3A08}"/>
                </a:ext>
              </a:extLst>
            </p:cNvPr>
            <p:cNvSpPr txBox="1"/>
            <p:nvPr/>
          </p:nvSpPr>
          <p:spPr>
            <a:xfrm>
              <a:off x="7386726" y="3912354"/>
              <a:ext cx="133219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SharePoint Embedded</a:t>
              </a:r>
            </a:p>
            <a:p>
              <a:r>
                <a:rPr lang="en-US">
                  <a:latin typeface="Segoe UI" panose="020B0502040204020203" pitchFamily="34" charset="0"/>
                  <a:cs typeface="Segoe UI" panose="020B0502040204020203" pitchFamily="34" charset="0"/>
                </a:rPr>
                <a:t>Containers</a:t>
              </a:r>
            </a:p>
          </p:txBody>
        </p:sp>
        <p:pic>
          <p:nvPicPr>
            <p:cNvPr id="83" name="Picture 2" descr="Microsoft Sharepoint Logo transparent PNG - StickPNG">
              <a:extLst>
                <a:ext uri="{FF2B5EF4-FFF2-40B4-BE49-F238E27FC236}">
                  <a16:creationId xmlns:a16="http://schemas.microsoft.com/office/drawing/2014/main" id="{BF1A5640-A745-B5E7-5896-89F84AE070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5788" y="3370621"/>
              <a:ext cx="871630" cy="5809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4" name="Rectangle: Single Corner Rounded 83">
            <a:extLst>
              <a:ext uri="{FF2B5EF4-FFF2-40B4-BE49-F238E27FC236}">
                <a16:creationId xmlns:a16="http://schemas.microsoft.com/office/drawing/2014/main" id="{8431B92F-72AA-D650-CAD1-28B0002E9DF3}"/>
              </a:ext>
            </a:extLst>
          </p:cNvPr>
          <p:cNvSpPr/>
          <p:nvPr/>
        </p:nvSpPr>
        <p:spPr bwMode="auto">
          <a:xfrm>
            <a:off x="5558247" y="1410574"/>
            <a:ext cx="1206381" cy="619168"/>
          </a:xfrm>
          <a:prstGeom prst="round1Rect">
            <a:avLst/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App 2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9C1F652-7CA3-DC0E-54B7-97057CBE8927}"/>
              </a:ext>
            </a:extLst>
          </p:cNvPr>
          <p:cNvGrpSpPr/>
          <p:nvPr/>
        </p:nvGrpSpPr>
        <p:grpSpPr>
          <a:xfrm>
            <a:off x="5758651" y="4311301"/>
            <a:ext cx="1130357" cy="716631"/>
            <a:chOff x="6096000" y="4418218"/>
            <a:chExt cx="1130357" cy="716631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CC389483-4B25-49E8-2ADD-B4E3C0F6BB37}"/>
                </a:ext>
              </a:extLst>
            </p:cNvPr>
            <p:cNvSpPr/>
            <p:nvPr/>
          </p:nvSpPr>
          <p:spPr bwMode="auto">
            <a:xfrm>
              <a:off x="6220380" y="4579224"/>
              <a:ext cx="1005977" cy="555625"/>
            </a:xfrm>
            <a:prstGeom prst="roundRect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RaaS 1</a:t>
              </a:r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16F1C2A4-3457-C0EA-38F4-CED6C1D195F4}"/>
                </a:ext>
              </a:extLst>
            </p:cNvPr>
            <p:cNvSpPr/>
            <p:nvPr/>
          </p:nvSpPr>
          <p:spPr bwMode="auto">
            <a:xfrm>
              <a:off x="6158190" y="4498721"/>
              <a:ext cx="1005977" cy="555625"/>
            </a:xfrm>
            <a:prstGeom prst="roundRect">
              <a:avLst/>
            </a:prstGeom>
            <a:solidFill>
              <a:srgbClr val="E6E6E6"/>
            </a:solidFill>
            <a:ln w="9525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RaaS 1</a:t>
              </a: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04B656FB-6B0B-610E-73B6-A165FF265595}"/>
                </a:ext>
              </a:extLst>
            </p:cNvPr>
            <p:cNvSpPr/>
            <p:nvPr/>
          </p:nvSpPr>
          <p:spPr bwMode="auto">
            <a:xfrm>
              <a:off x="6096000" y="4418218"/>
              <a:ext cx="1005977" cy="555625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50">
                  <a:solidFill>
                    <a:srgbClr val="0078D4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Container Type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 2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39C0EBD0-E79E-C378-43F6-9A4C49A83334}"/>
              </a:ext>
            </a:extLst>
          </p:cNvPr>
          <p:cNvCxnSpPr>
            <a:cxnSpLocks/>
            <a:stCxn id="84" idx="2"/>
          </p:cNvCxnSpPr>
          <p:nvPr/>
        </p:nvCxnSpPr>
        <p:spPr>
          <a:xfrm>
            <a:off x="6161438" y="2029742"/>
            <a:ext cx="0" cy="92681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: Single Corner Rounded 89">
            <a:extLst>
              <a:ext uri="{FF2B5EF4-FFF2-40B4-BE49-F238E27FC236}">
                <a16:creationId xmlns:a16="http://schemas.microsoft.com/office/drawing/2014/main" id="{EAE4B0C8-9195-3DCD-2850-61E5B8B56494}"/>
              </a:ext>
            </a:extLst>
          </p:cNvPr>
          <p:cNvSpPr/>
          <p:nvPr/>
        </p:nvSpPr>
        <p:spPr bwMode="auto">
          <a:xfrm>
            <a:off x="7778852" y="2228889"/>
            <a:ext cx="1206381" cy="619168"/>
          </a:xfrm>
          <a:prstGeom prst="round1Rect">
            <a:avLst/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App 3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5D7A603F-F434-49EE-37E7-AE9F3BB5F6DA}"/>
              </a:ext>
            </a:extLst>
          </p:cNvPr>
          <p:cNvCxnSpPr>
            <a:cxnSpLocks/>
            <a:stCxn id="90" idx="2"/>
          </p:cNvCxnSpPr>
          <p:nvPr/>
        </p:nvCxnSpPr>
        <p:spPr>
          <a:xfrm flipH="1">
            <a:off x="8382042" y="2848057"/>
            <a:ext cx="1" cy="58150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B810137-3B1F-5409-CCB9-FED1DCAB84CB}"/>
              </a:ext>
            </a:extLst>
          </p:cNvPr>
          <p:cNvGrpSpPr/>
          <p:nvPr/>
        </p:nvGrpSpPr>
        <p:grpSpPr>
          <a:xfrm>
            <a:off x="7839868" y="4308303"/>
            <a:ext cx="1130357" cy="716631"/>
            <a:chOff x="6096000" y="4418218"/>
            <a:chExt cx="1130357" cy="716631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0D1FBD7F-ECD8-1C01-9A4A-43060E956E86}"/>
                </a:ext>
              </a:extLst>
            </p:cNvPr>
            <p:cNvSpPr/>
            <p:nvPr/>
          </p:nvSpPr>
          <p:spPr bwMode="auto">
            <a:xfrm>
              <a:off x="6220380" y="4579224"/>
              <a:ext cx="1005977" cy="555625"/>
            </a:xfrm>
            <a:prstGeom prst="roundRect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RaaS 1</a:t>
              </a: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AEA9EAED-1642-74D5-BC43-18109B040942}"/>
                </a:ext>
              </a:extLst>
            </p:cNvPr>
            <p:cNvSpPr/>
            <p:nvPr/>
          </p:nvSpPr>
          <p:spPr bwMode="auto">
            <a:xfrm>
              <a:off x="6158190" y="4498721"/>
              <a:ext cx="1005977" cy="555625"/>
            </a:xfrm>
            <a:prstGeom prst="roundRect">
              <a:avLst/>
            </a:prstGeom>
            <a:solidFill>
              <a:srgbClr val="E6E6E6"/>
            </a:solidFill>
            <a:ln w="9525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RaaS 1</a:t>
              </a: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FEC75748-3867-D7A2-CB88-5308B7E08749}"/>
                </a:ext>
              </a:extLst>
            </p:cNvPr>
            <p:cNvSpPr/>
            <p:nvPr/>
          </p:nvSpPr>
          <p:spPr bwMode="auto">
            <a:xfrm>
              <a:off x="6096000" y="4418218"/>
              <a:ext cx="1005977" cy="555625"/>
            </a:xfrm>
            <a:prstGeom prst="roundRect">
              <a:avLst/>
            </a:prstGeom>
            <a:solidFill>
              <a:srgbClr val="E6E6E6"/>
            </a:solidFill>
            <a:ln w="12700">
              <a:solidFill>
                <a:srgbClr val="0078D4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50">
                  <a:solidFill>
                    <a:srgbClr val="0078D4"/>
                  </a:solidFill>
                  <a:latin typeface="Segoe UI"/>
                  <a:ea typeface="Segoe UI" pitchFamily="34" charset="0"/>
                  <a:cs typeface="Segoe UI" pitchFamily="34" charset="0"/>
                </a:rPr>
                <a:t>Container Type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rPr>
                <a:t>3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F74FC5D8-776C-3F75-7452-716CEC264A70}"/>
              </a:ext>
            </a:extLst>
          </p:cNvPr>
          <p:cNvCxnSpPr>
            <a:cxnSpLocks/>
          </p:cNvCxnSpPr>
          <p:nvPr/>
        </p:nvCxnSpPr>
        <p:spPr>
          <a:xfrm>
            <a:off x="3853221" y="3483631"/>
            <a:ext cx="0" cy="8246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ACA05165-1AA3-6691-D432-5E74A65D5E3D}"/>
              </a:ext>
            </a:extLst>
          </p:cNvPr>
          <p:cNvCxnSpPr>
            <a:cxnSpLocks/>
          </p:cNvCxnSpPr>
          <p:nvPr/>
        </p:nvCxnSpPr>
        <p:spPr>
          <a:xfrm>
            <a:off x="6336570" y="3483631"/>
            <a:ext cx="0" cy="8246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8964224F-8ABE-0999-FF4E-FA43906F1ADA}"/>
              </a:ext>
            </a:extLst>
          </p:cNvPr>
          <p:cNvCxnSpPr>
            <a:cxnSpLocks/>
          </p:cNvCxnSpPr>
          <p:nvPr/>
        </p:nvCxnSpPr>
        <p:spPr>
          <a:xfrm>
            <a:off x="8382042" y="3483631"/>
            <a:ext cx="0" cy="8246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BC202DCB-A47E-E022-B378-80A599291625}"/>
              </a:ext>
            </a:extLst>
          </p:cNvPr>
          <p:cNvCxnSpPr/>
          <p:nvPr/>
        </p:nvCxnSpPr>
        <p:spPr>
          <a:xfrm>
            <a:off x="5013960" y="1410574"/>
            <a:ext cx="0" cy="3453354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01EDB309-75FB-25BD-C628-EB809719C770}"/>
              </a:ext>
            </a:extLst>
          </p:cNvPr>
          <p:cNvCxnSpPr/>
          <p:nvPr/>
        </p:nvCxnSpPr>
        <p:spPr>
          <a:xfrm>
            <a:off x="7400553" y="1410574"/>
            <a:ext cx="0" cy="3453354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3D1678B-7CCA-CEF5-BAED-74657A190A33}"/>
              </a:ext>
            </a:extLst>
          </p:cNvPr>
          <p:cNvSpPr txBox="1">
            <a:spLocks/>
          </p:cNvSpPr>
          <p:nvPr/>
        </p:nvSpPr>
        <p:spPr>
          <a:xfrm>
            <a:off x="588169" y="592820"/>
            <a:ext cx="1101725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App containers are strongly typed</a:t>
            </a:r>
          </a:p>
        </p:txBody>
      </p:sp>
    </p:spTree>
    <p:extLst>
      <p:ext uri="{BB962C8B-B14F-4D97-AF65-F5344CB8AC3E}">
        <p14:creationId xmlns:p14="http://schemas.microsoft.com/office/powerpoint/2010/main" val="2101433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79A10-E351-B504-F498-BB906F167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0509EDA0-47A8-841D-F930-8E6940977BD5}"/>
              </a:ext>
            </a:extLst>
          </p:cNvPr>
          <p:cNvSpPr/>
          <p:nvPr/>
        </p:nvSpPr>
        <p:spPr>
          <a:xfrm>
            <a:off x="1280159" y="5221539"/>
            <a:ext cx="9497439" cy="1222524"/>
          </a:xfrm>
          <a:prstGeom prst="roundRect">
            <a:avLst>
              <a:gd name="adj" fmla="val 2646"/>
            </a:avLst>
          </a:prstGeom>
          <a:solidFill>
            <a:schemeClr val="bg1">
              <a:alpha val="82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5795F15C-A83E-6D85-B4AF-F12DDD760A3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9425" y="250825"/>
            <a:ext cx="11712575" cy="554038"/>
          </a:xfrm>
        </p:spPr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/>
              <a:t>SharePoint Admin Center Integration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2E9F7E-F01E-80F7-3BCF-CE82CE62E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159" y="980864"/>
            <a:ext cx="9497439" cy="3829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Graphic 22">
            <a:extLst>
              <a:ext uri="{FF2B5EF4-FFF2-40B4-BE49-F238E27FC236}">
                <a16:creationId xmlns:a16="http://schemas.microsoft.com/office/drawing/2014/main" id="{1B94F719-090F-6761-EA51-4B77F1C65E98}"/>
              </a:ext>
            </a:extLst>
          </p:cNvPr>
          <p:cNvSpPr/>
          <p:nvPr/>
        </p:nvSpPr>
        <p:spPr>
          <a:xfrm>
            <a:off x="1799403" y="5602043"/>
            <a:ext cx="156262" cy="277796"/>
          </a:xfrm>
          <a:custGeom>
            <a:avLst/>
            <a:gdLst>
              <a:gd name="connsiteX0" fmla="*/ 3857625 w 3857625"/>
              <a:gd name="connsiteY0" fmla="*/ 2357438 h 6858000"/>
              <a:gd name="connsiteX1" fmla="*/ 3727028 w 3857625"/>
              <a:gd name="connsiteY1" fmla="*/ 3050605 h 6858000"/>
              <a:gd name="connsiteX2" fmla="*/ 3365376 w 3857625"/>
              <a:gd name="connsiteY2" fmla="*/ 3643313 h 6858000"/>
              <a:gd name="connsiteX3" fmla="*/ 2822898 w 3857625"/>
              <a:gd name="connsiteY3" fmla="*/ 4071938 h 6858000"/>
              <a:gd name="connsiteX4" fmla="*/ 2143125 w 3857625"/>
              <a:gd name="connsiteY4" fmla="*/ 4272856 h 6858000"/>
              <a:gd name="connsiteX5" fmla="*/ 2143125 w 3857625"/>
              <a:gd name="connsiteY5" fmla="*/ 6643688 h 6858000"/>
              <a:gd name="connsiteX6" fmla="*/ 2079501 w 3857625"/>
              <a:gd name="connsiteY6" fmla="*/ 6794376 h 6858000"/>
              <a:gd name="connsiteX7" fmla="*/ 1928813 w 3857625"/>
              <a:gd name="connsiteY7" fmla="*/ 6858000 h 6858000"/>
              <a:gd name="connsiteX8" fmla="*/ 1778124 w 3857625"/>
              <a:gd name="connsiteY8" fmla="*/ 6794376 h 6858000"/>
              <a:gd name="connsiteX9" fmla="*/ 1714500 w 3857625"/>
              <a:gd name="connsiteY9" fmla="*/ 6643688 h 6858000"/>
              <a:gd name="connsiteX10" fmla="*/ 1714500 w 3857625"/>
              <a:gd name="connsiteY10" fmla="*/ 4272856 h 6858000"/>
              <a:gd name="connsiteX11" fmla="*/ 1051471 w 3857625"/>
              <a:gd name="connsiteY11" fmla="*/ 4075286 h 6858000"/>
              <a:gd name="connsiteX12" fmla="*/ 505644 w 3857625"/>
              <a:gd name="connsiteY12" fmla="*/ 3656707 h 6858000"/>
              <a:gd name="connsiteX13" fmla="*/ 137294 w 3857625"/>
              <a:gd name="connsiteY13" fmla="*/ 3074045 h 6858000"/>
              <a:gd name="connsiteX14" fmla="*/ 0 w 3857625"/>
              <a:gd name="connsiteY14" fmla="*/ 2394273 h 6858000"/>
              <a:gd name="connsiteX15" fmla="*/ 0 w 3857625"/>
              <a:gd name="connsiteY15" fmla="*/ 1952253 h 6858000"/>
              <a:gd name="connsiteX16" fmla="*/ 53578 w 3857625"/>
              <a:gd name="connsiteY16" fmla="*/ 1694408 h 6858000"/>
              <a:gd name="connsiteX17" fmla="*/ 197569 w 3857625"/>
              <a:gd name="connsiteY17" fmla="*/ 1483444 h 6858000"/>
              <a:gd name="connsiteX18" fmla="*/ 411882 w 3857625"/>
              <a:gd name="connsiteY18" fmla="*/ 1339453 h 6858000"/>
              <a:gd name="connsiteX19" fmla="*/ 669727 w 3857625"/>
              <a:gd name="connsiteY19" fmla="*/ 1285875 h 6858000"/>
              <a:gd name="connsiteX20" fmla="*/ 857250 w 3857625"/>
              <a:gd name="connsiteY20" fmla="*/ 1285875 h 6858000"/>
              <a:gd name="connsiteX21" fmla="*/ 857250 w 3857625"/>
              <a:gd name="connsiteY21" fmla="*/ 214313 h 6858000"/>
              <a:gd name="connsiteX22" fmla="*/ 920874 w 3857625"/>
              <a:gd name="connsiteY22" fmla="*/ 63624 h 6858000"/>
              <a:gd name="connsiteX23" fmla="*/ 1071563 w 3857625"/>
              <a:gd name="connsiteY23" fmla="*/ 0 h 6858000"/>
              <a:gd name="connsiteX24" fmla="*/ 1222251 w 3857625"/>
              <a:gd name="connsiteY24" fmla="*/ 63624 h 6858000"/>
              <a:gd name="connsiteX25" fmla="*/ 1285875 w 3857625"/>
              <a:gd name="connsiteY25" fmla="*/ 214313 h 6858000"/>
              <a:gd name="connsiteX26" fmla="*/ 1285875 w 3857625"/>
              <a:gd name="connsiteY26" fmla="*/ 1285875 h 6858000"/>
              <a:gd name="connsiteX27" fmla="*/ 2571750 w 3857625"/>
              <a:gd name="connsiteY27" fmla="*/ 1285875 h 6858000"/>
              <a:gd name="connsiteX28" fmla="*/ 2571750 w 3857625"/>
              <a:gd name="connsiteY28" fmla="*/ 214313 h 6858000"/>
              <a:gd name="connsiteX29" fmla="*/ 2635374 w 3857625"/>
              <a:gd name="connsiteY29" fmla="*/ 63624 h 6858000"/>
              <a:gd name="connsiteX30" fmla="*/ 2786063 w 3857625"/>
              <a:gd name="connsiteY30" fmla="*/ 0 h 6858000"/>
              <a:gd name="connsiteX31" fmla="*/ 2936751 w 3857625"/>
              <a:gd name="connsiteY31" fmla="*/ 63624 h 6858000"/>
              <a:gd name="connsiteX32" fmla="*/ 3000375 w 3857625"/>
              <a:gd name="connsiteY32" fmla="*/ 214313 h 6858000"/>
              <a:gd name="connsiteX33" fmla="*/ 3000375 w 3857625"/>
              <a:gd name="connsiteY33" fmla="*/ 1285875 h 6858000"/>
              <a:gd name="connsiteX34" fmla="*/ 3191247 w 3857625"/>
              <a:gd name="connsiteY34" fmla="*/ 1285875 h 6858000"/>
              <a:gd name="connsiteX35" fmla="*/ 3445743 w 3857625"/>
              <a:gd name="connsiteY35" fmla="*/ 1339453 h 6858000"/>
              <a:gd name="connsiteX36" fmla="*/ 3660056 w 3857625"/>
              <a:gd name="connsiteY36" fmla="*/ 1483444 h 6858000"/>
              <a:gd name="connsiteX37" fmla="*/ 3804047 w 3857625"/>
              <a:gd name="connsiteY37" fmla="*/ 1694408 h 6858000"/>
              <a:gd name="connsiteX38" fmla="*/ 3857625 w 3857625"/>
              <a:gd name="connsiteY38" fmla="*/ 1952253 h 6858000"/>
              <a:gd name="connsiteX39" fmla="*/ 3857625 w 3857625"/>
              <a:gd name="connsiteY39" fmla="*/ 2357438 h 6858000"/>
              <a:gd name="connsiteX40" fmla="*/ 3191247 w 3857625"/>
              <a:gd name="connsiteY40" fmla="*/ 1714500 h 6858000"/>
              <a:gd name="connsiteX41" fmla="*/ 669727 w 3857625"/>
              <a:gd name="connsiteY41" fmla="*/ 1714500 h 6858000"/>
              <a:gd name="connsiteX42" fmla="*/ 502295 w 3857625"/>
              <a:gd name="connsiteY42" fmla="*/ 1784821 h 6858000"/>
              <a:gd name="connsiteX43" fmla="*/ 428625 w 3857625"/>
              <a:gd name="connsiteY43" fmla="*/ 1952253 h 6858000"/>
              <a:gd name="connsiteX44" fmla="*/ 428625 w 3857625"/>
              <a:gd name="connsiteY44" fmla="*/ 2384227 h 6858000"/>
              <a:gd name="connsiteX45" fmla="*/ 549176 w 3857625"/>
              <a:gd name="connsiteY45" fmla="*/ 2956843 h 6858000"/>
              <a:gd name="connsiteX46" fmla="*/ 877342 w 3857625"/>
              <a:gd name="connsiteY46" fmla="*/ 3425651 h 6858000"/>
              <a:gd name="connsiteX47" fmla="*/ 1356196 w 3857625"/>
              <a:gd name="connsiteY47" fmla="*/ 3740423 h 6858000"/>
              <a:gd name="connsiteX48" fmla="*/ 1928813 w 3857625"/>
              <a:gd name="connsiteY48" fmla="*/ 3857625 h 6858000"/>
              <a:gd name="connsiteX49" fmla="*/ 2498080 w 3857625"/>
              <a:gd name="connsiteY49" fmla="*/ 3743772 h 6858000"/>
              <a:gd name="connsiteX50" fmla="*/ 2976935 w 3857625"/>
              <a:gd name="connsiteY50" fmla="*/ 3425651 h 6858000"/>
              <a:gd name="connsiteX51" fmla="*/ 3305101 w 3857625"/>
              <a:gd name="connsiteY51" fmla="*/ 2956843 h 6858000"/>
              <a:gd name="connsiteX52" fmla="*/ 3429000 w 3857625"/>
              <a:gd name="connsiteY52" fmla="*/ 2384227 h 6858000"/>
              <a:gd name="connsiteX53" fmla="*/ 3429000 w 3857625"/>
              <a:gd name="connsiteY53" fmla="*/ 1952253 h 6858000"/>
              <a:gd name="connsiteX54" fmla="*/ 3358679 w 3857625"/>
              <a:gd name="connsiteY54" fmla="*/ 1784821 h 6858000"/>
              <a:gd name="connsiteX55" fmla="*/ 3191247 w 3857625"/>
              <a:gd name="connsiteY55" fmla="*/ 17145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857625" h="6858000">
                <a:moveTo>
                  <a:pt x="3857625" y="2357438"/>
                </a:moveTo>
                <a:cubicBezTo>
                  <a:pt x="3857625" y="2598539"/>
                  <a:pt x="3814093" y="2829595"/>
                  <a:pt x="3727028" y="3050605"/>
                </a:cubicBezTo>
                <a:cubicBezTo>
                  <a:pt x="3639964" y="3271614"/>
                  <a:pt x="3519413" y="3469184"/>
                  <a:pt x="3365376" y="3643313"/>
                </a:cubicBezTo>
                <a:cubicBezTo>
                  <a:pt x="3211339" y="3817442"/>
                  <a:pt x="3030513" y="3960328"/>
                  <a:pt x="2822898" y="4071938"/>
                </a:cubicBezTo>
                <a:cubicBezTo>
                  <a:pt x="2615282" y="4183547"/>
                  <a:pt x="2388680" y="4250520"/>
                  <a:pt x="2143125" y="4272856"/>
                </a:cubicBezTo>
                <a:lnTo>
                  <a:pt x="2143125" y="6643688"/>
                </a:lnTo>
                <a:cubicBezTo>
                  <a:pt x="2143125" y="6701719"/>
                  <a:pt x="2121928" y="6751949"/>
                  <a:pt x="2079501" y="6794376"/>
                </a:cubicBezTo>
                <a:cubicBezTo>
                  <a:pt x="2037084" y="6836804"/>
                  <a:pt x="1986854" y="6858000"/>
                  <a:pt x="1928813" y="6858000"/>
                </a:cubicBezTo>
                <a:cubicBezTo>
                  <a:pt x="1870771" y="6858000"/>
                  <a:pt x="1820541" y="6836804"/>
                  <a:pt x="1778124" y="6794376"/>
                </a:cubicBezTo>
                <a:cubicBezTo>
                  <a:pt x="1735707" y="6751949"/>
                  <a:pt x="1714500" y="6701719"/>
                  <a:pt x="1714500" y="6643688"/>
                </a:cubicBezTo>
                <a:lnTo>
                  <a:pt x="1714500" y="4272856"/>
                </a:lnTo>
                <a:cubicBezTo>
                  <a:pt x="1480096" y="4250520"/>
                  <a:pt x="1259086" y="4184686"/>
                  <a:pt x="1051471" y="4075286"/>
                </a:cubicBezTo>
                <a:cubicBezTo>
                  <a:pt x="843856" y="3965886"/>
                  <a:pt x="661914" y="3826383"/>
                  <a:pt x="505644" y="3656707"/>
                </a:cubicBezTo>
                <a:cubicBezTo>
                  <a:pt x="349373" y="3487032"/>
                  <a:pt x="226592" y="3292821"/>
                  <a:pt x="137294" y="3074045"/>
                </a:cubicBezTo>
                <a:cubicBezTo>
                  <a:pt x="47996" y="2855269"/>
                  <a:pt x="2234" y="2628677"/>
                  <a:pt x="0" y="2394273"/>
                </a:cubicBezTo>
                <a:lnTo>
                  <a:pt x="0" y="1952253"/>
                </a:lnTo>
                <a:cubicBezTo>
                  <a:pt x="0" y="1860725"/>
                  <a:pt x="17858" y="1774775"/>
                  <a:pt x="53578" y="1694408"/>
                </a:cubicBezTo>
                <a:cubicBezTo>
                  <a:pt x="89298" y="1614041"/>
                  <a:pt x="137294" y="1543720"/>
                  <a:pt x="197569" y="1483444"/>
                </a:cubicBezTo>
                <a:cubicBezTo>
                  <a:pt x="257845" y="1423169"/>
                  <a:pt x="329281" y="1375173"/>
                  <a:pt x="411882" y="1339453"/>
                </a:cubicBezTo>
                <a:cubicBezTo>
                  <a:pt x="494483" y="1303733"/>
                  <a:pt x="580429" y="1285875"/>
                  <a:pt x="669727" y="1285875"/>
                </a:cubicBezTo>
                <a:lnTo>
                  <a:pt x="857250" y="1285875"/>
                </a:lnTo>
                <a:lnTo>
                  <a:pt x="857250" y="214313"/>
                </a:lnTo>
                <a:cubicBezTo>
                  <a:pt x="857250" y="156270"/>
                  <a:pt x="878457" y="106040"/>
                  <a:pt x="920874" y="63624"/>
                </a:cubicBezTo>
                <a:cubicBezTo>
                  <a:pt x="963291" y="21208"/>
                  <a:pt x="1013521" y="0"/>
                  <a:pt x="1071563" y="0"/>
                </a:cubicBezTo>
                <a:cubicBezTo>
                  <a:pt x="1129604" y="0"/>
                  <a:pt x="1179834" y="21208"/>
                  <a:pt x="1222251" y="63624"/>
                </a:cubicBezTo>
                <a:cubicBezTo>
                  <a:pt x="1264668" y="106040"/>
                  <a:pt x="1285875" y="156270"/>
                  <a:pt x="1285875" y="214313"/>
                </a:cubicBezTo>
                <a:lnTo>
                  <a:pt x="1285875" y="1285875"/>
                </a:lnTo>
                <a:lnTo>
                  <a:pt x="2571750" y="1285875"/>
                </a:lnTo>
                <a:lnTo>
                  <a:pt x="2571750" y="214313"/>
                </a:lnTo>
                <a:cubicBezTo>
                  <a:pt x="2571750" y="156270"/>
                  <a:pt x="2592947" y="106040"/>
                  <a:pt x="2635374" y="63624"/>
                </a:cubicBezTo>
                <a:cubicBezTo>
                  <a:pt x="2677801" y="21208"/>
                  <a:pt x="2728031" y="0"/>
                  <a:pt x="2786063" y="0"/>
                </a:cubicBezTo>
                <a:cubicBezTo>
                  <a:pt x="2844094" y="0"/>
                  <a:pt x="2894324" y="21208"/>
                  <a:pt x="2936751" y="63624"/>
                </a:cubicBezTo>
                <a:cubicBezTo>
                  <a:pt x="2979178" y="106040"/>
                  <a:pt x="3000375" y="156270"/>
                  <a:pt x="3000375" y="214313"/>
                </a:cubicBezTo>
                <a:lnTo>
                  <a:pt x="3000375" y="1285875"/>
                </a:lnTo>
                <a:lnTo>
                  <a:pt x="3191247" y="1285875"/>
                </a:lnTo>
                <a:cubicBezTo>
                  <a:pt x="3280555" y="1285875"/>
                  <a:pt x="3365376" y="1303733"/>
                  <a:pt x="3445743" y="1339453"/>
                </a:cubicBezTo>
                <a:cubicBezTo>
                  <a:pt x="3526110" y="1375173"/>
                  <a:pt x="3597537" y="1423169"/>
                  <a:pt x="3660056" y="1483444"/>
                </a:cubicBezTo>
                <a:cubicBezTo>
                  <a:pt x="3722575" y="1543720"/>
                  <a:pt x="3770561" y="1614041"/>
                  <a:pt x="3804047" y="1694408"/>
                </a:cubicBezTo>
                <a:cubicBezTo>
                  <a:pt x="3837533" y="1774775"/>
                  <a:pt x="3855381" y="1860725"/>
                  <a:pt x="3857625" y="1952253"/>
                </a:cubicBezTo>
                <a:lnTo>
                  <a:pt x="3857625" y="2357438"/>
                </a:lnTo>
                <a:close/>
                <a:moveTo>
                  <a:pt x="3191247" y="1714500"/>
                </a:moveTo>
                <a:lnTo>
                  <a:pt x="669727" y="1714500"/>
                </a:lnTo>
                <a:cubicBezTo>
                  <a:pt x="604987" y="1714500"/>
                  <a:pt x="549176" y="1737940"/>
                  <a:pt x="502295" y="1784821"/>
                </a:cubicBezTo>
                <a:cubicBezTo>
                  <a:pt x="455414" y="1831702"/>
                  <a:pt x="430859" y="1887514"/>
                  <a:pt x="428625" y="1952253"/>
                </a:cubicBezTo>
                <a:lnTo>
                  <a:pt x="428625" y="2384227"/>
                </a:lnTo>
                <a:cubicBezTo>
                  <a:pt x="428625" y="2587378"/>
                  <a:pt x="468809" y="2778250"/>
                  <a:pt x="549176" y="2956843"/>
                </a:cubicBezTo>
                <a:cubicBezTo>
                  <a:pt x="629543" y="3135436"/>
                  <a:pt x="738933" y="3291706"/>
                  <a:pt x="877342" y="3425651"/>
                </a:cubicBezTo>
                <a:cubicBezTo>
                  <a:pt x="1015751" y="3559597"/>
                  <a:pt x="1175370" y="3664509"/>
                  <a:pt x="1356196" y="3740423"/>
                </a:cubicBezTo>
                <a:cubicBezTo>
                  <a:pt x="1537023" y="3816337"/>
                  <a:pt x="1727895" y="3855381"/>
                  <a:pt x="1928813" y="3857625"/>
                </a:cubicBezTo>
                <a:cubicBezTo>
                  <a:pt x="2127487" y="3857625"/>
                  <a:pt x="2317254" y="3819685"/>
                  <a:pt x="2498080" y="3743772"/>
                </a:cubicBezTo>
                <a:cubicBezTo>
                  <a:pt x="2678906" y="3667858"/>
                  <a:pt x="2838536" y="3561841"/>
                  <a:pt x="2976935" y="3425651"/>
                </a:cubicBezTo>
                <a:cubicBezTo>
                  <a:pt x="3115334" y="3289473"/>
                  <a:pt x="3224734" y="3133205"/>
                  <a:pt x="3305101" y="2956843"/>
                </a:cubicBezTo>
                <a:cubicBezTo>
                  <a:pt x="3385468" y="2780480"/>
                  <a:pt x="3426756" y="2589608"/>
                  <a:pt x="3429000" y="2384227"/>
                </a:cubicBezTo>
                <a:lnTo>
                  <a:pt x="3429000" y="1952253"/>
                </a:lnTo>
                <a:cubicBezTo>
                  <a:pt x="3429000" y="1887514"/>
                  <a:pt x="3405560" y="1831702"/>
                  <a:pt x="3358679" y="1784821"/>
                </a:cubicBezTo>
                <a:cubicBezTo>
                  <a:pt x="3311798" y="1737940"/>
                  <a:pt x="3255976" y="1714500"/>
                  <a:pt x="3191247" y="1714500"/>
                </a:cubicBezTo>
                <a:close/>
              </a:path>
            </a:pathLst>
          </a:custGeom>
          <a:gradFill>
            <a:gsLst>
              <a:gs pos="80000">
                <a:srgbClr val="8678D6"/>
              </a:gs>
              <a:gs pos="45000">
                <a:srgbClr val="0078D4"/>
              </a:gs>
              <a:gs pos="1000">
                <a:srgbClr val="4DDBF8"/>
              </a:gs>
            </a:gsLst>
            <a:path path="circle">
              <a:fillToRect l="100000" t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 w="3175">
                <a:noFill/>
              </a:ln>
              <a:gradFill>
                <a:gsLst>
                  <a:gs pos="71910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UI Variable Display Semibold" pitchFamily="2" charset="0"/>
              <a:ea typeface="+mn-ea"/>
              <a:cs typeface="Segoe UI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FD1B57-B73A-CDA5-7E95-8817E169996B}"/>
              </a:ext>
            </a:extLst>
          </p:cNvPr>
          <p:cNvSpPr txBox="1"/>
          <p:nvPr/>
        </p:nvSpPr>
        <p:spPr>
          <a:xfrm>
            <a:off x="1970905" y="5600307"/>
            <a:ext cx="31410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View all containers for your application</a:t>
            </a:r>
          </a:p>
        </p:txBody>
      </p:sp>
      <p:sp>
        <p:nvSpPr>
          <p:cNvPr id="10" name="Title 20">
            <a:extLst>
              <a:ext uri="{FF2B5EF4-FFF2-40B4-BE49-F238E27FC236}">
                <a16:creationId xmlns:a16="http://schemas.microsoft.com/office/drawing/2014/main" id="{399F2EBF-6F47-970E-4A8C-CA4AA990D88D}"/>
              </a:ext>
            </a:extLst>
          </p:cNvPr>
          <p:cNvSpPr txBox="1">
            <a:spLocks/>
          </p:cNvSpPr>
          <p:nvPr/>
        </p:nvSpPr>
        <p:spPr>
          <a:xfrm>
            <a:off x="1970905" y="5976390"/>
            <a:ext cx="2821031" cy="27699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i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Segoe UI Variable Display Semibold" pitchFamily="2" charset="0"/>
                <a:ea typeface="+mn-ea"/>
                <a:cs typeface="Segoe UI" pitchFamily="34" charset="0"/>
              </a:defRPr>
            </a:lvl1pPr>
          </a:lstStyle>
          <a:p>
            <a:pPr lvl="0" defTabSz="914400">
              <a:spcBef>
                <a:spcPts val="0"/>
              </a:spcBef>
              <a:defRPr/>
            </a:pPr>
            <a:r>
              <a:rPr lang="en-US" sz="1200" b="0" spc="0">
                <a:ln>
                  <a:noFill/>
                </a:ln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Apply sensitivity labels</a:t>
            </a:r>
          </a:p>
        </p:txBody>
      </p:sp>
      <p:sp>
        <p:nvSpPr>
          <p:cNvPr id="16" name="Graphic 32">
            <a:extLst>
              <a:ext uri="{FF2B5EF4-FFF2-40B4-BE49-F238E27FC236}">
                <a16:creationId xmlns:a16="http://schemas.microsoft.com/office/drawing/2014/main" id="{08D4BAF4-028C-3796-9F78-1FFD511A1C48}"/>
              </a:ext>
            </a:extLst>
          </p:cNvPr>
          <p:cNvSpPr/>
          <p:nvPr/>
        </p:nvSpPr>
        <p:spPr>
          <a:xfrm>
            <a:off x="6360433" y="5928208"/>
            <a:ext cx="332367" cy="327866"/>
          </a:xfrm>
          <a:custGeom>
            <a:avLst/>
            <a:gdLst>
              <a:gd name="connsiteX0" fmla="*/ 102088 w 535971"/>
              <a:gd name="connsiteY0" fmla="*/ 0 h 528713"/>
              <a:gd name="connsiteX1" fmla="*/ 0 w 535971"/>
              <a:gd name="connsiteY1" fmla="*/ 102088 h 528713"/>
              <a:gd name="connsiteX2" fmla="*/ 0 w 535971"/>
              <a:gd name="connsiteY2" fmla="*/ 388026 h 528713"/>
              <a:gd name="connsiteX3" fmla="*/ 102088 w 535971"/>
              <a:gd name="connsiteY3" fmla="*/ 490114 h 528713"/>
              <a:gd name="connsiteX4" fmla="*/ 204230 w 535971"/>
              <a:gd name="connsiteY4" fmla="*/ 490114 h 528713"/>
              <a:gd name="connsiteX5" fmla="*/ 180370 w 535971"/>
              <a:gd name="connsiteY5" fmla="*/ 449279 h 528713"/>
              <a:gd name="connsiteX6" fmla="*/ 102088 w 535971"/>
              <a:gd name="connsiteY6" fmla="*/ 449279 h 528713"/>
              <a:gd name="connsiteX7" fmla="*/ 40835 w 535971"/>
              <a:gd name="connsiteY7" fmla="*/ 388026 h 528713"/>
              <a:gd name="connsiteX8" fmla="*/ 40835 w 535971"/>
              <a:gd name="connsiteY8" fmla="*/ 122506 h 528713"/>
              <a:gd name="connsiteX9" fmla="*/ 449279 w 535971"/>
              <a:gd name="connsiteY9" fmla="*/ 122506 h 528713"/>
              <a:gd name="connsiteX10" fmla="*/ 449279 w 535971"/>
              <a:gd name="connsiteY10" fmla="*/ 180370 h 528713"/>
              <a:gd name="connsiteX11" fmla="*/ 490114 w 535971"/>
              <a:gd name="connsiteY11" fmla="*/ 204230 h 528713"/>
              <a:gd name="connsiteX12" fmla="*/ 490114 w 535971"/>
              <a:gd name="connsiteY12" fmla="*/ 102088 h 528713"/>
              <a:gd name="connsiteX13" fmla="*/ 388026 w 535971"/>
              <a:gd name="connsiteY13" fmla="*/ 0 h 528713"/>
              <a:gd name="connsiteX14" fmla="*/ 102088 w 535971"/>
              <a:gd name="connsiteY14" fmla="*/ 0 h 528713"/>
              <a:gd name="connsiteX15" fmla="*/ 445688 w 535971"/>
              <a:gd name="connsiteY15" fmla="*/ 81671 h 528713"/>
              <a:gd name="connsiteX16" fmla="*/ 44305 w 535971"/>
              <a:gd name="connsiteY16" fmla="*/ 81671 h 528713"/>
              <a:gd name="connsiteX17" fmla="*/ 102073 w 535971"/>
              <a:gd name="connsiteY17" fmla="*/ 40835 h 528713"/>
              <a:gd name="connsiteX18" fmla="*/ 387920 w 535971"/>
              <a:gd name="connsiteY18" fmla="*/ 40835 h 528713"/>
              <a:gd name="connsiteX19" fmla="*/ 445688 w 535971"/>
              <a:gd name="connsiteY19" fmla="*/ 81671 h 528713"/>
              <a:gd name="connsiteX20" fmla="*/ 245074 w 535971"/>
              <a:gd name="connsiteY20" fmla="*/ 204116 h 528713"/>
              <a:gd name="connsiteX21" fmla="*/ 245074 w 535971"/>
              <a:gd name="connsiteY21" fmla="*/ 183716 h 528713"/>
              <a:gd name="connsiteX22" fmla="*/ 224656 w 535971"/>
              <a:gd name="connsiteY22" fmla="*/ 163299 h 528713"/>
              <a:gd name="connsiteX23" fmla="*/ 102263 w 535971"/>
              <a:gd name="connsiteY23" fmla="*/ 163299 h 528713"/>
              <a:gd name="connsiteX24" fmla="*/ 81845 w 535971"/>
              <a:gd name="connsiteY24" fmla="*/ 183716 h 528713"/>
              <a:gd name="connsiteX25" fmla="*/ 81845 w 535971"/>
              <a:gd name="connsiteY25" fmla="*/ 387926 h 528713"/>
              <a:gd name="connsiteX26" fmla="*/ 102263 w 535971"/>
              <a:gd name="connsiteY26" fmla="*/ 408344 h 528713"/>
              <a:gd name="connsiteX27" fmla="*/ 167423 w 535971"/>
              <a:gd name="connsiteY27" fmla="*/ 408344 h 528713"/>
              <a:gd name="connsiteX28" fmla="*/ 163342 w 535971"/>
              <a:gd name="connsiteY28" fmla="*/ 367508 h 528713"/>
              <a:gd name="connsiteX29" fmla="*/ 122680 w 535971"/>
              <a:gd name="connsiteY29" fmla="*/ 367508 h 528713"/>
              <a:gd name="connsiteX30" fmla="*/ 122680 w 535971"/>
              <a:gd name="connsiteY30" fmla="*/ 204134 h 528713"/>
              <a:gd name="connsiteX31" fmla="*/ 204238 w 535971"/>
              <a:gd name="connsiteY31" fmla="*/ 204134 h 528713"/>
              <a:gd name="connsiteX32" fmla="*/ 204238 w 535971"/>
              <a:gd name="connsiteY32" fmla="*/ 244910 h 528713"/>
              <a:gd name="connsiteX33" fmla="*/ 245074 w 535971"/>
              <a:gd name="connsiteY33" fmla="*/ 204116 h 528713"/>
              <a:gd name="connsiteX34" fmla="*/ 258821 w 535971"/>
              <a:gd name="connsiteY34" fmla="*/ 501654 h 528713"/>
              <a:gd name="connsiteX35" fmla="*/ 259758 w 535971"/>
              <a:gd name="connsiteY35" fmla="*/ 498484 h 528713"/>
              <a:gd name="connsiteX36" fmla="*/ 200655 w 535971"/>
              <a:gd name="connsiteY36" fmla="*/ 395993 h 528713"/>
              <a:gd name="connsiteX37" fmla="*/ 202104 w 535971"/>
              <a:gd name="connsiteY37" fmla="*/ 339906 h 528713"/>
              <a:gd name="connsiteX38" fmla="*/ 260891 w 535971"/>
              <a:gd name="connsiteY38" fmla="*/ 238082 h 528713"/>
              <a:gd name="connsiteX39" fmla="*/ 308740 w 535971"/>
              <a:gd name="connsiteY39" fmla="*/ 208783 h 528713"/>
              <a:gd name="connsiteX40" fmla="*/ 427050 w 535971"/>
              <a:gd name="connsiteY40" fmla="*/ 208724 h 528713"/>
              <a:gd name="connsiteX41" fmla="*/ 429329 w 535971"/>
              <a:gd name="connsiteY41" fmla="*/ 206327 h 528713"/>
              <a:gd name="connsiteX42" fmla="*/ 453891 w 535971"/>
              <a:gd name="connsiteY42" fmla="*/ 217902 h 528713"/>
              <a:gd name="connsiteX43" fmla="*/ 476198 w 535971"/>
              <a:gd name="connsiteY43" fmla="*/ 233386 h 528713"/>
              <a:gd name="connsiteX44" fmla="*/ 475263 w 535971"/>
              <a:gd name="connsiteY44" fmla="*/ 236559 h 528713"/>
              <a:gd name="connsiteX45" fmla="*/ 534364 w 535971"/>
              <a:gd name="connsiteY45" fmla="*/ 339048 h 528713"/>
              <a:gd name="connsiteX46" fmla="*/ 532916 w 535971"/>
              <a:gd name="connsiteY46" fmla="*/ 395135 h 528713"/>
              <a:gd name="connsiteX47" fmla="*/ 474127 w 535971"/>
              <a:gd name="connsiteY47" fmla="*/ 496958 h 528713"/>
              <a:gd name="connsiteX48" fmla="*/ 426278 w 535971"/>
              <a:gd name="connsiteY48" fmla="*/ 526258 h 528713"/>
              <a:gd name="connsiteX49" fmla="*/ 307968 w 535971"/>
              <a:gd name="connsiteY49" fmla="*/ 526319 h 528713"/>
              <a:gd name="connsiteX50" fmla="*/ 305690 w 535971"/>
              <a:gd name="connsiteY50" fmla="*/ 528714 h 528713"/>
              <a:gd name="connsiteX51" fmla="*/ 281127 w 535971"/>
              <a:gd name="connsiteY51" fmla="*/ 517139 h 528713"/>
              <a:gd name="connsiteX52" fmla="*/ 258821 w 535971"/>
              <a:gd name="connsiteY52" fmla="*/ 501654 h 528713"/>
              <a:gd name="connsiteX53" fmla="*/ 343950 w 535971"/>
              <a:gd name="connsiteY53" fmla="*/ 408325 h 528713"/>
              <a:gd name="connsiteX54" fmla="*/ 406947 w 535971"/>
              <a:gd name="connsiteY54" fmla="*/ 390288 h 528713"/>
              <a:gd name="connsiteX55" fmla="*/ 391068 w 535971"/>
              <a:gd name="connsiteY55" fmla="*/ 326716 h 528713"/>
              <a:gd name="connsiteX56" fmla="*/ 328073 w 535971"/>
              <a:gd name="connsiteY56" fmla="*/ 344753 h 528713"/>
              <a:gd name="connsiteX57" fmla="*/ 343950 w 535971"/>
              <a:gd name="connsiteY57" fmla="*/ 408325 h 52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35971" h="528713">
                <a:moveTo>
                  <a:pt x="102088" y="0"/>
                </a:moveTo>
                <a:cubicBezTo>
                  <a:pt x="45707" y="0"/>
                  <a:pt x="0" y="45707"/>
                  <a:pt x="0" y="102088"/>
                </a:cubicBezTo>
                <a:lnTo>
                  <a:pt x="0" y="388026"/>
                </a:lnTo>
                <a:cubicBezTo>
                  <a:pt x="0" y="444407"/>
                  <a:pt x="45707" y="490114"/>
                  <a:pt x="102088" y="490114"/>
                </a:cubicBezTo>
                <a:lnTo>
                  <a:pt x="204230" y="490114"/>
                </a:lnTo>
                <a:cubicBezTo>
                  <a:pt x="194781" y="477549"/>
                  <a:pt x="186748" y="463859"/>
                  <a:pt x="180370" y="449279"/>
                </a:cubicBezTo>
                <a:lnTo>
                  <a:pt x="102088" y="449279"/>
                </a:lnTo>
                <a:cubicBezTo>
                  <a:pt x="68259" y="449279"/>
                  <a:pt x="40835" y="421856"/>
                  <a:pt x="40835" y="388026"/>
                </a:cubicBezTo>
                <a:lnTo>
                  <a:pt x="40835" y="122506"/>
                </a:lnTo>
                <a:lnTo>
                  <a:pt x="449279" y="122506"/>
                </a:lnTo>
                <a:lnTo>
                  <a:pt x="449279" y="180370"/>
                </a:lnTo>
                <a:cubicBezTo>
                  <a:pt x="463859" y="186748"/>
                  <a:pt x="477549" y="194781"/>
                  <a:pt x="490114" y="204230"/>
                </a:cubicBezTo>
                <a:lnTo>
                  <a:pt x="490114" y="102088"/>
                </a:lnTo>
                <a:cubicBezTo>
                  <a:pt x="490114" y="45707"/>
                  <a:pt x="444407" y="0"/>
                  <a:pt x="388026" y="0"/>
                </a:cubicBezTo>
                <a:lnTo>
                  <a:pt x="102088" y="0"/>
                </a:lnTo>
                <a:close/>
                <a:moveTo>
                  <a:pt x="445688" y="81671"/>
                </a:moveTo>
                <a:lnTo>
                  <a:pt x="44305" y="81671"/>
                </a:lnTo>
                <a:cubicBezTo>
                  <a:pt x="52714" y="57880"/>
                  <a:pt x="75403" y="40835"/>
                  <a:pt x="102073" y="40835"/>
                </a:cubicBezTo>
                <a:lnTo>
                  <a:pt x="387920" y="40835"/>
                </a:lnTo>
                <a:cubicBezTo>
                  <a:pt x="414589" y="40835"/>
                  <a:pt x="437280" y="57880"/>
                  <a:pt x="445688" y="81671"/>
                </a:cubicBezTo>
                <a:close/>
                <a:moveTo>
                  <a:pt x="245074" y="204116"/>
                </a:moveTo>
                <a:lnTo>
                  <a:pt x="245074" y="183716"/>
                </a:lnTo>
                <a:cubicBezTo>
                  <a:pt x="245074" y="172440"/>
                  <a:pt x="235933" y="163299"/>
                  <a:pt x="224656" y="163299"/>
                </a:cubicBezTo>
                <a:lnTo>
                  <a:pt x="102263" y="163299"/>
                </a:lnTo>
                <a:cubicBezTo>
                  <a:pt x="90987" y="163299"/>
                  <a:pt x="81845" y="172440"/>
                  <a:pt x="81845" y="183716"/>
                </a:cubicBezTo>
                <a:lnTo>
                  <a:pt x="81845" y="387926"/>
                </a:lnTo>
                <a:cubicBezTo>
                  <a:pt x="81845" y="399203"/>
                  <a:pt x="90987" y="408344"/>
                  <a:pt x="102263" y="408344"/>
                </a:cubicBezTo>
                <a:lnTo>
                  <a:pt x="167423" y="408344"/>
                </a:lnTo>
                <a:cubicBezTo>
                  <a:pt x="164746" y="395152"/>
                  <a:pt x="163342" y="381488"/>
                  <a:pt x="163342" y="367508"/>
                </a:cubicBezTo>
                <a:lnTo>
                  <a:pt x="122680" y="367508"/>
                </a:lnTo>
                <a:lnTo>
                  <a:pt x="122680" y="204134"/>
                </a:lnTo>
                <a:lnTo>
                  <a:pt x="204238" y="204134"/>
                </a:lnTo>
                <a:lnTo>
                  <a:pt x="204238" y="244910"/>
                </a:lnTo>
                <a:cubicBezTo>
                  <a:pt x="215856" y="229464"/>
                  <a:pt x="229615" y="215719"/>
                  <a:pt x="245074" y="204116"/>
                </a:cubicBezTo>
                <a:close/>
                <a:moveTo>
                  <a:pt x="258821" y="501654"/>
                </a:moveTo>
                <a:lnTo>
                  <a:pt x="259758" y="498484"/>
                </a:lnTo>
                <a:cubicBezTo>
                  <a:pt x="272972" y="453699"/>
                  <a:pt x="246019" y="406982"/>
                  <a:pt x="200655" y="395993"/>
                </a:cubicBezTo>
                <a:cubicBezTo>
                  <a:pt x="198133" y="377609"/>
                  <a:pt x="198552" y="358657"/>
                  <a:pt x="202104" y="339906"/>
                </a:cubicBezTo>
                <a:cubicBezTo>
                  <a:pt x="247003" y="328745"/>
                  <a:pt x="273675" y="282546"/>
                  <a:pt x="260891" y="238082"/>
                </a:cubicBezTo>
                <a:cubicBezTo>
                  <a:pt x="275355" y="225632"/>
                  <a:pt x="291556" y="215793"/>
                  <a:pt x="308740" y="208783"/>
                </a:cubicBezTo>
                <a:cubicBezTo>
                  <a:pt x="340939" y="242576"/>
                  <a:pt x="394874" y="242560"/>
                  <a:pt x="427050" y="208724"/>
                </a:cubicBezTo>
                <a:lnTo>
                  <a:pt x="429329" y="206327"/>
                </a:lnTo>
                <a:cubicBezTo>
                  <a:pt x="437700" y="209445"/>
                  <a:pt x="445914" y="213295"/>
                  <a:pt x="453891" y="217902"/>
                </a:cubicBezTo>
                <a:cubicBezTo>
                  <a:pt x="461871" y="222508"/>
                  <a:pt x="469313" y="227696"/>
                  <a:pt x="476198" y="233386"/>
                </a:cubicBezTo>
                <a:lnTo>
                  <a:pt x="475263" y="236559"/>
                </a:lnTo>
                <a:cubicBezTo>
                  <a:pt x="462046" y="281341"/>
                  <a:pt x="489000" y="328059"/>
                  <a:pt x="534364" y="339048"/>
                </a:cubicBezTo>
                <a:cubicBezTo>
                  <a:pt x="536887" y="357434"/>
                  <a:pt x="536467" y="376384"/>
                  <a:pt x="532916" y="395135"/>
                </a:cubicBezTo>
                <a:cubicBezTo>
                  <a:pt x="488017" y="406298"/>
                  <a:pt x="461344" y="452495"/>
                  <a:pt x="474127" y="496958"/>
                </a:cubicBezTo>
                <a:cubicBezTo>
                  <a:pt x="459663" y="509411"/>
                  <a:pt x="443462" y="519250"/>
                  <a:pt x="426278" y="526258"/>
                </a:cubicBezTo>
                <a:cubicBezTo>
                  <a:pt x="394080" y="492464"/>
                  <a:pt x="340144" y="492483"/>
                  <a:pt x="307968" y="526319"/>
                </a:cubicBezTo>
                <a:lnTo>
                  <a:pt x="305690" y="528714"/>
                </a:lnTo>
                <a:cubicBezTo>
                  <a:pt x="297320" y="525596"/>
                  <a:pt x="289106" y="521745"/>
                  <a:pt x="281127" y="517139"/>
                </a:cubicBezTo>
                <a:cubicBezTo>
                  <a:pt x="273148" y="512533"/>
                  <a:pt x="265706" y="507345"/>
                  <a:pt x="258821" y="501654"/>
                </a:cubicBezTo>
                <a:close/>
                <a:moveTo>
                  <a:pt x="343950" y="408325"/>
                </a:moveTo>
                <a:cubicBezTo>
                  <a:pt x="365732" y="420900"/>
                  <a:pt x="393935" y="412825"/>
                  <a:pt x="406947" y="390288"/>
                </a:cubicBezTo>
                <a:cubicBezTo>
                  <a:pt x="419957" y="367753"/>
                  <a:pt x="412850" y="339291"/>
                  <a:pt x="391068" y="326716"/>
                </a:cubicBezTo>
                <a:cubicBezTo>
                  <a:pt x="369289" y="314140"/>
                  <a:pt x="341086" y="322216"/>
                  <a:pt x="328073" y="344753"/>
                </a:cubicBezTo>
                <a:cubicBezTo>
                  <a:pt x="315063" y="367288"/>
                  <a:pt x="322171" y="395752"/>
                  <a:pt x="343950" y="408325"/>
                </a:cubicBezTo>
                <a:close/>
              </a:path>
            </a:pathLst>
          </a:custGeom>
          <a:gradFill>
            <a:gsLst>
              <a:gs pos="80000">
                <a:srgbClr val="8678D6"/>
              </a:gs>
              <a:gs pos="45000">
                <a:srgbClr val="0078D4"/>
              </a:gs>
              <a:gs pos="0">
                <a:srgbClr val="4DDBF8"/>
              </a:gs>
            </a:gsLst>
            <a:path path="circle">
              <a:fillToRect l="100000" t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>
              <a:ln w="3175">
                <a:noFill/>
              </a:ln>
              <a:gradFill>
                <a:gsLst>
                  <a:gs pos="71910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latin typeface="Segoe UI Variable Display Semibold" pitchFamily="2" charset="0"/>
              <a:cs typeface="Segoe UI" pitchFamily="34" charset="0"/>
            </a:endParaRPr>
          </a:p>
        </p:txBody>
      </p:sp>
      <p:sp>
        <p:nvSpPr>
          <p:cNvPr id="18" name="Graphic 35">
            <a:extLst>
              <a:ext uri="{FF2B5EF4-FFF2-40B4-BE49-F238E27FC236}">
                <a16:creationId xmlns:a16="http://schemas.microsoft.com/office/drawing/2014/main" id="{1BB8ACB9-37DC-051A-B5A0-61BD67C1B947}"/>
              </a:ext>
            </a:extLst>
          </p:cNvPr>
          <p:cNvSpPr/>
          <p:nvPr/>
        </p:nvSpPr>
        <p:spPr>
          <a:xfrm>
            <a:off x="1771586" y="6020499"/>
            <a:ext cx="199319" cy="227792"/>
          </a:xfrm>
          <a:custGeom>
            <a:avLst/>
            <a:gdLst>
              <a:gd name="connsiteX0" fmla="*/ 221060 w 460361"/>
              <a:gd name="connsiteY0" fmla="*/ 2761 h 526125"/>
              <a:gd name="connsiteX1" fmla="*/ 239301 w 460361"/>
              <a:gd name="connsiteY1" fmla="*/ 2761 h 526125"/>
              <a:gd name="connsiteX2" fmla="*/ 446244 w 460361"/>
              <a:gd name="connsiteY2" fmla="*/ 82372 h 526125"/>
              <a:gd name="connsiteX3" fmla="*/ 460361 w 460361"/>
              <a:gd name="connsiteY3" fmla="*/ 98648 h 526125"/>
              <a:gd name="connsiteX4" fmla="*/ 460361 w 460361"/>
              <a:gd name="connsiteY4" fmla="*/ 246621 h 526125"/>
              <a:gd name="connsiteX5" fmla="*/ 236083 w 460361"/>
              <a:gd name="connsiteY5" fmla="*/ 525030 h 526125"/>
              <a:gd name="connsiteX6" fmla="*/ 224278 w 460361"/>
              <a:gd name="connsiteY6" fmla="*/ 525030 h 526125"/>
              <a:gd name="connsiteX7" fmla="*/ 0 w 460361"/>
              <a:gd name="connsiteY7" fmla="*/ 246621 h 526125"/>
              <a:gd name="connsiteX8" fmla="*/ 0 w 460361"/>
              <a:gd name="connsiteY8" fmla="*/ 98648 h 526125"/>
              <a:gd name="connsiteX9" fmla="*/ 14116 w 460361"/>
              <a:gd name="connsiteY9" fmla="*/ 82372 h 526125"/>
              <a:gd name="connsiteX10" fmla="*/ 221060 w 460361"/>
              <a:gd name="connsiteY10" fmla="*/ 2761 h 526125"/>
              <a:gd name="connsiteX11" fmla="*/ 216999 w 460361"/>
              <a:gd name="connsiteY11" fmla="*/ 44255 h 526125"/>
              <a:gd name="connsiteX12" fmla="*/ 32883 w 460361"/>
              <a:gd name="connsiteY12" fmla="*/ 112718 h 526125"/>
              <a:gd name="connsiteX13" fmla="*/ 32883 w 460361"/>
              <a:gd name="connsiteY13" fmla="*/ 246621 h 526125"/>
              <a:gd name="connsiteX14" fmla="*/ 230181 w 460361"/>
              <a:gd name="connsiteY14" fmla="*/ 492032 h 526125"/>
              <a:gd name="connsiteX15" fmla="*/ 427478 w 460361"/>
              <a:gd name="connsiteY15" fmla="*/ 246621 h 526125"/>
              <a:gd name="connsiteX16" fmla="*/ 427478 w 460361"/>
              <a:gd name="connsiteY16" fmla="*/ 112718 h 526125"/>
              <a:gd name="connsiteX17" fmla="*/ 243362 w 460361"/>
              <a:gd name="connsiteY17" fmla="*/ 44255 h 526125"/>
              <a:gd name="connsiteX18" fmla="*/ 230181 w 460361"/>
              <a:gd name="connsiteY18" fmla="*/ 36077 h 526125"/>
              <a:gd name="connsiteX19" fmla="*/ 216999 w 460361"/>
              <a:gd name="connsiteY19" fmla="*/ 44255 h 52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0361" h="526125">
                <a:moveTo>
                  <a:pt x="221060" y="2761"/>
                </a:moveTo>
                <a:cubicBezTo>
                  <a:pt x="226583" y="-920"/>
                  <a:pt x="233778" y="-920"/>
                  <a:pt x="239301" y="2761"/>
                </a:cubicBezTo>
                <a:cubicBezTo>
                  <a:pt x="303034" y="45250"/>
                  <a:pt x="371962" y="71760"/>
                  <a:pt x="446244" y="82372"/>
                </a:cubicBezTo>
                <a:cubicBezTo>
                  <a:pt x="454343" y="83529"/>
                  <a:pt x="460361" y="90466"/>
                  <a:pt x="460361" y="98648"/>
                </a:cubicBezTo>
                <a:lnTo>
                  <a:pt x="460361" y="246621"/>
                </a:lnTo>
                <a:cubicBezTo>
                  <a:pt x="460361" y="374578"/>
                  <a:pt x="384500" y="467945"/>
                  <a:pt x="236083" y="525030"/>
                </a:cubicBezTo>
                <a:cubicBezTo>
                  <a:pt x="232283" y="526490"/>
                  <a:pt x="228078" y="526490"/>
                  <a:pt x="224278" y="525030"/>
                </a:cubicBezTo>
                <a:cubicBezTo>
                  <a:pt x="75861" y="467945"/>
                  <a:pt x="0" y="374578"/>
                  <a:pt x="0" y="246621"/>
                </a:cubicBezTo>
                <a:lnTo>
                  <a:pt x="0" y="98648"/>
                </a:lnTo>
                <a:cubicBezTo>
                  <a:pt x="0" y="90466"/>
                  <a:pt x="6016" y="83529"/>
                  <a:pt x="14116" y="82372"/>
                </a:cubicBezTo>
                <a:cubicBezTo>
                  <a:pt x="88400" y="71760"/>
                  <a:pt x="157327" y="45250"/>
                  <a:pt x="221060" y="2761"/>
                </a:cubicBezTo>
                <a:close/>
                <a:moveTo>
                  <a:pt x="216999" y="44255"/>
                </a:moveTo>
                <a:cubicBezTo>
                  <a:pt x="159573" y="78789"/>
                  <a:pt x="98169" y="101626"/>
                  <a:pt x="32883" y="112718"/>
                </a:cubicBezTo>
                <a:lnTo>
                  <a:pt x="32883" y="246621"/>
                </a:lnTo>
                <a:cubicBezTo>
                  <a:pt x="32883" y="358160"/>
                  <a:pt x="97595" y="439426"/>
                  <a:pt x="230181" y="492032"/>
                </a:cubicBezTo>
                <a:cubicBezTo>
                  <a:pt x="362768" y="439426"/>
                  <a:pt x="427478" y="358160"/>
                  <a:pt x="427478" y="246621"/>
                </a:cubicBezTo>
                <a:lnTo>
                  <a:pt x="427478" y="112718"/>
                </a:lnTo>
                <a:cubicBezTo>
                  <a:pt x="362192" y="101626"/>
                  <a:pt x="300788" y="78789"/>
                  <a:pt x="243362" y="44255"/>
                </a:cubicBezTo>
                <a:lnTo>
                  <a:pt x="230181" y="36077"/>
                </a:lnTo>
                <a:lnTo>
                  <a:pt x="216999" y="44255"/>
                </a:lnTo>
                <a:close/>
              </a:path>
            </a:pathLst>
          </a:custGeom>
          <a:gradFill>
            <a:gsLst>
              <a:gs pos="80000">
                <a:srgbClr val="8678D6"/>
              </a:gs>
              <a:gs pos="45000">
                <a:srgbClr val="0078D4"/>
              </a:gs>
              <a:gs pos="0">
                <a:srgbClr val="4DDBF8"/>
              </a:gs>
            </a:gsLst>
            <a:path path="circle">
              <a:fillToRect l="100000" t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>
              <a:ln w="3175">
                <a:noFill/>
              </a:ln>
              <a:gradFill>
                <a:gsLst>
                  <a:gs pos="71910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latin typeface="Segoe UI Variable Display Semibold" pitchFamily="2" charset="0"/>
              <a:cs typeface="Segoe UI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D18D52-D9B0-A030-EEDE-0D806154E66C}"/>
              </a:ext>
            </a:extLst>
          </p:cNvPr>
          <p:cNvSpPr txBox="1"/>
          <p:nvPr/>
        </p:nvSpPr>
        <p:spPr>
          <a:xfrm>
            <a:off x="6718825" y="5539516"/>
            <a:ext cx="31947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Manage container permissions</a:t>
            </a:r>
          </a:p>
        </p:txBody>
      </p:sp>
      <p:sp>
        <p:nvSpPr>
          <p:cNvPr id="20" name="Graphic 28">
            <a:extLst>
              <a:ext uri="{FF2B5EF4-FFF2-40B4-BE49-F238E27FC236}">
                <a16:creationId xmlns:a16="http://schemas.microsoft.com/office/drawing/2014/main" id="{9A937AE8-289F-D6DF-EC8A-413F1F01B0B9}"/>
              </a:ext>
            </a:extLst>
          </p:cNvPr>
          <p:cNvSpPr/>
          <p:nvPr/>
        </p:nvSpPr>
        <p:spPr>
          <a:xfrm>
            <a:off x="6360433" y="5600307"/>
            <a:ext cx="286870" cy="276999"/>
          </a:xfrm>
          <a:custGeom>
            <a:avLst/>
            <a:gdLst>
              <a:gd name="connsiteX0" fmla="*/ 0 w 516953"/>
              <a:gd name="connsiteY0" fmla="*/ 84223 h 537903"/>
              <a:gd name="connsiteX1" fmla="*/ 84223 w 516953"/>
              <a:gd name="connsiteY1" fmla="*/ 0 h 537903"/>
              <a:gd name="connsiteX2" fmla="*/ 409886 w 516953"/>
              <a:gd name="connsiteY2" fmla="*/ 0 h 537903"/>
              <a:gd name="connsiteX3" fmla="*/ 494109 w 516953"/>
              <a:gd name="connsiteY3" fmla="*/ 84223 h 537903"/>
              <a:gd name="connsiteX4" fmla="*/ 494109 w 516953"/>
              <a:gd name="connsiteY4" fmla="*/ 224595 h 537903"/>
              <a:gd name="connsiteX5" fmla="*/ 460420 w 516953"/>
              <a:gd name="connsiteY5" fmla="*/ 224595 h 537903"/>
              <a:gd name="connsiteX6" fmla="*/ 460420 w 516953"/>
              <a:gd name="connsiteY6" fmla="*/ 168446 h 537903"/>
              <a:gd name="connsiteX7" fmla="*/ 325663 w 516953"/>
              <a:gd name="connsiteY7" fmla="*/ 168446 h 537903"/>
              <a:gd name="connsiteX8" fmla="*/ 325663 w 516953"/>
              <a:gd name="connsiteY8" fmla="*/ 242131 h 537903"/>
              <a:gd name="connsiteX9" fmla="*/ 324782 w 516953"/>
              <a:gd name="connsiteY9" fmla="*/ 243861 h 537903"/>
              <a:gd name="connsiteX10" fmla="*/ 291974 w 516953"/>
              <a:gd name="connsiteY10" fmla="*/ 313115 h 537903"/>
              <a:gd name="connsiteX11" fmla="*/ 291974 w 516953"/>
              <a:gd name="connsiteY11" fmla="*/ 33689 h 537903"/>
              <a:gd name="connsiteX12" fmla="*/ 84223 w 516953"/>
              <a:gd name="connsiteY12" fmla="*/ 33689 h 537903"/>
              <a:gd name="connsiteX13" fmla="*/ 33689 w 516953"/>
              <a:gd name="connsiteY13" fmla="*/ 84223 h 537903"/>
              <a:gd name="connsiteX14" fmla="*/ 33689 w 516953"/>
              <a:gd name="connsiteY14" fmla="*/ 409886 h 537903"/>
              <a:gd name="connsiteX15" fmla="*/ 84223 w 516953"/>
              <a:gd name="connsiteY15" fmla="*/ 460420 h 537903"/>
              <a:gd name="connsiteX16" fmla="*/ 335677 w 516953"/>
              <a:gd name="connsiteY16" fmla="*/ 460420 h 537903"/>
              <a:gd name="connsiteX17" fmla="*/ 324448 w 516953"/>
              <a:gd name="connsiteY17" fmla="*/ 494109 h 537903"/>
              <a:gd name="connsiteX18" fmla="*/ 84223 w 516953"/>
              <a:gd name="connsiteY18" fmla="*/ 494109 h 537903"/>
              <a:gd name="connsiteX19" fmla="*/ 0 w 516953"/>
              <a:gd name="connsiteY19" fmla="*/ 409886 h 537903"/>
              <a:gd name="connsiteX20" fmla="*/ 0 w 516953"/>
              <a:gd name="connsiteY20" fmla="*/ 84223 h 537903"/>
              <a:gd name="connsiteX21" fmla="*/ 460420 w 516953"/>
              <a:gd name="connsiteY21" fmla="*/ 134757 h 537903"/>
              <a:gd name="connsiteX22" fmla="*/ 460420 w 516953"/>
              <a:gd name="connsiteY22" fmla="*/ 84223 h 537903"/>
              <a:gd name="connsiteX23" fmla="*/ 409886 w 516953"/>
              <a:gd name="connsiteY23" fmla="*/ 33689 h 537903"/>
              <a:gd name="connsiteX24" fmla="*/ 325663 w 516953"/>
              <a:gd name="connsiteY24" fmla="*/ 33689 h 537903"/>
              <a:gd name="connsiteX25" fmla="*/ 325663 w 516953"/>
              <a:gd name="connsiteY25" fmla="*/ 134757 h 537903"/>
              <a:gd name="connsiteX26" fmla="*/ 460420 w 516953"/>
              <a:gd name="connsiteY26" fmla="*/ 134757 h 537903"/>
              <a:gd name="connsiteX27" fmla="*/ 106683 w 516953"/>
              <a:gd name="connsiteY27" fmla="*/ 101068 h 537903"/>
              <a:gd name="connsiteX28" fmla="*/ 78608 w 516953"/>
              <a:gd name="connsiteY28" fmla="*/ 129142 h 537903"/>
              <a:gd name="connsiteX29" fmla="*/ 78608 w 516953"/>
              <a:gd name="connsiteY29" fmla="*/ 207750 h 537903"/>
              <a:gd name="connsiteX30" fmla="*/ 106683 w 516953"/>
              <a:gd name="connsiteY30" fmla="*/ 235825 h 537903"/>
              <a:gd name="connsiteX31" fmla="*/ 218980 w 516953"/>
              <a:gd name="connsiteY31" fmla="*/ 235825 h 537903"/>
              <a:gd name="connsiteX32" fmla="*/ 247055 w 516953"/>
              <a:gd name="connsiteY32" fmla="*/ 207750 h 537903"/>
              <a:gd name="connsiteX33" fmla="*/ 247055 w 516953"/>
              <a:gd name="connsiteY33" fmla="*/ 129142 h 537903"/>
              <a:gd name="connsiteX34" fmla="*/ 218980 w 516953"/>
              <a:gd name="connsiteY34" fmla="*/ 101068 h 537903"/>
              <a:gd name="connsiteX35" fmla="*/ 106683 w 516953"/>
              <a:gd name="connsiteY35" fmla="*/ 101068 h 537903"/>
              <a:gd name="connsiteX36" fmla="*/ 112298 w 516953"/>
              <a:gd name="connsiteY36" fmla="*/ 202136 h 537903"/>
              <a:gd name="connsiteX37" fmla="*/ 112298 w 516953"/>
              <a:gd name="connsiteY37" fmla="*/ 134757 h 537903"/>
              <a:gd name="connsiteX38" fmla="*/ 213365 w 516953"/>
              <a:gd name="connsiteY38" fmla="*/ 134757 h 537903"/>
              <a:gd name="connsiteX39" fmla="*/ 213365 w 516953"/>
              <a:gd name="connsiteY39" fmla="*/ 202136 h 537903"/>
              <a:gd name="connsiteX40" fmla="*/ 112298 w 516953"/>
              <a:gd name="connsiteY40" fmla="*/ 202136 h 537903"/>
              <a:gd name="connsiteX41" fmla="*/ 78608 w 516953"/>
              <a:gd name="connsiteY41" fmla="*/ 297588 h 537903"/>
              <a:gd name="connsiteX42" fmla="*/ 95453 w 516953"/>
              <a:gd name="connsiteY42" fmla="*/ 280744 h 537903"/>
              <a:gd name="connsiteX43" fmla="*/ 230210 w 516953"/>
              <a:gd name="connsiteY43" fmla="*/ 280744 h 537903"/>
              <a:gd name="connsiteX44" fmla="*/ 247055 w 516953"/>
              <a:gd name="connsiteY44" fmla="*/ 297588 h 537903"/>
              <a:gd name="connsiteX45" fmla="*/ 230210 w 516953"/>
              <a:gd name="connsiteY45" fmla="*/ 314433 h 537903"/>
              <a:gd name="connsiteX46" fmla="*/ 95453 w 516953"/>
              <a:gd name="connsiteY46" fmla="*/ 314433 h 537903"/>
              <a:gd name="connsiteX47" fmla="*/ 78608 w 516953"/>
              <a:gd name="connsiteY47" fmla="*/ 297588 h 537903"/>
              <a:gd name="connsiteX48" fmla="*/ 95453 w 516953"/>
              <a:gd name="connsiteY48" fmla="*/ 359352 h 537903"/>
              <a:gd name="connsiteX49" fmla="*/ 78608 w 516953"/>
              <a:gd name="connsiteY49" fmla="*/ 376197 h 537903"/>
              <a:gd name="connsiteX50" fmla="*/ 95453 w 516953"/>
              <a:gd name="connsiteY50" fmla="*/ 393041 h 537903"/>
              <a:gd name="connsiteX51" fmla="*/ 230210 w 516953"/>
              <a:gd name="connsiteY51" fmla="*/ 393041 h 537903"/>
              <a:gd name="connsiteX52" fmla="*/ 247055 w 516953"/>
              <a:gd name="connsiteY52" fmla="*/ 376197 h 537903"/>
              <a:gd name="connsiteX53" fmla="*/ 230210 w 516953"/>
              <a:gd name="connsiteY53" fmla="*/ 359352 h 537903"/>
              <a:gd name="connsiteX54" fmla="*/ 95453 w 516953"/>
              <a:gd name="connsiteY54" fmla="*/ 359352 h 537903"/>
              <a:gd name="connsiteX55" fmla="*/ 355249 w 516953"/>
              <a:gd name="connsiteY55" fmla="*/ 247055 h 537903"/>
              <a:gd name="connsiteX56" fmla="*/ 497388 w 516953"/>
              <a:gd name="connsiteY56" fmla="*/ 247055 h 537903"/>
              <a:gd name="connsiteX57" fmla="*/ 507176 w 516953"/>
              <a:gd name="connsiteY57" fmla="*/ 263789 h 537903"/>
              <a:gd name="connsiteX58" fmla="*/ 466055 w 516953"/>
              <a:gd name="connsiteY58" fmla="*/ 336893 h 537903"/>
              <a:gd name="connsiteX59" fmla="*/ 500076 w 516953"/>
              <a:gd name="connsiteY59" fmla="*/ 336893 h 537903"/>
              <a:gd name="connsiteX60" fmla="*/ 512843 w 516953"/>
              <a:gd name="connsiteY60" fmla="*/ 364727 h 537903"/>
              <a:gd name="connsiteX61" fmla="*/ 368751 w 516953"/>
              <a:gd name="connsiteY61" fmla="*/ 532104 h 537903"/>
              <a:gd name="connsiteX62" fmla="*/ 340774 w 516953"/>
              <a:gd name="connsiteY62" fmla="*/ 516223 h 537903"/>
              <a:gd name="connsiteX63" fmla="*/ 370602 w 516953"/>
              <a:gd name="connsiteY63" fmla="*/ 426731 h 537903"/>
              <a:gd name="connsiteX64" fmla="*/ 280768 w 516953"/>
              <a:gd name="connsiteY64" fmla="*/ 426731 h 537903"/>
              <a:gd name="connsiteX65" fmla="*/ 270619 w 516953"/>
              <a:gd name="connsiteY65" fmla="*/ 410692 h 537903"/>
              <a:gd name="connsiteX66" fmla="*/ 345101 w 516953"/>
              <a:gd name="connsiteY66" fmla="*/ 253476 h 537903"/>
              <a:gd name="connsiteX67" fmla="*/ 355249 w 516953"/>
              <a:gd name="connsiteY67" fmla="*/ 247055 h 53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16953" h="537903">
                <a:moveTo>
                  <a:pt x="0" y="84223"/>
                </a:moveTo>
                <a:cubicBezTo>
                  <a:pt x="0" y="37708"/>
                  <a:pt x="37708" y="0"/>
                  <a:pt x="84223" y="0"/>
                </a:cubicBezTo>
                <a:lnTo>
                  <a:pt x="409886" y="0"/>
                </a:lnTo>
                <a:cubicBezTo>
                  <a:pt x="456402" y="0"/>
                  <a:pt x="494109" y="37708"/>
                  <a:pt x="494109" y="84223"/>
                </a:cubicBezTo>
                <a:lnTo>
                  <a:pt x="494109" y="224595"/>
                </a:lnTo>
                <a:lnTo>
                  <a:pt x="460420" y="224595"/>
                </a:lnTo>
                <a:lnTo>
                  <a:pt x="460420" y="168446"/>
                </a:lnTo>
                <a:lnTo>
                  <a:pt x="325663" y="168446"/>
                </a:lnTo>
                <a:lnTo>
                  <a:pt x="325663" y="242131"/>
                </a:lnTo>
                <a:cubicBezTo>
                  <a:pt x="325355" y="242697"/>
                  <a:pt x="325061" y="243275"/>
                  <a:pt x="324782" y="243861"/>
                </a:cubicBezTo>
                <a:lnTo>
                  <a:pt x="291974" y="313115"/>
                </a:lnTo>
                <a:lnTo>
                  <a:pt x="291974" y="33689"/>
                </a:lnTo>
                <a:lnTo>
                  <a:pt x="84223" y="33689"/>
                </a:lnTo>
                <a:cubicBezTo>
                  <a:pt x="56314" y="33689"/>
                  <a:pt x="33689" y="56314"/>
                  <a:pt x="33689" y="84223"/>
                </a:cubicBezTo>
                <a:lnTo>
                  <a:pt x="33689" y="409886"/>
                </a:lnTo>
                <a:cubicBezTo>
                  <a:pt x="33689" y="437794"/>
                  <a:pt x="56314" y="460420"/>
                  <a:pt x="84223" y="460420"/>
                </a:cubicBezTo>
                <a:lnTo>
                  <a:pt x="335677" y="460420"/>
                </a:lnTo>
                <a:lnTo>
                  <a:pt x="324448" y="494109"/>
                </a:lnTo>
                <a:lnTo>
                  <a:pt x="84223" y="494109"/>
                </a:lnTo>
                <a:cubicBezTo>
                  <a:pt x="37708" y="494109"/>
                  <a:pt x="0" y="456402"/>
                  <a:pt x="0" y="409886"/>
                </a:cubicBezTo>
                <a:lnTo>
                  <a:pt x="0" y="84223"/>
                </a:lnTo>
                <a:close/>
                <a:moveTo>
                  <a:pt x="460420" y="134757"/>
                </a:moveTo>
                <a:lnTo>
                  <a:pt x="460420" y="84223"/>
                </a:lnTo>
                <a:cubicBezTo>
                  <a:pt x="460420" y="56314"/>
                  <a:pt x="437794" y="33689"/>
                  <a:pt x="409886" y="33689"/>
                </a:cubicBezTo>
                <a:lnTo>
                  <a:pt x="325663" y="33689"/>
                </a:lnTo>
                <a:lnTo>
                  <a:pt x="325663" y="134757"/>
                </a:lnTo>
                <a:lnTo>
                  <a:pt x="460420" y="134757"/>
                </a:lnTo>
                <a:close/>
                <a:moveTo>
                  <a:pt x="106683" y="101068"/>
                </a:moveTo>
                <a:cubicBezTo>
                  <a:pt x="91177" y="101068"/>
                  <a:pt x="78608" y="113637"/>
                  <a:pt x="78608" y="129142"/>
                </a:cubicBezTo>
                <a:lnTo>
                  <a:pt x="78608" y="207750"/>
                </a:lnTo>
                <a:cubicBezTo>
                  <a:pt x="78608" y="223256"/>
                  <a:pt x="91177" y="235825"/>
                  <a:pt x="106683" y="235825"/>
                </a:cubicBezTo>
                <a:lnTo>
                  <a:pt x="218980" y="235825"/>
                </a:lnTo>
                <a:cubicBezTo>
                  <a:pt x="234486" y="235825"/>
                  <a:pt x="247055" y="223256"/>
                  <a:pt x="247055" y="207750"/>
                </a:cubicBezTo>
                <a:lnTo>
                  <a:pt x="247055" y="129142"/>
                </a:lnTo>
                <a:cubicBezTo>
                  <a:pt x="247055" y="113637"/>
                  <a:pt x="234486" y="101068"/>
                  <a:pt x="218980" y="101068"/>
                </a:cubicBezTo>
                <a:lnTo>
                  <a:pt x="106683" y="101068"/>
                </a:lnTo>
                <a:close/>
                <a:moveTo>
                  <a:pt x="112298" y="202136"/>
                </a:moveTo>
                <a:lnTo>
                  <a:pt x="112298" y="134757"/>
                </a:lnTo>
                <a:lnTo>
                  <a:pt x="213365" y="134757"/>
                </a:lnTo>
                <a:lnTo>
                  <a:pt x="213365" y="202136"/>
                </a:lnTo>
                <a:lnTo>
                  <a:pt x="112298" y="202136"/>
                </a:lnTo>
                <a:close/>
                <a:moveTo>
                  <a:pt x="78608" y="297588"/>
                </a:moveTo>
                <a:cubicBezTo>
                  <a:pt x="78608" y="288286"/>
                  <a:pt x="86150" y="280744"/>
                  <a:pt x="95453" y="280744"/>
                </a:cubicBezTo>
                <a:lnTo>
                  <a:pt x="230210" y="280744"/>
                </a:lnTo>
                <a:cubicBezTo>
                  <a:pt x="239513" y="280744"/>
                  <a:pt x="247055" y="288286"/>
                  <a:pt x="247055" y="297588"/>
                </a:cubicBezTo>
                <a:cubicBezTo>
                  <a:pt x="247055" y="306891"/>
                  <a:pt x="239513" y="314433"/>
                  <a:pt x="230210" y="314433"/>
                </a:cubicBezTo>
                <a:lnTo>
                  <a:pt x="95453" y="314433"/>
                </a:lnTo>
                <a:cubicBezTo>
                  <a:pt x="86150" y="314433"/>
                  <a:pt x="78608" y="306891"/>
                  <a:pt x="78608" y="297588"/>
                </a:cubicBezTo>
                <a:close/>
                <a:moveTo>
                  <a:pt x="95453" y="359352"/>
                </a:moveTo>
                <a:cubicBezTo>
                  <a:pt x="86150" y="359352"/>
                  <a:pt x="78608" y="366894"/>
                  <a:pt x="78608" y="376197"/>
                </a:cubicBezTo>
                <a:cubicBezTo>
                  <a:pt x="78608" y="385499"/>
                  <a:pt x="86150" y="393041"/>
                  <a:pt x="95453" y="393041"/>
                </a:cubicBezTo>
                <a:lnTo>
                  <a:pt x="230210" y="393041"/>
                </a:lnTo>
                <a:cubicBezTo>
                  <a:pt x="239513" y="393041"/>
                  <a:pt x="247055" y="385499"/>
                  <a:pt x="247055" y="376197"/>
                </a:cubicBezTo>
                <a:cubicBezTo>
                  <a:pt x="247055" y="366894"/>
                  <a:pt x="239513" y="359352"/>
                  <a:pt x="230210" y="359352"/>
                </a:cubicBezTo>
                <a:lnTo>
                  <a:pt x="95453" y="359352"/>
                </a:lnTo>
                <a:close/>
                <a:moveTo>
                  <a:pt x="355249" y="247055"/>
                </a:moveTo>
                <a:lnTo>
                  <a:pt x="497388" y="247055"/>
                </a:lnTo>
                <a:cubicBezTo>
                  <a:pt x="505977" y="247055"/>
                  <a:pt x="511387" y="256303"/>
                  <a:pt x="507176" y="263789"/>
                </a:cubicBezTo>
                <a:lnTo>
                  <a:pt x="466055" y="336893"/>
                </a:lnTo>
                <a:lnTo>
                  <a:pt x="500076" y="336893"/>
                </a:lnTo>
                <a:cubicBezTo>
                  <a:pt x="514484" y="336893"/>
                  <a:pt x="522242" y="353807"/>
                  <a:pt x="512843" y="364727"/>
                </a:cubicBezTo>
                <a:lnTo>
                  <a:pt x="368751" y="532104"/>
                </a:lnTo>
                <a:cubicBezTo>
                  <a:pt x="357025" y="545725"/>
                  <a:pt x="335089" y="533274"/>
                  <a:pt x="340774" y="516223"/>
                </a:cubicBezTo>
                <a:lnTo>
                  <a:pt x="370602" y="426731"/>
                </a:lnTo>
                <a:lnTo>
                  <a:pt x="280768" y="426731"/>
                </a:lnTo>
                <a:cubicBezTo>
                  <a:pt x="272524" y="426731"/>
                  <a:pt x="267091" y="418144"/>
                  <a:pt x="270619" y="410692"/>
                </a:cubicBezTo>
                <a:lnTo>
                  <a:pt x="345101" y="253476"/>
                </a:lnTo>
                <a:cubicBezTo>
                  <a:pt x="346959" y="249554"/>
                  <a:pt x="350909" y="247055"/>
                  <a:pt x="355249" y="247055"/>
                </a:cubicBezTo>
                <a:close/>
              </a:path>
            </a:pathLst>
          </a:custGeom>
          <a:gradFill>
            <a:gsLst>
              <a:gs pos="80000">
                <a:srgbClr val="8678D6"/>
              </a:gs>
              <a:gs pos="45000">
                <a:srgbClr val="0078D4"/>
              </a:gs>
              <a:gs pos="0">
                <a:srgbClr val="4DDBF8"/>
              </a:gs>
            </a:gsLst>
            <a:path path="circle">
              <a:fillToRect l="100000" t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>
              <a:ln w="3175">
                <a:noFill/>
              </a:ln>
              <a:gradFill>
                <a:gsLst>
                  <a:gs pos="71910">
                    <a:srgbClr val="000000"/>
                  </a:gs>
                  <a:gs pos="53933">
                    <a:srgbClr val="000000"/>
                  </a:gs>
                </a:gsLst>
                <a:path path="circle">
                  <a:fillToRect l="100000" b="100000"/>
                </a:path>
              </a:gradFill>
              <a:latin typeface="Segoe UI Variable Display Semibold" pitchFamily="2" charset="0"/>
              <a:cs typeface="Segoe UI" pitchFamily="34" charset="0"/>
            </a:endParaRPr>
          </a:p>
        </p:txBody>
      </p:sp>
      <p:sp>
        <p:nvSpPr>
          <p:cNvPr id="23" name="Rectangle: Rounded Corners 5">
            <a:extLst>
              <a:ext uri="{FF2B5EF4-FFF2-40B4-BE49-F238E27FC236}">
                <a16:creationId xmlns:a16="http://schemas.microsoft.com/office/drawing/2014/main" id="{7F9CC1B6-29A7-EB79-0767-1C0051A4F4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1352646" y="5064126"/>
            <a:ext cx="2430169" cy="369484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FFFFFF"/>
                </a:solidFill>
                <a:latin typeface="Segoe UI Semibold"/>
                <a:cs typeface="Segoe UI"/>
              </a:rPr>
              <a:t>Container Management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F87AAB-3611-5350-9577-CA1CAB2C6CED}"/>
              </a:ext>
            </a:extLst>
          </p:cNvPr>
          <p:cNvSpPr txBox="1"/>
          <p:nvPr/>
        </p:nvSpPr>
        <p:spPr>
          <a:xfrm>
            <a:off x="6718825" y="5913560"/>
            <a:ext cx="31947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Restore deleted containers</a:t>
            </a:r>
          </a:p>
        </p:txBody>
      </p:sp>
      <p:sp>
        <p:nvSpPr>
          <p:cNvPr id="25" name="Grey oval containing warning">
            <a:extLst>
              <a:ext uri="{FF2B5EF4-FFF2-40B4-BE49-F238E27FC236}">
                <a16:creationId xmlns:a16="http://schemas.microsoft.com/office/drawing/2014/main" id="{73A6A06F-DF5A-71DE-B5BF-3650FE2E5D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48036" y="6424007"/>
            <a:ext cx="3561683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96129">
              <a:spcAft>
                <a:spcPts val="575"/>
              </a:spcAft>
            </a:pPr>
            <a:endParaRPr sz="1600">
              <a:solidFill>
                <a:schemeClr val="bg1"/>
              </a:solidFill>
              <a:latin typeface="+mj-lt"/>
              <a:sym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2217870610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111CDA3-111B-877E-212D-2F4B1A30DC28}"/>
              </a:ext>
            </a:extLst>
          </p:cNvPr>
          <p:cNvSpPr/>
          <p:nvPr/>
        </p:nvSpPr>
        <p:spPr>
          <a:xfrm>
            <a:off x="368808" y="1406105"/>
            <a:ext cx="4558263" cy="5339751"/>
          </a:xfrm>
          <a:prstGeom prst="roundRect">
            <a:avLst>
              <a:gd name="adj" fmla="val 1898"/>
            </a:avLst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7897DD-BED6-D814-6BD6-910E2D4DA258}"/>
              </a:ext>
            </a:extLst>
          </p:cNvPr>
          <p:cNvSpPr/>
          <p:nvPr/>
        </p:nvSpPr>
        <p:spPr>
          <a:xfrm>
            <a:off x="5633049" y="1406106"/>
            <a:ext cx="6293796" cy="5339751"/>
          </a:xfrm>
          <a:prstGeom prst="roundRect">
            <a:avLst>
              <a:gd name="adj" fmla="val 1898"/>
            </a:avLst>
          </a:prstGeom>
          <a:solidFill>
            <a:schemeClr val="bg1">
              <a:alpha val="87000"/>
            </a:schemeClr>
          </a:solidFill>
          <a:ln>
            <a:solidFill>
              <a:srgbClr val="51AEF8"/>
            </a:solidFill>
          </a:ln>
          <a:effectLst>
            <a:outerShdw blurRad="127000" dist="254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rIns="91440" rtlCol="0" anchor="t"/>
          <a:lstStyle/>
          <a:p>
            <a:pPr algn="ctr">
              <a:spcBef>
                <a:spcPts val="600"/>
              </a:spcBef>
            </a:pPr>
            <a:endParaRPr lang="en-US">
              <a:solidFill>
                <a:schemeClr val="tx1">
                  <a:lumMod val="85000"/>
                  <a:lumOff val="1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5E0EB97-57B5-7694-088B-02A85403C9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2971" y="571500"/>
            <a:ext cx="11017250" cy="554038"/>
          </a:xfrm>
        </p:spPr>
        <p:txBody>
          <a:bodyPr/>
          <a:lstStyle/>
          <a:p>
            <a:r>
              <a:rPr lang="en-US"/>
              <a:t>Balanced Approach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4AF6462-2C76-6846-8CE8-D8991ACCFD2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1208" y="1482408"/>
            <a:ext cx="5219700" cy="430212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Things You Develop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850B8AB-B5FB-7056-F013-AB4EF834413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1208" y="2130108"/>
            <a:ext cx="4298004" cy="1982081"/>
          </a:xfrm>
        </p:spPr>
        <p:txBody>
          <a:bodyPr/>
          <a:lstStyle/>
          <a:p>
            <a:r>
              <a:rPr lang="en-US"/>
              <a:t>User Experience</a:t>
            </a:r>
          </a:p>
          <a:p>
            <a:r>
              <a:rPr lang="en-US"/>
              <a:t>Container architecture</a:t>
            </a:r>
          </a:p>
          <a:p>
            <a:r>
              <a:rPr lang="en-US"/>
              <a:t>File handling logic</a:t>
            </a:r>
          </a:p>
          <a:p>
            <a:r>
              <a:rPr lang="en-US"/>
              <a:t>LOB integration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D59D84B-6887-ABC9-89F5-26A81BD5C8F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893308" y="1482408"/>
            <a:ext cx="5219700" cy="430212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Features You Use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0B05D5C-5644-4389-F51F-E324BC838F0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893308" y="1988923"/>
            <a:ext cx="5219700" cy="4575780"/>
          </a:xfrm>
        </p:spPr>
        <p:txBody>
          <a:bodyPr/>
          <a:lstStyle/>
          <a:p>
            <a:r>
              <a:rPr lang="en-US"/>
              <a:t>App Registration</a:t>
            </a:r>
          </a:p>
          <a:p>
            <a:r>
              <a:rPr lang="en-US"/>
              <a:t>Microsoft Graph APIs</a:t>
            </a:r>
          </a:p>
          <a:p>
            <a:r>
              <a:rPr lang="en-US"/>
              <a:t>M365 Copilot, App Copilot</a:t>
            </a:r>
          </a:p>
          <a:p>
            <a:r>
              <a:rPr lang="en-US"/>
              <a:t>Word, Excel, PowerPoint, </a:t>
            </a:r>
            <a:r>
              <a:rPr lang="en-US" err="1"/>
              <a:t>OneUp</a:t>
            </a:r>
            <a:endParaRPr lang="en-US"/>
          </a:p>
          <a:p>
            <a:r>
              <a:rPr lang="en-US"/>
              <a:t>Robust security</a:t>
            </a:r>
          </a:p>
          <a:p>
            <a:r>
              <a:rPr lang="en-US"/>
              <a:t>SharePoint Admin Center</a:t>
            </a:r>
          </a:p>
          <a:p>
            <a:r>
              <a:rPr lang="en-US"/>
              <a:t>eDiscovery</a:t>
            </a:r>
          </a:p>
          <a:p>
            <a:r>
              <a:rPr lang="en-US"/>
              <a:t>Global Audit</a:t>
            </a:r>
          </a:p>
          <a:p>
            <a:r>
              <a:rPr lang="en-US"/>
              <a:t>Purview Features</a:t>
            </a:r>
          </a:p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8A581B6-E74F-EEBB-7D72-C61752DE3888}"/>
              </a:ext>
            </a:extLst>
          </p:cNvPr>
          <p:cNvCxnSpPr>
            <a:cxnSpLocks/>
          </p:cNvCxnSpPr>
          <p:nvPr/>
        </p:nvCxnSpPr>
        <p:spPr>
          <a:xfrm>
            <a:off x="521208" y="1988923"/>
            <a:ext cx="4102550" cy="0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A9043B7-904C-69AF-1B3D-1550989A2AA4}"/>
              </a:ext>
            </a:extLst>
          </p:cNvPr>
          <p:cNvCxnSpPr>
            <a:cxnSpLocks/>
          </p:cNvCxnSpPr>
          <p:nvPr/>
        </p:nvCxnSpPr>
        <p:spPr>
          <a:xfrm>
            <a:off x="5823578" y="1956389"/>
            <a:ext cx="5934226" cy="0"/>
          </a:xfrm>
          <a:prstGeom prst="line">
            <a:avLst/>
          </a:prstGeom>
          <a:ln w="158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088830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descr="Visual that shows various industries and the use cases that are associated with each.">
            <a:extLst>
              <a:ext uri="{FF2B5EF4-FFF2-40B4-BE49-F238E27FC236}">
                <a16:creationId xmlns:a16="http://schemas.microsoft.com/office/drawing/2014/main" id="{D64C5BDD-66E8-7D87-C018-C2B404A4FB5B}"/>
              </a:ext>
            </a:extLst>
          </p:cNvPr>
          <p:cNvGrpSpPr>
            <a:grpSpLocks noChangeAspect="1"/>
          </p:cNvGrpSpPr>
          <p:nvPr/>
        </p:nvGrpSpPr>
        <p:grpSpPr>
          <a:xfrm>
            <a:off x="996567" y="1103086"/>
            <a:ext cx="10242935" cy="9962647"/>
            <a:chOff x="1744047" y="1803763"/>
            <a:chExt cx="8744694" cy="8505410"/>
          </a:xfrm>
          <a:solidFill>
            <a:srgbClr val="8661C5"/>
          </a:solidFill>
        </p:grpSpPr>
        <p:sp>
          <p:nvSpPr>
            <p:cNvPr id="82" name="Partial Circle 81">
              <a:extLst>
                <a:ext uri="{FF2B5EF4-FFF2-40B4-BE49-F238E27FC236}">
                  <a16:creationId xmlns:a16="http://schemas.microsoft.com/office/drawing/2014/main" id="{D0E99987-A217-05F2-EC30-8AEDCBDA9CBD}"/>
                </a:ext>
              </a:extLst>
            </p:cNvPr>
            <p:cNvSpPr/>
            <p:nvPr/>
          </p:nvSpPr>
          <p:spPr>
            <a:xfrm rot="5460000">
              <a:off x="2520030" y="3134323"/>
              <a:ext cx="7162800" cy="7162800"/>
            </a:xfrm>
            <a:prstGeom prst="pie">
              <a:avLst>
                <a:gd name="adj1" fmla="val 10799798"/>
                <a:gd name="adj2" fmla="val 12700569"/>
              </a:avLst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" name="Partial Circle 1">
              <a:extLst>
                <a:ext uri="{FF2B5EF4-FFF2-40B4-BE49-F238E27FC236}">
                  <a16:creationId xmlns:a16="http://schemas.microsoft.com/office/drawing/2014/main" id="{309A5CF0-F7DD-8801-A73C-2067CFFD1714}"/>
                </a:ext>
              </a:extLst>
            </p:cNvPr>
            <p:cNvSpPr/>
            <p:nvPr/>
          </p:nvSpPr>
          <p:spPr>
            <a:xfrm>
              <a:off x="2522515" y="3136471"/>
              <a:ext cx="7162800" cy="7162800"/>
            </a:xfrm>
            <a:prstGeom prst="pie">
              <a:avLst>
                <a:gd name="adj1" fmla="val 10803549"/>
                <a:gd name="adj2" fmla="val 12497526"/>
              </a:avLst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6" name="Partial Circle 55">
              <a:extLst>
                <a:ext uri="{FF2B5EF4-FFF2-40B4-BE49-F238E27FC236}">
                  <a16:creationId xmlns:a16="http://schemas.microsoft.com/office/drawing/2014/main" id="{88120E8C-ACCC-2256-9590-CA144A2FBB81}"/>
                </a:ext>
              </a:extLst>
            </p:cNvPr>
            <p:cNvSpPr/>
            <p:nvPr/>
          </p:nvSpPr>
          <p:spPr>
            <a:xfrm rot="3660000">
              <a:off x="2512334" y="3127188"/>
              <a:ext cx="7162800" cy="7162800"/>
            </a:xfrm>
            <a:prstGeom prst="pie">
              <a:avLst>
                <a:gd name="adj1" fmla="val 10584279"/>
                <a:gd name="adj2" fmla="val 12554894"/>
              </a:avLst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" name="Partial Circle 60">
              <a:extLst>
                <a:ext uri="{FF2B5EF4-FFF2-40B4-BE49-F238E27FC236}">
                  <a16:creationId xmlns:a16="http://schemas.microsoft.com/office/drawing/2014/main" id="{344C9347-C606-8938-B5D9-43F644DDFD53}"/>
                </a:ext>
              </a:extLst>
            </p:cNvPr>
            <p:cNvSpPr/>
            <p:nvPr/>
          </p:nvSpPr>
          <p:spPr>
            <a:xfrm rot="7260000">
              <a:off x="2520030" y="3135528"/>
              <a:ext cx="7162800" cy="7162800"/>
            </a:xfrm>
            <a:prstGeom prst="pie">
              <a:avLst>
                <a:gd name="adj1" fmla="val 10949472"/>
                <a:gd name="adj2" fmla="val 12592050"/>
              </a:avLst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2" name="Partial Circle 61">
              <a:extLst>
                <a:ext uri="{FF2B5EF4-FFF2-40B4-BE49-F238E27FC236}">
                  <a16:creationId xmlns:a16="http://schemas.microsoft.com/office/drawing/2014/main" id="{92B77423-9ADB-9E3D-6FD9-AF6B59C2D903}"/>
                </a:ext>
              </a:extLst>
            </p:cNvPr>
            <p:cNvSpPr/>
            <p:nvPr/>
          </p:nvSpPr>
          <p:spPr>
            <a:xfrm rot="9060000">
              <a:off x="2520031" y="3146371"/>
              <a:ext cx="7162800" cy="7162800"/>
            </a:xfrm>
            <a:prstGeom prst="pie">
              <a:avLst>
                <a:gd name="adj1" fmla="val 10831346"/>
                <a:gd name="adj2" fmla="val 12541078"/>
              </a:avLst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8" name="Partial Circle 97">
              <a:extLst>
                <a:ext uri="{FF2B5EF4-FFF2-40B4-BE49-F238E27FC236}">
                  <a16:creationId xmlns:a16="http://schemas.microsoft.com/office/drawing/2014/main" id="{0DE78EF2-A3CA-EF94-7AC8-40E9593516EF}"/>
                </a:ext>
              </a:extLst>
            </p:cNvPr>
            <p:cNvSpPr/>
            <p:nvPr/>
          </p:nvSpPr>
          <p:spPr>
            <a:xfrm rot="1860000">
              <a:off x="2514600" y="3146373"/>
              <a:ext cx="7162800" cy="7162800"/>
            </a:xfrm>
            <a:prstGeom prst="pie">
              <a:avLst>
                <a:gd name="adj1" fmla="val 10696237"/>
                <a:gd name="adj2" fmla="val 12340222"/>
              </a:avLst>
            </a:prstGeom>
            <a:solidFill>
              <a:srgbClr val="007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40649ED-E4C9-E689-61FD-F2C9BC0C4B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01430" y="4330035"/>
              <a:ext cx="4387311" cy="2392264"/>
            </a:xfrm>
            <a:prstGeom prst="line">
              <a:avLst/>
            </a:prstGeom>
            <a:grpFill/>
            <a:ln w="50800">
              <a:gradFill>
                <a:gsLst>
                  <a:gs pos="25000">
                    <a:schemeClr val="bg1">
                      <a:lumMod val="95000"/>
                    </a:schemeClr>
                  </a:gs>
                  <a:gs pos="29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3B6706D-6C5B-8EE4-3772-A346400D73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01430" y="2581472"/>
              <a:ext cx="2705350" cy="4140825"/>
            </a:xfrm>
            <a:prstGeom prst="line">
              <a:avLst/>
            </a:prstGeom>
            <a:grpFill/>
            <a:ln w="50800">
              <a:gradFill>
                <a:gsLst>
                  <a:gs pos="25000">
                    <a:schemeClr val="bg1">
                      <a:lumMod val="95000"/>
                    </a:schemeClr>
                  </a:gs>
                  <a:gs pos="28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89360B0-05F0-2DF8-96C2-8F9CE2C6F6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12763" y="1803763"/>
              <a:ext cx="26441" cy="4911593"/>
            </a:xfrm>
            <a:prstGeom prst="line">
              <a:avLst/>
            </a:prstGeom>
            <a:grpFill/>
            <a:ln w="50800">
              <a:gradFill>
                <a:gsLst>
                  <a:gs pos="25000">
                    <a:schemeClr val="bg1">
                      <a:lumMod val="95000"/>
                    </a:schemeClr>
                  </a:gs>
                  <a:gs pos="27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0F8E7D14-C272-58EB-886A-48115C1D4BE0}"/>
                </a:ext>
              </a:extLst>
            </p:cNvPr>
            <p:cNvCxnSpPr>
              <a:cxnSpLocks/>
            </p:cNvCxnSpPr>
            <p:nvPr/>
          </p:nvCxnSpPr>
          <p:spPr>
            <a:xfrm>
              <a:off x="1744047" y="4330035"/>
              <a:ext cx="4387311" cy="2392264"/>
            </a:xfrm>
            <a:prstGeom prst="line">
              <a:avLst/>
            </a:prstGeom>
            <a:grpFill/>
            <a:ln w="50800">
              <a:gradFill>
                <a:gsLst>
                  <a:gs pos="25000">
                    <a:schemeClr val="bg1">
                      <a:lumMod val="95000"/>
                    </a:schemeClr>
                  </a:gs>
                  <a:gs pos="29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149CBC9-DB32-E9C6-0F9D-68A6633DDBB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771" y="2581472"/>
              <a:ext cx="2705350" cy="4140825"/>
            </a:xfrm>
            <a:prstGeom prst="line">
              <a:avLst/>
            </a:prstGeom>
            <a:grpFill/>
            <a:ln w="50800">
              <a:gradFill>
                <a:gsLst>
                  <a:gs pos="25000">
                    <a:schemeClr val="bg1">
                      <a:lumMod val="95000"/>
                    </a:schemeClr>
                  </a:gs>
                  <a:gs pos="28000">
                    <a:schemeClr val="bg1"/>
                  </a:gs>
                  <a:gs pos="0">
                    <a:schemeClr val="bg1">
                      <a:lumMod val="95000"/>
                    </a:schemeClr>
                  </a:gs>
                </a:gsLst>
                <a:lin ang="5400000" scaled="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: Rounded Corners 28" descr="Financial services">
            <a:extLst>
              <a:ext uri="{FF2B5EF4-FFF2-40B4-BE49-F238E27FC236}">
                <a16:creationId xmlns:a16="http://schemas.microsoft.com/office/drawing/2014/main" id="{70665C85-A597-0673-68BF-5AB8CDC01DBD}"/>
              </a:ext>
            </a:extLst>
          </p:cNvPr>
          <p:cNvSpPr/>
          <p:nvPr/>
        </p:nvSpPr>
        <p:spPr bwMode="auto">
          <a:xfrm>
            <a:off x="2164541" y="6204742"/>
            <a:ext cx="2356359" cy="490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534D86-5690-CECB-5226-1E5824C614F6}"/>
              </a:ext>
            </a:extLst>
          </p:cNvPr>
          <p:cNvSpPr txBox="1"/>
          <p:nvPr/>
        </p:nvSpPr>
        <p:spPr>
          <a:xfrm>
            <a:off x="2291183" y="6311418"/>
            <a:ext cx="217057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>
                <a:latin typeface="+mj-lt"/>
              </a:rPr>
              <a:t>Professional Services</a:t>
            </a:r>
          </a:p>
        </p:txBody>
      </p:sp>
      <p:sp>
        <p:nvSpPr>
          <p:cNvPr id="35" name="Rectangle: Rounded Corners 34" descr="Retail">
            <a:extLst>
              <a:ext uri="{FF2B5EF4-FFF2-40B4-BE49-F238E27FC236}">
                <a16:creationId xmlns:a16="http://schemas.microsoft.com/office/drawing/2014/main" id="{BDCF62EA-7EDA-127F-9C29-9CC1FF3A6228}"/>
              </a:ext>
            </a:extLst>
          </p:cNvPr>
          <p:cNvSpPr/>
          <p:nvPr/>
        </p:nvSpPr>
        <p:spPr bwMode="auto">
          <a:xfrm>
            <a:off x="2749167" y="4498577"/>
            <a:ext cx="1785422" cy="490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BBCEA14-B7CD-183D-6306-36B1444CDCFD}"/>
              </a:ext>
            </a:extLst>
          </p:cNvPr>
          <p:cNvSpPr txBox="1"/>
          <p:nvPr/>
        </p:nvSpPr>
        <p:spPr>
          <a:xfrm>
            <a:off x="3247707" y="4600925"/>
            <a:ext cx="788342" cy="285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>
                <a:latin typeface="+mj-lt"/>
              </a:rPr>
              <a:t>FSI</a:t>
            </a:r>
          </a:p>
        </p:txBody>
      </p:sp>
      <p:sp>
        <p:nvSpPr>
          <p:cNvPr id="37" name="Rectangle: Rounded Corners 36" descr="Manufacturing">
            <a:extLst>
              <a:ext uri="{FF2B5EF4-FFF2-40B4-BE49-F238E27FC236}">
                <a16:creationId xmlns:a16="http://schemas.microsoft.com/office/drawing/2014/main" id="{098681FE-FAEC-46FA-FCA6-26172A1A1C1D}"/>
              </a:ext>
            </a:extLst>
          </p:cNvPr>
          <p:cNvSpPr/>
          <p:nvPr/>
        </p:nvSpPr>
        <p:spPr bwMode="auto">
          <a:xfrm>
            <a:off x="7613917" y="4500081"/>
            <a:ext cx="1869465" cy="4873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384139-A034-6574-657C-64EAA5F9282A}"/>
              </a:ext>
            </a:extLst>
          </p:cNvPr>
          <p:cNvSpPr txBox="1"/>
          <p:nvPr/>
        </p:nvSpPr>
        <p:spPr>
          <a:xfrm>
            <a:off x="7677409" y="4605252"/>
            <a:ext cx="17424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>
                <a:latin typeface="+mj-lt"/>
              </a:rPr>
              <a:t>Manufacturing</a:t>
            </a:r>
          </a:p>
        </p:txBody>
      </p:sp>
      <p:sp>
        <p:nvSpPr>
          <p:cNvPr id="39" name="Rectangle: Rounded Corners 38" descr="Energy">
            <a:extLst>
              <a:ext uri="{FF2B5EF4-FFF2-40B4-BE49-F238E27FC236}">
                <a16:creationId xmlns:a16="http://schemas.microsoft.com/office/drawing/2014/main" id="{2BC27F60-4199-3CAE-FA16-02A5D058542F}"/>
              </a:ext>
            </a:extLst>
          </p:cNvPr>
          <p:cNvSpPr/>
          <p:nvPr/>
        </p:nvSpPr>
        <p:spPr bwMode="auto">
          <a:xfrm>
            <a:off x="4248880" y="3187938"/>
            <a:ext cx="1554078" cy="490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5EF68A6-3E86-BBC8-AECA-C0B160709D63}"/>
              </a:ext>
            </a:extLst>
          </p:cNvPr>
          <p:cNvSpPr txBox="1"/>
          <p:nvPr/>
        </p:nvSpPr>
        <p:spPr>
          <a:xfrm>
            <a:off x="4496906" y="3281785"/>
            <a:ext cx="105649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>
                <a:latin typeface="+mj-lt"/>
              </a:rPr>
              <a:t>Insurance</a:t>
            </a:r>
            <a:endParaRPr lang="en-US" sz="2000">
              <a:latin typeface="+mj-lt"/>
            </a:endParaRPr>
          </a:p>
        </p:txBody>
      </p:sp>
      <p:sp>
        <p:nvSpPr>
          <p:cNvPr id="41" name="Rectangle: Rounded Corners 40" descr="Telecommunications">
            <a:extLst>
              <a:ext uri="{FF2B5EF4-FFF2-40B4-BE49-F238E27FC236}">
                <a16:creationId xmlns:a16="http://schemas.microsoft.com/office/drawing/2014/main" id="{6934E948-0F78-D42D-5C42-3C30F5BED36A}"/>
              </a:ext>
            </a:extLst>
          </p:cNvPr>
          <p:cNvSpPr/>
          <p:nvPr/>
        </p:nvSpPr>
        <p:spPr bwMode="auto">
          <a:xfrm>
            <a:off x="7542724" y="6196113"/>
            <a:ext cx="2494313" cy="490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7365674-31CF-45E7-68DF-ECAAC1B24BCB}"/>
              </a:ext>
            </a:extLst>
          </p:cNvPr>
          <p:cNvSpPr txBox="1"/>
          <p:nvPr/>
        </p:nvSpPr>
        <p:spPr>
          <a:xfrm>
            <a:off x="7622787" y="6302788"/>
            <a:ext cx="233418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>
                <a:latin typeface="+mj-lt"/>
              </a:rPr>
              <a:t>Government</a:t>
            </a:r>
          </a:p>
        </p:txBody>
      </p:sp>
      <p:sp>
        <p:nvSpPr>
          <p:cNvPr id="43" name="Rectangle: Rounded Corners 42" descr="Healthcare">
            <a:extLst>
              <a:ext uri="{FF2B5EF4-FFF2-40B4-BE49-F238E27FC236}">
                <a16:creationId xmlns:a16="http://schemas.microsoft.com/office/drawing/2014/main" id="{8D4CD2B8-88F7-BFBF-D7D0-AE519B91F750}"/>
              </a:ext>
            </a:extLst>
          </p:cNvPr>
          <p:cNvSpPr/>
          <p:nvPr/>
        </p:nvSpPr>
        <p:spPr bwMode="auto">
          <a:xfrm>
            <a:off x="6258021" y="3187938"/>
            <a:ext cx="1789085" cy="490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E33BE2-BB37-BF3E-A684-49002858044F}"/>
              </a:ext>
            </a:extLst>
          </p:cNvPr>
          <p:cNvSpPr txBox="1"/>
          <p:nvPr/>
        </p:nvSpPr>
        <p:spPr>
          <a:xfrm>
            <a:off x="6484606" y="3291574"/>
            <a:ext cx="1335914" cy="283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>
                <a:latin typeface="+mj-lt"/>
              </a:rPr>
              <a:t>Healthcare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131726C-E851-9EFA-B245-C37DE2308E4D}"/>
              </a:ext>
            </a:extLst>
          </p:cNvPr>
          <p:cNvSpPr txBox="1"/>
          <p:nvPr/>
        </p:nvSpPr>
        <p:spPr>
          <a:xfrm>
            <a:off x="401618" y="6174232"/>
            <a:ext cx="139516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Legal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1ECB984-FA69-4B76-598E-E61757F48602}"/>
              </a:ext>
            </a:extLst>
          </p:cNvPr>
          <p:cNvSpPr txBox="1"/>
          <p:nvPr/>
        </p:nvSpPr>
        <p:spPr>
          <a:xfrm>
            <a:off x="1932618" y="2585823"/>
            <a:ext cx="1491286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/>
              <a:t>Customer Onboarding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DD2F35-13C4-B399-D948-0D64558E9958}"/>
              </a:ext>
            </a:extLst>
          </p:cNvPr>
          <p:cNvSpPr txBox="1"/>
          <p:nvPr/>
        </p:nvSpPr>
        <p:spPr>
          <a:xfrm>
            <a:off x="3235650" y="2364751"/>
            <a:ext cx="2251279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Origination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6842FEF-F59C-B7F7-1A7B-97BB02BBC237}"/>
              </a:ext>
            </a:extLst>
          </p:cNvPr>
          <p:cNvSpPr txBox="1"/>
          <p:nvPr/>
        </p:nvSpPr>
        <p:spPr>
          <a:xfrm>
            <a:off x="6734539" y="2364751"/>
            <a:ext cx="2148745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Clinical Studies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6627C2-568F-144C-6CF7-0E1C6C1AEC74}"/>
              </a:ext>
            </a:extLst>
          </p:cNvPr>
          <p:cNvSpPr txBox="1"/>
          <p:nvPr/>
        </p:nvSpPr>
        <p:spPr>
          <a:xfrm>
            <a:off x="8837439" y="2693544"/>
            <a:ext cx="1249843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/>
              <a:t>Plant Safety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B91B355-B3F4-85F3-B9D4-66A6F08800C5}"/>
              </a:ext>
            </a:extLst>
          </p:cNvPr>
          <p:cNvSpPr txBox="1"/>
          <p:nvPr/>
        </p:nvSpPr>
        <p:spPr>
          <a:xfrm>
            <a:off x="10321787" y="6174232"/>
            <a:ext cx="159449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Grant Processing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280D825-E322-75C9-AD04-F42C1FB9C174}"/>
              </a:ext>
            </a:extLst>
          </p:cNvPr>
          <p:cNvSpPr txBox="1"/>
          <p:nvPr/>
        </p:nvSpPr>
        <p:spPr>
          <a:xfrm>
            <a:off x="9262751" y="3951602"/>
            <a:ext cx="159449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/>
              <a:t>Consumer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26AD9B-7B75-4E9D-2455-13CF6DF76BAF}"/>
              </a:ext>
            </a:extLst>
          </p:cNvPr>
          <p:cNvSpPr txBox="1"/>
          <p:nvPr/>
        </p:nvSpPr>
        <p:spPr>
          <a:xfrm>
            <a:off x="8769429" y="3322573"/>
            <a:ext cx="192370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/>
              <a:t>Design Documents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379756F-7D84-4492-6EF9-6E9FDEF47425}"/>
              </a:ext>
            </a:extLst>
          </p:cNvPr>
          <p:cNvSpPr txBox="1"/>
          <p:nvPr/>
        </p:nvSpPr>
        <p:spPr>
          <a:xfrm>
            <a:off x="1741547" y="3214852"/>
            <a:ext cx="1635918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/>
              <a:t>Mortgage Documents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9CB57D3-480A-89C5-A764-A029F3EFEBA4}"/>
              </a:ext>
            </a:extLst>
          </p:cNvPr>
          <p:cNvSpPr txBox="1"/>
          <p:nvPr/>
        </p:nvSpPr>
        <p:spPr>
          <a:xfrm>
            <a:off x="1237489" y="3951602"/>
            <a:ext cx="1735828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/>
              <a:t>Investor Services</a:t>
            </a:r>
          </a:p>
        </p:txBody>
      </p:sp>
      <p:sp>
        <p:nvSpPr>
          <p:cNvPr id="67" name="Title 66">
            <a:extLst>
              <a:ext uri="{FF2B5EF4-FFF2-40B4-BE49-F238E27FC236}">
                <a16:creationId xmlns:a16="http://schemas.microsoft.com/office/drawing/2014/main" id="{16BB025C-5660-7C07-E7E4-80BADA9B482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40082" y="269583"/>
            <a:ext cx="11651918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Core SharePoint Embedded Use Cases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D7B7D1-0568-5857-EC33-58AA90B2F1A1}"/>
              </a:ext>
            </a:extLst>
          </p:cNvPr>
          <p:cNvSpPr txBox="1"/>
          <p:nvPr/>
        </p:nvSpPr>
        <p:spPr>
          <a:xfrm>
            <a:off x="3575152" y="1925414"/>
            <a:ext cx="2251279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Statements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DB8F02-7CB0-49E5-1DCF-A86493A3F2AF}"/>
              </a:ext>
            </a:extLst>
          </p:cNvPr>
          <p:cNvSpPr txBox="1"/>
          <p:nvPr/>
        </p:nvSpPr>
        <p:spPr>
          <a:xfrm>
            <a:off x="3900279" y="1486077"/>
            <a:ext cx="2251279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Claims Processing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16CFD9-B99F-C32C-D139-0019F72190F0}"/>
              </a:ext>
            </a:extLst>
          </p:cNvPr>
          <p:cNvSpPr txBox="1"/>
          <p:nvPr/>
        </p:nvSpPr>
        <p:spPr>
          <a:xfrm>
            <a:off x="6292864" y="1925414"/>
            <a:ext cx="2148745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Pharma Research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A32746-99D8-A40D-169E-8D12DA71F9B1}"/>
              </a:ext>
            </a:extLst>
          </p:cNvPr>
          <p:cNvSpPr txBox="1"/>
          <p:nvPr/>
        </p:nvSpPr>
        <p:spPr>
          <a:xfrm>
            <a:off x="6100506" y="1486077"/>
            <a:ext cx="2148745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Health Records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5E1864-7587-22F2-A7ED-7789ADC05CCA}"/>
              </a:ext>
            </a:extLst>
          </p:cNvPr>
          <p:cNvSpPr txBox="1"/>
          <p:nvPr/>
        </p:nvSpPr>
        <p:spPr>
          <a:xfrm>
            <a:off x="493213" y="5652756"/>
            <a:ext cx="139516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Tax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D03285-8E6D-F4A2-1130-223D9318FFC1}"/>
              </a:ext>
            </a:extLst>
          </p:cNvPr>
          <p:cNvSpPr txBox="1"/>
          <p:nvPr/>
        </p:nvSpPr>
        <p:spPr>
          <a:xfrm>
            <a:off x="10184416" y="5652757"/>
            <a:ext cx="159449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General Services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0A595F-6763-5462-5EFF-4805CF4CBBC5}"/>
              </a:ext>
            </a:extLst>
          </p:cNvPr>
          <p:cNvSpPr txBox="1"/>
          <p:nvPr/>
        </p:nvSpPr>
        <p:spPr>
          <a:xfrm>
            <a:off x="619817" y="5008170"/>
            <a:ext cx="139516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Audit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9B0057-7F7D-140A-669F-E244CD410487}"/>
              </a:ext>
            </a:extLst>
          </p:cNvPr>
          <p:cNvSpPr txBox="1"/>
          <p:nvPr/>
        </p:nvSpPr>
        <p:spPr>
          <a:xfrm>
            <a:off x="9982114" y="5008170"/>
            <a:ext cx="1594494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/>
              <a:t>FOI Process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CE191188-4656-1083-5DF5-4CE0B1CE3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 bwMode="auto">
          <a:xfrm>
            <a:off x="195985" y="910139"/>
            <a:ext cx="11809044" cy="5943600"/>
          </a:xfrm>
          <a:custGeom>
            <a:avLst/>
            <a:gdLst>
              <a:gd name="connsiteX0" fmla="*/ 5756409 w 11512818"/>
              <a:gd name="connsiteY0" fmla="*/ 0 h 5794507"/>
              <a:gd name="connsiteX1" fmla="*/ 11512818 w 11512818"/>
              <a:gd name="connsiteY1" fmla="*/ 5756409 h 5794507"/>
              <a:gd name="connsiteX2" fmla="*/ 11511855 w 11512818"/>
              <a:gd name="connsiteY2" fmla="*/ 5794507 h 5794507"/>
              <a:gd name="connsiteX3" fmla="*/ 964 w 11512818"/>
              <a:gd name="connsiteY3" fmla="*/ 5794507 h 5794507"/>
              <a:gd name="connsiteX4" fmla="*/ 0 w 11512818"/>
              <a:gd name="connsiteY4" fmla="*/ 5756409 h 5794507"/>
              <a:gd name="connsiteX5" fmla="*/ 5756409 w 11512818"/>
              <a:gd name="connsiteY5" fmla="*/ 0 h 5794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12818" h="5794507">
                <a:moveTo>
                  <a:pt x="5756409" y="0"/>
                </a:moveTo>
                <a:cubicBezTo>
                  <a:pt x="8935586" y="0"/>
                  <a:pt x="11512818" y="2577232"/>
                  <a:pt x="11512818" y="5756409"/>
                </a:cubicBezTo>
                <a:lnTo>
                  <a:pt x="11511855" y="5794507"/>
                </a:lnTo>
                <a:lnTo>
                  <a:pt x="964" y="5794507"/>
                </a:lnTo>
                <a:lnTo>
                  <a:pt x="0" y="5756409"/>
                </a:lnTo>
                <a:cubicBezTo>
                  <a:pt x="0" y="2577232"/>
                  <a:pt x="2577232" y="0"/>
                  <a:pt x="5756409" y="0"/>
                </a:cubicBezTo>
                <a:close/>
              </a:path>
            </a:pathLst>
          </a:custGeom>
          <a:noFill/>
          <a:ln w="12700">
            <a:solidFill>
              <a:srgbClr val="D9D9D6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96424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3">
            <a:extLst>
              <a:ext uri="{FF2B5EF4-FFF2-40B4-BE49-F238E27FC236}">
                <a16:creationId xmlns:a16="http://schemas.microsoft.com/office/drawing/2014/main" id="{84011F88-B3D6-A594-081A-0CDECD1DD0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6568" y="800543"/>
            <a:ext cx="11018838" cy="554038"/>
          </a:xfrm>
        </p:spPr>
        <p:txBody>
          <a:bodyPr/>
          <a:lstStyle/>
          <a:p>
            <a:r>
              <a:rPr lang="en-US"/>
              <a:t>Your Team Today</a:t>
            </a:r>
          </a:p>
        </p:txBody>
      </p:sp>
      <p:pic>
        <p:nvPicPr>
          <p:cNvPr id="18" name="Picture Placeholder 15" descr="A person wearing glasses smiling&#10;&#10;AI-generated content may be incorrect.">
            <a:extLst>
              <a:ext uri="{FF2B5EF4-FFF2-40B4-BE49-F238E27FC236}">
                <a16:creationId xmlns:a16="http://schemas.microsoft.com/office/drawing/2014/main" id="{4CA57213-C119-8535-CF06-BCFD08A6A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9284" y="2222205"/>
            <a:ext cx="2313432" cy="2313432"/>
          </a:xfrm>
          <a:prstGeom prst="ellipse">
            <a:avLst/>
          </a:prstGeom>
        </p:spPr>
      </p:pic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07FD59BC-3BEB-F52A-0BA5-E63009901532}"/>
              </a:ext>
            </a:extLst>
          </p:cNvPr>
          <p:cNvSpPr txBox="1">
            <a:spLocks/>
          </p:cNvSpPr>
          <p:nvPr/>
        </p:nvSpPr>
        <p:spPr>
          <a:xfrm>
            <a:off x="4939284" y="4736805"/>
            <a:ext cx="2313432" cy="492443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James Eccles</a:t>
            </a:r>
          </a:p>
          <a:p>
            <a:r>
              <a:rPr lang="en-US" sz="1400"/>
              <a:t>in/ecclesjames</a:t>
            </a:r>
          </a:p>
        </p:txBody>
      </p:sp>
      <p:pic>
        <p:nvPicPr>
          <p:cNvPr id="20" name="Picture Placeholder 13" descr="A person in a black shirt&#10;&#10;AI-generated content may be incorrect.">
            <a:extLst>
              <a:ext uri="{FF2B5EF4-FFF2-40B4-BE49-F238E27FC236}">
                <a16:creationId xmlns:a16="http://schemas.microsoft.com/office/drawing/2014/main" id="{2000964F-CC91-C13B-CB3B-2CC6AB4FF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4702" y="2222205"/>
            <a:ext cx="2313432" cy="2313432"/>
          </a:xfrm>
          <a:prstGeom prst="ellipse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19ECC014-4FEA-12D9-E8D1-EE82D53BD1CB}"/>
              </a:ext>
            </a:extLst>
          </p:cNvPr>
          <p:cNvSpPr txBox="1">
            <a:spLocks/>
          </p:cNvSpPr>
          <p:nvPr/>
        </p:nvSpPr>
        <p:spPr>
          <a:xfrm>
            <a:off x="704702" y="4736805"/>
            <a:ext cx="2313432" cy="492443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Reid Carlberg</a:t>
            </a:r>
          </a:p>
          <a:p>
            <a:r>
              <a:rPr lang="en-US" sz="1400"/>
              <a:t>in/reidcarlberg</a:t>
            </a:r>
          </a:p>
        </p:txBody>
      </p:sp>
      <p:pic>
        <p:nvPicPr>
          <p:cNvPr id="23" name="Picture Placeholder 19" descr="A person smiling at the camera&#10;&#10;AI-generated content may be incorrect.">
            <a:extLst>
              <a:ext uri="{FF2B5EF4-FFF2-40B4-BE49-F238E27FC236}">
                <a16:creationId xmlns:a16="http://schemas.microsoft.com/office/drawing/2014/main" id="{528B4ACB-80E0-1587-D5D4-FD63D988A0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13853" y="2222205"/>
            <a:ext cx="2313432" cy="2313432"/>
          </a:xfrm>
          <a:prstGeom prst="ellipse">
            <a:avLst/>
          </a:prstGeom>
        </p:spPr>
      </p:pic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9D7A5C9E-1049-2D0D-74BF-EDE45C3D163C}"/>
              </a:ext>
            </a:extLst>
          </p:cNvPr>
          <p:cNvSpPr txBox="1">
            <a:spLocks/>
          </p:cNvSpPr>
          <p:nvPr/>
        </p:nvSpPr>
        <p:spPr>
          <a:xfrm>
            <a:off x="9413853" y="4736805"/>
            <a:ext cx="2313432" cy="492443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Sans Display" pitchFamily="2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Clalissa Yi</a:t>
            </a:r>
          </a:p>
          <a:p>
            <a:r>
              <a:rPr lang="en-US" sz="1400"/>
              <a:t>in/clalissayi</a:t>
            </a:r>
          </a:p>
        </p:txBody>
      </p:sp>
    </p:spTree>
    <p:extLst>
      <p:ext uri="{BB962C8B-B14F-4D97-AF65-F5344CB8AC3E}">
        <p14:creationId xmlns:p14="http://schemas.microsoft.com/office/powerpoint/2010/main" val="1480439594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738FA-6F70-394A-D4C0-577F9E8B4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422E944-0159-A804-5889-CD8E90B18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SharePoint Embedded Meters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928C191-5190-455B-0F9D-C24105154C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206D10-14BD-E85F-7C4F-0ECE97EFC371}"/>
              </a:ext>
            </a:extLst>
          </p:cNvPr>
          <p:cNvSpPr txBox="1"/>
          <p:nvPr/>
        </p:nvSpPr>
        <p:spPr>
          <a:xfrm>
            <a:off x="584200" y="5878108"/>
            <a:ext cx="45675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>
                <a:hlinkClick r:id="rId3"/>
              </a:rPr>
              <a:t>https://aka.ms/spe-adoption</a:t>
            </a:r>
            <a:r>
              <a:rPr lang="en-US" sz="2000"/>
              <a:t> 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9005A4B-F5C3-9925-2EF5-9A95D409E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556077"/>
              </p:ext>
            </p:extLst>
          </p:nvPr>
        </p:nvGraphicFramePr>
        <p:xfrm>
          <a:off x="584200" y="1550162"/>
          <a:ext cx="11034289" cy="161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632">
                  <a:extLst>
                    <a:ext uri="{9D8B030D-6E8A-4147-A177-3AD203B41FA5}">
                      <a16:colId xmlns:a16="http://schemas.microsoft.com/office/drawing/2014/main" val="2583094030"/>
                    </a:ext>
                  </a:extLst>
                </a:gridCol>
                <a:gridCol w="3387255">
                  <a:extLst>
                    <a:ext uri="{9D8B030D-6E8A-4147-A177-3AD203B41FA5}">
                      <a16:colId xmlns:a16="http://schemas.microsoft.com/office/drawing/2014/main" val="3376471621"/>
                    </a:ext>
                  </a:extLst>
                </a:gridCol>
                <a:gridCol w="4103402">
                  <a:extLst>
                    <a:ext uri="{9D8B030D-6E8A-4147-A177-3AD203B41FA5}">
                      <a16:colId xmlns:a16="http://schemas.microsoft.com/office/drawing/2014/main" val="2122210182"/>
                    </a:ext>
                  </a:extLst>
                </a:gridCol>
              </a:tblGrid>
              <a:tr h="290950">
                <a:tc>
                  <a:txBody>
                    <a:bodyPr/>
                    <a:lstStyle/>
                    <a:p>
                      <a:pPr marL="0" marR="0" indent="0" algn="l" defTabSz="932742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>
                          <a:ln w="3175"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ptos Display" panose="02110004020202020204"/>
                          <a:ea typeface="+mn-ea"/>
                          <a:cs typeface="+mn-cs"/>
                        </a:rPr>
                        <a:t>Service Meters</a:t>
                      </a:r>
                    </a:p>
                  </a:txBody>
                  <a:tcPr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2000" b="0" i="0" u="none" strike="noStrike" kern="1200" cap="none" spc="0" normalizeH="0" baseline="0">
                          <a:ln w="3175"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ptos Display" panose="02110004020202020204"/>
                          <a:ea typeface="+mn-ea"/>
                          <a:cs typeface="+mn-cs"/>
                        </a:rPr>
                        <a:t>Meter Unit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2000" b="0" i="0" u="none" strike="noStrike" kern="1200" cap="none" spc="0" normalizeH="0" baseline="0">
                          <a:ln w="3175"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ptos Display" panose="02110004020202020204"/>
                          <a:ea typeface="+mn-ea"/>
                          <a:cs typeface="+mn-cs"/>
                        </a:rPr>
                        <a:t>Price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2345432"/>
                  </a:ext>
                </a:extLst>
              </a:tr>
              <a:tr h="2909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Storage</a:t>
                      </a:r>
                    </a:p>
                  </a:txBody>
                  <a:tcPr marL="108000" marR="29083" marT="14541" marB="14541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$/GB/Day</a:t>
                      </a:r>
                    </a:p>
                  </a:txBody>
                  <a:tcPr marL="108000" marR="29083" marT="14541" marB="14541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$0.00667</a:t>
                      </a:r>
                    </a:p>
                  </a:txBody>
                  <a:tcPr marL="108000" marR="29083" marT="14541" marB="14541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458342"/>
                  </a:ext>
                </a:extLst>
              </a:tr>
              <a:tr h="4799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Graph API Transactions</a:t>
                      </a:r>
                    </a:p>
                  </a:txBody>
                  <a:tcPr marL="108000" marR="29083" marT="14541" marB="14541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$/1 API call</a:t>
                      </a:r>
                    </a:p>
                  </a:txBody>
                  <a:tcPr marL="108000" marR="29083" marT="14541" marB="14541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$0.00050</a:t>
                      </a:r>
                    </a:p>
                  </a:txBody>
                  <a:tcPr marL="108000" marR="29083" marT="14541" marB="14541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823862"/>
                  </a:ext>
                </a:extLst>
              </a:tr>
              <a:tr h="44471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Express Egress</a:t>
                      </a:r>
                    </a:p>
                  </a:txBody>
                  <a:tcPr marL="108000" marR="29083" marT="14541" marB="14541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$/GB</a:t>
                      </a:r>
                    </a:p>
                  </a:txBody>
                  <a:tcPr marL="108000" marR="29083" marT="14541" marB="14541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$0.05</a:t>
                      </a:r>
                    </a:p>
                  </a:txBody>
                  <a:tcPr marL="108000" marR="29083" marT="14541" marB="14541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720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71857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C76310-47CD-0809-BE60-2D6889716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SPE: Optimized for Document Management in Apps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CB06B6E-98C5-B58D-BD99-D305228D514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342447427"/>
              </p:ext>
            </p:extLst>
          </p:nvPr>
        </p:nvGraphicFramePr>
        <p:xfrm>
          <a:off x="588263" y="1209040"/>
          <a:ext cx="11018838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1037">
                  <a:extLst>
                    <a:ext uri="{9D8B030D-6E8A-4147-A177-3AD203B41FA5}">
                      <a16:colId xmlns:a16="http://schemas.microsoft.com/office/drawing/2014/main" val="1966699377"/>
                    </a:ext>
                  </a:extLst>
                </a:gridCol>
                <a:gridCol w="3564855">
                  <a:extLst>
                    <a:ext uri="{9D8B030D-6E8A-4147-A177-3AD203B41FA5}">
                      <a16:colId xmlns:a16="http://schemas.microsoft.com/office/drawing/2014/main" val="2615213398"/>
                    </a:ext>
                  </a:extLst>
                </a:gridCol>
                <a:gridCol w="3672946">
                  <a:extLst>
                    <a:ext uri="{9D8B030D-6E8A-4147-A177-3AD203B41FA5}">
                      <a16:colId xmlns:a16="http://schemas.microsoft.com/office/drawing/2014/main" val="9058358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SharePoint Online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SharePoint Embedded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596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Hyper Scale Document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48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Native Word, Excel, PowerPoint, ++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949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Lightweight Document Containers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894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Rich Security Controls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4691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Built In User Experience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255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Manages Websites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719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Stores Data in Lists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761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Business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M365 Entitlement + Extras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Azure Meters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948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API Resource Usage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M365 Entitlement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2x Largest Entitlement*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629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Audit, eDiscovery, Purview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527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SPAC Integration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591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API Models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Graph, CSOM (REST)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Graph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91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1626826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E6B9F0-2BF1-F72E-5FDA-97A7E37CE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Resource Allocation Comparison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A8DFEF-6066-2D15-01CC-46427AC8A34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SharePoint Online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09F0DC-3499-F360-2835-93952A243E5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3945696"/>
          </a:xfrm>
        </p:spPr>
        <p:txBody>
          <a:bodyPr/>
          <a:lstStyle/>
          <a:p>
            <a:r>
              <a:rPr lang="en-US" b="1"/>
              <a:t>Based on total licensed users</a:t>
            </a:r>
          </a:p>
          <a:p>
            <a:r>
              <a:rPr lang="en-US"/>
              <a:t>1k users = 1,200 resource units / min</a:t>
            </a:r>
          </a:p>
          <a:p>
            <a:r>
              <a:rPr lang="en-US"/>
              <a:t>1k-5k = 2,400 </a:t>
            </a:r>
          </a:p>
          <a:p>
            <a:r>
              <a:rPr lang="en-US"/>
              <a:t>5k-15k = 3,600</a:t>
            </a:r>
          </a:p>
          <a:p>
            <a:r>
              <a:rPr lang="en-US"/>
              <a:t>15k-50k = 4,800</a:t>
            </a:r>
          </a:p>
          <a:p>
            <a:r>
              <a:rPr lang="en-US"/>
              <a:t>50k+ = 6,000</a:t>
            </a:r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sz="1400">
                <a:hlinkClick r:id="rId2"/>
              </a:rPr>
              <a:t>Avoid getting throttled or blocked in SharePoint Online | Microsoft Learn</a:t>
            </a:r>
            <a:endParaRPr lang="en-US" sz="14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8822D5-4101-13F0-93F6-D46CBEAA6FA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SharePoint Embedded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45D96E-620D-EDE0-55A3-C564D7441C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3871829"/>
          </a:xfrm>
        </p:spPr>
        <p:txBody>
          <a:bodyPr/>
          <a:lstStyle/>
          <a:p>
            <a:r>
              <a:rPr lang="en-US" b="1"/>
              <a:t>Not based on users</a:t>
            </a:r>
          </a:p>
          <a:p>
            <a:r>
              <a:rPr lang="en-US"/>
              <a:t>Per app per tenant = 12,000 resource units / min</a:t>
            </a:r>
          </a:p>
          <a:p>
            <a:r>
              <a:rPr lang="en-US"/>
              <a:t>(can be increased)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sz="1400">
                <a:hlinkClick r:id="rId3"/>
              </a:rPr>
              <a:t>SharePoint Embedded Limits and Calling Patterns | Microsoft Learn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109397813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583EC-1C8E-1764-D882-C5D3E619D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D2D2C-DEF0-D351-F9ED-8CB018652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 compared to CSPP / CSPP+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2BF3DA5-4BBB-D8E7-3E02-B1D09ADEF3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217172"/>
              </p:ext>
            </p:extLst>
          </p:nvPr>
        </p:nvGraphicFramePr>
        <p:xfrm>
          <a:off x="802861" y="1058379"/>
          <a:ext cx="10515596" cy="504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899">
                  <a:extLst>
                    <a:ext uri="{9D8B030D-6E8A-4147-A177-3AD203B41FA5}">
                      <a16:colId xmlns:a16="http://schemas.microsoft.com/office/drawing/2014/main" val="3237705743"/>
                    </a:ext>
                  </a:extLst>
                </a:gridCol>
                <a:gridCol w="2628899">
                  <a:extLst>
                    <a:ext uri="{9D8B030D-6E8A-4147-A177-3AD203B41FA5}">
                      <a16:colId xmlns:a16="http://schemas.microsoft.com/office/drawing/2014/main" val="2407452750"/>
                    </a:ext>
                  </a:extLst>
                </a:gridCol>
                <a:gridCol w="2628899">
                  <a:extLst>
                    <a:ext uri="{9D8B030D-6E8A-4147-A177-3AD203B41FA5}">
                      <a16:colId xmlns:a16="http://schemas.microsoft.com/office/drawing/2014/main" val="2932067791"/>
                    </a:ext>
                  </a:extLst>
                </a:gridCol>
                <a:gridCol w="2628899">
                  <a:extLst>
                    <a:ext uri="{9D8B030D-6E8A-4147-A177-3AD203B41FA5}">
                      <a16:colId xmlns:a16="http://schemas.microsoft.com/office/drawing/2014/main" val="3625964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SPE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CSPP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CSPP+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7189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Entra Identity Aware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 (Based on 3P)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 (Based on 3P)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57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Entra Guest 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 (Based on 3P)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 (Based on 3P)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403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Comprehensive M365 integration (Beyond WXP)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1663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Stores documents inside M365 boundary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27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Geo specific data 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920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Asynchronous Collaboration (Mentions, task, notifications)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07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Coauthoring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 (Limited)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 (Based on 3P)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74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Purview (Audit, E-discovery, Sensitivity Labels, </a:t>
                      </a:r>
                      <a:r>
                        <a:rPr lang="en-US" sz="1100" err="1"/>
                        <a:t>etc</a:t>
                      </a:r>
                      <a:r>
                        <a:rPr lang="en-US" sz="110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2824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E3, E5 (BYOK, DLP, </a:t>
                      </a:r>
                      <a:r>
                        <a:rPr lang="en-US" sz="1100" err="1"/>
                        <a:t>etc</a:t>
                      </a:r>
                      <a:r>
                        <a:rPr lang="en-US" sz="110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4322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FedRAMP (GCC Mod, High)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817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Copilot / Agent Experiences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488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/>
                        <a:t>WXP Web / Desktop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Web / Mobile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Web / Desktop / Mobile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749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5870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177998B-B2C0-30C9-3769-4403F286D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File Management Options for Your Apps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B13095E-D554-87DA-3DBB-9A2808D4B0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338554"/>
          </a:xfrm>
        </p:spPr>
        <p:txBody>
          <a:bodyPr/>
          <a:lstStyle/>
          <a:p>
            <a:r>
              <a:rPr lang="en-US"/>
              <a:t>SPE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A0E3C6A-C97B-915F-2525-0BD4ECCEBC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046440"/>
          </a:xfrm>
        </p:spPr>
        <p:txBody>
          <a:bodyPr/>
          <a:lstStyle/>
          <a:p>
            <a:r>
              <a:rPr lang="en-US"/>
              <a:t>High Resource Limits</a:t>
            </a:r>
          </a:p>
          <a:p>
            <a:r>
              <a:rPr lang="en-US"/>
              <a:t>DIY User Experience</a:t>
            </a:r>
          </a:p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41FAC2F-4848-A985-149A-AB717C6F39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338554"/>
          </a:xfrm>
        </p:spPr>
        <p:txBody>
          <a:bodyPr/>
          <a:lstStyle/>
          <a:p>
            <a:r>
              <a:rPr lang="en-US"/>
              <a:t>SPO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B0494B-A393-B9D4-C726-38BA1000CDC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984885"/>
          </a:xfrm>
        </p:spPr>
        <p:txBody>
          <a:bodyPr/>
          <a:lstStyle/>
          <a:p>
            <a:r>
              <a:rPr lang="en-US"/>
              <a:t>License Based Resource Limits</a:t>
            </a:r>
          </a:p>
          <a:p>
            <a:r>
              <a:rPr lang="en-US"/>
              <a:t>SPO User Experience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C2CDFA9-B230-6539-DB2B-23E00324C0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338554"/>
          </a:xfrm>
        </p:spPr>
        <p:txBody>
          <a:bodyPr/>
          <a:lstStyle/>
          <a:p>
            <a:r>
              <a:rPr lang="en-US"/>
              <a:t>CSPP / CSPP+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FB7B753-AF1A-4A15-EC98-09394B0FB8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984885"/>
          </a:xfrm>
        </p:spPr>
        <p:txBody>
          <a:bodyPr/>
          <a:lstStyle/>
          <a:p>
            <a:r>
              <a:rPr lang="en-US"/>
              <a:t>Document Editing Only</a:t>
            </a:r>
          </a:p>
          <a:p>
            <a:r>
              <a:rPr lang="en-US"/>
              <a:t>Does not guarantee processing geo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CF05A2-47F1-3142-C0EF-651F1B220F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059824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2FCDE5-1833-16AD-9BE7-F072892BD9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1480" y="695008"/>
            <a:ext cx="11017250" cy="554037"/>
          </a:xfrm>
        </p:spPr>
        <p:txBody>
          <a:bodyPr/>
          <a:lstStyle/>
          <a:p>
            <a:r>
              <a:rPr lang="en-US"/>
              <a:t>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C7120D-B359-A745-2A2E-5AEE3F506CF2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16636" y="1536891"/>
            <a:ext cx="11018838" cy="3546475"/>
          </a:xfrm>
        </p:spPr>
        <p:txBody>
          <a:bodyPr/>
          <a:lstStyle/>
          <a:p>
            <a:r>
              <a:rPr lang="en-US" sz="2400"/>
              <a:t>Microsoft Learn: </a:t>
            </a:r>
            <a:r>
              <a:rPr lang="en-US" sz="2400">
                <a:hlinkClick r:id="rId2"/>
              </a:rPr>
              <a:t>https://aka.ms/start-spe</a:t>
            </a:r>
            <a:endParaRPr lang="en-US" sz="2400"/>
          </a:p>
          <a:p>
            <a:r>
              <a:rPr lang="en-US" sz="2400"/>
              <a:t>YouTube Playlist: </a:t>
            </a:r>
            <a:r>
              <a:rPr lang="en-US" sz="2400">
                <a:hlinkClick r:id="rId3"/>
              </a:rPr>
              <a:t>https://aka.ms/spe-playlist</a:t>
            </a:r>
            <a:r>
              <a:rPr lang="en-US" sz="2400"/>
              <a:t> </a:t>
            </a:r>
          </a:p>
          <a:p>
            <a:r>
              <a:rPr lang="en-US" sz="2400"/>
              <a:t>Code Samples: </a:t>
            </a:r>
            <a:r>
              <a:rPr lang="en-US" sz="2400">
                <a:hlinkClick r:id="rId4"/>
              </a:rPr>
              <a:t>https://aka.ms/spe-samples</a:t>
            </a:r>
            <a:endParaRPr lang="en-US" sz="2400"/>
          </a:p>
          <a:p>
            <a:endParaRPr lang="en-US" sz="2400"/>
          </a:p>
          <a:p>
            <a:r>
              <a:rPr lang="en-US" sz="2400"/>
              <a:t>Educate Your Stakeholders: </a:t>
            </a:r>
            <a:r>
              <a:rPr lang="en-US" sz="2400">
                <a:hlinkClick r:id="rId5"/>
              </a:rPr>
              <a:t>https://aka.ms/spe-2min</a:t>
            </a:r>
            <a:endParaRPr lang="en-US" sz="2400"/>
          </a:p>
          <a:p>
            <a:r>
              <a:rPr lang="en-US" sz="2400"/>
              <a:t>Vibe Code + MCP: </a:t>
            </a:r>
            <a:r>
              <a:rPr lang="en-US" sz="2400">
                <a:hlinkClick r:id="rId6"/>
              </a:rPr>
              <a:t>https://aka.ms/spe-vibe</a:t>
            </a:r>
            <a:r>
              <a:rPr lang="en-US" sz="2400"/>
              <a:t> </a:t>
            </a:r>
          </a:p>
          <a:p>
            <a:endParaRPr lang="en-US" sz="2400"/>
          </a:p>
          <a:p>
            <a:r>
              <a:rPr lang="en-US" sz="2400"/>
              <a:t>YES! You can have this deck.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B2E7A8-6E63-89E5-3509-8EA5D5995AE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5285" y="4561552"/>
            <a:ext cx="1834983" cy="183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28373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22393-6487-5F46-BC91-48C11E90F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9A040-130B-08D8-56E0-ECF528AF9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994811"/>
            <a:ext cx="9144000" cy="738664"/>
          </a:xfrm>
        </p:spPr>
        <p:txBody>
          <a:bodyPr/>
          <a:lstStyle/>
          <a:p>
            <a:r>
              <a:rPr lang="en-US" sz="4800"/>
              <a:t>Building AI Apps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70BA5-A26F-BA32-1680-9170BAA3BC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4807975"/>
            <a:ext cx="9144000" cy="615553"/>
          </a:xfrm>
        </p:spPr>
        <p:txBody>
          <a:bodyPr/>
          <a:lstStyle/>
          <a:p>
            <a:endParaRPr lang="en-US" altLang="ja-JP"/>
          </a:p>
          <a:p>
            <a:r>
              <a:rPr lang="en-US" altLang="ja-JP" err="1"/>
              <a:t>SharePointEmbedded</a:t>
            </a:r>
            <a:r>
              <a:rPr lang="ja-JP" altLang="en-US"/>
              <a:t>＠</a:t>
            </a:r>
            <a:r>
              <a:rPr lang="en-US" altLang="ja-JP"/>
              <a:t>Microsoft.com </a:t>
            </a: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F1C4FE9-C392-5B94-9084-C1789DA78D14}"/>
              </a:ext>
            </a:extLst>
          </p:cNvPr>
          <p:cNvSpPr txBox="1">
            <a:spLocks/>
          </p:cNvSpPr>
          <p:nvPr/>
        </p:nvSpPr>
        <p:spPr>
          <a:xfrm>
            <a:off x="766096" y="3901393"/>
            <a:ext cx="91440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kern="1200" cap="none" spc="-50" baseline="0">
                <a:ln w="3175">
                  <a:noFill/>
                </a:ln>
                <a:solidFill>
                  <a:srgbClr val="AC35AE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>
                <a:ln w="3175"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 New Way to Build a New Kind of App</a:t>
            </a:r>
          </a:p>
        </p:txBody>
      </p:sp>
    </p:spTree>
    <p:extLst>
      <p:ext uri="{BB962C8B-B14F-4D97-AF65-F5344CB8AC3E}">
        <p14:creationId xmlns:p14="http://schemas.microsoft.com/office/powerpoint/2010/main" val="2621949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00A2A-124C-8ADC-E450-E2A6B2903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D97CDBE-C98D-42A6-D8C9-8C2D36046B5C}"/>
              </a:ext>
            </a:extLst>
          </p:cNvPr>
          <p:cNvGrpSpPr/>
          <p:nvPr/>
        </p:nvGrpSpPr>
        <p:grpSpPr>
          <a:xfrm>
            <a:off x="1292785" y="1064367"/>
            <a:ext cx="9606430" cy="5505705"/>
            <a:chOff x="406219" y="233635"/>
            <a:chExt cx="11055905" cy="6336438"/>
          </a:xfrm>
        </p:grpSpPr>
        <p:sp>
          <p:nvSpPr>
            <p:cNvPr id="7" name="Circle: Hollow 6">
              <a:extLst>
                <a:ext uri="{FF2B5EF4-FFF2-40B4-BE49-F238E27FC236}">
                  <a16:creationId xmlns:a16="http://schemas.microsoft.com/office/drawing/2014/main" id="{2BE3AED7-1325-C82D-C74F-C8DBB9696C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488594" y="794449"/>
              <a:ext cx="5214813" cy="5214813"/>
            </a:xfrm>
            <a:prstGeom prst="donut">
              <a:avLst>
                <a:gd name="adj" fmla="val 1067"/>
              </a:avLst>
            </a:prstGeom>
            <a:solidFill>
              <a:srgbClr val="0078D4"/>
            </a:solidFill>
            <a:ln w="76200" cap="rnd">
              <a:noFill/>
              <a:headEnd type="none" w="lg" len="med"/>
              <a:tailEnd type="arrow" w="lg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102870" rtlCol="0" anchor="ctr"/>
            <a:lstStyle/>
            <a:p>
              <a:pPr marL="0" marR="0" lvl="0" indent="0" algn="ctr" defTabSz="905133" rtl="0" eaLnBrk="1" fontAlgn="base" latinLnBrk="0" hangingPunct="1">
                <a:lnSpc>
                  <a:spcPct val="100000"/>
                </a:lnSpc>
                <a:spcBef>
                  <a:spcPts val="1125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20852" algn="l"/>
                </a:tabLst>
                <a:defRPr/>
              </a:pPr>
              <a:endParaRPr kumimoji="0" lang="en-US" sz="2025" b="0" i="0" u="none" strike="noStrike" kern="1200" cap="none" spc="-19" normalizeH="0" baseline="0" noProof="0">
                <a:ln w="3175">
                  <a:noFill/>
                </a:ln>
                <a:gradFill flip="none" rotWithShape="1">
                  <a:gsLst>
                    <a:gs pos="32000">
                      <a:srgbClr val="C03BC4"/>
                    </a:gs>
                    <a:gs pos="0">
                      <a:srgbClr val="D33244"/>
                    </a:gs>
                    <a:gs pos="100000">
                      <a:srgbClr val="297071"/>
                    </a:gs>
                    <a:gs pos="68000">
                      <a:srgbClr val="0078D4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Segoe Sans Text" pitchFamily="2" charset="0"/>
              </a:endParaRPr>
            </a:p>
          </p:txBody>
        </p:sp>
        <p:sp>
          <p:nvSpPr>
            <p:cNvPr id="22" name="Safety">
              <a:extLst>
                <a:ext uri="{FF2B5EF4-FFF2-40B4-BE49-F238E27FC236}">
                  <a16:creationId xmlns:a16="http://schemas.microsoft.com/office/drawing/2014/main" id="{DC0B5BC5-FDF9-3E86-3E30-B8914227ED1A}"/>
                </a:ext>
              </a:extLst>
            </p:cNvPr>
            <p:cNvSpPr txBox="1"/>
            <p:nvPr/>
          </p:nvSpPr>
          <p:spPr>
            <a:xfrm>
              <a:off x="8974811" y="3263354"/>
              <a:ext cx="2487313" cy="276999"/>
            </a:xfrm>
            <a:prstGeom prst="rect">
              <a:avLst/>
            </a:prstGeom>
            <a:noFill/>
          </p:spPr>
          <p:txBody>
            <a:bodyPr spcFirstLastPara="1" wrap="square" lIns="731520" tIns="0" rIns="0" bIns="0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l" defTabSz="754337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66055">
                        <a:srgbClr val="291817"/>
                      </a:gs>
                      <a:gs pos="41000">
                        <a:srgbClr val="291817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Capabilities</a:t>
              </a:r>
            </a:p>
          </p:txBody>
        </p:sp>
        <p:sp>
          <p:nvSpPr>
            <p:cNvPr id="3" name="Safety">
              <a:extLst>
                <a:ext uri="{FF2B5EF4-FFF2-40B4-BE49-F238E27FC236}">
                  <a16:creationId xmlns:a16="http://schemas.microsoft.com/office/drawing/2014/main" id="{165E570D-238E-A177-90F7-48FFDEBD65E7}"/>
                </a:ext>
              </a:extLst>
            </p:cNvPr>
            <p:cNvSpPr txBox="1"/>
            <p:nvPr/>
          </p:nvSpPr>
          <p:spPr>
            <a:xfrm>
              <a:off x="406219" y="3263354"/>
              <a:ext cx="2829068" cy="276999"/>
            </a:xfrm>
            <a:prstGeom prst="rect">
              <a:avLst/>
            </a:prstGeom>
            <a:noFill/>
          </p:spPr>
          <p:txBody>
            <a:bodyPr spcFirstLastPara="1" wrap="square" lIns="0" tIns="0" rIns="731520" bIns="0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r" defTabSz="754337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66055">
                        <a:srgbClr val="291817"/>
                      </a:gs>
                      <a:gs pos="41000">
                        <a:srgbClr val="291817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Commitments</a:t>
              </a:r>
            </a:p>
          </p:txBody>
        </p:sp>
        <p:sp>
          <p:nvSpPr>
            <p:cNvPr id="13" name="Safety">
              <a:extLst>
                <a:ext uri="{FF2B5EF4-FFF2-40B4-BE49-F238E27FC236}">
                  <a16:creationId xmlns:a16="http://schemas.microsoft.com/office/drawing/2014/main" id="{A9E677C2-422C-3893-85BB-A9FE55853ABA}"/>
                </a:ext>
              </a:extLst>
            </p:cNvPr>
            <p:cNvSpPr txBox="1"/>
            <p:nvPr/>
          </p:nvSpPr>
          <p:spPr>
            <a:xfrm>
              <a:off x="7669448" y="1784432"/>
              <a:ext cx="1124082" cy="409530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effectLst>
              <a:outerShdw blurRad="63500" dist="31750" dir="2700000" algn="tl" rotWithShape="0">
                <a:srgbClr val="291817">
                  <a:alpha val="20000"/>
                </a:srgbClr>
              </a:outerShdw>
            </a:effectLst>
          </p:spPr>
          <p:txBody>
            <a:bodyPr spcFirstLastPara="1" wrap="square" lIns="0" tIns="17145" rIns="0" bIns="27432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ctr" defTabSz="75433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38532">
                        <a:srgbClr val="FFFFFF"/>
                      </a:gs>
                      <a:gs pos="7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AI Native</a:t>
              </a:r>
            </a:p>
          </p:txBody>
        </p:sp>
        <p:sp>
          <p:nvSpPr>
            <p:cNvPr id="14" name="Safety">
              <a:extLst>
                <a:ext uri="{FF2B5EF4-FFF2-40B4-BE49-F238E27FC236}">
                  <a16:creationId xmlns:a16="http://schemas.microsoft.com/office/drawing/2014/main" id="{9C6EED7C-9A84-D219-302C-4CCCB31EC7D4}"/>
                </a:ext>
              </a:extLst>
            </p:cNvPr>
            <p:cNvSpPr txBox="1"/>
            <p:nvPr/>
          </p:nvSpPr>
          <p:spPr>
            <a:xfrm>
              <a:off x="5567360" y="5738044"/>
              <a:ext cx="1057280" cy="409530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effectLst>
              <a:outerShdw blurRad="63500" dist="31750" dir="2700000" algn="tl" rotWithShape="0">
                <a:srgbClr val="291817">
                  <a:alpha val="20000"/>
                </a:srgbClr>
              </a:outerShdw>
            </a:effectLst>
          </p:spPr>
          <p:txBody>
            <a:bodyPr spcFirstLastPara="1" wrap="square" lIns="0" tIns="17145" rIns="0" bIns="27432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ctr" defTabSz="75433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38532">
                        <a:srgbClr val="FFFFFF"/>
                      </a:gs>
                      <a:gs pos="7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Collab</a:t>
              </a:r>
            </a:p>
          </p:txBody>
        </p:sp>
        <p:sp>
          <p:nvSpPr>
            <p:cNvPr id="15" name="Safety">
              <a:extLst>
                <a:ext uri="{FF2B5EF4-FFF2-40B4-BE49-F238E27FC236}">
                  <a16:creationId xmlns:a16="http://schemas.microsoft.com/office/drawing/2014/main" id="{5F130BE6-BF46-5A35-59E1-6C98DD36DBF1}"/>
                </a:ext>
              </a:extLst>
            </p:cNvPr>
            <p:cNvSpPr txBox="1"/>
            <p:nvPr/>
          </p:nvSpPr>
          <p:spPr>
            <a:xfrm>
              <a:off x="3473493" y="1784432"/>
              <a:ext cx="996007" cy="409530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effectLst>
              <a:outerShdw blurRad="63500" dist="31750" dir="2700000" algn="tl" rotWithShape="0">
                <a:srgbClr val="291817">
                  <a:alpha val="20000"/>
                </a:srgbClr>
              </a:outerShdw>
            </a:effectLst>
          </p:spPr>
          <p:txBody>
            <a:bodyPr spcFirstLastPara="1" wrap="square" lIns="0" tIns="17145" rIns="0" bIns="27432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ctr" defTabSz="75433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38532">
                        <a:srgbClr val="FFFFFF"/>
                      </a:gs>
                      <a:gs pos="7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Security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D286095B-CB53-7E46-70DD-180A9D9F86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2876857" y="233635"/>
              <a:ext cx="6438286" cy="6336438"/>
              <a:chOff x="8167533" y="-953178"/>
              <a:chExt cx="20247966" cy="19927657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FBA6DAB-0B98-5112-7304-2CCC1F47B6CA}"/>
                  </a:ext>
                </a:extLst>
              </p:cNvPr>
              <p:cNvGrpSpPr/>
              <p:nvPr/>
            </p:nvGrpSpPr>
            <p:grpSpPr>
              <a:xfrm>
                <a:off x="8324171" y="-953178"/>
                <a:ext cx="20091328" cy="19927657"/>
                <a:chOff x="8324171" y="-953178"/>
                <a:chExt cx="20091328" cy="19927657"/>
              </a:xfrm>
            </p:grpSpPr>
            <p:sp>
              <p:nvSpPr>
                <p:cNvPr id="24" name="Arc 23">
                  <a:extLst>
                    <a:ext uri="{FF2B5EF4-FFF2-40B4-BE49-F238E27FC236}">
                      <a16:creationId xmlns:a16="http://schemas.microsoft.com/office/drawing/2014/main" id="{3E754902-6D89-13DE-0173-2E92C28A09A5}"/>
                    </a:ext>
                  </a:extLst>
                </p:cNvPr>
                <p:cNvSpPr/>
                <p:nvPr/>
              </p:nvSpPr>
              <p:spPr>
                <a:xfrm flipH="1" flipV="1">
                  <a:off x="8324171" y="-953178"/>
                  <a:ext cx="19927659" cy="19927657"/>
                </a:xfrm>
                <a:prstGeom prst="arc">
                  <a:avLst>
                    <a:gd name="adj1" fmla="val 293490"/>
                    <a:gd name="adj2" fmla="val 10431085"/>
                  </a:avLst>
                </a:prstGeom>
                <a:ln w="19050" cap="rnd">
                  <a:solidFill>
                    <a:srgbClr val="454142"/>
                  </a:solidFill>
                  <a:headEnd type="none" w="lg" len="med"/>
                  <a:tailEnd type="none" w="lg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1714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ans Text Semibold" pitchFamily="2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0F1BACF5-A0A8-41E0-3B12-DFF76B3A3E1C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380000" flipH="1" flipV="1">
                  <a:off x="27958299" y="7778701"/>
                  <a:ext cx="457200" cy="188925"/>
                  <a:chOff x="5581650" y="8534400"/>
                  <a:chExt cx="457200" cy="228600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F4AADA0C-7386-9E95-07CE-884C37FE6C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816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CAC02C16-9665-61C0-1C01-5102275514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8102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6C04CF9A-74C1-ED79-0060-7B1F2E6D7DCC}"/>
                  </a:ext>
                </a:extLst>
              </p:cNvPr>
              <p:cNvGrpSpPr/>
              <p:nvPr/>
            </p:nvGrpSpPr>
            <p:grpSpPr>
              <a:xfrm>
                <a:off x="8167533" y="-953178"/>
                <a:ext cx="20084297" cy="19927657"/>
                <a:chOff x="8167533" y="-953178"/>
                <a:chExt cx="20084297" cy="19927657"/>
              </a:xfrm>
            </p:grpSpPr>
            <p:sp>
              <p:nvSpPr>
                <p:cNvPr id="23" name="Arc 22">
                  <a:extLst>
                    <a:ext uri="{FF2B5EF4-FFF2-40B4-BE49-F238E27FC236}">
                      <a16:creationId xmlns:a16="http://schemas.microsoft.com/office/drawing/2014/main" id="{49282A22-2F13-2E4B-2496-5DACCF754F04}"/>
                    </a:ext>
                  </a:extLst>
                </p:cNvPr>
                <p:cNvSpPr/>
                <p:nvPr/>
              </p:nvSpPr>
              <p:spPr>
                <a:xfrm>
                  <a:off x="8324171" y="-953178"/>
                  <a:ext cx="19927659" cy="19927657"/>
                </a:xfrm>
                <a:prstGeom prst="arc">
                  <a:avLst>
                    <a:gd name="adj1" fmla="val 292942"/>
                    <a:gd name="adj2" fmla="val 10418887"/>
                  </a:avLst>
                </a:prstGeom>
                <a:ln w="19050" cap="rnd">
                  <a:solidFill>
                    <a:srgbClr val="454142"/>
                  </a:solidFill>
                  <a:headEnd type="none" w="lg" len="med"/>
                  <a:tailEnd type="none" w="lg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1714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ans Text Semibold" pitchFamily="2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F7695394-B2D5-CA08-2142-E398FAEA59EA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21180000" flipH="1" flipV="1">
                  <a:off x="8167533" y="10111476"/>
                  <a:ext cx="457200" cy="188925"/>
                  <a:chOff x="5581650" y="8534400"/>
                  <a:chExt cx="457200" cy="228600"/>
                </a:xfrm>
              </p:grpSpPr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187B6223-AFE4-CAEE-2564-B90F9225FF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816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id="{8A28E17C-1A4C-A1E4-17F3-D205FAD74F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8102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47" name="!!Group 46">
              <a:extLst>
                <a:ext uri="{FF2B5EF4-FFF2-40B4-BE49-F238E27FC236}">
                  <a16:creationId xmlns:a16="http://schemas.microsoft.com/office/drawing/2014/main" id="{9F34A770-4B29-EEAD-CAAB-27F1EDE693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2685812" y="3127116"/>
              <a:ext cx="549475" cy="549475"/>
              <a:chOff x="7556261" y="8204753"/>
              <a:chExt cx="1611792" cy="1611792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2F1EC171-4488-EE83-92AD-27D067D6E7B4}"/>
                  </a:ext>
                </a:extLst>
              </p:cNvPr>
              <p:cNvSpPr/>
              <p:nvPr/>
            </p:nvSpPr>
            <p:spPr bwMode="auto">
              <a:xfrm>
                <a:off x="7556261" y="8204753"/>
                <a:ext cx="1611792" cy="1611792"/>
              </a:xfrm>
              <a:prstGeom prst="ellipse">
                <a:avLst/>
              </a:prstGeom>
              <a:solidFill>
                <a:srgbClr val="454142"/>
              </a:solidFill>
              <a:ln w="38100" cap="rnd">
                <a:noFill/>
                <a:headEnd type="none" w="lg" len="med"/>
                <a:tailEnd type="arrow" w="lg" len="sm"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0" name="Graphic 38">
                <a:extLst>
                  <a:ext uri="{FF2B5EF4-FFF2-40B4-BE49-F238E27FC236}">
                    <a16:creationId xmlns:a16="http://schemas.microsoft.com/office/drawing/2014/main" id="{5865AC98-5E65-35E7-8AF2-1D780F23BF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19299" y="8684343"/>
                <a:ext cx="685716" cy="652612"/>
              </a:xfrm>
              <a:custGeom>
                <a:avLst/>
                <a:gdLst>
                  <a:gd name="connsiteX0" fmla="*/ 93845 w 180570"/>
                  <a:gd name="connsiteY0" fmla="*/ 1500 h 171854"/>
                  <a:gd name="connsiteX1" fmla="*/ 95274 w 180570"/>
                  <a:gd name="connsiteY1" fmla="*/ 71 h 171854"/>
                  <a:gd name="connsiteX2" fmla="*/ 120039 w 180570"/>
                  <a:gd name="connsiteY2" fmla="*/ 71 h 171854"/>
                  <a:gd name="connsiteX3" fmla="*/ 125278 w 180570"/>
                  <a:gd name="connsiteY3" fmla="*/ 71 h 171854"/>
                  <a:gd name="connsiteX4" fmla="*/ 125659 w 180570"/>
                  <a:gd name="connsiteY4" fmla="*/ 71 h 171854"/>
                  <a:gd name="connsiteX5" fmla="*/ 141375 w 180570"/>
                  <a:gd name="connsiteY5" fmla="*/ 3596 h 171854"/>
                  <a:gd name="connsiteX6" fmla="*/ 163663 w 180570"/>
                  <a:gd name="connsiteY6" fmla="*/ 20931 h 171854"/>
                  <a:gd name="connsiteX7" fmla="*/ 171283 w 180570"/>
                  <a:gd name="connsiteY7" fmla="*/ 62365 h 171854"/>
                  <a:gd name="connsiteX8" fmla="*/ 140041 w 180570"/>
                  <a:gd name="connsiteY8" fmla="*/ 31504 h 171854"/>
                  <a:gd name="connsiteX9" fmla="*/ 134993 w 180570"/>
                  <a:gd name="connsiteY9" fmla="*/ 29408 h 171854"/>
                  <a:gd name="connsiteX10" fmla="*/ 89845 w 180570"/>
                  <a:gd name="connsiteY10" fmla="*/ 29408 h 171854"/>
                  <a:gd name="connsiteX11" fmla="*/ 85558 w 180570"/>
                  <a:gd name="connsiteY11" fmla="*/ 30837 h 171854"/>
                  <a:gd name="connsiteX12" fmla="*/ 67651 w 180570"/>
                  <a:gd name="connsiteY12" fmla="*/ 44458 h 171854"/>
                  <a:gd name="connsiteX13" fmla="*/ 54697 w 180570"/>
                  <a:gd name="connsiteY13" fmla="*/ 42743 h 171854"/>
                  <a:gd name="connsiteX14" fmla="*/ 54697 w 180570"/>
                  <a:gd name="connsiteY14" fmla="*/ 42743 h 171854"/>
                  <a:gd name="connsiteX15" fmla="*/ 56317 w 180570"/>
                  <a:gd name="connsiteY15" fmla="*/ 30075 h 171854"/>
                  <a:gd name="connsiteX16" fmla="*/ 56317 w 180570"/>
                  <a:gd name="connsiteY16" fmla="*/ 30075 h 171854"/>
                  <a:gd name="connsiteX17" fmla="*/ 93940 w 180570"/>
                  <a:gd name="connsiteY17" fmla="*/ 1595 h 171854"/>
                  <a:gd name="connsiteX18" fmla="*/ 46792 w 180570"/>
                  <a:gd name="connsiteY18" fmla="*/ 106942 h 171854"/>
                  <a:gd name="connsiteX19" fmla="*/ 46696 w 180570"/>
                  <a:gd name="connsiteY19" fmla="*/ 106942 h 171854"/>
                  <a:gd name="connsiteX20" fmla="*/ 37457 w 180570"/>
                  <a:gd name="connsiteY20" fmla="*/ 116276 h 171854"/>
                  <a:gd name="connsiteX21" fmla="*/ 37362 w 180570"/>
                  <a:gd name="connsiteY21" fmla="*/ 116276 h 171854"/>
                  <a:gd name="connsiteX22" fmla="*/ 25360 w 180570"/>
                  <a:gd name="connsiteY22" fmla="*/ 116276 h 171854"/>
                  <a:gd name="connsiteX23" fmla="*/ 25360 w 180570"/>
                  <a:gd name="connsiteY23" fmla="*/ 104275 h 171854"/>
                  <a:gd name="connsiteX24" fmla="*/ 25360 w 180570"/>
                  <a:gd name="connsiteY24" fmla="*/ 104275 h 171854"/>
                  <a:gd name="connsiteX25" fmla="*/ 34600 w 180570"/>
                  <a:gd name="connsiteY25" fmla="*/ 95036 h 171854"/>
                  <a:gd name="connsiteX26" fmla="*/ 46792 w 180570"/>
                  <a:gd name="connsiteY26" fmla="*/ 95036 h 171854"/>
                  <a:gd name="connsiteX27" fmla="*/ 46887 w 180570"/>
                  <a:gd name="connsiteY27" fmla="*/ 106942 h 171854"/>
                  <a:gd name="connsiteX28" fmla="*/ 44029 w 180570"/>
                  <a:gd name="connsiteY28" fmla="*/ 123134 h 171854"/>
                  <a:gd name="connsiteX29" fmla="*/ 44125 w 180570"/>
                  <a:gd name="connsiteY29" fmla="*/ 135041 h 171854"/>
                  <a:gd name="connsiteX30" fmla="*/ 56317 w 180570"/>
                  <a:gd name="connsiteY30" fmla="*/ 135041 h 171854"/>
                  <a:gd name="connsiteX31" fmla="*/ 65556 w 180570"/>
                  <a:gd name="connsiteY31" fmla="*/ 125801 h 171854"/>
                  <a:gd name="connsiteX32" fmla="*/ 65556 w 180570"/>
                  <a:gd name="connsiteY32" fmla="*/ 113800 h 171854"/>
                  <a:gd name="connsiteX33" fmla="*/ 64127 w 180570"/>
                  <a:gd name="connsiteY33" fmla="*/ 112657 h 171854"/>
                  <a:gd name="connsiteX34" fmla="*/ 53459 w 180570"/>
                  <a:gd name="connsiteY34" fmla="*/ 113609 h 171854"/>
                  <a:gd name="connsiteX35" fmla="*/ 53364 w 180570"/>
                  <a:gd name="connsiteY35" fmla="*/ 113609 h 171854"/>
                  <a:gd name="connsiteX36" fmla="*/ 44125 w 180570"/>
                  <a:gd name="connsiteY36" fmla="*/ 122944 h 171854"/>
                  <a:gd name="connsiteX37" fmla="*/ 44029 w 180570"/>
                  <a:gd name="connsiteY37" fmla="*/ 123039 h 171854"/>
                  <a:gd name="connsiteX38" fmla="*/ 23932 w 180570"/>
                  <a:gd name="connsiteY38" fmla="*/ 79986 h 171854"/>
                  <a:gd name="connsiteX39" fmla="*/ 23932 w 180570"/>
                  <a:gd name="connsiteY39" fmla="*/ 91988 h 171854"/>
                  <a:gd name="connsiteX40" fmla="*/ 23932 w 180570"/>
                  <a:gd name="connsiteY40" fmla="*/ 91988 h 171854"/>
                  <a:gd name="connsiteX41" fmla="*/ 14692 w 180570"/>
                  <a:gd name="connsiteY41" fmla="*/ 101227 h 171854"/>
                  <a:gd name="connsiteX42" fmla="*/ 2500 w 180570"/>
                  <a:gd name="connsiteY42" fmla="*/ 101227 h 171854"/>
                  <a:gd name="connsiteX43" fmla="*/ 2500 w 180570"/>
                  <a:gd name="connsiteY43" fmla="*/ 89225 h 171854"/>
                  <a:gd name="connsiteX44" fmla="*/ 2500 w 180570"/>
                  <a:gd name="connsiteY44" fmla="*/ 89225 h 171854"/>
                  <a:gd name="connsiteX45" fmla="*/ 11740 w 180570"/>
                  <a:gd name="connsiteY45" fmla="*/ 79986 h 171854"/>
                  <a:gd name="connsiteX46" fmla="*/ 23932 w 180570"/>
                  <a:gd name="connsiteY46" fmla="*/ 79986 h 171854"/>
                  <a:gd name="connsiteX47" fmla="*/ 23932 w 180570"/>
                  <a:gd name="connsiteY47" fmla="*/ 79986 h 171854"/>
                  <a:gd name="connsiteX48" fmla="*/ 84511 w 180570"/>
                  <a:gd name="connsiteY48" fmla="*/ 132564 h 171854"/>
                  <a:gd name="connsiteX49" fmla="*/ 84511 w 180570"/>
                  <a:gd name="connsiteY49" fmla="*/ 144566 h 171854"/>
                  <a:gd name="connsiteX50" fmla="*/ 84511 w 180570"/>
                  <a:gd name="connsiteY50" fmla="*/ 144566 h 171854"/>
                  <a:gd name="connsiteX51" fmla="*/ 75271 w 180570"/>
                  <a:gd name="connsiteY51" fmla="*/ 153805 h 171854"/>
                  <a:gd name="connsiteX52" fmla="*/ 63175 w 180570"/>
                  <a:gd name="connsiteY52" fmla="*/ 153805 h 171854"/>
                  <a:gd name="connsiteX53" fmla="*/ 61555 w 180570"/>
                  <a:gd name="connsiteY53" fmla="*/ 143994 h 171854"/>
                  <a:gd name="connsiteX54" fmla="*/ 61555 w 180570"/>
                  <a:gd name="connsiteY54" fmla="*/ 143994 h 171854"/>
                  <a:gd name="connsiteX55" fmla="*/ 63175 w 180570"/>
                  <a:gd name="connsiteY55" fmla="*/ 141708 h 171854"/>
                  <a:gd name="connsiteX56" fmla="*/ 72414 w 180570"/>
                  <a:gd name="connsiteY56" fmla="*/ 132469 h 171854"/>
                  <a:gd name="connsiteX57" fmla="*/ 84511 w 180570"/>
                  <a:gd name="connsiteY57" fmla="*/ 132469 h 171854"/>
                  <a:gd name="connsiteX58" fmla="*/ 22503 w 180570"/>
                  <a:gd name="connsiteY58" fmla="*/ 17312 h 171854"/>
                  <a:gd name="connsiteX59" fmla="*/ 71176 w 180570"/>
                  <a:gd name="connsiteY59" fmla="*/ 738 h 171854"/>
                  <a:gd name="connsiteX60" fmla="*/ 47554 w 180570"/>
                  <a:gd name="connsiteY60" fmla="*/ 18645 h 171854"/>
                  <a:gd name="connsiteX61" fmla="*/ 42982 w 180570"/>
                  <a:gd name="connsiteY61" fmla="*/ 51316 h 171854"/>
                  <a:gd name="connsiteX62" fmla="*/ 43077 w 180570"/>
                  <a:gd name="connsiteY62" fmla="*/ 51411 h 171854"/>
                  <a:gd name="connsiteX63" fmla="*/ 75938 w 180570"/>
                  <a:gd name="connsiteY63" fmla="*/ 55888 h 171854"/>
                  <a:gd name="connsiteX64" fmla="*/ 91940 w 180570"/>
                  <a:gd name="connsiteY64" fmla="*/ 43696 h 171854"/>
                  <a:gd name="connsiteX65" fmla="*/ 131850 w 180570"/>
                  <a:gd name="connsiteY65" fmla="*/ 43696 h 171854"/>
                  <a:gd name="connsiteX66" fmla="*/ 165283 w 180570"/>
                  <a:gd name="connsiteY66" fmla="*/ 76652 h 171854"/>
                  <a:gd name="connsiteX67" fmla="*/ 165664 w 180570"/>
                  <a:gd name="connsiteY67" fmla="*/ 77033 h 171854"/>
                  <a:gd name="connsiteX68" fmla="*/ 176617 w 180570"/>
                  <a:gd name="connsiteY68" fmla="*/ 87987 h 171854"/>
                  <a:gd name="connsiteX69" fmla="*/ 176522 w 180570"/>
                  <a:gd name="connsiteY69" fmla="*/ 107418 h 171854"/>
                  <a:gd name="connsiteX70" fmla="*/ 158234 w 180570"/>
                  <a:gd name="connsiteY70" fmla="*/ 108275 h 171854"/>
                  <a:gd name="connsiteX71" fmla="*/ 157282 w 180570"/>
                  <a:gd name="connsiteY71" fmla="*/ 107323 h 171854"/>
                  <a:gd name="connsiteX72" fmla="*/ 156710 w 180570"/>
                  <a:gd name="connsiteY72" fmla="*/ 106847 h 171854"/>
                  <a:gd name="connsiteX73" fmla="*/ 146328 w 180570"/>
                  <a:gd name="connsiteY73" fmla="*/ 96464 h 171854"/>
                  <a:gd name="connsiteX74" fmla="*/ 139565 w 180570"/>
                  <a:gd name="connsiteY74" fmla="*/ 96369 h 171854"/>
                  <a:gd name="connsiteX75" fmla="*/ 139470 w 180570"/>
                  <a:gd name="connsiteY75" fmla="*/ 103132 h 171854"/>
                  <a:gd name="connsiteX76" fmla="*/ 139565 w 180570"/>
                  <a:gd name="connsiteY76" fmla="*/ 103227 h 171854"/>
                  <a:gd name="connsiteX77" fmla="*/ 150519 w 180570"/>
                  <a:gd name="connsiteY77" fmla="*/ 114181 h 171854"/>
                  <a:gd name="connsiteX78" fmla="*/ 151757 w 180570"/>
                  <a:gd name="connsiteY78" fmla="*/ 115324 h 171854"/>
                  <a:gd name="connsiteX79" fmla="*/ 152138 w 180570"/>
                  <a:gd name="connsiteY79" fmla="*/ 115705 h 171854"/>
                  <a:gd name="connsiteX80" fmla="*/ 151471 w 180570"/>
                  <a:gd name="connsiteY80" fmla="*/ 129421 h 171854"/>
                  <a:gd name="connsiteX81" fmla="*/ 138327 w 180570"/>
                  <a:gd name="connsiteY81" fmla="*/ 129421 h 171854"/>
                  <a:gd name="connsiteX82" fmla="*/ 136708 w 180570"/>
                  <a:gd name="connsiteY82" fmla="*/ 127802 h 171854"/>
                  <a:gd name="connsiteX83" fmla="*/ 129945 w 180570"/>
                  <a:gd name="connsiteY83" fmla="*/ 127802 h 171854"/>
                  <a:gd name="connsiteX84" fmla="*/ 128516 w 180570"/>
                  <a:gd name="connsiteY84" fmla="*/ 131231 h 171854"/>
                  <a:gd name="connsiteX85" fmla="*/ 129945 w 180570"/>
                  <a:gd name="connsiteY85" fmla="*/ 134660 h 171854"/>
                  <a:gd name="connsiteX86" fmla="*/ 132040 w 180570"/>
                  <a:gd name="connsiteY86" fmla="*/ 136755 h 171854"/>
                  <a:gd name="connsiteX87" fmla="*/ 132421 w 180570"/>
                  <a:gd name="connsiteY87" fmla="*/ 149423 h 171854"/>
                  <a:gd name="connsiteX88" fmla="*/ 119753 w 180570"/>
                  <a:gd name="connsiteY88" fmla="*/ 149804 h 171854"/>
                  <a:gd name="connsiteX89" fmla="*/ 119372 w 180570"/>
                  <a:gd name="connsiteY89" fmla="*/ 149423 h 171854"/>
                  <a:gd name="connsiteX90" fmla="*/ 119277 w 180570"/>
                  <a:gd name="connsiteY90" fmla="*/ 149423 h 171854"/>
                  <a:gd name="connsiteX91" fmla="*/ 117277 w 180570"/>
                  <a:gd name="connsiteY91" fmla="*/ 147328 h 171854"/>
                  <a:gd name="connsiteX92" fmla="*/ 110514 w 180570"/>
                  <a:gd name="connsiteY92" fmla="*/ 147233 h 171854"/>
                  <a:gd name="connsiteX93" fmla="*/ 110419 w 180570"/>
                  <a:gd name="connsiteY93" fmla="*/ 153995 h 171854"/>
                  <a:gd name="connsiteX94" fmla="*/ 110514 w 180570"/>
                  <a:gd name="connsiteY94" fmla="*/ 154091 h 171854"/>
                  <a:gd name="connsiteX95" fmla="*/ 112609 w 180570"/>
                  <a:gd name="connsiteY95" fmla="*/ 156186 h 171854"/>
                  <a:gd name="connsiteX96" fmla="*/ 112609 w 180570"/>
                  <a:gd name="connsiteY96" fmla="*/ 169140 h 171854"/>
                  <a:gd name="connsiteX97" fmla="*/ 99655 w 180570"/>
                  <a:gd name="connsiteY97" fmla="*/ 169140 h 171854"/>
                  <a:gd name="connsiteX98" fmla="*/ 86035 w 180570"/>
                  <a:gd name="connsiteY98" fmla="*/ 156186 h 171854"/>
                  <a:gd name="connsiteX99" fmla="*/ 90988 w 180570"/>
                  <a:gd name="connsiteY99" fmla="*/ 151233 h 171854"/>
                  <a:gd name="connsiteX100" fmla="*/ 91083 w 180570"/>
                  <a:gd name="connsiteY100" fmla="*/ 125897 h 171854"/>
                  <a:gd name="connsiteX101" fmla="*/ 90988 w 180570"/>
                  <a:gd name="connsiteY101" fmla="*/ 125801 h 171854"/>
                  <a:gd name="connsiteX102" fmla="*/ 77367 w 180570"/>
                  <a:gd name="connsiteY102" fmla="*/ 120563 h 171854"/>
                  <a:gd name="connsiteX103" fmla="*/ 72033 w 180570"/>
                  <a:gd name="connsiteY103" fmla="*/ 107037 h 171854"/>
                  <a:gd name="connsiteX104" fmla="*/ 58412 w 180570"/>
                  <a:gd name="connsiteY104" fmla="*/ 101798 h 171854"/>
                  <a:gd name="connsiteX105" fmla="*/ 53078 w 180570"/>
                  <a:gd name="connsiteY105" fmla="*/ 88273 h 171854"/>
                  <a:gd name="connsiteX106" fmla="*/ 35552 w 180570"/>
                  <a:gd name="connsiteY106" fmla="*/ 83606 h 171854"/>
                  <a:gd name="connsiteX107" fmla="*/ 30409 w 180570"/>
                  <a:gd name="connsiteY107" fmla="*/ 73319 h 171854"/>
                  <a:gd name="connsiteX108" fmla="*/ 6501 w 180570"/>
                  <a:gd name="connsiteY108" fmla="*/ 71795 h 171854"/>
                  <a:gd name="connsiteX109" fmla="*/ 22217 w 180570"/>
                  <a:gd name="connsiteY109" fmla="*/ 17407 h 171854"/>
                  <a:gd name="connsiteX110" fmla="*/ 22217 w 180570"/>
                  <a:gd name="connsiteY110" fmla="*/ 17407 h 17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80570" h="171854">
                    <a:moveTo>
                      <a:pt x="93845" y="1500"/>
                    </a:moveTo>
                    <a:cubicBezTo>
                      <a:pt x="94417" y="1119"/>
                      <a:pt x="94893" y="643"/>
                      <a:pt x="95274" y="71"/>
                    </a:cubicBezTo>
                    <a:lnTo>
                      <a:pt x="120039" y="71"/>
                    </a:lnTo>
                    <a:cubicBezTo>
                      <a:pt x="121753" y="-24"/>
                      <a:pt x="123468" y="-24"/>
                      <a:pt x="125278" y="71"/>
                    </a:cubicBezTo>
                    <a:lnTo>
                      <a:pt x="125659" y="71"/>
                    </a:lnTo>
                    <a:cubicBezTo>
                      <a:pt x="131088" y="71"/>
                      <a:pt x="136422" y="1214"/>
                      <a:pt x="141375" y="3596"/>
                    </a:cubicBezTo>
                    <a:cubicBezTo>
                      <a:pt x="150328" y="7120"/>
                      <a:pt x="158044" y="13121"/>
                      <a:pt x="163663" y="20931"/>
                    </a:cubicBezTo>
                    <a:cubicBezTo>
                      <a:pt x="172236" y="32933"/>
                      <a:pt x="175093" y="48077"/>
                      <a:pt x="171283" y="62365"/>
                    </a:cubicBezTo>
                    <a:lnTo>
                      <a:pt x="140041" y="31504"/>
                    </a:lnTo>
                    <a:cubicBezTo>
                      <a:pt x="138708" y="30170"/>
                      <a:pt x="136898" y="29408"/>
                      <a:pt x="134993" y="29408"/>
                    </a:cubicBezTo>
                    <a:lnTo>
                      <a:pt x="89845" y="29408"/>
                    </a:lnTo>
                    <a:cubicBezTo>
                      <a:pt x="88321" y="29408"/>
                      <a:pt x="86797" y="29885"/>
                      <a:pt x="85558" y="30837"/>
                    </a:cubicBezTo>
                    <a:lnTo>
                      <a:pt x="67651" y="44458"/>
                    </a:lnTo>
                    <a:cubicBezTo>
                      <a:pt x="63556" y="47506"/>
                      <a:pt x="57841" y="46744"/>
                      <a:pt x="54697" y="42743"/>
                    </a:cubicBezTo>
                    <a:cubicBezTo>
                      <a:pt x="54697" y="42743"/>
                      <a:pt x="54697" y="42743"/>
                      <a:pt x="54697" y="42743"/>
                    </a:cubicBezTo>
                    <a:cubicBezTo>
                      <a:pt x="51649" y="38743"/>
                      <a:pt x="52411" y="33123"/>
                      <a:pt x="56317" y="30075"/>
                    </a:cubicBezTo>
                    <a:cubicBezTo>
                      <a:pt x="56317" y="30075"/>
                      <a:pt x="56317" y="30075"/>
                      <a:pt x="56317" y="30075"/>
                    </a:cubicBezTo>
                    <a:cubicBezTo>
                      <a:pt x="56317" y="30075"/>
                      <a:pt x="93940" y="1595"/>
                      <a:pt x="93940" y="1595"/>
                    </a:cubicBezTo>
                    <a:close/>
                    <a:moveTo>
                      <a:pt x="46792" y="106942"/>
                    </a:moveTo>
                    <a:lnTo>
                      <a:pt x="46696" y="106942"/>
                    </a:lnTo>
                    <a:cubicBezTo>
                      <a:pt x="46696" y="106942"/>
                      <a:pt x="37457" y="116276"/>
                      <a:pt x="37457" y="116276"/>
                    </a:cubicBezTo>
                    <a:lnTo>
                      <a:pt x="37362" y="116276"/>
                    </a:lnTo>
                    <a:cubicBezTo>
                      <a:pt x="34028" y="119610"/>
                      <a:pt x="28694" y="119515"/>
                      <a:pt x="25360" y="116276"/>
                    </a:cubicBezTo>
                    <a:cubicBezTo>
                      <a:pt x="22027" y="112943"/>
                      <a:pt x="22027" y="107609"/>
                      <a:pt x="25360" y="104275"/>
                    </a:cubicBezTo>
                    <a:cubicBezTo>
                      <a:pt x="25360" y="104275"/>
                      <a:pt x="25360" y="104275"/>
                      <a:pt x="25360" y="104275"/>
                    </a:cubicBezTo>
                    <a:lnTo>
                      <a:pt x="34600" y="95036"/>
                    </a:lnTo>
                    <a:cubicBezTo>
                      <a:pt x="37933" y="91702"/>
                      <a:pt x="43363" y="91702"/>
                      <a:pt x="46792" y="95036"/>
                    </a:cubicBezTo>
                    <a:cubicBezTo>
                      <a:pt x="50125" y="98274"/>
                      <a:pt x="50125" y="103608"/>
                      <a:pt x="46887" y="106942"/>
                    </a:cubicBezTo>
                    <a:close/>
                    <a:moveTo>
                      <a:pt x="44029" y="123134"/>
                    </a:moveTo>
                    <a:cubicBezTo>
                      <a:pt x="40791" y="126468"/>
                      <a:pt x="40886" y="131802"/>
                      <a:pt x="44125" y="135041"/>
                    </a:cubicBezTo>
                    <a:cubicBezTo>
                      <a:pt x="47458" y="138374"/>
                      <a:pt x="52888" y="138374"/>
                      <a:pt x="56317" y="135041"/>
                    </a:cubicBezTo>
                    <a:lnTo>
                      <a:pt x="65556" y="125801"/>
                    </a:lnTo>
                    <a:cubicBezTo>
                      <a:pt x="68890" y="122468"/>
                      <a:pt x="68890" y="117134"/>
                      <a:pt x="65556" y="113800"/>
                    </a:cubicBezTo>
                    <a:cubicBezTo>
                      <a:pt x="65175" y="113419"/>
                      <a:pt x="64699" y="113038"/>
                      <a:pt x="64127" y="112657"/>
                    </a:cubicBezTo>
                    <a:cubicBezTo>
                      <a:pt x="60793" y="110466"/>
                      <a:pt x="56317" y="110847"/>
                      <a:pt x="53459" y="113609"/>
                    </a:cubicBezTo>
                    <a:lnTo>
                      <a:pt x="53364" y="113609"/>
                    </a:lnTo>
                    <a:cubicBezTo>
                      <a:pt x="53364" y="113609"/>
                      <a:pt x="44125" y="122944"/>
                      <a:pt x="44125" y="122944"/>
                    </a:cubicBezTo>
                    <a:cubicBezTo>
                      <a:pt x="44125" y="122944"/>
                      <a:pt x="44029" y="123039"/>
                      <a:pt x="44029" y="123039"/>
                    </a:cubicBezTo>
                    <a:close/>
                    <a:moveTo>
                      <a:pt x="23932" y="79986"/>
                    </a:moveTo>
                    <a:cubicBezTo>
                      <a:pt x="27265" y="83320"/>
                      <a:pt x="27265" y="88654"/>
                      <a:pt x="23932" y="91988"/>
                    </a:cubicBezTo>
                    <a:cubicBezTo>
                      <a:pt x="23932" y="91988"/>
                      <a:pt x="23932" y="91988"/>
                      <a:pt x="23932" y="91988"/>
                    </a:cubicBezTo>
                    <a:lnTo>
                      <a:pt x="14692" y="101227"/>
                    </a:lnTo>
                    <a:cubicBezTo>
                      <a:pt x="11359" y="104561"/>
                      <a:pt x="5929" y="104561"/>
                      <a:pt x="2500" y="101227"/>
                    </a:cubicBezTo>
                    <a:cubicBezTo>
                      <a:pt x="-833" y="97893"/>
                      <a:pt x="-833" y="92559"/>
                      <a:pt x="2500" y="89225"/>
                    </a:cubicBezTo>
                    <a:cubicBezTo>
                      <a:pt x="2500" y="89225"/>
                      <a:pt x="2500" y="89225"/>
                      <a:pt x="2500" y="89225"/>
                    </a:cubicBezTo>
                    <a:lnTo>
                      <a:pt x="11740" y="79986"/>
                    </a:lnTo>
                    <a:cubicBezTo>
                      <a:pt x="15073" y="76652"/>
                      <a:pt x="20503" y="76652"/>
                      <a:pt x="23932" y="79986"/>
                    </a:cubicBezTo>
                    <a:lnTo>
                      <a:pt x="23932" y="79986"/>
                    </a:lnTo>
                    <a:close/>
                    <a:moveTo>
                      <a:pt x="84511" y="132564"/>
                    </a:moveTo>
                    <a:cubicBezTo>
                      <a:pt x="87844" y="135898"/>
                      <a:pt x="87844" y="141232"/>
                      <a:pt x="84511" y="144566"/>
                    </a:cubicBezTo>
                    <a:cubicBezTo>
                      <a:pt x="84511" y="144566"/>
                      <a:pt x="84511" y="144566"/>
                      <a:pt x="84511" y="144566"/>
                    </a:cubicBezTo>
                    <a:lnTo>
                      <a:pt x="75271" y="153805"/>
                    </a:lnTo>
                    <a:cubicBezTo>
                      <a:pt x="71938" y="157139"/>
                      <a:pt x="66508" y="157139"/>
                      <a:pt x="63175" y="153805"/>
                    </a:cubicBezTo>
                    <a:cubicBezTo>
                      <a:pt x="60603" y="151233"/>
                      <a:pt x="59936" y="147328"/>
                      <a:pt x="61555" y="143994"/>
                    </a:cubicBezTo>
                    <a:lnTo>
                      <a:pt x="61555" y="143994"/>
                    </a:lnTo>
                    <a:cubicBezTo>
                      <a:pt x="61936" y="143137"/>
                      <a:pt x="62508" y="142375"/>
                      <a:pt x="63175" y="141708"/>
                    </a:cubicBezTo>
                    <a:lnTo>
                      <a:pt x="72414" y="132469"/>
                    </a:lnTo>
                    <a:cubicBezTo>
                      <a:pt x="75748" y="129135"/>
                      <a:pt x="81177" y="129135"/>
                      <a:pt x="84511" y="132469"/>
                    </a:cubicBezTo>
                    <a:close/>
                    <a:moveTo>
                      <a:pt x="22503" y="17312"/>
                    </a:moveTo>
                    <a:cubicBezTo>
                      <a:pt x="35266" y="4643"/>
                      <a:pt x="53269" y="-1548"/>
                      <a:pt x="71176" y="738"/>
                    </a:cubicBezTo>
                    <a:lnTo>
                      <a:pt x="47554" y="18645"/>
                    </a:lnTo>
                    <a:cubicBezTo>
                      <a:pt x="37267" y="26456"/>
                      <a:pt x="35266" y="41029"/>
                      <a:pt x="42982" y="51316"/>
                    </a:cubicBezTo>
                    <a:cubicBezTo>
                      <a:pt x="42982" y="51316"/>
                      <a:pt x="42982" y="51316"/>
                      <a:pt x="43077" y="51411"/>
                    </a:cubicBezTo>
                    <a:cubicBezTo>
                      <a:pt x="50983" y="61698"/>
                      <a:pt x="65651" y="63698"/>
                      <a:pt x="75938" y="55888"/>
                    </a:cubicBezTo>
                    <a:lnTo>
                      <a:pt x="91940" y="43696"/>
                    </a:lnTo>
                    <a:lnTo>
                      <a:pt x="131850" y="43696"/>
                    </a:lnTo>
                    <a:lnTo>
                      <a:pt x="165283" y="76652"/>
                    </a:lnTo>
                    <a:cubicBezTo>
                      <a:pt x="165283" y="76652"/>
                      <a:pt x="165473" y="76938"/>
                      <a:pt x="165664" y="77033"/>
                    </a:cubicBezTo>
                    <a:lnTo>
                      <a:pt x="176617" y="87987"/>
                    </a:lnTo>
                    <a:cubicBezTo>
                      <a:pt x="181951" y="93416"/>
                      <a:pt x="181856" y="102084"/>
                      <a:pt x="176522" y="107418"/>
                    </a:cubicBezTo>
                    <a:cubicBezTo>
                      <a:pt x="171569" y="112371"/>
                      <a:pt x="163663" y="112657"/>
                      <a:pt x="158234" y="108275"/>
                    </a:cubicBezTo>
                    <a:lnTo>
                      <a:pt x="157282" y="107323"/>
                    </a:lnTo>
                    <a:cubicBezTo>
                      <a:pt x="157282" y="107323"/>
                      <a:pt x="156901" y="106942"/>
                      <a:pt x="156710" y="106847"/>
                    </a:cubicBezTo>
                    <a:lnTo>
                      <a:pt x="146328" y="96464"/>
                    </a:lnTo>
                    <a:cubicBezTo>
                      <a:pt x="144518" y="94559"/>
                      <a:pt x="141470" y="94559"/>
                      <a:pt x="139565" y="96369"/>
                    </a:cubicBezTo>
                    <a:cubicBezTo>
                      <a:pt x="137660" y="98179"/>
                      <a:pt x="137660" y="101227"/>
                      <a:pt x="139470" y="103132"/>
                    </a:cubicBezTo>
                    <a:cubicBezTo>
                      <a:pt x="139470" y="103132"/>
                      <a:pt x="139470" y="103132"/>
                      <a:pt x="139565" y="103227"/>
                    </a:cubicBezTo>
                    <a:lnTo>
                      <a:pt x="150519" y="114181"/>
                    </a:lnTo>
                    <a:cubicBezTo>
                      <a:pt x="150519" y="114181"/>
                      <a:pt x="151281" y="114943"/>
                      <a:pt x="151757" y="115324"/>
                    </a:cubicBezTo>
                    <a:lnTo>
                      <a:pt x="152138" y="115705"/>
                    </a:lnTo>
                    <a:cubicBezTo>
                      <a:pt x="155758" y="119705"/>
                      <a:pt x="155472" y="125801"/>
                      <a:pt x="151471" y="129421"/>
                    </a:cubicBezTo>
                    <a:cubicBezTo>
                      <a:pt x="147757" y="132850"/>
                      <a:pt x="142042" y="132850"/>
                      <a:pt x="138327" y="129421"/>
                    </a:cubicBezTo>
                    <a:lnTo>
                      <a:pt x="136708" y="127802"/>
                    </a:lnTo>
                    <a:cubicBezTo>
                      <a:pt x="134803" y="125897"/>
                      <a:pt x="131850" y="125992"/>
                      <a:pt x="129945" y="127802"/>
                    </a:cubicBezTo>
                    <a:cubicBezTo>
                      <a:pt x="128992" y="128754"/>
                      <a:pt x="128516" y="129992"/>
                      <a:pt x="128516" y="131231"/>
                    </a:cubicBezTo>
                    <a:cubicBezTo>
                      <a:pt x="128516" y="132564"/>
                      <a:pt x="128992" y="133802"/>
                      <a:pt x="129945" y="134660"/>
                    </a:cubicBezTo>
                    <a:lnTo>
                      <a:pt x="132040" y="136755"/>
                    </a:lnTo>
                    <a:cubicBezTo>
                      <a:pt x="135660" y="140184"/>
                      <a:pt x="135850" y="145804"/>
                      <a:pt x="132421" y="149423"/>
                    </a:cubicBezTo>
                    <a:cubicBezTo>
                      <a:pt x="128992" y="153043"/>
                      <a:pt x="123373" y="153233"/>
                      <a:pt x="119753" y="149804"/>
                    </a:cubicBezTo>
                    <a:cubicBezTo>
                      <a:pt x="119658" y="149709"/>
                      <a:pt x="119467" y="149519"/>
                      <a:pt x="119372" y="149423"/>
                    </a:cubicBezTo>
                    <a:lnTo>
                      <a:pt x="119277" y="149423"/>
                    </a:lnTo>
                    <a:cubicBezTo>
                      <a:pt x="119277" y="149423"/>
                      <a:pt x="117277" y="147328"/>
                      <a:pt x="117277" y="147328"/>
                    </a:cubicBezTo>
                    <a:cubicBezTo>
                      <a:pt x="115467" y="145423"/>
                      <a:pt x="112419" y="145423"/>
                      <a:pt x="110514" y="147233"/>
                    </a:cubicBezTo>
                    <a:cubicBezTo>
                      <a:pt x="108609" y="149042"/>
                      <a:pt x="108609" y="152090"/>
                      <a:pt x="110419" y="153995"/>
                    </a:cubicBezTo>
                    <a:cubicBezTo>
                      <a:pt x="110419" y="153995"/>
                      <a:pt x="110419" y="153995"/>
                      <a:pt x="110514" y="154091"/>
                    </a:cubicBezTo>
                    <a:lnTo>
                      <a:pt x="112609" y="156186"/>
                    </a:lnTo>
                    <a:cubicBezTo>
                      <a:pt x="116229" y="159710"/>
                      <a:pt x="116229" y="165521"/>
                      <a:pt x="112609" y="169140"/>
                    </a:cubicBezTo>
                    <a:cubicBezTo>
                      <a:pt x="109085" y="172760"/>
                      <a:pt x="103275" y="172760"/>
                      <a:pt x="99655" y="169140"/>
                    </a:cubicBezTo>
                    <a:lnTo>
                      <a:pt x="86035" y="156186"/>
                    </a:lnTo>
                    <a:lnTo>
                      <a:pt x="90988" y="151233"/>
                    </a:lnTo>
                    <a:cubicBezTo>
                      <a:pt x="98036" y="144280"/>
                      <a:pt x="98036" y="132850"/>
                      <a:pt x="91083" y="125897"/>
                    </a:cubicBezTo>
                    <a:cubicBezTo>
                      <a:pt x="91083" y="125897"/>
                      <a:pt x="91083" y="125897"/>
                      <a:pt x="90988" y="125801"/>
                    </a:cubicBezTo>
                    <a:cubicBezTo>
                      <a:pt x="87368" y="122182"/>
                      <a:pt x="82415" y="120277"/>
                      <a:pt x="77367" y="120563"/>
                    </a:cubicBezTo>
                    <a:cubicBezTo>
                      <a:pt x="77557" y="115514"/>
                      <a:pt x="75652" y="110561"/>
                      <a:pt x="72033" y="107037"/>
                    </a:cubicBezTo>
                    <a:cubicBezTo>
                      <a:pt x="68413" y="103418"/>
                      <a:pt x="63460" y="101513"/>
                      <a:pt x="58412" y="101798"/>
                    </a:cubicBezTo>
                    <a:cubicBezTo>
                      <a:pt x="58603" y="96750"/>
                      <a:pt x="56698" y="91797"/>
                      <a:pt x="53078" y="88273"/>
                    </a:cubicBezTo>
                    <a:cubicBezTo>
                      <a:pt x="48506" y="83701"/>
                      <a:pt x="41743" y="81891"/>
                      <a:pt x="35552" y="83606"/>
                    </a:cubicBezTo>
                    <a:cubicBezTo>
                      <a:pt x="34981" y="79700"/>
                      <a:pt x="33171" y="76081"/>
                      <a:pt x="30409" y="73319"/>
                    </a:cubicBezTo>
                    <a:cubicBezTo>
                      <a:pt x="23932" y="66937"/>
                      <a:pt x="13740" y="66270"/>
                      <a:pt x="6501" y="71795"/>
                    </a:cubicBezTo>
                    <a:cubicBezTo>
                      <a:pt x="1929" y="52173"/>
                      <a:pt x="7834" y="31599"/>
                      <a:pt x="22217" y="17407"/>
                    </a:cubicBezTo>
                    <a:lnTo>
                      <a:pt x="22217" y="17407"/>
                    </a:lnTo>
                    <a:close/>
                  </a:path>
                </a:pathLst>
              </a:custGeom>
              <a:solidFill>
                <a:srgbClr val="F4F3F5"/>
              </a:solidFill>
              <a:ln w="9525" cap="flat">
                <a:noFill/>
                <a:prstDash val="solid"/>
                <a:miter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53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A918CDB-2DEE-F877-8C03-06804E2D33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8974811" y="3127116"/>
              <a:ext cx="549475" cy="549475"/>
              <a:chOff x="27415566" y="8204753"/>
              <a:chExt cx="1611792" cy="1611792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6A220617-03D1-D264-1C37-D02EC1832621}"/>
                  </a:ext>
                </a:extLst>
              </p:cNvPr>
              <p:cNvSpPr/>
              <p:nvPr/>
            </p:nvSpPr>
            <p:spPr bwMode="auto">
              <a:xfrm>
                <a:off x="27415566" y="8204753"/>
                <a:ext cx="1611792" cy="1611792"/>
              </a:xfrm>
              <a:prstGeom prst="ellipse">
                <a:avLst/>
              </a:prstGeom>
              <a:solidFill>
                <a:srgbClr val="454142"/>
              </a:solidFill>
              <a:ln w="38100" cap="rnd">
                <a:noFill/>
                <a:headEnd type="none" w="lg" len="med"/>
                <a:tailEnd type="arrow" w="lg" len="sm"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6" name="Graphic 44">
                <a:extLst>
                  <a:ext uri="{FF2B5EF4-FFF2-40B4-BE49-F238E27FC236}">
                    <a16:creationId xmlns:a16="http://schemas.microsoft.com/office/drawing/2014/main" id="{D9D13206-07D0-C334-4ECA-A9197652BC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923037" y="8677851"/>
                <a:ext cx="673050" cy="665596"/>
              </a:xfrm>
              <a:custGeom>
                <a:avLst/>
                <a:gdLst>
                  <a:gd name="connsiteX0" fmla="*/ 108680 w 200025"/>
                  <a:gd name="connsiteY0" fmla="*/ 2643 h 197810"/>
                  <a:gd name="connsiteX1" fmla="*/ 81820 w 200025"/>
                  <a:gd name="connsiteY1" fmla="*/ 2643 h 197810"/>
                  <a:gd name="connsiteX2" fmla="*/ 60960 w 200025"/>
                  <a:gd name="connsiteY2" fmla="*/ 11120 h 197810"/>
                  <a:gd name="connsiteX3" fmla="*/ 152305 w 200025"/>
                  <a:gd name="connsiteY3" fmla="*/ 46649 h 197810"/>
                  <a:gd name="connsiteX4" fmla="*/ 184404 w 200025"/>
                  <a:gd name="connsiteY4" fmla="*/ 34266 h 197810"/>
                  <a:gd name="connsiteX5" fmla="*/ 180023 w 200025"/>
                  <a:gd name="connsiteY5" fmla="*/ 31599 h 197810"/>
                  <a:gd name="connsiteX6" fmla="*/ 108585 w 200025"/>
                  <a:gd name="connsiteY6" fmla="*/ 2643 h 197810"/>
                  <a:gd name="connsiteX7" fmla="*/ 190500 w 200025"/>
                  <a:gd name="connsiteY7" fmla="*/ 47220 h 197810"/>
                  <a:gd name="connsiteX8" fmla="*/ 102394 w 200025"/>
                  <a:gd name="connsiteY8" fmla="*/ 81224 h 197810"/>
                  <a:gd name="connsiteX9" fmla="*/ 102394 w 200025"/>
                  <a:gd name="connsiteY9" fmla="*/ 113133 h 197810"/>
                  <a:gd name="connsiteX10" fmla="*/ 104775 w 200025"/>
                  <a:gd name="connsiteY10" fmla="*/ 112562 h 197810"/>
                  <a:gd name="connsiteX11" fmla="*/ 104775 w 200025"/>
                  <a:gd name="connsiteY11" fmla="*/ 112085 h 197810"/>
                  <a:gd name="connsiteX12" fmla="*/ 130969 w 200025"/>
                  <a:gd name="connsiteY12" fmla="*/ 85892 h 197810"/>
                  <a:gd name="connsiteX13" fmla="*/ 164306 w 200025"/>
                  <a:gd name="connsiteY13" fmla="*/ 85892 h 197810"/>
                  <a:gd name="connsiteX14" fmla="*/ 190500 w 200025"/>
                  <a:gd name="connsiteY14" fmla="*/ 111990 h 197810"/>
                  <a:gd name="connsiteX15" fmla="*/ 190500 w 200025"/>
                  <a:gd name="connsiteY15" fmla="*/ 47220 h 197810"/>
                  <a:gd name="connsiteX16" fmla="*/ 88106 w 200025"/>
                  <a:gd name="connsiteY16" fmla="*/ 81320 h 197810"/>
                  <a:gd name="connsiteX17" fmla="*/ 88106 w 200025"/>
                  <a:gd name="connsiteY17" fmla="*/ 125611 h 197810"/>
                  <a:gd name="connsiteX18" fmla="*/ 85725 w 200025"/>
                  <a:gd name="connsiteY18" fmla="*/ 135993 h 197810"/>
                  <a:gd name="connsiteX19" fmla="*/ 85725 w 200025"/>
                  <a:gd name="connsiteY19" fmla="*/ 183618 h 197810"/>
                  <a:gd name="connsiteX20" fmla="*/ 85725 w 200025"/>
                  <a:gd name="connsiteY20" fmla="*/ 184856 h 197810"/>
                  <a:gd name="connsiteX21" fmla="*/ 81820 w 200025"/>
                  <a:gd name="connsiteY21" fmla="*/ 183523 h 197810"/>
                  <a:gd name="connsiteX22" fmla="*/ 10382 w 200025"/>
                  <a:gd name="connsiteY22" fmla="*/ 154567 h 197810"/>
                  <a:gd name="connsiteX23" fmla="*/ 0 w 200025"/>
                  <a:gd name="connsiteY23" fmla="*/ 139041 h 197810"/>
                  <a:gd name="connsiteX24" fmla="*/ 0 w 200025"/>
                  <a:gd name="connsiteY24" fmla="*/ 47220 h 197810"/>
                  <a:gd name="connsiteX25" fmla="*/ 88106 w 200025"/>
                  <a:gd name="connsiteY25" fmla="*/ 81224 h 197810"/>
                  <a:gd name="connsiteX26" fmla="*/ 6001 w 200025"/>
                  <a:gd name="connsiteY26" fmla="*/ 34266 h 197810"/>
                  <a:gd name="connsiteX27" fmla="*/ 95250 w 200025"/>
                  <a:gd name="connsiteY27" fmla="*/ 68747 h 197810"/>
                  <a:gd name="connsiteX28" fmla="*/ 132588 w 200025"/>
                  <a:gd name="connsiteY28" fmla="*/ 54364 h 197810"/>
                  <a:gd name="connsiteX29" fmla="*/ 41624 w 200025"/>
                  <a:gd name="connsiteY29" fmla="*/ 18931 h 197810"/>
                  <a:gd name="connsiteX30" fmla="*/ 10382 w 200025"/>
                  <a:gd name="connsiteY30" fmla="*/ 31599 h 197810"/>
                  <a:gd name="connsiteX31" fmla="*/ 6001 w 200025"/>
                  <a:gd name="connsiteY31" fmla="*/ 34266 h 197810"/>
                  <a:gd name="connsiteX32" fmla="*/ 114300 w 200025"/>
                  <a:gd name="connsiteY32" fmla="*/ 121610 h 197810"/>
                  <a:gd name="connsiteX33" fmla="*/ 109538 w 200025"/>
                  <a:gd name="connsiteY33" fmla="*/ 121610 h 197810"/>
                  <a:gd name="connsiteX34" fmla="*/ 95250 w 200025"/>
                  <a:gd name="connsiteY34" fmla="*/ 135898 h 197810"/>
                  <a:gd name="connsiteX35" fmla="*/ 95250 w 200025"/>
                  <a:gd name="connsiteY35" fmla="*/ 150185 h 197810"/>
                  <a:gd name="connsiteX36" fmla="*/ 119063 w 200025"/>
                  <a:gd name="connsiteY36" fmla="*/ 150185 h 197810"/>
                  <a:gd name="connsiteX37" fmla="*/ 119063 w 200025"/>
                  <a:gd name="connsiteY37" fmla="*/ 147804 h 197810"/>
                  <a:gd name="connsiteX38" fmla="*/ 126206 w 200025"/>
                  <a:gd name="connsiteY38" fmla="*/ 140660 h 197810"/>
                  <a:gd name="connsiteX39" fmla="*/ 133350 w 200025"/>
                  <a:gd name="connsiteY39" fmla="*/ 147804 h 197810"/>
                  <a:gd name="connsiteX40" fmla="*/ 133350 w 200025"/>
                  <a:gd name="connsiteY40" fmla="*/ 150185 h 197810"/>
                  <a:gd name="connsiteX41" fmla="*/ 161925 w 200025"/>
                  <a:gd name="connsiteY41" fmla="*/ 150185 h 197810"/>
                  <a:gd name="connsiteX42" fmla="*/ 161925 w 200025"/>
                  <a:gd name="connsiteY42" fmla="*/ 147804 h 197810"/>
                  <a:gd name="connsiteX43" fmla="*/ 169069 w 200025"/>
                  <a:gd name="connsiteY43" fmla="*/ 140660 h 197810"/>
                  <a:gd name="connsiteX44" fmla="*/ 176213 w 200025"/>
                  <a:gd name="connsiteY44" fmla="*/ 147804 h 197810"/>
                  <a:gd name="connsiteX45" fmla="*/ 176213 w 200025"/>
                  <a:gd name="connsiteY45" fmla="*/ 150185 h 197810"/>
                  <a:gd name="connsiteX46" fmla="*/ 200025 w 200025"/>
                  <a:gd name="connsiteY46" fmla="*/ 150185 h 197810"/>
                  <a:gd name="connsiteX47" fmla="*/ 200025 w 200025"/>
                  <a:gd name="connsiteY47" fmla="*/ 135898 h 197810"/>
                  <a:gd name="connsiteX48" fmla="*/ 185738 w 200025"/>
                  <a:gd name="connsiteY48" fmla="*/ 121610 h 197810"/>
                  <a:gd name="connsiteX49" fmla="*/ 180975 w 200025"/>
                  <a:gd name="connsiteY49" fmla="*/ 121610 h 197810"/>
                  <a:gd name="connsiteX50" fmla="*/ 180975 w 200025"/>
                  <a:gd name="connsiteY50" fmla="*/ 112085 h 197810"/>
                  <a:gd name="connsiteX51" fmla="*/ 164306 w 200025"/>
                  <a:gd name="connsiteY51" fmla="*/ 95417 h 197810"/>
                  <a:gd name="connsiteX52" fmla="*/ 130969 w 200025"/>
                  <a:gd name="connsiteY52" fmla="*/ 95417 h 197810"/>
                  <a:gd name="connsiteX53" fmla="*/ 114300 w 200025"/>
                  <a:gd name="connsiteY53" fmla="*/ 112085 h 197810"/>
                  <a:gd name="connsiteX54" fmla="*/ 114300 w 200025"/>
                  <a:gd name="connsiteY54" fmla="*/ 112085 h 197810"/>
                  <a:gd name="connsiteX55" fmla="*/ 114300 w 200025"/>
                  <a:gd name="connsiteY55" fmla="*/ 121610 h 197810"/>
                  <a:gd name="connsiteX56" fmla="*/ 128588 w 200025"/>
                  <a:gd name="connsiteY56" fmla="*/ 112085 h 197810"/>
                  <a:gd name="connsiteX57" fmla="*/ 130969 w 200025"/>
                  <a:gd name="connsiteY57" fmla="*/ 109704 h 197810"/>
                  <a:gd name="connsiteX58" fmla="*/ 164306 w 200025"/>
                  <a:gd name="connsiteY58" fmla="*/ 109704 h 197810"/>
                  <a:gd name="connsiteX59" fmla="*/ 166688 w 200025"/>
                  <a:gd name="connsiteY59" fmla="*/ 112085 h 197810"/>
                  <a:gd name="connsiteX60" fmla="*/ 166688 w 200025"/>
                  <a:gd name="connsiteY60" fmla="*/ 121610 h 197810"/>
                  <a:gd name="connsiteX61" fmla="*/ 128588 w 200025"/>
                  <a:gd name="connsiteY61" fmla="*/ 121610 h 197810"/>
                  <a:gd name="connsiteX62" fmla="*/ 128588 w 200025"/>
                  <a:gd name="connsiteY62" fmla="*/ 112085 h 197810"/>
                  <a:gd name="connsiteX63" fmla="*/ 95250 w 200025"/>
                  <a:gd name="connsiteY63" fmla="*/ 183523 h 197810"/>
                  <a:gd name="connsiteX64" fmla="*/ 95250 w 200025"/>
                  <a:gd name="connsiteY64" fmla="*/ 164473 h 197810"/>
                  <a:gd name="connsiteX65" fmla="*/ 119063 w 200025"/>
                  <a:gd name="connsiteY65" fmla="*/ 164473 h 197810"/>
                  <a:gd name="connsiteX66" fmla="*/ 119063 w 200025"/>
                  <a:gd name="connsiteY66" fmla="*/ 171617 h 197810"/>
                  <a:gd name="connsiteX67" fmla="*/ 126206 w 200025"/>
                  <a:gd name="connsiteY67" fmla="*/ 178760 h 197810"/>
                  <a:gd name="connsiteX68" fmla="*/ 133350 w 200025"/>
                  <a:gd name="connsiteY68" fmla="*/ 171617 h 197810"/>
                  <a:gd name="connsiteX69" fmla="*/ 133350 w 200025"/>
                  <a:gd name="connsiteY69" fmla="*/ 164473 h 197810"/>
                  <a:gd name="connsiteX70" fmla="*/ 161925 w 200025"/>
                  <a:gd name="connsiteY70" fmla="*/ 164473 h 197810"/>
                  <a:gd name="connsiteX71" fmla="*/ 161925 w 200025"/>
                  <a:gd name="connsiteY71" fmla="*/ 171617 h 197810"/>
                  <a:gd name="connsiteX72" fmla="*/ 169069 w 200025"/>
                  <a:gd name="connsiteY72" fmla="*/ 178760 h 197810"/>
                  <a:gd name="connsiteX73" fmla="*/ 176213 w 200025"/>
                  <a:gd name="connsiteY73" fmla="*/ 171617 h 197810"/>
                  <a:gd name="connsiteX74" fmla="*/ 176213 w 200025"/>
                  <a:gd name="connsiteY74" fmla="*/ 164473 h 197810"/>
                  <a:gd name="connsiteX75" fmla="*/ 200025 w 200025"/>
                  <a:gd name="connsiteY75" fmla="*/ 164473 h 197810"/>
                  <a:gd name="connsiteX76" fmla="*/ 200025 w 200025"/>
                  <a:gd name="connsiteY76" fmla="*/ 183523 h 197810"/>
                  <a:gd name="connsiteX77" fmla="*/ 185738 w 200025"/>
                  <a:gd name="connsiteY77" fmla="*/ 197810 h 197810"/>
                  <a:gd name="connsiteX78" fmla="*/ 109538 w 200025"/>
                  <a:gd name="connsiteY78" fmla="*/ 197810 h 197810"/>
                  <a:gd name="connsiteX79" fmla="*/ 95250 w 200025"/>
                  <a:gd name="connsiteY79" fmla="*/ 183523 h 19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00025" h="197810">
                    <a:moveTo>
                      <a:pt x="108680" y="2643"/>
                    </a:moveTo>
                    <a:cubicBezTo>
                      <a:pt x="100108" y="-881"/>
                      <a:pt x="90488" y="-881"/>
                      <a:pt x="81820" y="2643"/>
                    </a:cubicBezTo>
                    <a:lnTo>
                      <a:pt x="60960" y="11120"/>
                    </a:lnTo>
                    <a:lnTo>
                      <a:pt x="152305" y="46649"/>
                    </a:lnTo>
                    <a:lnTo>
                      <a:pt x="184404" y="34266"/>
                    </a:lnTo>
                    <a:cubicBezTo>
                      <a:pt x="183071" y="33218"/>
                      <a:pt x="181642" y="32266"/>
                      <a:pt x="180023" y="31599"/>
                    </a:cubicBezTo>
                    <a:cubicBezTo>
                      <a:pt x="180023" y="31599"/>
                      <a:pt x="108585" y="2643"/>
                      <a:pt x="108585" y="2643"/>
                    </a:cubicBezTo>
                    <a:close/>
                    <a:moveTo>
                      <a:pt x="190500" y="47220"/>
                    </a:moveTo>
                    <a:lnTo>
                      <a:pt x="102394" y="81224"/>
                    </a:lnTo>
                    <a:lnTo>
                      <a:pt x="102394" y="113133"/>
                    </a:lnTo>
                    <a:cubicBezTo>
                      <a:pt x="103156" y="112943"/>
                      <a:pt x="103918" y="112657"/>
                      <a:pt x="104775" y="112562"/>
                    </a:cubicBezTo>
                    <a:lnTo>
                      <a:pt x="104775" y="112085"/>
                    </a:lnTo>
                    <a:cubicBezTo>
                      <a:pt x="104775" y="97607"/>
                      <a:pt x="116491" y="85892"/>
                      <a:pt x="130969" y="85892"/>
                    </a:cubicBezTo>
                    <a:lnTo>
                      <a:pt x="164306" y="85892"/>
                    </a:lnTo>
                    <a:cubicBezTo>
                      <a:pt x="178689" y="85892"/>
                      <a:pt x="190405" y="97512"/>
                      <a:pt x="190500" y="111990"/>
                    </a:cubicBezTo>
                    <a:lnTo>
                      <a:pt x="190500" y="47220"/>
                    </a:lnTo>
                    <a:close/>
                    <a:moveTo>
                      <a:pt x="88106" y="81320"/>
                    </a:moveTo>
                    <a:lnTo>
                      <a:pt x="88106" y="125611"/>
                    </a:lnTo>
                    <a:cubicBezTo>
                      <a:pt x="86582" y="128754"/>
                      <a:pt x="85725" y="132278"/>
                      <a:pt x="85725" y="135993"/>
                    </a:cubicBezTo>
                    <a:lnTo>
                      <a:pt x="85725" y="183618"/>
                    </a:lnTo>
                    <a:cubicBezTo>
                      <a:pt x="85725" y="183618"/>
                      <a:pt x="85725" y="184475"/>
                      <a:pt x="85725" y="184856"/>
                    </a:cubicBezTo>
                    <a:cubicBezTo>
                      <a:pt x="84392" y="184475"/>
                      <a:pt x="83058" y="183999"/>
                      <a:pt x="81820" y="183523"/>
                    </a:cubicBezTo>
                    <a:lnTo>
                      <a:pt x="10382" y="154567"/>
                    </a:lnTo>
                    <a:cubicBezTo>
                      <a:pt x="4096" y="151900"/>
                      <a:pt x="0" y="145804"/>
                      <a:pt x="0" y="139041"/>
                    </a:cubicBezTo>
                    <a:lnTo>
                      <a:pt x="0" y="47220"/>
                    </a:lnTo>
                    <a:lnTo>
                      <a:pt x="88106" y="81224"/>
                    </a:lnTo>
                    <a:close/>
                    <a:moveTo>
                      <a:pt x="6001" y="34266"/>
                    </a:moveTo>
                    <a:lnTo>
                      <a:pt x="95250" y="68747"/>
                    </a:lnTo>
                    <a:lnTo>
                      <a:pt x="132588" y="54364"/>
                    </a:lnTo>
                    <a:lnTo>
                      <a:pt x="41624" y="18931"/>
                    </a:lnTo>
                    <a:lnTo>
                      <a:pt x="10382" y="31599"/>
                    </a:lnTo>
                    <a:cubicBezTo>
                      <a:pt x="8763" y="32266"/>
                      <a:pt x="7334" y="33123"/>
                      <a:pt x="6001" y="34266"/>
                    </a:cubicBezTo>
                    <a:close/>
                    <a:moveTo>
                      <a:pt x="114300" y="121610"/>
                    </a:moveTo>
                    <a:lnTo>
                      <a:pt x="109538" y="121610"/>
                    </a:lnTo>
                    <a:cubicBezTo>
                      <a:pt x="101632" y="121610"/>
                      <a:pt x="95250" y="127992"/>
                      <a:pt x="95250" y="135898"/>
                    </a:cubicBezTo>
                    <a:lnTo>
                      <a:pt x="95250" y="150185"/>
                    </a:lnTo>
                    <a:lnTo>
                      <a:pt x="119063" y="150185"/>
                    </a:lnTo>
                    <a:lnTo>
                      <a:pt x="119063" y="147804"/>
                    </a:lnTo>
                    <a:cubicBezTo>
                      <a:pt x="119063" y="143899"/>
                      <a:pt x="122301" y="140660"/>
                      <a:pt x="126206" y="140660"/>
                    </a:cubicBezTo>
                    <a:cubicBezTo>
                      <a:pt x="130112" y="140660"/>
                      <a:pt x="133350" y="143899"/>
                      <a:pt x="133350" y="147804"/>
                    </a:cubicBezTo>
                    <a:lnTo>
                      <a:pt x="133350" y="150185"/>
                    </a:lnTo>
                    <a:lnTo>
                      <a:pt x="161925" y="150185"/>
                    </a:lnTo>
                    <a:lnTo>
                      <a:pt x="161925" y="147804"/>
                    </a:lnTo>
                    <a:cubicBezTo>
                      <a:pt x="161925" y="143899"/>
                      <a:pt x="165164" y="140660"/>
                      <a:pt x="169069" y="140660"/>
                    </a:cubicBezTo>
                    <a:cubicBezTo>
                      <a:pt x="172974" y="140660"/>
                      <a:pt x="176213" y="143899"/>
                      <a:pt x="176213" y="147804"/>
                    </a:cubicBezTo>
                    <a:lnTo>
                      <a:pt x="176213" y="150185"/>
                    </a:lnTo>
                    <a:lnTo>
                      <a:pt x="200025" y="150185"/>
                    </a:lnTo>
                    <a:lnTo>
                      <a:pt x="200025" y="135898"/>
                    </a:lnTo>
                    <a:cubicBezTo>
                      <a:pt x="200025" y="127992"/>
                      <a:pt x="193643" y="121610"/>
                      <a:pt x="185738" y="121610"/>
                    </a:cubicBezTo>
                    <a:lnTo>
                      <a:pt x="180975" y="121610"/>
                    </a:lnTo>
                    <a:lnTo>
                      <a:pt x="180975" y="112085"/>
                    </a:lnTo>
                    <a:cubicBezTo>
                      <a:pt x="180975" y="102846"/>
                      <a:pt x="173546" y="95417"/>
                      <a:pt x="164306" y="95417"/>
                    </a:cubicBezTo>
                    <a:lnTo>
                      <a:pt x="130969" y="95417"/>
                    </a:lnTo>
                    <a:cubicBezTo>
                      <a:pt x="121730" y="95417"/>
                      <a:pt x="114300" y="102846"/>
                      <a:pt x="114300" y="112085"/>
                    </a:cubicBezTo>
                    <a:lnTo>
                      <a:pt x="114300" y="112085"/>
                    </a:lnTo>
                    <a:lnTo>
                      <a:pt x="114300" y="121610"/>
                    </a:lnTo>
                    <a:close/>
                    <a:moveTo>
                      <a:pt x="128588" y="112085"/>
                    </a:moveTo>
                    <a:cubicBezTo>
                      <a:pt x="128588" y="110752"/>
                      <a:pt x="129635" y="109704"/>
                      <a:pt x="130969" y="109704"/>
                    </a:cubicBezTo>
                    <a:lnTo>
                      <a:pt x="164306" y="109704"/>
                    </a:lnTo>
                    <a:cubicBezTo>
                      <a:pt x="165640" y="109704"/>
                      <a:pt x="166688" y="110752"/>
                      <a:pt x="166688" y="112085"/>
                    </a:cubicBezTo>
                    <a:lnTo>
                      <a:pt x="166688" y="121610"/>
                    </a:lnTo>
                    <a:lnTo>
                      <a:pt x="128588" y="121610"/>
                    </a:lnTo>
                    <a:lnTo>
                      <a:pt x="128588" y="112085"/>
                    </a:lnTo>
                    <a:close/>
                    <a:moveTo>
                      <a:pt x="95250" y="183523"/>
                    </a:moveTo>
                    <a:lnTo>
                      <a:pt x="95250" y="164473"/>
                    </a:lnTo>
                    <a:lnTo>
                      <a:pt x="119063" y="164473"/>
                    </a:lnTo>
                    <a:lnTo>
                      <a:pt x="119063" y="171617"/>
                    </a:lnTo>
                    <a:cubicBezTo>
                      <a:pt x="119063" y="175522"/>
                      <a:pt x="122301" y="178760"/>
                      <a:pt x="126206" y="178760"/>
                    </a:cubicBezTo>
                    <a:cubicBezTo>
                      <a:pt x="130112" y="178760"/>
                      <a:pt x="133350" y="175522"/>
                      <a:pt x="133350" y="171617"/>
                    </a:cubicBezTo>
                    <a:lnTo>
                      <a:pt x="133350" y="164473"/>
                    </a:lnTo>
                    <a:lnTo>
                      <a:pt x="161925" y="164473"/>
                    </a:lnTo>
                    <a:lnTo>
                      <a:pt x="161925" y="171617"/>
                    </a:lnTo>
                    <a:cubicBezTo>
                      <a:pt x="161925" y="175522"/>
                      <a:pt x="165164" y="178760"/>
                      <a:pt x="169069" y="178760"/>
                    </a:cubicBezTo>
                    <a:cubicBezTo>
                      <a:pt x="172974" y="178760"/>
                      <a:pt x="176213" y="175522"/>
                      <a:pt x="176213" y="171617"/>
                    </a:cubicBezTo>
                    <a:lnTo>
                      <a:pt x="176213" y="164473"/>
                    </a:lnTo>
                    <a:lnTo>
                      <a:pt x="200025" y="164473"/>
                    </a:lnTo>
                    <a:lnTo>
                      <a:pt x="200025" y="183523"/>
                    </a:lnTo>
                    <a:cubicBezTo>
                      <a:pt x="200025" y="191429"/>
                      <a:pt x="193643" y="197810"/>
                      <a:pt x="185738" y="197810"/>
                    </a:cubicBezTo>
                    <a:lnTo>
                      <a:pt x="109538" y="197810"/>
                    </a:lnTo>
                    <a:cubicBezTo>
                      <a:pt x="101632" y="197810"/>
                      <a:pt x="95250" y="191429"/>
                      <a:pt x="95250" y="183523"/>
                    </a:cubicBezTo>
                    <a:close/>
                  </a:path>
                </a:pathLst>
              </a:custGeom>
              <a:solidFill>
                <a:srgbClr val="F4F3F5"/>
              </a:solidFill>
              <a:ln w="9525" cap="flat">
                <a:noFill/>
                <a:prstDash val="solid"/>
                <a:miter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53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" name="Rounded Rectangle 64">
              <a:extLst>
                <a:ext uri="{FF2B5EF4-FFF2-40B4-BE49-F238E27FC236}">
                  <a16:creationId xmlns:a16="http://schemas.microsoft.com/office/drawing/2014/main" id="{830E3EBB-A0DD-FACB-D7C0-C86E3CB26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584705" y="2040375"/>
              <a:ext cx="7022591" cy="3433167"/>
            </a:xfrm>
            <a:prstGeom prst="roundRect">
              <a:avLst>
                <a:gd name="adj" fmla="val 4364"/>
              </a:avLst>
            </a:prstGeom>
            <a:noFill/>
            <a:ln w="25400" cap="rnd">
              <a:noFill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2634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11684" rtl="0" eaLnBrk="1" fontAlgn="auto" latinLnBrk="0" hangingPunct="1">
                <a:lnSpc>
                  <a:spcPct val="100000"/>
                </a:lnSpc>
                <a:spcBef>
                  <a:spcPts val="174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41958">
                      <a:srgbClr val="FFFFFF"/>
                    </a:gs>
                    <a:gs pos="63000">
                      <a:srgbClr val="FFFFFF"/>
                    </a:gs>
                  </a:gsLst>
                  <a:lin ang="0" scaled="0"/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211026E-4363-0430-D571-7FA0C4FE2D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239579" y="2356056"/>
              <a:ext cx="3712842" cy="2091598"/>
            </a:xfrm>
            <a:prstGeom prst="rect">
              <a:avLst/>
            </a:prstGeom>
            <a:noFill/>
            <a:ln w="76200" cap="rnd">
              <a:noFill/>
              <a:headEnd type="none" w="lg" len="med"/>
              <a:tailEnd type="arrow" w="lg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0" tIns="0" rIns="0" bIns="102870" rtlCol="0" anchor="ctr">
              <a:spAutoFit/>
            </a:bodyPr>
            <a:lstStyle/>
            <a:p>
              <a:pPr marL="0" marR="0" lvl="0" indent="0" algn="ctr" defTabSz="905133" rtl="0" eaLnBrk="1" fontAlgn="base" latinLnBrk="0" hangingPunct="1">
                <a:lnSpc>
                  <a:spcPct val="100000"/>
                </a:lnSpc>
                <a:spcBef>
                  <a:spcPts val="1125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20852" algn="l"/>
                </a:tabLst>
                <a:defRPr/>
              </a:pPr>
              <a:r>
                <a:rPr kumimoji="0" lang="en-US" sz="3600" b="0" i="0" u="none" strike="noStrike" kern="1200" cap="none" spc="-19" normalizeH="0" baseline="0" noProof="0">
                  <a:ln w="3175"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SharePoint Embedded</a:t>
              </a:r>
            </a:p>
            <a:p>
              <a:pPr lvl="0" algn="ctr" defTabSz="905133" fontAlgn="base">
                <a:spcBef>
                  <a:spcPts val="1125"/>
                </a:spcBef>
                <a:spcAft>
                  <a:spcPct val="0"/>
                </a:spcAft>
                <a:buSzPct val="90000"/>
                <a:tabLst>
                  <a:tab pos="920353" algn="l"/>
                  <a:tab pos="2700338" algn="l"/>
                  <a:tab pos="3214688" algn="l"/>
                </a:tabLst>
                <a:defRPr/>
              </a:pPr>
              <a:r>
                <a:rPr lang="en-US" sz="2400" spc="-19">
                  <a:ln w="3175">
                    <a:noFill/>
                  </a:ln>
                  <a:solidFill>
                    <a:srgbClr val="0078D4"/>
                  </a:solidFill>
                  <a:latin typeface="Segoe Sans Text Semibold" pitchFamily="2" charset="0"/>
                  <a:cs typeface="Segoe Sans Text" pitchFamily="2" charset="0"/>
                </a:rPr>
                <a:t>Full AI stack for enterprise apps and agents</a:t>
              </a:r>
              <a:endParaRPr kumimoji="0" lang="en-US" sz="2400" b="0" i="0" u="none" strike="noStrike" kern="1200" cap="none" spc="-19" normalizeH="0" baseline="0" noProof="0">
                <a:ln w="3175"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Sans Text Semibold" pitchFamily="2" charset="0"/>
                <a:cs typeface="Segoe Sans Text" pitchFamily="2" charset="0"/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C6BCA452-711A-7A47-D99A-EB136B656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Integrated AI Platform for Document Apps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FB7821A-4E31-D265-0D22-34FDBE5C2E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57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B1705-7B7D-7AAD-A175-41A263D40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>
            <a:extLst>
              <a:ext uri="{FF2B5EF4-FFF2-40B4-BE49-F238E27FC236}">
                <a16:creationId xmlns:a16="http://schemas.microsoft.com/office/drawing/2014/main" id="{3A484444-EB43-C680-A161-772ADA391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000"/>
              </a:spcBef>
              <a:buFont typeface="Arial" panose="020B0604020202020204" pitchFamily="34" charset="0"/>
            </a:pPr>
            <a:r>
              <a:rPr lang="en-US"/>
              <a:t>What happens to a document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2A58B-6770-2A06-D5E6-40F14B8918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6EE0C8-E3D5-BB62-3FB2-66E5F0A8B9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ow RAG works in SPE">
            <a:extLst>
              <a:ext uri="{FF2B5EF4-FFF2-40B4-BE49-F238E27FC236}">
                <a16:creationId xmlns:a16="http://schemas.microsoft.com/office/drawing/2014/main" id="{162EE21E-106F-8E20-AAB2-EAD35FD97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085850"/>
            <a:ext cx="106299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505491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56A7F0-6D2E-BD79-41FD-247AC5B7D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 wrap="square" anchor="t">
            <a:normAutofit/>
          </a:bodyPr>
          <a:lstStyle/>
          <a:p>
            <a:r>
              <a:rPr lang="en-US"/>
              <a:t>AI Ingredients – Copilot Delivers All Four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9CA40F0-8081-A75F-CD9F-E7E20E5A6C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4200" y="292100"/>
            <a:ext cx="11018520" cy="153888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C22931D4-C57B-E970-7A27-490AFD1376E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11119498"/>
              </p:ext>
            </p:extLst>
          </p:nvPr>
        </p:nvGraphicFramePr>
        <p:xfrm>
          <a:off x="584200" y="1022410"/>
          <a:ext cx="11018838" cy="4833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982652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E680CB-3FD7-9904-9B63-0F835EEF9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Four Big Ideas</a:t>
            </a:r>
          </a:p>
        </p:txBody>
      </p:sp>
      <p:pic>
        <p:nvPicPr>
          <p:cNvPr id="18" name="Picture Placeholder 17" descr="Badge 1 with solid fill">
            <a:extLst>
              <a:ext uri="{FF2B5EF4-FFF2-40B4-BE49-F238E27FC236}">
                <a16:creationId xmlns:a16="http://schemas.microsoft.com/office/drawing/2014/main" id="{1A1B7284-434F-E223-9452-D5A771A235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D3EA4E-4F3C-FAE2-746A-D86D3A5A649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AI is the fastest growing technology ever.</a:t>
            </a:r>
          </a:p>
        </p:txBody>
      </p:sp>
      <p:pic>
        <p:nvPicPr>
          <p:cNvPr id="20" name="Picture Placeholder 19" descr="Badge with solid fill">
            <a:extLst>
              <a:ext uri="{FF2B5EF4-FFF2-40B4-BE49-F238E27FC236}">
                <a16:creationId xmlns:a16="http://schemas.microsoft.com/office/drawing/2014/main" id="{D594C527-6132-0025-56BE-DE5F6BE8786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2544B7-D448-CB31-A079-33FB7C49BB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Your apps will all be AI apps.</a:t>
            </a:r>
          </a:p>
        </p:txBody>
      </p:sp>
      <p:pic>
        <p:nvPicPr>
          <p:cNvPr id="22" name="Picture Placeholder 21" descr="Badge 3 with solid fill">
            <a:extLst>
              <a:ext uri="{FF2B5EF4-FFF2-40B4-BE49-F238E27FC236}">
                <a16:creationId xmlns:a16="http://schemas.microsoft.com/office/drawing/2014/main" id="{3838E39A-D8C0-29C5-DEA8-9C80A0B5A255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34" b="34"/>
          <a:stretch/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E36DA3-0156-D032-B345-4A9686790D6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Documents are the secret sauce for AI apps.</a:t>
            </a:r>
          </a:p>
        </p:txBody>
      </p:sp>
      <p:pic>
        <p:nvPicPr>
          <p:cNvPr id="24" name="Picture Placeholder 23" descr="Badge 4 with solid fill">
            <a:extLst>
              <a:ext uri="{FF2B5EF4-FFF2-40B4-BE49-F238E27FC236}">
                <a16:creationId xmlns:a16="http://schemas.microsoft.com/office/drawing/2014/main" id="{4C30A5B0-19D2-3B05-38FD-91C73D83D8E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/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BFFE7E0-7F55-BB82-365B-CC7014DA6D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Integrated AI is your fastest path to value.</a:t>
            </a:r>
          </a:p>
        </p:txBody>
      </p:sp>
    </p:spTree>
    <p:extLst>
      <p:ext uri="{BB962C8B-B14F-4D97-AF65-F5344CB8AC3E}">
        <p14:creationId xmlns:p14="http://schemas.microsoft.com/office/powerpoint/2010/main" val="852169428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D3BE7CC-20C2-85D3-15F9-8C9885C05B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9433"/>
          <a:stretch>
            <a:fillRect/>
          </a:stretch>
        </p:blipFill>
        <p:spPr>
          <a:xfrm>
            <a:off x="7692887" y="82488"/>
            <a:ext cx="4107769" cy="6613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3EB24D85-BD83-E7A2-4BAD-604B527BE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SharePoint Embedded Agent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2004525-29AE-5EC1-2008-4D9E7F4F44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5024120" cy="4056495"/>
          </a:xfrm>
        </p:spPr>
        <p:txBody>
          <a:bodyPr/>
          <a:lstStyle/>
          <a:p>
            <a:pPr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Ready-made UI control you add to your web app</a:t>
            </a:r>
          </a:p>
          <a:p>
            <a:pPr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Microsoft 365 Copilot platform</a:t>
            </a:r>
          </a:p>
          <a:p>
            <a:pPr marL="685800" lvl="1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Rich document understanding</a:t>
            </a:r>
          </a:p>
          <a:p>
            <a:pPr marL="685800" lvl="1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Copilot orchestrated</a:t>
            </a:r>
          </a:p>
          <a:p>
            <a:pPr marL="685800" lvl="1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Integrated security and compliance</a:t>
            </a:r>
          </a:p>
          <a:p>
            <a:pPr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Grounded on your app’s documents</a:t>
            </a:r>
          </a:p>
          <a:p>
            <a:pPr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Customize data sources, prompts, and UI</a:t>
            </a:r>
          </a:p>
          <a:p>
            <a:pPr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>
                <a:gradFill>
                  <a:gsLst>
                    <a:gs pos="51000">
                      <a:srgbClr val="000000"/>
                    </a:gs>
                    <a:gs pos="42000">
                      <a:srgbClr val="000000"/>
                    </a:gs>
                  </a:gsLst>
                  <a:lin ang="0" scaled="0"/>
                </a:gradFill>
              </a:rPr>
              <a:t>Consumption billed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037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1391E-D4B9-26F7-CA90-E50B540CF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9A29FB-D606-61C9-B981-D6C20E45F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879" b="20662"/>
          <a:stretch/>
        </p:blipFill>
        <p:spPr>
          <a:xfrm>
            <a:off x="285750" y="0"/>
            <a:ext cx="11620500" cy="3429000"/>
          </a:xfrm>
          <a:custGeom>
            <a:avLst/>
            <a:gdLst>
              <a:gd name="connsiteX0" fmla="*/ 0 w 11620500"/>
              <a:gd name="connsiteY0" fmla="*/ 0 h 3429000"/>
              <a:gd name="connsiteX1" fmla="*/ 11620500 w 11620500"/>
              <a:gd name="connsiteY1" fmla="*/ 0 h 3429000"/>
              <a:gd name="connsiteX2" fmla="*/ 11620500 w 11620500"/>
              <a:gd name="connsiteY2" fmla="*/ 3060802 h 3429000"/>
              <a:gd name="connsiteX3" fmla="*/ 11252302 w 11620500"/>
              <a:gd name="connsiteY3" fmla="*/ 3429000 h 3429000"/>
              <a:gd name="connsiteX4" fmla="*/ 368198 w 11620500"/>
              <a:gd name="connsiteY4" fmla="*/ 3429000 h 3429000"/>
              <a:gd name="connsiteX5" fmla="*/ 0 w 11620500"/>
              <a:gd name="connsiteY5" fmla="*/ 3060802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20500" h="3429000">
                <a:moveTo>
                  <a:pt x="0" y="0"/>
                </a:moveTo>
                <a:lnTo>
                  <a:pt x="11620500" y="0"/>
                </a:lnTo>
                <a:lnTo>
                  <a:pt x="11620500" y="3060802"/>
                </a:lnTo>
                <a:cubicBezTo>
                  <a:pt x="11620500" y="3264152"/>
                  <a:pt x="11455652" y="3429000"/>
                  <a:pt x="11252302" y="3429000"/>
                </a:cubicBezTo>
                <a:lnTo>
                  <a:pt x="368198" y="3429000"/>
                </a:lnTo>
                <a:cubicBezTo>
                  <a:pt x="164848" y="3429000"/>
                  <a:pt x="0" y="3264152"/>
                  <a:pt x="0" y="3060802"/>
                </a:cubicBezTo>
                <a:close/>
              </a:path>
            </a:pathLst>
          </a:cu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6154F4-6AF4-9D9A-0726-7A320FB8A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85750" y="0"/>
            <a:ext cx="11620500" cy="3429000"/>
          </a:xfrm>
          <a:custGeom>
            <a:avLst/>
            <a:gdLst>
              <a:gd name="connsiteX0" fmla="*/ 0 w 11620500"/>
              <a:gd name="connsiteY0" fmla="*/ 0 h 3429000"/>
              <a:gd name="connsiteX1" fmla="*/ 11620500 w 11620500"/>
              <a:gd name="connsiteY1" fmla="*/ 0 h 3429000"/>
              <a:gd name="connsiteX2" fmla="*/ 11620500 w 11620500"/>
              <a:gd name="connsiteY2" fmla="*/ 3060802 h 3429000"/>
              <a:gd name="connsiteX3" fmla="*/ 11252302 w 11620500"/>
              <a:gd name="connsiteY3" fmla="*/ 3429000 h 3429000"/>
              <a:gd name="connsiteX4" fmla="*/ 368198 w 11620500"/>
              <a:gd name="connsiteY4" fmla="*/ 3429000 h 3429000"/>
              <a:gd name="connsiteX5" fmla="*/ 0 w 11620500"/>
              <a:gd name="connsiteY5" fmla="*/ 3060802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20500" h="3429000">
                <a:moveTo>
                  <a:pt x="0" y="0"/>
                </a:moveTo>
                <a:lnTo>
                  <a:pt x="11620500" y="0"/>
                </a:lnTo>
                <a:lnTo>
                  <a:pt x="11620500" y="3060802"/>
                </a:lnTo>
                <a:cubicBezTo>
                  <a:pt x="11620500" y="3264152"/>
                  <a:pt x="11455652" y="3429000"/>
                  <a:pt x="11252302" y="3429000"/>
                </a:cubicBezTo>
                <a:lnTo>
                  <a:pt x="368198" y="3429000"/>
                </a:lnTo>
                <a:cubicBezTo>
                  <a:pt x="164848" y="3429000"/>
                  <a:pt x="0" y="3264152"/>
                  <a:pt x="0" y="3060802"/>
                </a:cubicBezTo>
                <a:close/>
              </a:path>
            </a:pathLst>
          </a:custGeom>
          <a:gradFill>
            <a:gsLst>
              <a:gs pos="90000">
                <a:schemeClr val="accent1">
                  <a:lumMod val="50000"/>
                  <a:alpha val="0"/>
                </a:schemeClr>
              </a:gs>
              <a:gs pos="8000">
                <a:srgbClr val="151855"/>
              </a:gs>
            </a:gsLst>
            <a:lin ang="126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551D0EB-D101-8D7D-C14B-F4814689D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84200" y="2369564"/>
            <a:ext cx="11023600" cy="3593868"/>
          </a:xfrm>
          <a:prstGeom prst="roundRect">
            <a:avLst>
              <a:gd name="adj" fmla="val 8862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419100" sx="105000" sy="105000" algn="ctr" rotWithShape="0">
              <a:schemeClr val="bg1">
                <a:lumMod val="75000"/>
                <a:alpha val="2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12" name="Rounded Rectangle 28">
            <a:extLst>
              <a:ext uri="{FF2B5EF4-FFF2-40B4-BE49-F238E27FC236}">
                <a16:creationId xmlns:a16="http://schemas.microsoft.com/office/drawing/2014/main" id="{303209B8-2FF3-24B2-CBCF-CBE6779B24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03072" y="2500947"/>
            <a:ext cx="2607309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13" name="Rounded Rectangle 28">
            <a:extLst>
              <a:ext uri="{FF2B5EF4-FFF2-40B4-BE49-F238E27FC236}">
                <a16:creationId xmlns:a16="http://schemas.microsoft.com/office/drawing/2014/main" id="{D603D511-64A7-2F0B-7561-62040E0B78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429253" y="2500947"/>
            <a:ext cx="2607309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14" name="Rounded Rectangle 28">
            <a:extLst>
              <a:ext uri="{FF2B5EF4-FFF2-40B4-BE49-F238E27FC236}">
                <a16:creationId xmlns:a16="http://schemas.microsoft.com/office/drawing/2014/main" id="{E443D21B-23EF-ACDB-2A8A-992886E04C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6155434" y="2500947"/>
            <a:ext cx="2607309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15" name="Rounded Rectangle 28">
            <a:extLst>
              <a:ext uri="{FF2B5EF4-FFF2-40B4-BE49-F238E27FC236}">
                <a16:creationId xmlns:a16="http://schemas.microsoft.com/office/drawing/2014/main" id="{0FC9D1A3-2B74-1B72-7A7C-E98C6B400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8881615" y="2500947"/>
            <a:ext cx="2607309" cy="3331104"/>
          </a:xfrm>
          <a:prstGeom prst="roundRect">
            <a:avLst>
              <a:gd name="adj" fmla="val 8300"/>
            </a:avLst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12600000" scaled="0"/>
          </a:gradFill>
          <a:ln>
            <a:solidFill>
              <a:schemeClr val="bg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FCA8A39-0C03-F118-057F-577B5795A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07628" y="2810004"/>
            <a:ext cx="798198" cy="7981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77800" dist="88900" dir="2700000" algn="tl" rotWithShape="0">
              <a:schemeClr val="tx1">
                <a:alpha val="9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9D59F7C-BAD5-BB97-B071-8BF255FA6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33809" y="2810004"/>
            <a:ext cx="798198" cy="7981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77800" dist="88900" dir="2700000" algn="tl" rotWithShape="0">
              <a:schemeClr val="tx1">
                <a:alpha val="9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E8315CB-18F3-9BE4-D14D-B02EA0283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59990" y="2810004"/>
            <a:ext cx="798198" cy="7981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77800" dist="88900" dir="2700000" algn="tl" rotWithShape="0">
              <a:schemeClr val="tx1">
                <a:alpha val="9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2BFAA22-C852-84CA-D555-96E3074B0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86170" y="2810004"/>
            <a:ext cx="798198" cy="79819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  <a:headEnd type="none" w="med" len="med"/>
            <a:tailEnd type="none" w="med" len="med"/>
          </a:ln>
          <a:effectLst>
            <a:outerShdw blurRad="177800" dist="88900" dir="2700000" algn="tl" rotWithShape="0">
              <a:schemeClr val="tx1">
                <a:alpha val="9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"/>
              <a:ea typeface="+mn-ea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E1D4A7C0-C79D-9C13-B87F-E2AA582EC9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981" y="2931228"/>
            <a:ext cx="539494" cy="55575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3F5601B-A7AC-ACA2-8515-9B52E4447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3760" y="2896757"/>
            <a:ext cx="578296" cy="62469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16E945A-DC8E-D023-5DED-FAA17F1AE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1979" y="2945691"/>
            <a:ext cx="474222" cy="526824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6DDC0B77-DC9C-A370-8B41-168710860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1138" y="2974826"/>
            <a:ext cx="508262" cy="46855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A0FF2A-7AD4-F6C7-5ECA-F04823348F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200" y="498475"/>
            <a:ext cx="11025188" cy="55403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Successfully developing AI Agents requires</a:t>
            </a:r>
            <a:endParaRPr kumimoji="0" lang="nl-NL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Graphic 174">
            <a:extLst>
              <a:ext uri="{FF2B5EF4-FFF2-40B4-BE49-F238E27FC236}">
                <a16:creationId xmlns:a16="http://schemas.microsoft.com/office/drawing/2014/main" id="{53E23C79-9420-529E-1E51-8F0B4E76449B}"/>
              </a:ext>
            </a:extLst>
          </p:cNvPr>
          <p:cNvSpPr>
            <a:spLocks/>
          </p:cNvSpPr>
          <p:nvPr/>
        </p:nvSpPr>
        <p:spPr>
          <a:xfrm>
            <a:off x="3310381" y="1504378"/>
            <a:ext cx="5452362" cy="565722"/>
          </a:xfrm>
          <a:prstGeom prst="roundRect">
            <a:avLst>
              <a:gd name="adj" fmla="val 50000"/>
            </a:avLst>
          </a:prstGeom>
          <a:solidFill>
            <a:srgbClr val="0078D4"/>
          </a:solidFill>
          <a:ln w="190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822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4 primary considerations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BE899ABB-F469-30C4-C8D8-84233932752B}"/>
              </a:ext>
            </a:extLst>
          </p:cNvPr>
          <p:cNvSpPr txBox="1">
            <a:spLocks/>
          </p:cNvSpPr>
          <p:nvPr/>
        </p:nvSpPr>
        <p:spPr>
          <a:xfrm>
            <a:off x="900811" y="3813524"/>
            <a:ext cx="2211832" cy="14465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Knowledge</a:t>
            </a:r>
          </a:p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Providing agents with the right context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8DF2BF-1598-EC60-3C62-1FFCA39D6366}"/>
              </a:ext>
            </a:extLst>
          </p:cNvPr>
          <p:cNvSpPr txBox="1"/>
          <p:nvPr/>
        </p:nvSpPr>
        <p:spPr>
          <a:xfrm>
            <a:off x="3559745" y="3813524"/>
            <a:ext cx="2346325" cy="144655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Actions</a:t>
            </a:r>
          </a:p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Giving them the tools to complete their tasks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057970-BF39-A0A5-727D-67BBC9A58A69}"/>
              </a:ext>
            </a:extLst>
          </p:cNvPr>
          <p:cNvSpPr txBox="1"/>
          <p:nvPr/>
        </p:nvSpPr>
        <p:spPr>
          <a:xfrm>
            <a:off x="6285926" y="3813524"/>
            <a:ext cx="2346325" cy="144655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Security</a:t>
            </a:r>
          </a:p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Ensuring they only have access to what they should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F0D1A5-B2CE-6621-659F-5815BCF78654}"/>
              </a:ext>
            </a:extLst>
          </p:cNvPr>
          <p:cNvSpPr txBox="1"/>
          <p:nvPr/>
        </p:nvSpPr>
        <p:spPr>
          <a:xfrm>
            <a:off x="9012107" y="3813524"/>
            <a:ext cx="2346325" cy="1446550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8661C5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Evaluation</a:t>
            </a:r>
          </a:p>
          <a:p>
            <a:pPr marL="0" marR="0" lvl="0" indent="0" algn="ctr" defTabSz="932563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"/>
                <a:ea typeface="+mn-ea"/>
                <a:cs typeface="+mn-cs"/>
              </a:rPr>
              <a:t>Ensuring they complete their tasks correctly</a:t>
            </a:r>
          </a:p>
        </p:txBody>
      </p:sp>
    </p:spTree>
    <p:extLst>
      <p:ext uri="{BB962C8B-B14F-4D97-AF65-F5344CB8AC3E}">
        <p14:creationId xmlns:p14="http://schemas.microsoft.com/office/powerpoint/2010/main" val="65650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3DDF363-7B68-1754-86A7-6421369A37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7512" y="3121025"/>
            <a:ext cx="4127500" cy="553998"/>
          </a:xfrm>
        </p:spPr>
        <p:txBody>
          <a:bodyPr/>
          <a:lstStyle/>
          <a:p>
            <a:r>
              <a:rPr lang="en-US"/>
              <a:t>Demo #2</a:t>
            </a:r>
          </a:p>
        </p:txBody>
      </p:sp>
    </p:spTree>
    <p:extLst>
      <p:ext uri="{BB962C8B-B14F-4D97-AF65-F5344CB8AC3E}">
        <p14:creationId xmlns:p14="http://schemas.microsoft.com/office/powerpoint/2010/main" val="242587776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7F18F-3071-C338-9A1F-8556A3D57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79C75-DB91-1F5B-E7E5-89241A72D7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3016210"/>
          </a:xfrm>
        </p:spPr>
        <p:txBody>
          <a:bodyPr/>
          <a:lstStyle/>
          <a:p>
            <a:r>
              <a:rPr lang="en-US"/>
              <a:t>Project App</a:t>
            </a:r>
          </a:p>
          <a:p>
            <a:r>
              <a:rPr lang="en-US"/>
              <a:t>Pick this up with custom SPE Agent</a:t>
            </a:r>
          </a:p>
          <a:p>
            <a:r>
              <a:rPr lang="en-US"/>
              <a:t>M365 Biz Chat copilot</a:t>
            </a:r>
          </a:p>
          <a:p>
            <a:r>
              <a:rPr lang="en-US"/>
              <a:t>Show Copilot in Project App documents</a:t>
            </a:r>
          </a:p>
          <a:p>
            <a:endParaRPr lang="en-US"/>
          </a:p>
          <a:p>
            <a:r>
              <a:rPr lang="en-US"/>
              <a:t>Surface a DA from app in Teams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309966-F35B-8B47-C4EF-C150E51611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75270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7BE337-BA6B-078E-1DF8-505A954BE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Model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60B480B-CB07-36ED-DDB9-3AC50AE8C7E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Copilot Licenses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2BAA59-3348-106A-9184-BB127C5CFE0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812530"/>
          </a:xfrm>
        </p:spPr>
        <p:txBody>
          <a:bodyPr/>
          <a:lstStyle/>
          <a:p>
            <a:r>
              <a:rPr lang="en-US"/>
              <a:t>Microsoft 365 Copilot</a:t>
            </a:r>
          </a:p>
          <a:p>
            <a:r>
              <a:rPr lang="en-US"/>
              <a:t>WXP Copilot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D350E97-74A5-C2CE-021A-0DFCDFE2A8F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Copilot Meters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0E6DE2-532A-3C92-FD3C-14F60BBCB5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812530"/>
          </a:xfrm>
        </p:spPr>
        <p:txBody>
          <a:bodyPr/>
          <a:lstStyle/>
          <a:p>
            <a:r>
              <a:rPr lang="en-US"/>
              <a:t>SPE Agent</a:t>
            </a:r>
          </a:p>
          <a:p>
            <a:r>
              <a:rPr lang="en-US"/>
              <a:t>Semantic Index Query</a:t>
            </a:r>
          </a:p>
        </p:txBody>
      </p:sp>
    </p:spTree>
    <p:extLst>
      <p:ext uri="{BB962C8B-B14F-4D97-AF65-F5344CB8AC3E}">
        <p14:creationId xmlns:p14="http://schemas.microsoft.com/office/powerpoint/2010/main" val="2150662419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BDE45-103D-624C-F96C-086F1B2D0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DB852-3A63-A103-9116-A3A95535A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994811"/>
            <a:ext cx="9144000" cy="738664"/>
          </a:xfrm>
        </p:spPr>
        <p:txBody>
          <a:bodyPr/>
          <a:lstStyle/>
          <a:p>
            <a:r>
              <a:rPr lang="en-US" sz="4800"/>
              <a:t>Getting Started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6A7EF-6AAE-AC82-AB6A-868FB67110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4807975"/>
            <a:ext cx="9144000" cy="615553"/>
          </a:xfrm>
        </p:spPr>
        <p:txBody>
          <a:bodyPr/>
          <a:lstStyle/>
          <a:p>
            <a:endParaRPr lang="en-US" altLang="ja-JP"/>
          </a:p>
          <a:p>
            <a:r>
              <a:rPr lang="en-US" altLang="ja-JP" err="1"/>
              <a:t>SharePointEmbedded</a:t>
            </a:r>
            <a:r>
              <a:rPr lang="ja-JP" altLang="en-US"/>
              <a:t>＠</a:t>
            </a:r>
            <a:r>
              <a:rPr lang="en-US" altLang="ja-JP"/>
              <a:t>Microsoft.com </a:t>
            </a: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2EB55A-EE2F-4928-89E8-3609BD8ED46B}"/>
              </a:ext>
            </a:extLst>
          </p:cNvPr>
          <p:cNvSpPr txBox="1">
            <a:spLocks/>
          </p:cNvSpPr>
          <p:nvPr/>
        </p:nvSpPr>
        <p:spPr>
          <a:xfrm>
            <a:off x="766096" y="3901393"/>
            <a:ext cx="91440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kern="1200" cap="none" spc="-50" baseline="0">
                <a:ln w="3175">
                  <a:noFill/>
                </a:ln>
                <a:solidFill>
                  <a:srgbClr val="AC35AE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>
                <a:ln w="3175">
                  <a:noFill/>
                </a:ln>
                <a:solidFill>
                  <a:srgbClr val="D59ED7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 New Way to Build a New Kind of App</a:t>
            </a:r>
          </a:p>
        </p:txBody>
      </p:sp>
    </p:spTree>
    <p:extLst>
      <p:ext uri="{BB962C8B-B14F-4D97-AF65-F5344CB8AC3E}">
        <p14:creationId xmlns:p14="http://schemas.microsoft.com/office/powerpoint/2010/main" val="120552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E5E7FD-631F-091D-CB1B-BE05ED27D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 Your First SharePoint Embedded App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381634-8131-424E-FA01-E3C52673C5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2794611"/>
          </a:xfrm>
        </p:spPr>
        <p:txBody>
          <a:bodyPr/>
          <a:lstStyle/>
          <a:p>
            <a:r>
              <a:rPr lang="en-US"/>
              <a:t>Prerequisites</a:t>
            </a:r>
          </a:p>
          <a:p>
            <a:pPr lvl="1"/>
            <a:r>
              <a:rPr lang="en-US"/>
              <a:t>Microsoft 365 tenant (Developer / Commercial)</a:t>
            </a:r>
          </a:p>
          <a:p>
            <a:pPr lvl="1"/>
            <a:r>
              <a:rPr lang="en-US"/>
              <a:t>Copilot license (for copilot feature)</a:t>
            </a:r>
          </a:p>
          <a:p>
            <a:pPr lvl="1"/>
            <a:endParaRPr lang="en-US"/>
          </a:p>
          <a:p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86434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099F5-1C0F-F7F7-2E90-EFB4FAE47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E4787-0C82-8679-0641-2CF41C81EC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6581" y="1120775"/>
            <a:ext cx="11018838" cy="5318379"/>
          </a:xfrm>
        </p:spPr>
        <p:txBody>
          <a:bodyPr/>
          <a:lstStyle/>
          <a:p>
            <a:r>
              <a:rPr lang="en-US" sz="2400"/>
              <a:t>Open VS Code</a:t>
            </a:r>
          </a:p>
          <a:p>
            <a:r>
              <a:rPr lang="en-US" sz="2400"/>
              <a:t>Install SharePoint Embedded Plugin</a:t>
            </a:r>
          </a:p>
          <a:p>
            <a:r>
              <a:rPr lang="en-US" sz="2400"/>
              <a:t>Connect to M365 tenant</a:t>
            </a:r>
          </a:p>
          <a:p>
            <a:r>
              <a:rPr lang="en-US" sz="2400"/>
              <a:t>Create your container type</a:t>
            </a:r>
          </a:p>
          <a:p>
            <a:r>
              <a:rPr lang="en-US" sz="2400"/>
              <a:t>Create a single container</a:t>
            </a:r>
          </a:p>
          <a:p>
            <a:r>
              <a:rPr lang="en-US" sz="2400"/>
              <a:t>Show it in your M365 tenant SPAC</a:t>
            </a:r>
          </a:p>
          <a:p>
            <a:r>
              <a:rPr lang="en-US" sz="2400"/>
              <a:t>Copy the properties from</a:t>
            </a:r>
          </a:p>
          <a:p>
            <a:r>
              <a:rPr lang="en-US" sz="2400"/>
              <a:t>Git clone demo app</a:t>
            </a:r>
          </a:p>
          <a:p>
            <a:r>
              <a:rPr lang="en-US" sz="2400"/>
              <a:t>Open standard demo app in VS Code Insiders</a:t>
            </a:r>
          </a:p>
          <a:p>
            <a:r>
              <a:rPr lang="en-US" sz="2400"/>
              <a:t>Use Agent to Update properties</a:t>
            </a:r>
          </a:p>
          <a:p>
            <a:r>
              <a:rPr lang="en-US" sz="2400"/>
              <a:t>Show it working</a:t>
            </a:r>
          </a:p>
          <a:p>
            <a:r>
              <a:rPr lang="en-US" sz="2400"/>
              <a:t>Vibe Coding Prompts in Samples</a:t>
            </a:r>
          </a:p>
        </p:txBody>
      </p:sp>
    </p:spTree>
    <p:extLst>
      <p:ext uri="{BB962C8B-B14F-4D97-AF65-F5344CB8AC3E}">
        <p14:creationId xmlns:p14="http://schemas.microsoft.com/office/powerpoint/2010/main" val="1089219912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276D7-153D-0562-511F-B9385BC78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77513-DCCB-3E0E-003E-D51CFA862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2994811"/>
            <a:ext cx="9144000" cy="738664"/>
          </a:xfrm>
        </p:spPr>
        <p:txBody>
          <a:bodyPr/>
          <a:lstStyle/>
          <a:p>
            <a:r>
              <a:rPr lang="en-US" sz="4800"/>
              <a:t>Compliance &amp; Admin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839AC-BDF9-0EFB-5F4A-80017B7C2A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4807975"/>
            <a:ext cx="9144000" cy="615553"/>
          </a:xfrm>
        </p:spPr>
        <p:txBody>
          <a:bodyPr/>
          <a:lstStyle/>
          <a:p>
            <a:endParaRPr lang="en-US" altLang="ja-JP"/>
          </a:p>
          <a:p>
            <a:r>
              <a:rPr lang="en-US" altLang="ja-JP" err="1"/>
              <a:t>SharePointEmbedded</a:t>
            </a:r>
            <a:r>
              <a:rPr lang="ja-JP" altLang="en-US"/>
              <a:t>＠</a:t>
            </a:r>
            <a:r>
              <a:rPr lang="en-US" altLang="ja-JP"/>
              <a:t>Microsoft.com </a:t>
            </a:r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F33E4F-5E46-E880-CDC5-264AB6A924FE}"/>
              </a:ext>
            </a:extLst>
          </p:cNvPr>
          <p:cNvSpPr txBox="1">
            <a:spLocks/>
          </p:cNvSpPr>
          <p:nvPr/>
        </p:nvSpPr>
        <p:spPr>
          <a:xfrm>
            <a:off x="766096" y="3901393"/>
            <a:ext cx="9144000" cy="369332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0" kern="1200" cap="none" spc="-50" baseline="0">
                <a:ln w="3175">
                  <a:noFill/>
                </a:ln>
                <a:solidFill>
                  <a:srgbClr val="AC35AE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>
                <a:ln w="3175">
                  <a:noFill/>
                </a:ln>
                <a:solidFill>
                  <a:srgbClr val="D59ED7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rPr>
              <a:t>A New Way to Build a New Kind of App</a:t>
            </a:r>
          </a:p>
        </p:txBody>
      </p:sp>
    </p:spTree>
    <p:extLst>
      <p:ext uri="{BB962C8B-B14F-4D97-AF65-F5344CB8AC3E}">
        <p14:creationId xmlns:p14="http://schemas.microsoft.com/office/powerpoint/2010/main" val="429801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935F377-CC76-D726-0518-514004F471E3}"/>
              </a:ext>
            </a:extLst>
          </p:cNvPr>
          <p:cNvSpPr txBox="1">
            <a:spLocks/>
          </p:cNvSpPr>
          <p:nvPr/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Admin Tools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91E4FC-1F6F-2F0B-5E15-AAF0DE940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664" y="2757689"/>
            <a:ext cx="2390336" cy="1674153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8D0C85C-C6A8-108B-4BA0-F14861CF4C54}"/>
              </a:ext>
            </a:extLst>
          </p:cNvPr>
          <p:cNvSpPr/>
          <p:nvPr/>
        </p:nvSpPr>
        <p:spPr>
          <a:xfrm>
            <a:off x="784665" y="2177603"/>
            <a:ext cx="2390336" cy="30646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9pPr>
          </a:lstStyle>
          <a:p>
            <a:pPr algn="ctr"/>
            <a:r>
              <a:rPr lang="en-US" sz="1200" b="1">
                <a:solidFill>
                  <a:schemeClr val="tx1"/>
                </a:solidFill>
                <a:latin typeface="Calibri" panose="020F0502020204030204"/>
              </a:rPr>
              <a:t>PowerShell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29808EE-012A-DB33-76C8-E7F0190776E8}"/>
              </a:ext>
            </a:extLst>
          </p:cNvPr>
          <p:cNvSpPr/>
          <p:nvPr/>
        </p:nvSpPr>
        <p:spPr>
          <a:xfrm>
            <a:off x="3673940" y="2177602"/>
            <a:ext cx="2530009" cy="30646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9pPr>
          </a:lstStyle>
          <a:p>
            <a:pPr algn="ctr"/>
            <a:r>
              <a:rPr lang="en-US" sz="1200" b="1">
                <a:solidFill>
                  <a:schemeClr val="tx1"/>
                </a:solidFill>
                <a:latin typeface="Calibri" panose="020F0502020204030204"/>
              </a:rPr>
              <a:t>SharePoint Admin Center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563707F-75AC-DD85-1757-96FE450DAA2F}"/>
              </a:ext>
            </a:extLst>
          </p:cNvPr>
          <p:cNvSpPr/>
          <p:nvPr/>
        </p:nvSpPr>
        <p:spPr>
          <a:xfrm>
            <a:off x="9731836" y="2167584"/>
            <a:ext cx="2320969" cy="30646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9pPr>
          </a:lstStyle>
          <a:p>
            <a:pPr algn="ctr"/>
            <a:r>
              <a:rPr lang="en-US" sz="1200" b="1">
                <a:solidFill>
                  <a:schemeClr val="tx1"/>
                </a:solidFill>
                <a:latin typeface="Calibri" panose="020F0502020204030204"/>
              </a:rPr>
              <a:t>Graph API</a:t>
            </a:r>
          </a:p>
        </p:txBody>
      </p:sp>
      <p:pic>
        <p:nvPicPr>
          <p:cNvPr id="19" name="Picture 18" descr="A screenshot of a computer&#10;&#10;Description automatically generated">
            <a:extLst>
              <a:ext uri="{FF2B5EF4-FFF2-40B4-BE49-F238E27FC236}">
                <a16:creationId xmlns:a16="http://schemas.microsoft.com/office/drawing/2014/main" id="{ED23BFBD-E7C6-9A5E-9DEB-EF5CEA546C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991" y="2666776"/>
            <a:ext cx="2781905" cy="167415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09A8B36-322F-A338-49C3-3A0FB177F150}"/>
              </a:ext>
            </a:extLst>
          </p:cNvPr>
          <p:cNvSpPr txBox="1"/>
          <p:nvPr/>
        </p:nvSpPr>
        <p:spPr>
          <a:xfrm>
            <a:off x="784664" y="5015239"/>
            <a:ext cx="2390337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>
                <a:solidFill>
                  <a:srgbClr val="666699"/>
                </a:solidFill>
                <a:latin typeface="Calibri" panose="020F0502020204030204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Expand on existing solutions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6194BF-F4C9-024E-63C9-C06E8A7CD8BA}"/>
              </a:ext>
            </a:extLst>
          </p:cNvPr>
          <p:cNvSpPr txBox="1"/>
          <p:nvPr/>
        </p:nvSpPr>
        <p:spPr>
          <a:xfrm>
            <a:off x="3673939" y="4993126"/>
            <a:ext cx="5535143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Calibri" panose="020F0502020204030204"/>
              </a:rPr>
              <a:t>Familiar Admin Center in M365 Admin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83A70F-8103-99DF-FD64-A265FA1B5004}"/>
              </a:ext>
            </a:extLst>
          </p:cNvPr>
          <p:cNvSpPr txBox="1"/>
          <p:nvPr/>
        </p:nvSpPr>
        <p:spPr>
          <a:xfrm>
            <a:off x="9731836" y="4979165"/>
            <a:ext cx="2228432" cy="10156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US" sz="1200">
                <a:latin typeface="Calibri" panose="020F0502020204030204"/>
              </a:rPr>
              <a:t>Build admin solutions using the APIs</a:t>
            </a:r>
          </a:p>
          <a:p>
            <a:pPr lvl="0" algn="ctr"/>
            <a:endParaRPr lang="en-US" sz="1200">
              <a:latin typeface="Calibri" panose="020F0502020204030204"/>
            </a:endParaRPr>
          </a:p>
          <a:p>
            <a:pPr algn="ctr"/>
            <a:r>
              <a:rPr lang="en-US" sz="1200" err="1">
                <a:latin typeface="Calibri" panose="020F0502020204030204"/>
              </a:rPr>
              <a:t>FileStorageContainer.Manage.All</a:t>
            </a:r>
            <a:endParaRPr lang="en-US" sz="1200">
              <a:latin typeface="Calibri" panose="020F0502020204030204"/>
            </a:endParaRPr>
          </a:p>
          <a:p>
            <a:pPr lvl="0" algn="ctr"/>
            <a:endParaRPr lang="en-US" sz="120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AC97482-CA9E-F7D6-1FDC-32BA97EF20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1836" y="2757689"/>
            <a:ext cx="2228432" cy="14952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4" name="Rectangle: Rounded Corners 8">
            <a:extLst>
              <a:ext uri="{FF2B5EF4-FFF2-40B4-BE49-F238E27FC236}">
                <a16:creationId xmlns:a16="http://schemas.microsoft.com/office/drawing/2014/main" id="{4D558058-824C-D208-040E-4358A149EE08}"/>
              </a:ext>
            </a:extLst>
          </p:cNvPr>
          <p:cNvSpPr/>
          <p:nvPr/>
        </p:nvSpPr>
        <p:spPr>
          <a:xfrm>
            <a:off x="6702888" y="2170923"/>
            <a:ext cx="2530009" cy="306467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Segoe UI"/>
              </a:defRPr>
            </a:lvl9pPr>
          </a:lstStyle>
          <a:p>
            <a:pPr algn="ctr"/>
            <a:r>
              <a:rPr lang="en-US" sz="1200" b="1">
                <a:solidFill>
                  <a:schemeClr val="tx1"/>
                </a:solidFill>
                <a:latin typeface="Calibri" panose="020F0502020204030204"/>
              </a:rPr>
              <a:t>Purview</a:t>
            </a:r>
          </a:p>
        </p:txBody>
      </p:sp>
      <p:pic>
        <p:nvPicPr>
          <p:cNvPr id="25" name="Picture 2" descr="Microsoft Purview compliance portal home page.">
            <a:extLst>
              <a:ext uri="{FF2B5EF4-FFF2-40B4-BE49-F238E27FC236}">
                <a16:creationId xmlns:a16="http://schemas.microsoft.com/office/drawing/2014/main" id="{804A3448-F2E1-0A90-C3C0-E0E71561D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138" y="2757689"/>
            <a:ext cx="2401945" cy="167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57757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8FA19-97A4-CC4D-86D9-BB01AB6802D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8169" y="592820"/>
            <a:ext cx="11017250" cy="554038"/>
          </a:xfrm>
        </p:spPr>
        <p:txBody>
          <a:bodyPr/>
          <a:lstStyle/>
          <a:p>
            <a:r>
              <a:rPr lang="en-US"/>
              <a:t>Documents introduce unique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252FB-9D89-04A6-B33E-D70C60649F8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86581" y="1420923"/>
            <a:ext cx="11018838" cy="4567238"/>
          </a:xfrm>
        </p:spPr>
        <p:txBody>
          <a:bodyPr/>
          <a:lstStyle/>
          <a:p>
            <a:r>
              <a:rPr lang="en-US"/>
              <a:t>Understanding unstructured data</a:t>
            </a:r>
          </a:p>
          <a:p>
            <a:r>
              <a:rPr lang="en-US"/>
              <a:t>Collaboration</a:t>
            </a:r>
          </a:p>
          <a:p>
            <a:r>
              <a:rPr lang="en-US"/>
              <a:t>Security</a:t>
            </a:r>
          </a:p>
          <a:p>
            <a:r>
              <a:rPr lang="en-US"/>
              <a:t>Compliance</a:t>
            </a:r>
          </a:p>
          <a:p>
            <a:r>
              <a:rPr lang="en-US"/>
              <a:t>Data Residency</a:t>
            </a:r>
          </a:p>
          <a:p>
            <a:r>
              <a:rPr lang="en-US"/>
              <a:t>Versioning</a:t>
            </a:r>
          </a:p>
          <a:p>
            <a:r>
              <a:rPr lang="en-US"/>
              <a:t>Sharing</a:t>
            </a:r>
          </a:p>
          <a:p>
            <a:r>
              <a:rPr lang="en-US"/>
              <a:t>Search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16464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8">
            <a:extLst>
              <a:ext uri="{FF2B5EF4-FFF2-40B4-BE49-F238E27FC236}">
                <a16:creationId xmlns:a16="http://schemas.microsoft.com/office/drawing/2014/main" id="{446ECC2E-AC6A-7C9A-E0F1-579A7BFDF1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white">
          <a:xfrm>
            <a:off x="8519297" y="1670041"/>
            <a:ext cx="3528390" cy="4014667"/>
          </a:xfrm>
          <a:custGeom>
            <a:avLst/>
            <a:gdLst>
              <a:gd name="connsiteX0" fmla="*/ 153965 w 3424358"/>
              <a:gd name="connsiteY0" fmla="*/ 0 h 3593429"/>
              <a:gd name="connsiteX1" fmla="*/ 3065721 w 3424358"/>
              <a:gd name="connsiteY1" fmla="*/ 0 h 3593429"/>
              <a:gd name="connsiteX2" fmla="*/ 3219686 w 3424358"/>
              <a:gd name="connsiteY2" fmla="*/ 153965 h 3593429"/>
              <a:gd name="connsiteX3" fmla="*/ 3219686 w 3424358"/>
              <a:gd name="connsiteY3" fmla="*/ 1623231 h 3593429"/>
              <a:gd name="connsiteX4" fmla="*/ 3424358 w 3424358"/>
              <a:gd name="connsiteY4" fmla="*/ 1796715 h 3593429"/>
              <a:gd name="connsiteX5" fmla="*/ 3219686 w 3424358"/>
              <a:gd name="connsiteY5" fmla="*/ 1970199 h 3593429"/>
              <a:gd name="connsiteX6" fmla="*/ 3219686 w 3424358"/>
              <a:gd name="connsiteY6" fmla="*/ 3439464 h 3593429"/>
              <a:gd name="connsiteX7" fmla="*/ 3065721 w 3424358"/>
              <a:gd name="connsiteY7" fmla="*/ 3593429 h 3593429"/>
              <a:gd name="connsiteX8" fmla="*/ 153965 w 3424358"/>
              <a:gd name="connsiteY8" fmla="*/ 3593429 h 3593429"/>
              <a:gd name="connsiteX9" fmla="*/ 0 w 3424358"/>
              <a:gd name="connsiteY9" fmla="*/ 3439464 h 3593429"/>
              <a:gd name="connsiteX10" fmla="*/ 0 w 3424358"/>
              <a:gd name="connsiteY10" fmla="*/ 153965 h 3593429"/>
              <a:gd name="connsiteX11" fmla="*/ 153965 w 3424358"/>
              <a:gd name="connsiteY11" fmla="*/ 0 h 3593429"/>
              <a:gd name="connsiteX0" fmla="*/ 153965 w 3232183"/>
              <a:gd name="connsiteY0" fmla="*/ 0 h 3593429"/>
              <a:gd name="connsiteX1" fmla="*/ 3065721 w 3232183"/>
              <a:gd name="connsiteY1" fmla="*/ 0 h 3593429"/>
              <a:gd name="connsiteX2" fmla="*/ 3219686 w 3232183"/>
              <a:gd name="connsiteY2" fmla="*/ 153965 h 3593429"/>
              <a:gd name="connsiteX3" fmla="*/ 3219686 w 3232183"/>
              <a:gd name="connsiteY3" fmla="*/ 1623231 h 3593429"/>
              <a:gd name="connsiteX4" fmla="*/ 3232183 w 3232183"/>
              <a:gd name="connsiteY4" fmla="*/ 1817652 h 3593429"/>
              <a:gd name="connsiteX5" fmla="*/ 3219686 w 3232183"/>
              <a:gd name="connsiteY5" fmla="*/ 1970199 h 3593429"/>
              <a:gd name="connsiteX6" fmla="*/ 3219686 w 3232183"/>
              <a:gd name="connsiteY6" fmla="*/ 3439464 h 3593429"/>
              <a:gd name="connsiteX7" fmla="*/ 3065721 w 3232183"/>
              <a:gd name="connsiteY7" fmla="*/ 3593429 h 3593429"/>
              <a:gd name="connsiteX8" fmla="*/ 153965 w 3232183"/>
              <a:gd name="connsiteY8" fmla="*/ 3593429 h 3593429"/>
              <a:gd name="connsiteX9" fmla="*/ 0 w 3232183"/>
              <a:gd name="connsiteY9" fmla="*/ 3439464 h 3593429"/>
              <a:gd name="connsiteX10" fmla="*/ 0 w 3232183"/>
              <a:gd name="connsiteY10" fmla="*/ 153965 h 3593429"/>
              <a:gd name="connsiteX11" fmla="*/ 153965 w 3232183"/>
              <a:gd name="connsiteY11" fmla="*/ 0 h 3593429"/>
              <a:gd name="connsiteX0" fmla="*/ 153965 w 3219686"/>
              <a:gd name="connsiteY0" fmla="*/ 0 h 3593429"/>
              <a:gd name="connsiteX1" fmla="*/ 3065721 w 3219686"/>
              <a:gd name="connsiteY1" fmla="*/ 0 h 3593429"/>
              <a:gd name="connsiteX2" fmla="*/ 3219686 w 3219686"/>
              <a:gd name="connsiteY2" fmla="*/ 153965 h 3593429"/>
              <a:gd name="connsiteX3" fmla="*/ 3219686 w 3219686"/>
              <a:gd name="connsiteY3" fmla="*/ 1623231 h 3593429"/>
              <a:gd name="connsiteX4" fmla="*/ 3217400 w 3219686"/>
              <a:gd name="connsiteY4" fmla="*/ 1796715 h 3593429"/>
              <a:gd name="connsiteX5" fmla="*/ 3219686 w 3219686"/>
              <a:gd name="connsiteY5" fmla="*/ 1970199 h 3593429"/>
              <a:gd name="connsiteX6" fmla="*/ 3219686 w 3219686"/>
              <a:gd name="connsiteY6" fmla="*/ 3439464 h 3593429"/>
              <a:gd name="connsiteX7" fmla="*/ 3065721 w 3219686"/>
              <a:gd name="connsiteY7" fmla="*/ 3593429 h 3593429"/>
              <a:gd name="connsiteX8" fmla="*/ 153965 w 3219686"/>
              <a:gd name="connsiteY8" fmla="*/ 3593429 h 3593429"/>
              <a:gd name="connsiteX9" fmla="*/ 0 w 3219686"/>
              <a:gd name="connsiteY9" fmla="*/ 3439464 h 3593429"/>
              <a:gd name="connsiteX10" fmla="*/ 0 w 3219686"/>
              <a:gd name="connsiteY10" fmla="*/ 153965 h 3593429"/>
              <a:gd name="connsiteX11" fmla="*/ 153965 w 3219686"/>
              <a:gd name="connsiteY11" fmla="*/ 0 h 359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19686" h="3593429">
                <a:moveTo>
                  <a:pt x="153965" y="0"/>
                </a:moveTo>
                <a:lnTo>
                  <a:pt x="3065721" y="0"/>
                </a:lnTo>
                <a:cubicBezTo>
                  <a:pt x="3150754" y="0"/>
                  <a:pt x="3219686" y="68932"/>
                  <a:pt x="3219686" y="153965"/>
                </a:cubicBezTo>
                <a:lnTo>
                  <a:pt x="3219686" y="1623231"/>
                </a:lnTo>
                <a:lnTo>
                  <a:pt x="3217400" y="1796715"/>
                </a:lnTo>
                <a:lnTo>
                  <a:pt x="3219686" y="1970199"/>
                </a:lnTo>
                <a:lnTo>
                  <a:pt x="3219686" y="3439464"/>
                </a:lnTo>
                <a:cubicBezTo>
                  <a:pt x="3219686" y="3524497"/>
                  <a:pt x="3150754" y="3593429"/>
                  <a:pt x="3065721" y="3593429"/>
                </a:cubicBezTo>
                <a:lnTo>
                  <a:pt x="153965" y="3593429"/>
                </a:lnTo>
                <a:cubicBezTo>
                  <a:pt x="68932" y="3593429"/>
                  <a:pt x="0" y="3524497"/>
                  <a:pt x="0" y="3439464"/>
                </a:cubicBezTo>
                <a:lnTo>
                  <a:pt x="0" y="153965"/>
                </a:lnTo>
                <a:cubicBezTo>
                  <a:pt x="0" y="68932"/>
                  <a:pt x="68932" y="0"/>
                  <a:pt x="153965" y="0"/>
                </a:cubicBezTo>
                <a:close/>
              </a:path>
            </a:pathLst>
          </a:custGeom>
          <a:solidFill>
            <a:srgbClr val="F4F3F5"/>
          </a:solidFill>
          <a:ln>
            <a:solidFill>
              <a:srgbClr val="D9D9D6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79920619-E061-5316-CEB1-32A1E7C05E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white">
          <a:xfrm>
            <a:off x="5474461" y="1670041"/>
            <a:ext cx="2930753" cy="4014667"/>
          </a:xfrm>
          <a:custGeom>
            <a:avLst/>
            <a:gdLst>
              <a:gd name="connsiteX0" fmla="*/ 153965 w 3424358"/>
              <a:gd name="connsiteY0" fmla="*/ 0 h 3593429"/>
              <a:gd name="connsiteX1" fmla="*/ 3065721 w 3424358"/>
              <a:gd name="connsiteY1" fmla="*/ 0 h 3593429"/>
              <a:gd name="connsiteX2" fmla="*/ 3219686 w 3424358"/>
              <a:gd name="connsiteY2" fmla="*/ 153965 h 3593429"/>
              <a:gd name="connsiteX3" fmla="*/ 3219686 w 3424358"/>
              <a:gd name="connsiteY3" fmla="*/ 1623231 h 3593429"/>
              <a:gd name="connsiteX4" fmla="*/ 3424358 w 3424358"/>
              <a:gd name="connsiteY4" fmla="*/ 1796715 h 3593429"/>
              <a:gd name="connsiteX5" fmla="*/ 3219686 w 3424358"/>
              <a:gd name="connsiteY5" fmla="*/ 1970199 h 3593429"/>
              <a:gd name="connsiteX6" fmla="*/ 3219686 w 3424358"/>
              <a:gd name="connsiteY6" fmla="*/ 3439464 h 3593429"/>
              <a:gd name="connsiteX7" fmla="*/ 3065721 w 3424358"/>
              <a:gd name="connsiteY7" fmla="*/ 3593429 h 3593429"/>
              <a:gd name="connsiteX8" fmla="*/ 153965 w 3424358"/>
              <a:gd name="connsiteY8" fmla="*/ 3593429 h 3593429"/>
              <a:gd name="connsiteX9" fmla="*/ 0 w 3424358"/>
              <a:gd name="connsiteY9" fmla="*/ 3439464 h 3593429"/>
              <a:gd name="connsiteX10" fmla="*/ 0 w 3424358"/>
              <a:gd name="connsiteY10" fmla="*/ 153965 h 3593429"/>
              <a:gd name="connsiteX11" fmla="*/ 153965 w 3424358"/>
              <a:gd name="connsiteY11" fmla="*/ 0 h 3593429"/>
              <a:gd name="connsiteX0" fmla="*/ 153965 w 3232183"/>
              <a:gd name="connsiteY0" fmla="*/ 0 h 3593429"/>
              <a:gd name="connsiteX1" fmla="*/ 3065721 w 3232183"/>
              <a:gd name="connsiteY1" fmla="*/ 0 h 3593429"/>
              <a:gd name="connsiteX2" fmla="*/ 3219686 w 3232183"/>
              <a:gd name="connsiteY2" fmla="*/ 153965 h 3593429"/>
              <a:gd name="connsiteX3" fmla="*/ 3219686 w 3232183"/>
              <a:gd name="connsiteY3" fmla="*/ 1623231 h 3593429"/>
              <a:gd name="connsiteX4" fmla="*/ 3232183 w 3232183"/>
              <a:gd name="connsiteY4" fmla="*/ 1817652 h 3593429"/>
              <a:gd name="connsiteX5" fmla="*/ 3219686 w 3232183"/>
              <a:gd name="connsiteY5" fmla="*/ 1970199 h 3593429"/>
              <a:gd name="connsiteX6" fmla="*/ 3219686 w 3232183"/>
              <a:gd name="connsiteY6" fmla="*/ 3439464 h 3593429"/>
              <a:gd name="connsiteX7" fmla="*/ 3065721 w 3232183"/>
              <a:gd name="connsiteY7" fmla="*/ 3593429 h 3593429"/>
              <a:gd name="connsiteX8" fmla="*/ 153965 w 3232183"/>
              <a:gd name="connsiteY8" fmla="*/ 3593429 h 3593429"/>
              <a:gd name="connsiteX9" fmla="*/ 0 w 3232183"/>
              <a:gd name="connsiteY9" fmla="*/ 3439464 h 3593429"/>
              <a:gd name="connsiteX10" fmla="*/ 0 w 3232183"/>
              <a:gd name="connsiteY10" fmla="*/ 153965 h 3593429"/>
              <a:gd name="connsiteX11" fmla="*/ 153965 w 3232183"/>
              <a:gd name="connsiteY11" fmla="*/ 0 h 3593429"/>
              <a:gd name="connsiteX0" fmla="*/ 153965 w 3219686"/>
              <a:gd name="connsiteY0" fmla="*/ 0 h 3593429"/>
              <a:gd name="connsiteX1" fmla="*/ 3065721 w 3219686"/>
              <a:gd name="connsiteY1" fmla="*/ 0 h 3593429"/>
              <a:gd name="connsiteX2" fmla="*/ 3219686 w 3219686"/>
              <a:gd name="connsiteY2" fmla="*/ 153965 h 3593429"/>
              <a:gd name="connsiteX3" fmla="*/ 3219686 w 3219686"/>
              <a:gd name="connsiteY3" fmla="*/ 1623231 h 3593429"/>
              <a:gd name="connsiteX4" fmla="*/ 3217400 w 3219686"/>
              <a:gd name="connsiteY4" fmla="*/ 1796715 h 3593429"/>
              <a:gd name="connsiteX5" fmla="*/ 3219686 w 3219686"/>
              <a:gd name="connsiteY5" fmla="*/ 1970199 h 3593429"/>
              <a:gd name="connsiteX6" fmla="*/ 3219686 w 3219686"/>
              <a:gd name="connsiteY6" fmla="*/ 3439464 h 3593429"/>
              <a:gd name="connsiteX7" fmla="*/ 3065721 w 3219686"/>
              <a:gd name="connsiteY7" fmla="*/ 3593429 h 3593429"/>
              <a:gd name="connsiteX8" fmla="*/ 153965 w 3219686"/>
              <a:gd name="connsiteY8" fmla="*/ 3593429 h 3593429"/>
              <a:gd name="connsiteX9" fmla="*/ 0 w 3219686"/>
              <a:gd name="connsiteY9" fmla="*/ 3439464 h 3593429"/>
              <a:gd name="connsiteX10" fmla="*/ 0 w 3219686"/>
              <a:gd name="connsiteY10" fmla="*/ 153965 h 3593429"/>
              <a:gd name="connsiteX11" fmla="*/ 153965 w 3219686"/>
              <a:gd name="connsiteY11" fmla="*/ 0 h 359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19686" h="3593429">
                <a:moveTo>
                  <a:pt x="153965" y="0"/>
                </a:moveTo>
                <a:lnTo>
                  <a:pt x="3065721" y="0"/>
                </a:lnTo>
                <a:cubicBezTo>
                  <a:pt x="3150754" y="0"/>
                  <a:pt x="3219686" y="68932"/>
                  <a:pt x="3219686" y="153965"/>
                </a:cubicBezTo>
                <a:lnTo>
                  <a:pt x="3219686" y="1623231"/>
                </a:lnTo>
                <a:lnTo>
                  <a:pt x="3217400" y="1796715"/>
                </a:lnTo>
                <a:lnTo>
                  <a:pt x="3219686" y="1970199"/>
                </a:lnTo>
                <a:lnTo>
                  <a:pt x="3219686" y="3439464"/>
                </a:lnTo>
                <a:cubicBezTo>
                  <a:pt x="3219686" y="3524497"/>
                  <a:pt x="3150754" y="3593429"/>
                  <a:pt x="3065721" y="3593429"/>
                </a:cubicBezTo>
                <a:lnTo>
                  <a:pt x="153965" y="3593429"/>
                </a:lnTo>
                <a:cubicBezTo>
                  <a:pt x="68932" y="3593429"/>
                  <a:pt x="0" y="3524497"/>
                  <a:pt x="0" y="3439464"/>
                </a:cubicBezTo>
                <a:lnTo>
                  <a:pt x="0" y="153965"/>
                </a:lnTo>
                <a:cubicBezTo>
                  <a:pt x="0" y="68932"/>
                  <a:pt x="68932" y="0"/>
                  <a:pt x="153965" y="0"/>
                </a:cubicBezTo>
                <a:close/>
              </a:path>
            </a:pathLst>
          </a:custGeom>
          <a:solidFill>
            <a:srgbClr val="F4F3F5"/>
          </a:solidFill>
          <a:ln>
            <a:solidFill>
              <a:srgbClr val="D9D9D6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36519E1C-83B5-DEA9-E029-A423C5618F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white">
          <a:xfrm>
            <a:off x="41945" y="1670041"/>
            <a:ext cx="5385732" cy="4014667"/>
          </a:xfrm>
          <a:custGeom>
            <a:avLst/>
            <a:gdLst>
              <a:gd name="connsiteX0" fmla="*/ 153965 w 3424358"/>
              <a:gd name="connsiteY0" fmla="*/ 0 h 3593429"/>
              <a:gd name="connsiteX1" fmla="*/ 3065721 w 3424358"/>
              <a:gd name="connsiteY1" fmla="*/ 0 h 3593429"/>
              <a:gd name="connsiteX2" fmla="*/ 3219686 w 3424358"/>
              <a:gd name="connsiteY2" fmla="*/ 153965 h 3593429"/>
              <a:gd name="connsiteX3" fmla="*/ 3219686 w 3424358"/>
              <a:gd name="connsiteY3" fmla="*/ 1623231 h 3593429"/>
              <a:gd name="connsiteX4" fmla="*/ 3424358 w 3424358"/>
              <a:gd name="connsiteY4" fmla="*/ 1796715 h 3593429"/>
              <a:gd name="connsiteX5" fmla="*/ 3219686 w 3424358"/>
              <a:gd name="connsiteY5" fmla="*/ 1970199 h 3593429"/>
              <a:gd name="connsiteX6" fmla="*/ 3219686 w 3424358"/>
              <a:gd name="connsiteY6" fmla="*/ 3439464 h 3593429"/>
              <a:gd name="connsiteX7" fmla="*/ 3065721 w 3424358"/>
              <a:gd name="connsiteY7" fmla="*/ 3593429 h 3593429"/>
              <a:gd name="connsiteX8" fmla="*/ 153965 w 3424358"/>
              <a:gd name="connsiteY8" fmla="*/ 3593429 h 3593429"/>
              <a:gd name="connsiteX9" fmla="*/ 0 w 3424358"/>
              <a:gd name="connsiteY9" fmla="*/ 3439464 h 3593429"/>
              <a:gd name="connsiteX10" fmla="*/ 0 w 3424358"/>
              <a:gd name="connsiteY10" fmla="*/ 153965 h 3593429"/>
              <a:gd name="connsiteX11" fmla="*/ 153965 w 3424358"/>
              <a:gd name="connsiteY11" fmla="*/ 0 h 3593429"/>
              <a:gd name="connsiteX0" fmla="*/ 153965 w 3232183"/>
              <a:gd name="connsiteY0" fmla="*/ 0 h 3593429"/>
              <a:gd name="connsiteX1" fmla="*/ 3065721 w 3232183"/>
              <a:gd name="connsiteY1" fmla="*/ 0 h 3593429"/>
              <a:gd name="connsiteX2" fmla="*/ 3219686 w 3232183"/>
              <a:gd name="connsiteY2" fmla="*/ 153965 h 3593429"/>
              <a:gd name="connsiteX3" fmla="*/ 3219686 w 3232183"/>
              <a:gd name="connsiteY3" fmla="*/ 1623231 h 3593429"/>
              <a:gd name="connsiteX4" fmla="*/ 3232183 w 3232183"/>
              <a:gd name="connsiteY4" fmla="*/ 1817652 h 3593429"/>
              <a:gd name="connsiteX5" fmla="*/ 3219686 w 3232183"/>
              <a:gd name="connsiteY5" fmla="*/ 1970199 h 3593429"/>
              <a:gd name="connsiteX6" fmla="*/ 3219686 w 3232183"/>
              <a:gd name="connsiteY6" fmla="*/ 3439464 h 3593429"/>
              <a:gd name="connsiteX7" fmla="*/ 3065721 w 3232183"/>
              <a:gd name="connsiteY7" fmla="*/ 3593429 h 3593429"/>
              <a:gd name="connsiteX8" fmla="*/ 153965 w 3232183"/>
              <a:gd name="connsiteY8" fmla="*/ 3593429 h 3593429"/>
              <a:gd name="connsiteX9" fmla="*/ 0 w 3232183"/>
              <a:gd name="connsiteY9" fmla="*/ 3439464 h 3593429"/>
              <a:gd name="connsiteX10" fmla="*/ 0 w 3232183"/>
              <a:gd name="connsiteY10" fmla="*/ 153965 h 3593429"/>
              <a:gd name="connsiteX11" fmla="*/ 153965 w 3232183"/>
              <a:gd name="connsiteY11" fmla="*/ 0 h 3593429"/>
              <a:gd name="connsiteX0" fmla="*/ 153965 w 3219686"/>
              <a:gd name="connsiteY0" fmla="*/ 0 h 3593429"/>
              <a:gd name="connsiteX1" fmla="*/ 3065721 w 3219686"/>
              <a:gd name="connsiteY1" fmla="*/ 0 h 3593429"/>
              <a:gd name="connsiteX2" fmla="*/ 3219686 w 3219686"/>
              <a:gd name="connsiteY2" fmla="*/ 153965 h 3593429"/>
              <a:gd name="connsiteX3" fmla="*/ 3219686 w 3219686"/>
              <a:gd name="connsiteY3" fmla="*/ 1623231 h 3593429"/>
              <a:gd name="connsiteX4" fmla="*/ 3217400 w 3219686"/>
              <a:gd name="connsiteY4" fmla="*/ 1796715 h 3593429"/>
              <a:gd name="connsiteX5" fmla="*/ 3219686 w 3219686"/>
              <a:gd name="connsiteY5" fmla="*/ 1970199 h 3593429"/>
              <a:gd name="connsiteX6" fmla="*/ 3219686 w 3219686"/>
              <a:gd name="connsiteY6" fmla="*/ 3439464 h 3593429"/>
              <a:gd name="connsiteX7" fmla="*/ 3065721 w 3219686"/>
              <a:gd name="connsiteY7" fmla="*/ 3593429 h 3593429"/>
              <a:gd name="connsiteX8" fmla="*/ 153965 w 3219686"/>
              <a:gd name="connsiteY8" fmla="*/ 3593429 h 3593429"/>
              <a:gd name="connsiteX9" fmla="*/ 0 w 3219686"/>
              <a:gd name="connsiteY9" fmla="*/ 3439464 h 3593429"/>
              <a:gd name="connsiteX10" fmla="*/ 0 w 3219686"/>
              <a:gd name="connsiteY10" fmla="*/ 153965 h 3593429"/>
              <a:gd name="connsiteX11" fmla="*/ 153965 w 3219686"/>
              <a:gd name="connsiteY11" fmla="*/ 0 h 359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19686" h="3593429">
                <a:moveTo>
                  <a:pt x="153965" y="0"/>
                </a:moveTo>
                <a:lnTo>
                  <a:pt x="3065721" y="0"/>
                </a:lnTo>
                <a:cubicBezTo>
                  <a:pt x="3150754" y="0"/>
                  <a:pt x="3219686" y="68932"/>
                  <a:pt x="3219686" y="153965"/>
                </a:cubicBezTo>
                <a:lnTo>
                  <a:pt x="3219686" y="1623231"/>
                </a:lnTo>
                <a:lnTo>
                  <a:pt x="3217400" y="1796715"/>
                </a:lnTo>
                <a:lnTo>
                  <a:pt x="3219686" y="1970199"/>
                </a:lnTo>
                <a:lnTo>
                  <a:pt x="3219686" y="3439464"/>
                </a:lnTo>
                <a:cubicBezTo>
                  <a:pt x="3219686" y="3524497"/>
                  <a:pt x="3150754" y="3593429"/>
                  <a:pt x="3065721" y="3593429"/>
                </a:cubicBezTo>
                <a:lnTo>
                  <a:pt x="153965" y="3593429"/>
                </a:lnTo>
                <a:cubicBezTo>
                  <a:pt x="68932" y="3593429"/>
                  <a:pt x="0" y="3524497"/>
                  <a:pt x="0" y="3439464"/>
                </a:cubicBezTo>
                <a:lnTo>
                  <a:pt x="0" y="153965"/>
                </a:lnTo>
                <a:cubicBezTo>
                  <a:pt x="0" y="68932"/>
                  <a:pt x="68932" y="0"/>
                  <a:pt x="153965" y="0"/>
                </a:cubicBezTo>
                <a:close/>
              </a:path>
            </a:pathLst>
          </a:custGeom>
          <a:solidFill>
            <a:srgbClr val="F4F3F5"/>
          </a:solidFill>
          <a:ln>
            <a:solidFill>
              <a:srgbClr val="D9D9D6"/>
            </a:solidFill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15F54E-D601-8693-C39C-34AE1A51C665}"/>
              </a:ext>
            </a:extLst>
          </p:cNvPr>
          <p:cNvSpPr txBox="1"/>
          <p:nvPr/>
        </p:nvSpPr>
        <p:spPr>
          <a:xfrm>
            <a:off x="8936464" y="5250891"/>
            <a:ext cx="269405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>
                <a:latin typeface="Segoe UI Semibold"/>
                <a:cs typeface="Segoe UI Semibold"/>
              </a:rPr>
              <a:t>eDiscovery</a:t>
            </a:r>
            <a:endParaRPr lang="en-US" sz="140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AC248F-CCE1-85E8-02AD-B87FA8172091}"/>
              </a:ext>
            </a:extLst>
          </p:cNvPr>
          <p:cNvSpPr txBox="1"/>
          <p:nvPr/>
        </p:nvSpPr>
        <p:spPr>
          <a:xfrm>
            <a:off x="5731870" y="5250080"/>
            <a:ext cx="2509224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>
                <a:latin typeface="Segoe UI Semibold"/>
                <a:cs typeface="Segoe UI Semibold"/>
              </a:rPr>
              <a:t>Sensitivity Labels</a:t>
            </a:r>
            <a:endParaRPr lang="en-US" sz="140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511195-286E-2660-92DC-58D25187FA99}"/>
              </a:ext>
            </a:extLst>
          </p:cNvPr>
          <p:cNvSpPr txBox="1"/>
          <p:nvPr/>
        </p:nvSpPr>
        <p:spPr>
          <a:xfrm>
            <a:off x="927289" y="5250080"/>
            <a:ext cx="3615042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>
                <a:latin typeface="Segoe UI Semibold"/>
                <a:cs typeface="Segoe UI Semibold"/>
              </a:rPr>
              <a:t>Audit</a:t>
            </a:r>
            <a:endParaRPr lang="en-US" sz="140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6F5451-68C7-4FF0-011D-49D3883D9A08}"/>
              </a:ext>
            </a:extLst>
          </p:cNvPr>
          <p:cNvSpPr txBox="1"/>
          <p:nvPr/>
        </p:nvSpPr>
        <p:spPr>
          <a:xfrm>
            <a:off x="0" y="6123543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Also supports DLP, BYOK, retention policy, multi-geo, conditional access and more. </a:t>
            </a:r>
          </a:p>
        </p:txBody>
      </p:sp>
      <p:sp>
        <p:nvSpPr>
          <p:cNvPr id="11" name="Title 8">
            <a:extLst>
              <a:ext uri="{FF2B5EF4-FFF2-40B4-BE49-F238E27FC236}">
                <a16:creationId xmlns:a16="http://schemas.microsoft.com/office/drawing/2014/main" id="{4B6CB2EF-CBB1-F18C-2413-E01C9C7A721D}"/>
              </a:ext>
            </a:extLst>
          </p:cNvPr>
          <p:cNvSpPr txBox="1">
            <a:spLocks/>
          </p:cNvSpPr>
          <p:nvPr/>
        </p:nvSpPr>
        <p:spPr>
          <a:xfrm>
            <a:off x="839788" y="365125"/>
            <a:ext cx="10515600" cy="982465"/>
          </a:xfrm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500" kern="0" spc="-25"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Microsoft Purview Integration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23CFBCC-ACBE-F6A3-F7E3-2EEBBA57B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870" y="1887252"/>
            <a:ext cx="2415935" cy="32359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383A326-D3A3-9481-816A-58F41E121715}"/>
              </a:ext>
            </a:extLst>
          </p:cNvPr>
          <p:cNvSpPr txBox="1"/>
          <p:nvPr/>
        </p:nvSpPr>
        <p:spPr>
          <a:xfrm>
            <a:off x="611859" y="1003840"/>
            <a:ext cx="10719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365 security &amp; compliance policies automatically apply to SharePoint Embedded content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CCE5D5-5A61-CD70-3E73-1CE03CC83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4032" y="1915387"/>
            <a:ext cx="3158919" cy="29647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E759880-0D0C-15CA-1CC4-8B894EEC5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13" y="1833431"/>
            <a:ext cx="5180995" cy="334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5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023 L 1.25E-6 -1.11111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023 L -6.25E-7 -1.1111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00023 L 6.25E-7 -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8" grpId="0" animBg="1"/>
      <p:bldP spid="18" grpId="1" animBg="1"/>
      <p:bldP spid="17" grpId="0" animBg="1"/>
      <p:bldP spid="17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F1108-671D-217D-3F23-7498B75857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6324" y="3182937"/>
            <a:ext cx="4127500" cy="492125"/>
          </a:xfrm>
        </p:spPr>
        <p:txBody>
          <a:bodyPr/>
          <a:lstStyle/>
          <a:p>
            <a:r>
              <a:rPr lang="en-US"/>
              <a:t>Demo #3</a:t>
            </a:r>
          </a:p>
        </p:txBody>
      </p:sp>
    </p:spTree>
    <p:extLst>
      <p:ext uri="{BB962C8B-B14F-4D97-AF65-F5344CB8AC3E}">
        <p14:creationId xmlns:p14="http://schemas.microsoft.com/office/powerpoint/2010/main" val="3374323132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1A5EBF-49D4-A5DB-2E8C-A7CFD2314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56" y="2623995"/>
            <a:ext cx="4178808" cy="498598"/>
          </a:xfrm>
        </p:spPr>
        <p:txBody>
          <a:bodyPr/>
          <a:lstStyle/>
          <a:p>
            <a:r>
              <a:rPr lang="en-US"/>
              <a:t>Thank you!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0669A-C613-274E-4F95-97CE833E69D0}"/>
              </a:ext>
            </a:extLst>
          </p:cNvPr>
          <p:cNvSpPr txBox="1"/>
          <p:nvPr/>
        </p:nvSpPr>
        <p:spPr>
          <a:xfrm>
            <a:off x="510956" y="5434096"/>
            <a:ext cx="42985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/>
              <a:t>Questions? </a:t>
            </a:r>
            <a:r>
              <a:rPr lang="en-US" sz="160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sharepointembedded@microsoft.com</a:t>
            </a:r>
            <a:r>
              <a:rPr lang="en-US" sz="160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A545ED-D32C-D030-0FDC-0FFDB433F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28" b="95517" l="5405" r="97973">
                        <a14:foregroundMark x1="12500" y1="5517" x2="12500" y2="5517"/>
                        <a14:foregroundMark x1="31419" y1="14828" x2="31419" y2="14828"/>
                        <a14:foregroundMark x1="34459" y1="15172" x2="57770" y2="15172"/>
                        <a14:foregroundMark x1="57770" y1="15172" x2="82095" y2="30690"/>
                        <a14:foregroundMark x1="82095" y1="30690" x2="83446" y2="63448"/>
                        <a14:foregroundMark x1="83446" y1="63448" x2="58784" y2="86897"/>
                        <a14:foregroundMark x1="58784" y1="86897" x2="25338" y2="80690"/>
                        <a14:foregroundMark x1="25338" y1="80690" x2="7770" y2="41379"/>
                        <a14:foregroundMark x1="7770" y1="41379" x2="21284" y2="16897"/>
                        <a14:foregroundMark x1="21284" y1="16897" x2="38514" y2="14138"/>
                        <a14:foregroundMark x1="7095" y1="16552" x2="65541" y2="35517"/>
                        <a14:foregroundMark x1="65541" y1="35517" x2="26014" y2="37241"/>
                        <a14:foregroundMark x1="26014" y1="37241" x2="36824" y2="19310"/>
                        <a14:foregroundMark x1="36824" y1="19310" x2="43919" y2="20000"/>
                        <a14:foregroundMark x1="35135" y1="14138" x2="58784" y2="17241"/>
                        <a14:foregroundMark x1="58784" y1="17241" x2="67568" y2="49655"/>
                        <a14:foregroundMark x1="67568" y1="49655" x2="37162" y2="55862"/>
                        <a14:foregroundMark x1="37162" y1="55862" x2="16554" y2="43448"/>
                        <a14:foregroundMark x1="16554" y1="43448" x2="6757" y2="20690"/>
                        <a14:foregroundMark x1="6757" y1="20690" x2="27027" y2="5862"/>
                        <a14:foregroundMark x1="27027" y1="5862" x2="60135" y2="7586"/>
                        <a14:foregroundMark x1="60135" y1="7586" x2="83108" y2="16207"/>
                        <a14:foregroundMark x1="83108" y1="16207" x2="86149" y2="35517"/>
                        <a14:foregroundMark x1="86149" y1="35517" x2="65878" y2="75862"/>
                        <a14:foregroundMark x1="65878" y1="75862" x2="43581" y2="91379"/>
                        <a14:foregroundMark x1="43581" y1="91379" x2="24662" y2="92414"/>
                        <a14:foregroundMark x1="24662" y1="92414" x2="8108" y2="52414"/>
                        <a14:foregroundMark x1="8108" y1="52414" x2="16892" y2="29310"/>
                        <a14:foregroundMark x1="16892" y1="29310" x2="18919" y2="27586"/>
                        <a14:foregroundMark x1="83784" y1="68621" x2="74324" y2="90000"/>
                        <a14:foregroundMark x1="74324" y1="90000" x2="80743" y2="72414"/>
                        <a14:foregroundMark x1="80743" y1="72414" x2="80743" y2="73103"/>
                        <a14:foregroundMark x1="76351" y1="81379" x2="35473" y2="64138"/>
                        <a14:foregroundMark x1="64865" y1="39310" x2="39527" y2="57241"/>
                        <a14:foregroundMark x1="51351" y1="65517" x2="68243" y2="59655"/>
                        <a14:foregroundMark x1="68243" y1="59655" x2="20946" y2="56897"/>
                        <a14:foregroundMark x1="20946" y1="56897" x2="62500" y2="39655"/>
                        <a14:foregroundMark x1="62500" y1="39655" x2="57432" y2="27586"/>
                        <a14:foregroundMark x1="77365" y1="66552" x2="38851" y2="71379"/>
                        <a14:foregroundMark x1="38851" y1="71379" x2="61149" y2="26552"/>
                        <a14:foregroundMark x1="61149" y1="26552" x2="42230" y2="74483"/>
                        <a14:foregroundMark x1="42230" y1="74483" x2="7095" y2="74483"/>
                        <a14:foregroundMark x1="90921" y1="70605" x2="79054" y2="82069"/>
                        <a14:foregroundMark x1="79054" y1="82069" x2="20608" y2="42414"/>
                        <a14:foregroundMark x1="20608" y1="42414" x2="74662" y2="7931"/>
                        <a14:foregroundMark x1="74662" y1="7931" x2="74662" y2="7931"/>
                        <a14:foregroundMark x1="67230" y1="34828" x2="67230" y2="34828"/>
                        <a14:foregroundMark x1="42230" y1="44138" x2="42230" y2="44138"/>
                        <a14:foregroundMark x1="34459" y1="43448" x2="34459" y2="43448"/>
                        <a14:foregroundMark x1="43243" y1="45517" x2="48311" y2="58276"/>
                        <a14:foregroundMark x1="36824" y1="40000" x2="36824" y2="40000"/>
                        <a14:foregroundMark x1="35135" y1="43103" x2="35135" y2="43103"/>
                        <a14:foregroundMark x1="33784" y1="41724" x2="34797" y2="41724"/>
                        <a14:foregroundMark x1="8108" y1="8966" x2="9122" y2="8966"/>
                        <a14:foregroundMark x1="7432" y1="28621" x2="7432" y2="28621"/>
                        <a14:foregroundMark x1="9122" y1="80000" x2="9122" y2="80000"/>
                        <a14:foregroundMark x1="8446" y1="91379" x2="8446" y2="91379"/>
                        <a14:foregroundMark x1="5743" y1="91379" x2="6419" y2="91379"/>
                        <a14:foregroundMark x1="5405" y1="86552" x2="7432" y2="86552"/>
                        <a14:foregroundMark x1="34797" y1="95517" x2="34797" y2="95517"/>
                        <a14:foregroundMark x1="44257" y1="95172" x2="62838" y2="92414"/>
                        <a14:foregroundMark x1="7432" y1="16207" x2="21959" y2="5517"/>
                        <a14:foregroundMark x1="21959" y1="5517" x2="10473" y2="15517"/>
                        <a14:foregroundMark x1="51689" y1="73793" x2="35135" y2="41379"/>
                        <a14:foregroundMark x1="35135" y1="41379" x2="67568" y2="50690"/>
                        <a14:foregroundMark x1="67568" y1="50690" x2="30743" y2="76897"/>
                        <a14:foregroundMark x1="30743" y1="76897" x2="18243" y2="50690"/>
                        <a14:foregroundMark x1="18243" y1="50690" x2="65203" y2="31034"/>
                        <a14:foregroundMark x1="65203" y1="31034" x2="80743" y2="67241"/>
                        <a14:foregroundMark x1="80743" y1="67241" x2="63851" y2="82069"/>
                        <a14:foregroundMark x1="63851" y1="82069" x2="39189" y2="79655"/>
                        <a14:foregroundMark x1="39189" y1="79655" x2="30743" y2="76207"/>
                        <a14:backgroundMark x1="96284" y1="63793" x2="96284" y2="63793"/>
                        <a14:backgroundMark x1="97297" y1="64828" x2="98649" y2="62759"/>
                        <a14:backgroundMark x1="96622" y1="62759" x2="97635" y2="64138"/>
                        <a14:backgroundMark x1="94595" y1="66207" x2="96959" y2="679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8431" y="1744614"/>
            <a:ext cx="3389663" cy="332095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7C5114B-B18C-EB21-0363-B1BB3FFB163C}"/>
              </a:ext>
            </a:extLst>
          </p:cNvPr>
          <p:cNvSpPr txBox="1"/>
          <p:nvPr/>
        </p:nvSpPr>
        <p:spPr>
          <a:xfrm>
            <a:off x="450098" y="3275111"/>
            <a:ext cx="48923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400"/>
              <a:t>Please help us improve by providing your feedback.</a:t>
            </a:r>
            <a:endParaRPr lang="en-US" sz="1400" b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8CF05C-C819-BA53-70F5-57DB80F2B09A}"/>
              </a:ext>
            </a:extLst>
          </p:cNvPr>
          <p:cNvSpPr txBox="1"/>
          <p:nvPr/>
        </p:nvSpPr>
        <p:spPr>
          <a:xfrm>
            <a:off x="5677332" y="5401889"/>
            <a:ext cx="68118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>
                <a:solidFill>
                  <a:schemeClr val="tx1">
                    <a:lumMod val="90000"/>
                    <a:lumOff val="10000"/>
                  </a:schemeClr>
                </a:solidFill>
              </a:rPr>
              <a:t>https://aka.ms/spe-event-survey</a:t>
            </a:r>
          </a:p>
        </p:txBody>
      </p:sp>
    </p:spTree>
    <p:extLst>
      <p:ext uri="{BB962C8B-B14F-4D97-AF65-F5344CB8AC3E}">
        <p14:creationId xmlns:p14="http://schemas.microsoft.com/office/powerpoint/2010/main" val="573443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8D57820-6420-959B-A381-8C857BFBC73D}"/>
              </a:ext>
            </a:extLst>
          </p:cNvPr>
          <p:cNvSpPr txBox="1"/>
          <p:nvPr/>
        </p:nvSpPr>
        <p:spPr>
          <a:xfrm>
            <a:off x="778214" y="870084"/>
            <a:ext cx="10630168" cy="48628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>
                <a:latin typeface="Segoe UI Semibold"/>
                <a:cs typeface="Segoe UI Semibold"/>
              </a:rPr>
              <a:t>SharePoint Embedded</a:t>
            </a:r>
            <a:endParaRPr lang="en-US" sz="4800">
              <a:cs typeface="Segoe UI"/>
            </a:endParaRPr>
          </a:p>
          <a:p>
            <a:pPr algn="ctr"/>
            <a:endParaRPr lang="en-US" sz="3600">
              <a:cs typeface="Segoe UI"/>
            </a:endParaRPr>
          </a:p>
          <a:p>
            <a:pPr algn="ctr"/>
            <a:r>
              <a:rPr lang="en-US" sz="3200">
                <a:cs typeface="Segoe UI"/>
              </a:rPr>
              <a:t>API-only version of SharePoint for AI apps that use documents.</a:t>
            </a:r>
          </a:p>
          <a:p>
            <a:pPr algn="ctr"/>
            <a:endParaRPr lang="en-US" sz="3200">
              <a:cs typeface="Segoe UI"/>
            </a:endParaRPr>
          </a:p>
          <a:p>
            <a:pPr algn="ctr"/>
            <a:r>
              <a:rPr lang="en-US" sz="3200">
                <a:cs typeface="Segoe UI"/>
              </a:rPr>
              <a:t>Delivers M365 Copilot, Office Collaboration,</a:t>
            </a:r>
          </a:p>
          <a:p>
            <a:pPr algn="ctr"/>
            <a:r>
              <a:rPr lang="en-US" sz="3200">
                <a:cs typeface="Segoe UI"/>
              </a:rPr>
              <a:t>Purview Compliance for every app, as an Azure service.</a:t>
            </a:r>
          </a:p>
          <a:p>
            <a:pPr algn="ctr"/>
            <a:endParaRPr lang="en-US" sz="3600">
              <a:cs typeface="Segoe UI"/>
            </a:endParaRPr>
          </a:p>
          <a:p>
            <a:pPr algn="ctr"/>
            <a:endParaRPr lang="en-US" sz="3600">
              <a:cs typeface="Segoe UI"/>
            </a:endParaRPr>
          </a:p>
        </p:txBody>
      </p:sp>
      <p:pic>
        <p:nvPicPr>
          <p:cNvPr id="27" name="Picture 10">
            <a:extLst>
              <a:ext uri="{FF2B5EF4-FFF2-40B4-BE49-F238E27FC236}">
                <a16:creationId xmlns:a16="http://schemas.microsoft.com/office/drawing/2014/main" id="{0F132716-AECB-1738-EA50-765E86875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85" y="700351"/>
            <a:ext cx="1080435" cy="104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DB53F9-F307-0E6F-7304-8EEED6E0E6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643" y="4738973"/>
            <a:ext cx="1834983" cy="18349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05F3DA-E0D2-A27C-B570-E3909B003C48}"/>
              </a:ext>
            </a:extLst>
          </p:cNvPr>
          <p:cNvSpPr txBox="1"/>
          <p:nvPr/>
        </p:nvSpPr>
        <p:spPr>
          <a:xfrm>
            <a:off x="2015681" y="5164022"/>
            <a:ext cx="559090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3200">
                <a:cs typeface="Segoe UI"/>
              </a:rPr>
              <a:t>https://aka.ms/start-spe</a:t>
            </a:r>
          </a:p>
        </p:txBody>
      </p:sp>
    </p:spTree>
    <p:extLst>
      <p:ext uri="{BB962C8B-B14F-4D97-AF65-F5344CB8AC3E}">
        <p14:creationId xmlns:p14="http://schemas.microsoft.com/office/powerpoint/2010/main" val="29335856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BC2C3-EBC3-CC6A-50DC-B6F0D062C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085BB6-FBA8-C2C7-74FD-E275F9C82F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7412"/>
          <a:stretch/>
        </p:blipFill>
        <p:spPr>
          <a:xfrm>
            <a:off x="223141" y="1301290"/>
            <a:ext cx="2368369" cy="4988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346604E6-A9EE-331D-31C6-E159F68892E3}"/>
              </a:ext>
            </a:extLst>
          </p:cNvPr>
          <p:cNvSpPr/>
          <p:nvPr/>
        </p:nvSpPr>
        <p:spPr bwMode="auto">
          <a:xfrm>
            <a:off x="465668" y="3184299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325034-ABA4-CD79-AE04-BAEE9704F2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5216" y="594360"/>
            <a:ext cx="11499957" cy="553998"/>
          </a:xfrm>
        </p:spPr>
        <p:txBody>
          <a:bodyPr/>
          <a:lstStyle/>
          <a:p>
            <a:r>
              <a:rPr lang="en-US"/>
              <a:t>SharePoint Embedded Powers Microsoft 365 Copilot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429B66-248B-5894-4C98-C206D53031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8309"/>
          <a:stretch>
            <a:fillRect/>
          </a:stretch>
        </p:blipFill>
        <p:spPr>
          <a:xfrm>
            <a:off x="3354199" y="3570058"/>
            <a:ext cx="3451040" cy="1344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B76454-8932-2DC8-2D1C-805B3651C8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6343" y="1530104"/>
            <a:ext cx="1648469" cy="1604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E1B874-BAB8-388D-B479-3978395FF4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5034" y="5106318"/>
            <a:ext cx="2957686" cy="1621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38DB21A-D102-A7A9-800C-2D27E5D172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35342" y="3958679"/>
            <a:ext cx="4198105" cy="2559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B58143-5078-C8C2-4442-E7A3C4808E6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22824"/>
          <a:stretch>
            <a:fillRect/>
          </a:stretch>
        </p:blipFill>
        <p:spPr>
          <a:xfrm>
            <a:off x="7535538" y="1605171"/>
            <a:ext cx="4224796" cy="1896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BF97F3-CC96-8374-EF05-6371660E0898}"/>
              </a:ext>
            </a:extLst>
          </p:cNvPr>
          <p:cNvSpPr txBox="1"/>
          <p:nvPr/>
        </p:nvSpPr>
        <p:spPr>
          <a:xfrm>
            <a:off x="8558821" y="3608361"/>
            <a:ext cx="233106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1400" b="1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100"/>
              <a:t>Copilot Notebooks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8D619D-E2B0-7CB5-8F9D-05B6E16B223D}"/>
              </a:ext>
            </a:extLst>
          </p:cNvPr>
          <p:cNvSpPr txBox="1"/>
          <p:nvPr/>
        </p:nvSpPr>
        <p:spPr>
          <a:xfrm>
            <a:off x="7535342" y="1281574"/>
            <a:ext cx="409051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>
                <a:latin typeface="Segoe UI Semibold" panose="020B0702040204020203" pitchFamily="34" charset="0"/>
                <a:cs typeface="Segoe UI Semibold" panose="020B0702040204020203" pitchFamily="34" charset="0"/>
              </a:rPr>
              <a:t>Declarative Agents w/ Embedded Knowledge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AACB20-62CB-5FFB-F113-E13F78ACF523}"/>
              </a:ext>
            </a:extLst>
          </p:cNvPr>
          <p:cNvSpPr txBox="1"/>
          <p:nvPr/>
        </p:nvSpPr>
        <p:spPr>
          <a:xfrm>
            <a:off x="4024557" y="5063003"/>
            <a:ext cx="22728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1400" b="1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100"/>
              <a:t>Create (Designer)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DCCFE2-0D4D-EB32-EC6D-8BCEEA2A7711}"/>
              </a:ext>
            </a:extLst>
          </p:cNvPr>
          <p:cNvSpPr txBox="1"/>
          <p:nvPr/>
        </p:nvSpPr>
        <p:spPr>
          <a:xfrm>
            <a:off x="3951750" y="3224808"/>
            <a:ext cx="20716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1400" b="1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100"/>
              <a:t>Copilot Pages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31D253D-E081-DAE0-6895-336D891127F9}"/>
              </a:ext>
            </a:extLst>
          </p:cNvPr>
          <p:cNvSpPr txBox="1"/>
          <p:nvPr/>
        </p:nvSpPr>
        <p:spPr>
          <a:xfrm>
            <a:off x="4156344" y="1245467"/>
            <a:ext cx="16484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 defTabSz="932472" fontAlgn="base">
              <a:spcBef>
                <a:spcPct val="0"/>
              </a:spcBef>
              <a:spcAft>
                <a:spcPct val="0"/>
              </a:spcAft>
              <a:defRPr sz="1400" b="1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sz="1100"/>
              <a:t>Visual Creator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B0064B-092E-CEAA-C76E-C2FBCD17F116}"/>
              </a:ext>
            </a:extLst>
          </p:cNvPr>
          <p:cNvSpPr txBox="1"/>
          <p:nvPr/>
        </p:nvSpPr>
        <p:spPr>
          <a:xfrm>
            <a:off x="494814" y="3170441"/>
            <a:ext cx="5610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9C781C-F760-076E-087F-C58AB697FF27}"/>
              </a:ext>
            </a:extLst>
          </p:cNvPr>
          <p:cNvSpPr txBox="1"/>
          <p:nvPr/>
        </p:nvSpPr>
        <p:spPr>
          <a:xfrm>
            <a:off x="4352323" y="699537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en-US" sz="1600" b="1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9256CEA-ACC0-945A-498D-0FB1BCCE8A72}"/>
              </a:ext>
            </a:extLst>
          </p:cNvPr>
          <p:cNvSpPr/>
          <p:nvPr/>
        </p:nvSpPr>
        <p:spPr bwMode="auto">
          <a:xfrm>
            <a:off x="467826" y="3515724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C8E1610-BDB8-2969-CFE1-3498C1C769DC}"/>
              </a:ext>
            </a:extLst>
          </p:cNvPr>
          <p:cNvSpPr txBox="1"/>
          <p:nvPr/>
        </p:nvSpPr>
        <p:spPr>
          <a:xfrm>
            <a:off x="494814" y="3501866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333C4B3-F709-10A8-B0A0-F7E95662EC63}"/>
              </a:ext>
            </a:extLst>
          </p:cNvPr>
          <p:cNvSpPr/>
          <p:nvPr/>
        </p:nvSpPr>
        <p:spPr bwMode="auto">
          <a:xfrm>
            <a:off x="464800" y="4192433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6AA5C11-7CA7-DED0-66D8-3316890D4060}"/>
              </a:ext>
            </a:extLst>
          </p:cNvPr>
          <p:cNvSpPr txBox="1"/>
          <p:nvPr/>
        </p:nvSpPr>
        <p:spPr>
          <a:xfrm>
            <a:off x="494814" y="4178575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1C7030D-FE5B-9CAB-383F-6ECC188E4D0B}"/>
              </a:ext>
            </a:extLst>
          </p:cNvPr>
          <p:cNvSpPr/>
          <p:nvPr/>
        </p:nvSpPr>
        <p:spPr bwMode="auto">
          <a:xfrm>
            <a:off x="1355953" y="4532114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464DA9-4D16-FEEB-F5AA-EB5601672229}"/>
              </a:ext>
            </a:extLst>
          </p:cNvPr>
          <p:cNvSpPr txBox="1"/>
          <p:nvPr/>
        </p:nvSpPr>
        <p:spPr>
          <a:xfrm>
            <a:off x="1378185" y="4514939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A737FBD-7298-C364-C006-A4DBE747A5DD}"/>
              </a:ext>
            </a:extLst>
          </p:cNvPr>
          <p:cNvSpPr/>
          <p:nvPr/>
        </p:nvSpPr>
        <p:spPr bwMode="auto">
          <a:xfrm>
            <a:off x="1134510" y="4885836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DAA0905-BDF0-EE9D-F599-A54CE01B99E9}"/>
              </a:ext>
            </a:extLst>
          </p:cNvPr>
          <p:cNvSpPr txBox="1"/>
          <p:nvPr/>
        </p:nvSpPr>
        <p:spPr>
          <a:xfrm>
            <a:off x="1164825" y="4868661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DFEBD71-1850-DFBB-CD0A-B4443038C3A5}"/>
              </a:ext>
            </a:extLst>
          </p:cNvPr>
          <p:cNvSpPr/>
          <p:nvPr/>
        </p:nvSpPr>
        <p:spPr bwMode="auto">
          <a:xfrm>
            <a:off x="4270792" y="1330876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DF1DEB0-F84F-80E1-F1F5-EF9315EA1CD5}"/>
              </a:ext>
            </a:extLst>
          </p:cNvPr>
          <p:cNvSpPr txBox="1"/>
          <p:nvPr/>
        </p:nvSpPr>
        <p:spPr>
          <a:xfrm>
            <a:off x="4299938" y="1317018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F5EE29B-AD5B-8040-6AA8-D184367F83C5}"/>
              </a:ext>
            </a:extLst>
          </p:cNvPr>
          <p:cNvSpPr/>
          <p:nvPr/>
        </p:nvSpPr>
        <p:spPr bwMode="auto">
          <a:xfrm>
            <a:off x="7893125" y="1337364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29A729-43B7-C70F-3EF9-670A14A33F8E}"/>
              </a:ext>
            </a:extLst>
          </p:cNvPr>
          <p:cNvSpPr txBox="1"/>
          <p:nvPr/>
        </p:nvSpPr>
        <p:spPr>
          <a:xfrm>
            <a:off x="7920113" y="1323506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5C3A622-4B2D-D18B-F552-6DB558A7B17E}"/>
              </a:ext>
            </a:extLst>
          </p:cNvPr>
          <p:cNvSpPr/>
          <p:nvPr/>
        </p:nvSpPr>
        <p:spPr bwMode="auto">
          <a:xfrm>
            <a:off x="4335549" y="3289638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6DF3098-11DA-C4A2-965D-08695EC4427F}"/>
              </a:ext>
            </a:extLst>
          </p:cNvPr>
          <p:cNvSpPr txBox="1"/>
          <p:nvPr/>
        </p:nvSpPr>
        <p:spPr>
          <a:xfrm>
            <a:off x="4365563" y="3275780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24" name="Oval 1023">
            <a:extLst>
              <a:ext uri="{FF2B5EF4-FFF2-40B4-BE49-F238E27FC236}">
                <a16:creationId xmlns:a16="http://schemas.microsoft.com/office/drawing/2014/main" id="{92D4DAFF-25AB-8F75-117D-849805EACA21}"/>
              </a:ext>
            </a:extLst>
          </p:cNvPr>
          <p:cNvSpPr/>
          <p:nvPr/>
        </p:nvSpPr>
        <p:spPr bwMode="auto">
          <a:xfrm>
            <a:off x="8908887" y="3690280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25" name="TextBox 1024">
            <a:extLst>
              <a:ext uri="{FF2B5EF4-FFF2-40B4-BE49-F238E27FC236}">
                <a16:creationId xmlns:a16="http://schemas.microsoft.com/office/drawing/2014/main" id="{43EFA490-42E3-9D77-DAD1-533EC23549F0}"/>
              </a:ext>
            </a:extLst>
          </p:cNvPr>
          <p:cNvSpPr txBox="1"/>
          <p:nvPr/>
        </p:nvSpPr>
        <p:spPr>
          <a:xfrm>
            <a:off x="8931119" y="3673105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26" name="Oval 1025">
            <a:extLst>
              <a:ext uri="{FF2B5EF4-FFF2-40B4-BE49-F238E27FC236}">
                <a16:creationId xmlns:a16="http://schemas.microsoft.com/office/drawing/2014/main" id="{502D4AC0-738F-885F-27D3-84062FEFE8D0}"/>
              </a:ext>
            </a:extLst>
          </p:cNvPr>
          <p:cNvSpPr/>
          <p:nvPr/>
        </p:nvSpPr>
        <p:spPr bwMode="auto">
          <a:xfrm>
            <a:off x="4386706" y="5133755"/>
            <a:ext cx="137160" cy="13716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1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0E0FDFD0-963A-4DAA-4316-86DD20665BF2}"/>
              </a:ext>
            </a:extLst>
          </p:cNvPr>
          <p:cNvSpPr txBox="1"/>
          <p:nvPr/>
        </p:nvSpPr>
        <p:spPr>
          <a:xfrm>
            <a:off x="4417021" y="5116580"/>
            <a:ext cx="137160" cy="1371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 b="1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1764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16" grpId="0"/>
      <p:bldP spid="19" grpId="0"/>
      <p:bldP spid="24" grpId="0"/>
      <p:bldP spid="26" grpId="0"/>
      <p:bldP spid="3" grpId="0"/>
      <p:bldP spid="30" grpId="0"/>
      <p:bldP spid="40" grpId="0" animBg="1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57" grpId="0" animBg="1"/>
      <p:bldP spid="58" grpId="0"/>
      <p:bldP spid="59" grpId="0" animBg="1"/>
      <p:bldP spid="60" grpId="0"/>
      <p:bldP spid="62" grpId="0" animBg="1"/>
      <p:bldP spid="63" grpId="0"/>
      <p:bldP spid="1024" grpId="0" animBg="1"/>
      <p:bldP spid="1025" grpId="0"/>
      <p:bldP spid="1026" grpId="0" animBg="1"/>
      <p:bldP spid="10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7E10-7C10-01D2-30CB-9EDCB6098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952DA1C-8D24-BE85-3613-2F631EF74943}"/>
              </a:ext>
            </a:extLst>
          </p:cNvPr>
          <p:cNvGrpSpPr/>
          <p:nvPr/>
        </p:nvGrpSpPr>
        <p:grpSpPr>
          <a:xfrm>
            <a:off x="1292785" y="1064367"/>
            <a:ext cx="9606430" cy="5505705"/>
            <a:chOff x="406219" y="233635"/>
            <a:chExt cx="11055905" cy="6336438"/>
          </a:xfrm>
        </p:grpSpPr>
        <p:sp>
          <p:nvSpPr>
            <p:cNvPr id="7" name="Circle: Hollow 6">
              <a:extLst>
                <a:ext uri="{FF2B5EF4-FFF2-40B4-BE49-F238E27FC236}">
                  <a16:creationId xmlns:a16="http://schemas.microsoft.com/office/drawing/2014/main" id="{6AAAC978-CD11-16E6-06E4-CB7B953A7D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488594" y="794449"/>
              <a:ext cx="5214813" cy="5214813"/>
            </a:xfrm>
            <a:prstGeom prst="donut">
              <a:avLst>
                <a:gd name="adj" fmla="val 1067"/>
              </a:avLst>
            </a:prstGeom>
            <a:solidFill>
              <a:srgbClr val="0078D4"/>
            </a:solidFill>
            <a:ln w="76200" cap="rnd">
              <a:noFill/>
              <a:headEnd type="none" w="lg" len="med"/>
              <a:tailEnd type="arrow" w="lg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102870" rtlCol="0" anchor="ctr"/>
            <a:lstStyle/>
            <a:p>
              <a:pPr marL="0" marR="0" lvl="0" indent="0" algn="ctr" defTabSz="905133" rtl="0" eaLnBrk="1" fontAlgn="base" latinLnBrk="0" hangingPunct="1">
                <a:lnSpc>
                  <a:spcPct val="100000"/>
                </a:lnSpc>
                <a:spcBef>
                  <a:spcPts val="1125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20852" algn="l"/>
                </a:tabLst>
                <a:defRPr/>
              </a:pPr>
              <a:endParaRPr kumimoji="0" lang="en-US" sz="2025" b="0" i="0" u="none" strike="noStrike" kern="1200" cap="none" spc="-19" normalizeH="0" baseline="0" noProof="0">
                <a:ln w="3175">
                  <a:noFill/>
                </a:ln>
                <a:gradFill flip="none" rotWithShape="1">
                  <a:gsLst>
                    <a:gs pos="32000">
                      <a:srgbClr val="C03BC4"/>
                    </a:gs>
                    <a:gs pos="0">
                      <a:srgbClr val="D33244"/>
                    </a:gs>
                    <a:gs pos="100000">
                      <a:srgbClr val="297071"/>
                    </a:gs>
                    <a:gs pos="68000">
                      <a:srgbClr val="0078D4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Segoe Sans Text" pitchFamily="2" charset="0"/>
              </a:endParaRPr>
            </a:p>
          </p:txBody>
        </p:sp>
        <p:sp>
          <p:nvSpPr>
            <p:cNvPr id="22" name="Safety">
              <a:extLst>
                <a:ext uri="{FF2B5EF4-FFF2-40B4-BE49-F238E27FC236}">
                  <a16:creationId xmlns:a16="http://schemas.microsoft.com/office/drawing/2014/main" id="{2AC50E2A-11A7-6325-8DEF-F073E0B656A7}"/>
                </a:ext>
              </a:extLst>
            </p:cNvPr>
            <p:cNvSpPr txBox="1"/>
            <p:nvPr/>
          </p:nvSpPr>
          <p:spPr>
            <a:xfrm>
              <a:off x="8974811" y="3263354"/>
              <a:ext cx="2487313" cy="276999"/>
            </a:xfrm>
            <a:prstGeom prst="rect">
              <a:avLst/>
            </a:prstGeom>
            <a:noFill/>
          </p:spPr>
          <p:txBody>
            <a:bodyPr spcFirstLastPara="1" wrap="square" lIns="731520" tIns="0" rIns="0" bIns="0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l" defTabSz="754337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66055">
                        <a:srgbClr val="291817"/>
                      </a:gs>
                      <a:gs pos="41000">
                        <a:srgbClr val="291817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Capabilities</a:t>
              </a:r>
            </a:p>
          </p:txBody>
        </p:sp>
        <p:sp>
          <p:nvSpPr>
            <p:cNvPr id="3" name="Safety">
              <a:extLst>
                <a:ext uri="{FF2B5EF4-FFF2-40B4-BE49-F238E27FC236}">
                  <a16:creationId xmlns:a16="http://schemas.microsoft.com/office/drawing/2014/main" id="{59EC3159-E583-CF23-A5D7-E06866DCF480}"/>
                </a:ext>
              </a:extLst>
            </p:cNvPr>
            <p:cNvSpPr txBox="1"/>
            <p:nvPr/>
          </p:nvSpPr>
          <p:spPr>
            <a:xfrm>
              <a:off x="406219" y="3263354"/>
              <a:ext cx="2829068" cy="276999"/>
            </a:xfrm>
            <a:prstGeom prst="rect">
              <a:avLst/>
            </a:prstGeom>
            <a:noFill/>
          </p:spPr>
          <p:txBody>
            <a:bodyPr spcFirstLastPara="1" wrap="square" lIns="0" tIns="0" rIns="731520" bIns="0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r" defTabSz="754337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66055">
                        <a:srgbClr val="291817"/>
                      </a:gs>
                      <a:gs pos="41000">
                        <a:srgbClr val="291817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Commitments</a:t>
              </a:r>
            </a:p>
          </p:txBody>
        </p:sp>
        <p:sp>
          <p:nvSpPr>
            <p:cNvPr id="13" name="Safety">
              <a:extLst>
                <a:ext uri="{FF2B5EF4-FFF2-40B4-BE49-F238E27FC236}">
                  <a16:creationId xmlns:a16="http://schemas.microsoft.com/office/drawing/2014/main" id="{D96A522B-C6DB-BD83-8B03-B46A562E6576}"/>
                </a:ext>
              </a:extLst>
            </p:cNvPr>
            <p:cNvSpPr txBox="1"/>
            <p:nvPr/>
          </p:nvSpPr>
          <p:spPr>
            <a:xfrm>
              <a:off x="7669448" y="1784432"/>
              <a:ext cx="1124082" cy="409530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effectLst>
              <a:outerShdw blurRad="63500" dist="31750" dir="2700000" algn="tl" rotWithShape="0">
                <a:srgbClr val="291817">
                  <a:alpha val="20000"/>
                </a:srgbClr>
              </a:outerShdw>
            </a:effectLst>
          </p:spPr>
          <p:txBody>
            <a:bodyPr spcFirstLastPara="1" wrap="square" lIns="0" tIns="17145" rIns="0" bIns="27432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ctr" defTabSz="75433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38532">
                        <a:srgbClr val="FFFFFF"/>
                      </a:gs>
                      <a:gs pos="7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AI Native</a:t>
              </a:r>
            </a:p>
          </p:txBody>
        </p:sp>
        <p:sp>
          <p:nvSpPr>
            <p:cNvPr id="14" name="Safety">
              <a:extLst>
                <a:ext uri="{FF2B5EF4-FFF2-40B4-BE49-F238E27FC236}">
                  <a16:creationId xmlns:a16="http://schemas.microsoft.com/office/drawing/2014/main" id="{31BC6CBF-6CBA-C62A-65FD-22F10A651DCF}"/>
                </a:ext>
              </a:extLst>
            </p:cNvPr>
            <p:cNvSpPr txBox="1"/>
            <p:nvPr/>
          </p:nvSpPr>
          <p:spPr>
            <a:xfrm>
              <a:off x="5567360" y="5738044"/>
              <a:ext cx="1057280" cy="409530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effectLst>
              <a:outerShdw blurRad="63500" dist="31750" dir="2700000" algn="tl" rotWithShape="0">
                <a:srgbClr val="291817">
                  <a:alpha val="20000"/>
                </a:srgbClr>
              </a:outerShdw>
            </a:effectLst>
          </p:spPr>
          <p:txBody>
            <a:bodyPr spcFirstLastPara="1" wrap="square" lIns="0" tIns="17145" rIns="0" bIns="27432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ctr" defTabSz="75433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38532">
                        <a:srgbClr val="FFFFFF"/>
                      </a:gs>
                      <a:gs pos="7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Collab</a:t>
              </a:r>
            </a:p>
          </p:txBody>
        </p:sp>
        <p:sp>
          <p:nvSpPr>
            <p:cNvPr id="15" name="Safety">
              <a:extLst>
                <a:ext uri="{FF2B5EF4-FFF2-40B4-BE49-F238E27FC236}">
                  <a16:creationId xmlns:a16="http://schemas.microsoft.com/office/drawing/2014/main" id="{49870796-C405-FC98-91C9-D41F2535135A}"/>
                </a:ext>
              </a:extLst>
            </p:cNvPr>
            <p:cNvSpPr txBox="1"/>
            <p:nvPr/>
          </p:nvSpPr>
          <p:spPr>
            <a:xfrm>
              <a:off x="3473493" y="1784432"/>
              <a:ext cx="996007" cy="409530"/>
            </a:xfrm>
            <a:prstGeom prst="roundRect">
              <a:avLst>
                <a:gd name="adj" fmla="val 50000"/>
              </a:avLst>
            </a:prstGeom>
            <a:solidFill>
              <a:srgbClr val="0078D4"/>
            </a:solidFill>
            <a:effectLst>
              <a:outerShdw blurRad="63500" dist="31750" dir="2700000" algn="tl" rotWithShape="0">
                <a:srgbClr val="291817">
                  <a:alpha val="20000"/>
                </a:srgbClr>
              </a:outerShdw>
            </a:effectLst>
          </p:spPr>
          <p:txBody>
            <a:bodyPr spcFirstLastPara="1" wrap="square" lIns="0" tIns="17145" rIns="0" bIns="27432" numCol="1" anchor="ctr" anchorCtr="0">
              <a:spAutoFit/>
            </a:bodyPr>
            <a:lstStyle>
              <a:defPPr>
                <a:defRPr lang="en-US"/>
              </a:defPPr>
              <a:lvl1pPr marR="0" lvl="0" indent="0" algn="ctr" defTabSz="914192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Variable Display Semib" pitchFamily="2" charset="0"/>
                </a:defRPr>
              </a:lvl1pPr>
            </a:lstStyle>
            <a:p>
              <a:pPr marL="0" marR="0" lvl="0" indent="0" algn="ctr" defTabSz="75433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38532">
                        <a:srgbClr val="FFFFFF"/>
                      </a:gs>
                      <a:gs pos="7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Security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0310051-4024-6DD1-60B1-A24B4C8C26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2876857" y="233635"/>
              <a:ext cx="6438286" cy="6336438"/>
              <a:chOff x="8167533" y="-953178"/>
              <a:chExt cx="20247966" cy="19927657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4E7DEF28-8E8D-0465-6999-F5DDE1784B7B}"/>
                  </a:ext>
                </a:extLst>
              </p:cNvPr>
              <p:cNvGrpSpPr/>
              <p:nvPr/>
            </p:nvGrpSpPr>
            <p:grpSpPr>
              <a:xfrm>
                <a:off x="8324171" y="-953178"/>
                <a:ext cx="20091328" cy="19927657"/>
                <a:chOff x="8324171" y="-953178"/>
                <a:chExt cx="20091328" cy="19927657"/>
              </a:xfrm>
            </p:grpSpPr>
            <p:sp>
              <p:nvSpPr>
                <p:cNvPr id="24" name="Arc 23">
                  <a:extLst>
                    <a:ext uri="{FF2B5EF4-FFF2-40B4-BE49-F238E27FC236}">
                      <a16:creationId xmlns:a16="http://schemas.microsoft.com/office/drawing/2014/main" id="{FD867FA0-7C8E-D1D9-025E-E34AEC319DE2}"/>
                    </a:ext>
                  </a:extLst>
                </p:cNvPr>
                <p:cNvSpPr/>
                <p:nvPr/>
              </p:nvSpPr>
              <p:spPr>
                <a:xfrm flipH="1" flipV="1">
                  <a:off x="8324171" y="-953178"/>
                  <a:ext cx="19927659" cy="19927657"/>
                </a:xfrm>
                <a:prstGeom prst="arc">
                  <a:avLst>
                    <a:gd name="adj1" fmla="val 293490"/>
                    <a:gd name="adj2" fmla="val 10431085"/>
                  </a:avLst>
                </a:prstGeom>
                <a:ln w="19050" cap="rnd">
                  <a:solidFill>
                    <a:srgbClr val="454142"/>
                  </a:solidFill>
                  <a:headEnd type="none" w="lg" len="med"/>
                  <a:tailEnd type="none" w="lg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1714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ans Text Semibold" pitchFamily="2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7355E7B9-DAEE-3621-3F6D-5450A7E4644F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380000" flipH="1" flipV="1">
                  <a:off x="27958299" y="7778701"/>
                  <a:ext cx="457200" cy="188925"/>
                  <a:chOff x="5581650" y="8534400"/>
                  <a:chExt cx="457200" cy="228600"/>
                </a:xfrm>
              </p:grpSpPr>
              <p:cxnSp>
                <p:nvCxnSpPr>
                  <p:cNvPr id="26" name="Straight Connector 25">
                    <a:extLst>
                      <a:ext uri="{FF2B5EF4-FFF2-40B4-BE49-F238E27FC236}">
                        <a16:creationId xmlns:a16="http://schemas.microsoft.com/office/drawing/2014/main" id="{1D6E7A58-55AB-8D77-9131-6D1F21FE6F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816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51403D54-E7DB-9C8E-F345-FDA8AF84B5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8102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F8AC83F9-533E-C25E-DC04-A2E9421CD586}"/>
                  </a:ext>
                </a:extLst>
              </p:cNvPr>
              <p:cNvGrpSpPr/>
              <p:nvPr/>
            </p:nvGrpSpPr>
            <p:grpSpPr>
              <a:xfrm>
                <a:off x="8167533" y="-953178"/>
                <a:ext cx="20084297" cy="19927657"/>
                <a:chOff x="8167533" y="-953178"/>
                <a:chExt cx="20084297" cy="19927657"/>
              </a:xfrm>
            </p:grpSpPr>
            <p:sp>
              <p:nvSpPr>
                <p:cNvPr id="23" name="Arc 22">
                  <a:extLst>
                    <a:ext uri="{FF2B5EF4-FFF2-40B4-BE49-F238E27FC236}">
                      <a16:creationId xmlns:a16="http://schemas.microsoft.com/office/drawing/2014/main" id="{07B3847C-968A-97AC-BEB4-9B6665B7BC1B}"/>
                    </a:ext>
                  </a:extLst>
                </p:cNvPr>
                <p:cNvSpPr/>
                <p:nvPr/>
              </p:nvSpPr>
              <p:spPr>
                <a:xfrm>
                  <a:off x="8324171" y="-953178"/>
                  <a:ext cx="19927659" cy="19927657"/>
                </a:xfrm>
                <a:prstGeom prst="arc">
                  <a:avLst>
                    <a:gd name="adj1" fmla="val 292942"/>
                    <a:gd name="adj2" fmla="val 10418887"/>
                  </a:avLst>
                </a:prstGeom>
                <a:ln w="19050" cap="rnd">
                  <a:solidFill>
                    <a:srgbClr val="454142"/>
                  </a:solidFill>
                  <a:headEnd type="none" w="lg" len="med"/>
                  <a:tailEnd type="none" w="lg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17145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ans Text Semibold" pitchFamily="2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D7EE3996-A385-2A7D-7103-277551BCB179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21180000" flipH="1" flipV="1">
                  <a:off x="8167533" y="10111476"/>
                  <a:ext cx="457200" cy="188925"/>
                  <a:chOff x="5581650" y="8534400"/>
                  <a:chExt cx="457200" cy="228600"/>
                </a:xfrm>
              </p:grpSpPr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963A81C3-3A3C-2A28-6279-40448CBCFE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816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>
                    <a:extLst>
                      <a:ext uri="{FF2B5EF4-FFF2-40B4-BE49-F238E27FC236}">
                        <a16:creationId xmlns:a16="http://schemas.microsoft.com/office/drawing/2014/main" id="{274D65F8-784A-740B-8B78-63F0C24DC1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810250" y="8534400"/>
                    <a:ext cx="228600" cy="228600"/>
                  </a:xfrm>
                  <a:prstGeom prst="line">
                    <a:avLst/>
                  </a:prstGeom>
                  <a:ln w="19050" cap="rnd">
                    <a:solidFill>
                      <a:srgbClr val="454142"/>
                    </a:solidFill>
                    <a:headEnd type="none" w="lg" len="med"/>
                    <a:tailEnd type="none" w="lg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47" name="!!Group 46">
              <a:extLst>
                <a:ext uri="{FF2B5EF4-FFF2-40B4-BE49-F238E27FC236}">
                  <a16:creationId xmlns:a16="http://schemas.microsoft.com/office/drawing/2014/main" id="{E5E43436-7FEC-D3A5-3D0C-ACD312E1D7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2685812" y="3127116"/>
              <a:ext cx="549475" cy="549475"/>
              <a:chOff x="7556261" y="8204753"/>
              <a:chExt cx="1611792" cy="1611792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D5F96B6-A5F8-0FD4-2AE1-D7BA49ED2ABA}"/>
                  </a:ext>
                </a:extLst>
              </p:cNvPr>
              <p:cNvSpPr/>
              <p:nvPr/>
            </p:nvSpPr>
            <p:spPr bwMode="auto">
              <a:xfrm>
                <a:off x="7556261" y="8204753"/>
                <a:ext cx="1611792" cy="1611792"/>
              </a:xfrm>
              <a:prstGeom prst="ellipse">
                <a:avLst/>
              </a:prstGeom>
              <a:solidFill>
                <a:srgbClr val="454142"/>
              </a:solidFill>
              <a:ln w="38100" cap="rnd">
                <a:noFill/>
                <a:headEnd type="none" w="lg" len="med"/>
                <a:tailEnd type="arrow" w="lg" len="sm"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0" name="Graphic 38">
                <a:extLst>
                  <a:ext uri="{FF2B5EF4-FFF2-40B4-BE49-F238E27FC236}">
                    <a16:creationId xmlns:a16="http://schemas.microsoft.com/office/drawing/2014/main" id="{BC359949-D8C0-241D-BC5E-D3E1E392C3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19299" y="8684343"/>
                <a:ext cx="685716" cy="652612"/>
              </a:xfrm>
              <a:custGeom>
                <a:avLst/>
                <a:gdLst>
                  <a:gd name="connsiteX0" fmla="*/ 93845 w 180570"/>
                  <a:gd name="connsiteY0" fmla="*/ 1500 h 171854"/>
                  <a:gd name="connsiteX1" fmla="*/ 95274 w 180570"/>
                  <a:gd name="connsiteY1" fmla="*/ 71 h 171854"/>
                  <a:gd name="connsiteX2" fmla="*/ 120039 w 180570"/>
                  <a:gd name="connsiteY2" fmla="*/ 71 h 171854"/>
                  <a:gd name="connsiteX3" fmla="*/ 125278 w 180570"/>
                  <a:gd name="connsiteY3" fmla="*/ 71 h 171854"/>
                  <a:gd name="connsiteX4" fmla="*/ 125659 w 180570"/>
                  <a:gd name="connsiteY4" fmla="*/ 71 h 171854"/>
                  <a:gd name="connsiteX5" fmla="*/ 141375 w 180570"/>
                  <a:gd name="connsiteY5" fmla="*/ 3596 h 171854"/>
                  <a:gd name="connsiteX6" fmla="*/ 163663 w 180570"/>
                  <a:gd name="connsiteY6" fmla="*/ 20931 h 171854"/>
                  <a:gd name="connsiteX7" fmla="*/ 171283 w 180570"/>
                  <a:gd name="connsiteY7" fmla="*/ 62365 h 171854"/>
                  <a:gd name="connsiteX8" fmla="*/ 140041 w 180570"/>
                  <a:gd name="connsiteY8" fmla="*/ 31504 h 171854"/>
                  <a:gd name="connsiteX9" fmla="*/ 134993 w 180570"/>
                  <a:gd name="connsiteY9" fmla="*/ 29408 h 171854"/>
                  <a:gd name="connsiteX10" fmla="*/ 89845 w 180570"/>
                  <a:gd name="connsiteY10" fmla="*/ 29408 h 171854"/>
                  <a:gd name="connsiteX11" fmla="*/ 85558 w 180570"/>
                  <a:gd name="connsiteY11" fmla="*/ 30837 h 171854"/>
                  <a:gd name="connsiteX12" fmla="*/ 67651 w 180570"/>
                  <a:gd name="connsiteY12" fmla="*/ 44458 h 171854"/>
                  <a:gd name="connsiteX13" fmla="*/ 54697 w 180570"/>
                  <a:gd name="connsiteY13" fmla="*/ 42743 h 171854"/>
                  <a:gd name="connsiteX14" fmla="*/ 54697 w 180570"/>
                  <a:gd name="connsiteY14" fmla="*/ 42743 h 171854"/>
                  <a:gd name="connsiteX15" fmla="*/ 56317 w 180570"/>
                  <a:gd name="connsiteY15" fmla="*/ 30075 h 171854"/>
                  <a:gd name="connsiteX16" fmla="*/ 56317 w 180570"/>
                  <a:gd name="connsiteY16" fmla="*/ 30075 h 171854"/>
                  <a:gd name="connsiteX17" fmla="*/ 93940 w 180570"/>
                  <a:gd name="connsiteY17" fmla="*/ 1595 h 171854"/>
                  <a:gd name="connsiteX18" fmla="*/ 46792 w 180570"/>
                  <a:gd name="connsiteY18" fmla="*/ 106942 h 171854"/>
                  <a:gd name="connsiteX19" fmla="*/ 46696 w 180570"/>
                  <a:gd name="connsiteY19" fmla="*/ 106942 h 171854"/>
                  <a:gd name="connsiteX20" fmla="*/ 37457 w 180570"/>
                  <a:gd name="connsiteY20" fmla="*/ 116276 h 171854"/>
                  <a:gd name="connsiteX21" fmla="*/ 37362 w 180570"/>
                  <a:gd name="connsiteY21" fmla="*/ 116276 h 171854"/>
                  <a:gd name="connsiteX22" fmla="*/ 25360 w 180570"/>
                  <a:gd name="connsiteY22" fmla="*/ 116276 h 171854"/>
                  <a:gd name="connsiteX23" fmla="*/ 25360 w 180570"/>
                  <a:gd name="connsiteY23" fmla="*/ 104275 h 171854"/>
                  <a:gd name="connsiteX24" fmla="*/ 25360 w 180570"/>
                  <a:gd name="connsiteY24" fmla="*/ 104275 h 171854"/>
                  <a:gd name="connsiteX25" fmla="*/ 34600 w 180570"/>
                  <a:gd name="connsiteY25" fmla="*/ 95036 h 171854"/>
                  <a:gd name="connsiteX26" fmla="*/ 46792 w 180570"/>
                  <a:gd name="connsiteY26" fmla="*/ 95036 h 171854"/>
                  <a:gd name="connsiteX27" fmla="*/ 46887 w 180570"/>
                  <a:gd name="connsiteY27" fmla="*/ 106942 h 171854"/>
                  <a:gd name="connsiteX28" fmla="*/ 44029 w 180570"/>
                  <a:gd name="connsiteY28" fmla="*/ 123134 h 171854"/>
                  <a:gd name="connsiteX29" fmla="*/ 44125 w 180570"/>
                  <a:gd name="connsiteY29" fmla="*/ 135041 h 171854"/>
                  <a:gd name="connsiteX30" fmla="*/ 56317 w 180570"/>
                  <a:gd name="connsiteY30" fmla="*/ 135041 h 171854"/>
                  <a:gd name="connsiteX31" fmla="*/ 65556 w 180570"/>
                  <a:gd name="connsiteY31" fmla="*/ 125801 h 171854"/>
                  <a:gd name="connsiteX32" fmla="*/ 65556 w 180570"/>
                  <a:gd name="connsiteY32" fmla="*/ 113800 h 171854"/>
                  <a:gd name="connsiteX33" fmla="*/ 64127 w 180570"/>
                  <a:gd name="connsiteY33" fmla="*/ 112657 h 171854"/>
                  <a:gd name="connsiteX34" fmla="*/ 53459 w 180570"/>
                  <a:gd name="connsiteY34" fmla="*/ 113609 h 171854"/>
                  <a:gd name="connsiteX35" fmla="*/ 53364 w 180570"/>
                  <a:gd name="connsiteY35" fmla="*/ 113609 h 171854"/>
                  <a:gd name="connsiteX36" fmla="*/ 44125 w 180570"/>
                  <a:gd name="connsiteY36" fmla="*/ 122944 h 171854"/>
                  <a:gd name="connsiteX37" fmla="*/ 44029 w 180570"/>
                  <a:gd name="connsiteY37" fmla="*/ 123039 h 171854"/>
                  <a:gd name="connsiteX38" fmla="*/ 23932 w 180570"/>
                  <a:gd name="connsiteY38" fmla="*/ 79986 h 171854"/>
                  <a:gd name="connsiteX39" fmla="*/ 23932 w 180570"/>
                  <a:gd name="connsiteY39" fmla="*/ 91988 h 171854"/>
                  <a:gd name="connsiteX40" fmla="*/ 23932 w 180570"/>
                  <a:gd name="connsiteY40" fmla="*/ 91988 h 171854"/>
                  <a:gd name="connsiteX41" fmla="*/ 14692 w 180570"/>
                  <a:gd name="connsiteY41" fmla="*/ 101227 h 171854"/>
                  <a:gd name="connsiteX42" fmla="*/ 2500 w 180570"/>
                  <a:gd name="connsiteY42" fmla="*/ 101227 h 171854"/>
                  <a:gd name="connsiteX43" fmla="*/ 2500 w 180570"/>
                  <a:gd name="connsiteY43" fmla="*/ 89225 h 171854"/>
                  <a:gd name="connsiteX44" fmla="*/ 2500 w 180570"/>
                  <a:gd name="connsiteY44" fmla="*/ 89225 h 171854"/>
                  <a:gd name="connsiteX45" fmla="*/ 11740 w 180570"/>
                  <a:gd name="connsiteY45" fmla="*/ 79986 h 171854"/>
                  <a:gd name="connsiteX46" fmla="*/ 23932 w 180570"/>
                  <a:gd name="connsiteY46" fmla="*/ 79986 h 171854"/>
                  <a:gd name="connsiteX47" fmla="*/ 23932 w 180570"/>
                  <a:gd name="connsiteY47" fmla="*/ 79986 h 171854"/>
                  <a:gd name="connsiteX48" fmla="*/ 84511 w 180570"/>
                  <a:gd name="connsiteY48" fmla="*/ 132564 h 171854"/>
                  <a:gd name="connsiteX49" fmla="*/ 84511 w 180570"/>
                  <a:gd name="connsiteY49" fmla="*/ 144566 h 171854"/>
                  <a:gd name="connsiteX50" fmla="*/ 84511 w 180570"/>
                  <a:gd name="connsiteY50" fmla="*/ 144566 h 171854"/>
                  <a:gd name="connsiteX51" fmla="*/ 75271 w 180570"/>
                  <a:gd name="connsiteY51" fmla="*/ 153805 h 171854"/>
                  <a:gd name="connsiteX52" fmla="*/ 63175 w 180570"/>
                  <a:gd name="connsiteY52" fmla="*/ 153805 h 171854"/>
                  <a:gd name="connsiteX53" fmla="*/ 61555 w 180570"/>
                  <a:gd name="connsiteY53" fmla="*/ 143994 h 171854"/>
                  <a:gd name="connsiteX54" fmla="*/ 61555 w 180570"/>
                  <a:gd name="connsiteY54" fmla="*/ 143994 h 171854"/>
                  <a:gd name="connsiteX55" fmla="*/ 63175 w 180570"/>
                  <a:gd name="connsiteY55" fmla="*/ 141708 h 171854"/>
                  <a:gd name="connsiteX56" fmla="*/ 72414 w 180570"/>
                  <a:gd name="connsiteY56" fmla="*/ 132469 h 171854"/>
                  <a:gd name="connsiteX57" fmla="*/ 84511 w 180570"/>
                  <a:gd name="connsiteY57" fmla="*/ 132469 h 171854"/>
                  <a:gd name="connsiteX58" fmla="*/ 22503 w 180570"/>
                  <a:gd name="connsiteY58" fmla="*/ 17312 h 171854"/>
                  <a:gd name="connsiteX59" fmla="*/ 71176 w 180570"/>
                  <a:gd name="connsiteY59" fmla="*/ 738 h 171854"/>
                  <a:gd name="connsiteX60" fmla="*/ 47554 w 180570"/>
                  <a:gd name="connsiteY60" fmla="*/ 18645 h 171854"/>
                  <a:gd name="connsiteX61" fmla="*/ 42982 w 180570"/>
                  <a:gd name="connsiteY61" fmla="*/ 51316 h 171854"/>
                  <a:gd name="connsiteX62" fmla="*/ 43077 w 180570"/>
                  <a:gd name="connsiteY62" fmla="*/ 51411 h 171854"/>
                  <a:gd name="connsiteX63" fmla="*/ 75938 w 180570"/>
                  <a:gd name="connsiteY63" fmla="*/ 55888 h 171854"/>
                  <a:gd name="connsiteX64" fmla="*/ 91940 w 180570"/>
                  <a:gd name="connsiteY64" fmla="*/ 43696 h 171854"/>
                  <a:gd name="connsiteX65" fmla="*/ 131850 w 180570"/>
                  <a:gd name="connsiteY65" fmla="*/ 43696 h 171854"/>
                  <a:gd name="connsiteX66" fmla="*/ 165283 w 180570"/>
                  <a:gd name="connsiteY66" fmla="*/ 76652 h 171854"/>
                  <a:gd name="connsiteX67" fmla="*/ 165664 w 180570"/>
                  <a:gd name="connsiteY67" fmla="*/ 77033 h 171854"/>
                  <a:gd name="connsiteX68" fmla="*/ 176617 w 180570"/>
                  <a:gd name="connsiteY68" fmla="*/ 87987 h 171854"/>
                  <a:gd name="connsiteX69" fmla="*/ 176522 w 180570"/>
                  <a:gd name="connsiteY69" fmla="*/ 107418 h 171854"/>
                  <a:gd name="connsiteX70" fmla="*/ 158234 w 180570"/>
                  <a:gd name="connsiteY70" fmla="*/ 108275 h 171854"/>
                  <a:gd name="connsiteX71" fmla="*/ 157282 w 180570"/>
                  <a:gd name="connsiteY71" fmla="*/ 107323 h 171854"/>
                  <a:gd name="connsiteX72" fmla="*/ 156710 w 180570"/>
                  <a:gd name="connsiteY72" fmla="*/ 106847 h 171854"/>
                  <a:gd name="connsiteX73" fmla="*/ 146328 w 180570"/>
                  <a:gd name="connsiteY73" fmla="*/ 96464 h 171854"/>
                  <a:gd name="connsiteX74" fmla="*/ 139565 w 180570"/>
                  <a:gd name="connsiteY74" fmla="*/ 96369 h 171854"/>
                  <a:gd name="connsiteX75" fmla="*/ 139470 w 180570"/>
                  <a:gd name="connsiteY75" fmla="*/ 103132 h 171854"/>
                  <a:gd name="connsiteX76" fmla="*/ 139565 w 180570"/>
                  <a:gd name="connsiteY76" fmla="*/ 103227 h 171854"/>
                  <a:gd name="connsiteX77" fmla="*/ 150519 w 180570"/>
                  <a:gd name="connsiteY77" fmla="*/ 114181 h 171854"/>
                  <a:gd name="connsiteX78" fmla="*/ 151757 w 180570"/>
                  <a:gd name="connsiteY78" fmla="*/ 115324 h 171854"/>
                  <a:gd name="connsiteX79" fmla="*/ 152138 w 180570"/>
                  <a:gd name="connsiteY79" fmla="*/ 115705 h 171854"/>
                  <a:gd name="connsiteX80" fmla="*/ 151471 w 180570"/>
                  <a:gd name="connsiteY80" fmla="*/ 129421 h 171854"/>
                  <a:gd name="connsiteX81" fmla="*/ 138327 w 180570"/>
                  <a:gd name="connsiteY81" fmla="*/ 129421 h 171854"/>
                  <a:gd name="connsiteX82" fmla="*/ 136708 w 180570"/>
                  <a:gd name="connsiteY82" fmla="*/ 127802 h 171854"/>
                  <a:gd name="connsiteX83" fmla="*/ 129945 w 180570"/>
                  <a:gd name="connsiteY83" fmla="*/ 127802 h 171854"/>
                  <a:gd name="connsiteX84" fmla="*/ 128516 w 180570"/>
                  <a:gd name="connsiteY84" fmla="*/ 131231 h 171854"/>
                  <a:gd name="connsiteX85" fmla="*/ 129945 w 180570"/>
                  <a:gd name="connsiteY85" fmla="*/ 134660 h 171854"/>
                  <a:gd name="connsiteX86" fmla="*/ 132040 w 180570"/>
                  <a:gd name="connsiteY86" fmla="*/ 136755 h 171854"/>
                  <a:gd name="connsiteX87" fmla="*/ 132421 w 180570"/>
                  <a:gd name="connsiteY87" fmla="*/ 149423 h 171854"/>
                  <a:gd name="connsiteX88" fmla="*/ 119753 w 180570"/>
                  <a:gd name="connsiteY88" fmla="*/ 149804 h 171854"/>
                  <a:gd name="connsiteX89" fmla="*/ 119372 w 180570"/>
                  <a:gd name="connsiteY89" fmla="*/ 149423 h 171854"/>
                  <a:gd name="connsiteX90" fmla="*/ 119277 w 180570"/>
                  <a:gd name="connsiteY90" fmla="*/ 149423 h 171854"/>
                  <a:gd name="connsiteX91" fmla="*/ 117277 w 180570"/>
                  <a:gd name="connsiteY91" fmla="*/ 147328 h 171854"/>
                  <a:gd name="connsiteX92" fmla="*/ 110514 w 180570"/>
                  <a:gd name="connsiteY92" fmla="*/ 147233 h 171854"/>
                  <a:gd name="connsiteX93" fmla="*/ 110419 w 180570"/>
                  <a:gd name="connsiteY93" fmla="*/ 153995 h 171854"/>
                  <a:gd name="connsiteX94" fmla="*/ 110514 w 180570"/>
                  <a:gd name="connsiteY94" fmla="*/ 154091 h 171854"/>
                  <a:gd name="connsiteX95" fmla="*/ 112609 w 180570"/>
                  <a:gd name="connsiteY95" fmla="*/ 156186 h 171854"/>
                  <a:gd name="connsiteX96" fmla="*/ 112609 w 180570"/>
                  <a:gd name="connsiteY96" fmla="*/ 169140 h 171854"/>
                  <a:gd name="connsiteX97" fmla="*/ 99655 w 180570"/>
                  <a:gd name="connsiteY97" fmla="*/ 169140 h 171854"/>
                  <a:gd name="connsiteX98" fmla="*/ 86035 w 180570"/>
                  <a:gd name="connsiteY98" fmla="*/ 156186 h 171854"/>
                  <a:gd name="connsiteX99" fmla="*/ 90988 w 180570"/>
                  <a:gd name="connsiteY99" fmla="*/ 151233 h 171854"/>
                  <a:gd name="connsiteX100" fmla="*/ 91083 w 180570"/>
                  <a:gd name="connsiteY100" fmla="*/ 125897 h 171854"/>
                  <a:gd name="connsiteX101" fmla="*/ 90988 w 180570"/>
                  <a:gd name="connsiteY101" fmla="*/ 125801 h 171854"/>
                  <a:gd name="connsiteX102" fmla="*/ 77367 w 180570"/>
                  <a:gd name="connsiteY102" fmla="*/ 120563 h 171854"/>
                  <a:gd name="connsiteX103" fmla="*/ 72033 w 180570"/>
                  <a:gd name="connsiteY103" fmla="*/ 107037 h 171854"/>
                  <a:gd name="connsiteX104" fmla="*/ 58412 w 180570"/>
                  <a:gd name="connsiteY104" fmla="*/ 101798 h 171854"/>
                  <a:gd name="connsiteX105" fmla="*/ 53078 w 180570"/>
                  <a:gd name="connsiteY105" fmla="*/ 88273 h 171854"/>
                  <a:gd name="connsiteX106" fmla="*/ 35552 w 180570"/>
                  <a:gd name="connsiteY106" fmla="*/ 83606 h 171854"/>
                  <a:gd name="connsiteX107" fmla="*/ 30409 w 180570"/>
                  <a:gd name="connsiteY107" fmla="*/ 73319 h 171854"/>
                  <a:gd name="connsiteX108" fmla="*/ 6501 w 180570"/>
                  <a:gd name="connsiteY108" fmla="*/ 71795 h 171854"/>
                  <a:gd name="connsiteX109" fmla="*/ 22217 w 180570"/>
                  <a:gd name="connsiteY109" fmla="*/ 17407 h 171854"/>
                  <a:gd name="connsiteX110" fmla="*/ 22217 w 180570"/>
                  <a:gd name="connsiteY110" fmla="*/ 17407 h 171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80570" h="171854">
                    <a:moveTo>
                      <a:pt x="93845" y="1500"/>
                    </a:moveTo>
                    <a:cubicBezTo>
                      <a:pt x="94417" y="1119"/>
                      <a:pt x="94893" y="643"/>
                      <a:pt x="95274" y="71"/>
                    </a:cubicBezTo>
                    <a:lnTo>
                      <a:pt x="120039" y="71"/>
                    </a:lnTo>
                    <a:cubicBezTo>
                      <a:pt x="121753" y="-24"/>
                      <a:pt x="123468" y="-24"/>
                      <a:pt x="125278" y="71"/>
                    </a:cubicBezTo>
                    <a:lnTo>
                      <a:pt x="125659" y="71"/>
                    </a:lnTo>
                    <a:cubicBezTo>
                      <a:pt x="131088" y="71"/>
                      <a:pt x="136422" y="1214"/>
                      <a:pt x="141375" y="3596"/>
                    </a:cubicBezTo>
                    <a:cubicBezTo>
                      <a:pt x="150328" y="7120"/>
                      <a:pt x="158044" y="13121"/>
                      <a:pt x="163663" y="20931"/>
                    </a:cubicBezTo>
                    <a:cubicBezTo>
                      <a:pt x="172236" y="32933"/>
                      <a:pt x="175093" y="48077"/>
                      <a:pt x="171283" y="62365"/>
                    </a:cubicBezTo>
                    <a:lnTo>
                      <a:pt x="140041" y="31504"/>
                    </a:lnTo>
                    <a:cubicBezTo>
                      <a:pt x="138708" y="30170"/>
                      <a:pt x="136898" y="29408"/>
                      <a:pt x="134993" y="29408"/>
                    </a:cubicBezTo>
                    <a:lnTo>
                      <a:pt x="89845" y="29408"/>
                    </a:lnTo>
                    <a:cubicBezTo>
                      <a:pt x="88321" y="29408"/>
                      <a:pt x="86797" y="29885"/>
                      <a:pt x="85558" y="30837"/>
                    </a:cubicBezTo>
                    <a:lnTo>
                      <a:pt x="67651" y="44458"/>
                    </a:lnTo>
                    <a:cubicBezTo>
                      <a:pt x="63556" y="47506"/>
                      <a:pt x="57841" y="46744"/>
                      <a:pt x="54697" y="42743"/>
                    </a:cubicBezTo>
                    <a:cubicBezTo>
                      <a:pt x="54697" y="42743"/>
                      <a:pt x="54697" y="42743"/>
                      <a:pt x="54697" y="42743"/>
                    </a:cubicBezTo>
                    <a:cubicBezTo>
                      <a:pt x="51649" y="38743"/>
                      <a:pt x="52411" y="33123"/>
                      <a:pt x="56317" y="30075"/>
                    </a:cubicBezTo>
                    <a:cubicBezTo>
                      <a:pt x="56317" y="30075"/>
                      <a:pt x="56317" y="30075"/>
                      <a:pt x="56317" y="30075"/>
                    </a:cubicBezTo>
                    <a:cubicBezTo>
                      <a:pt x="56317" y="30075"/>
                      <a:pt x="93940" y="1595"/>
                      <a:pt x="93940" y="1595"/>
                    </a:cubicBezTo>
                    <a:close/>
                    <a:moveTo>
                      <a:pt x="46792" y="106942"/>
                    </a:moveTo>
                    <a:lnTo>
                      <a:pt x="46696" y="106942"/>
                    </a:lnTo>
                    <a:cubicBezTo>
                      <a:pt x="46696" y="106942"/>
                      <a:pt x="37457" y="116276"/>
                      <a:pt x="37457" y="116276"/>
                    </a:cubicBezTo>
                    <a:lnTo>
                      <a:pt x="37362" y="116276"/>
                    </a:lnTo>
                    <a:cubicBezTo>
                      <a:pt x="34028" y="119610"/>
                      <a:pt x="28694" y="119515"/>
                      <a:pt x="25360" y="116276"/>
                    </a:cubicBezTo>
                    <a:cubicBezTo>
                      <a:pt x="22027" y="112943"/>
                      <a:pt x="22027" y="107609"/>
                      <a:pt x="25360" y="104275"/>
                    </a:cubicBezTo>
                    <a:cubicBezTo>
                      <a:pt x="25360" y="104275"/>
                      <a:pt x="25360" y="104275"/>
                      <a:pt x="25360" y="104275"/>
                    </a:cubicBezTo>
                    <a:lnTo>
                      <a:pt x="34600" y="95036"/>
                    </a:lnTo>
                    <a:cubicBezTo>
                      <a:pt x="37933" y="91702"/>
                      <a:pt x="43363" y="91702"/>
                      <a:pt x="46792" y="95036"/>
                    </a:cubicBezTo>
                    <a:cubicBezTo>
                      <a:pt x="50125" y="98274"/>
                      <a:pt x="50125" y="103608"/>
                      <a:pt x="46887" y="106942"/>
                    </a:cubicBezTo>
                    <a:close/>
                    <a:moveTo>
                      <a:pt x="44029" y="123134"/>
                    </a:moveTo>
                    <a:cubicBezTo>
                      <a:pt x="40791" y="126468"/>
                      <a:pt x="40886" y="131802"/>
                      <a:pt x="44125" y="135041"/>
                    </a:cubicBezTo>
                    <a:cubicBezTo>
                      <a:pt x="47458" y="138374"/>
                      <a:pt x="52888" y="138374"/>
                      <a:pt x="56317" y="135041"/>
                    </a:cubicBezTo>
                    <a:lnTo>
                      <a:pt x="65556" y="125801"/>
                    </a:lnTo>
                    <a:cubicBezTo>
                      <a:pt x="68890" y="122468"/>
                      <a:pt x="68890" y="117134"/>
                      <a:pt x="65556" y="113800"/>
                    </a:cubicBezTo>
                    <a:cubicBezTo>
                      <a:pt x="65175" y="113419"/>
                      <a:pt x="64699" y="113038"/>
                      <a:pt x="64127" y="112657"/>
                    </a:cubicBezTo>
                    <a:cubicBezTo>
                      <a:pt x="60793" y="110466"/>
                      <a:pt x="56317" y="110847"/>
                      <a:pt x="53459" y="113609"/>
                    </a:cubicBezTo>
                    <a:lnTo>
                      <a:pt x="53364" y="113609"/>
                    </a:lnTo>
                    <a:cubicBezTo>
                      <a:pt x="53364" y="113609"/>
                      <a:pt x="44125" y="122944"/>
                      <a:pt x="44125" y="122944"/>
                    </a:cubicBezTo>
                    <a:cubicBezTo>
                      <a:pt x="44125" y="122944"/>
                      <a:pt x="44029" y="123039"/>
                      <a:pt x="44029" y="123039"/>
                    </a:cubicBezTo>
                    <a:close/>
                    <a:moveTo>
                      <a:pt x="23932" y="79986"/>
                    </a:moveTo>
                    <a:cubicBezTo>
                      <a:pt x="27265" y="83320"/>
                      <a:pt x="27265" y="88654"/>
                      <a:pt x="23932" y="91988"/>
                    </a:cubicBezTo>
                    <a:cubicBezTo>
                      <a:pt x="23932" y="91988"/>
                      <a:pt x="23932" y="91988"/>
                      <a:pt x="23932" y="91988"/>
                    </a:cubicBezTo>
                    <a:lnTo>
                      <a:pt x="14692" y="101227"/>
                    </a:lnTo>
                    <a:cubicBezTo>
                      <a:pt x="11359" y="104561"/>
                      <a:pt x="5929" y="104561"/>
                      <a:pt x="2500" y="101227"/>
                    </a:cubicBezTo>
                    <a:cubicBezTo>
                      <a:pt x="-833" y="97893"/>
                      <a:pt x="-833" y="92559"/>
                      <a:pt x="2500" y="89225"/>
                    </a:cubicBezTo>
                    <a:cubicBezTo>
                      <a:pt x="2500" y="89225"/>
                      <a:pt x="2500" y="89225"/>
                      <a:pt x="2500" y="89225"/>
                    </a:cubicBezTo>
                    <a:lnTo>
                      <a:pt x="11740" y="79986"/>
                    </a:lnTo>
                    <a:cubicBezTo>
                      <a:pt x="15073" y="76652"/>
                      <a:pt x="20503" y="76652"/>
                      <a:pt x="23932" y="79986"/>
                    </a:cubicBezTo>
                    <a:lnTo>
                      <a:pt x="23932" y="79986"/>
                    </a:lnTo>
                    <a:close/>
                    <a:moveTo>
                      <a:pt x="84511" y="132564"/>
                    </a:moveTo>
                    <a:cubicBezTo>
                      <a:pt x="87844" y="135898"/>
                      <a:pt x="87844" y="141232"/>
                      <a:pt x="84511" y="144566"/>
                    </a:cubicBezTo>
                    <a:cubicBezTo>
                      <a:pt x="84511" y="144566"/>
                      <a:pt x="84511" y="144566"/>
                      <a:pt x="84511" y="144566"/>
                    </a:cubicBezTo>
                    <a:lnTo>
                      <a:pt x="75271" y="153805"/>
                    </a:lnTo>
                    <a:cubicBezTo>
                      <a:pt x="71938" y="157139"/>
                      <a:pt x="66508" y="157139"/>
                      <a:pt x="63175" y="153805"/>
                    </a:cubicBezTo>
                    <a:cubicBezTo>
                      <a:pt x="60603" y="151233"/>
                      <a:pt x="59936" y="147328"/>
                      <a:pt x="61555" y="143994"/>
                    </a:cubicBezTo>
                    <a:lnTo>
                      <a:pt x="61555" y="143994"/>
                    </a:lnTo>
                    <a:cubicBezTo>
                      <a:pt x="61936" y="143137"/>
                      <a:pt x="62508" y="142375"/>
                      <a:pt x="63175" y="141708"/>
                    </a:cubicBezTo>
                    <a:lnTo>
                      <a:pt x="72414" y="132469"/>
                    </a:lnTo>
                    <a:cubicBezTo>
                      <a:pt x="75748" y="129135"/>
                      <a:pt x="81177" y="129135"/>
                      <a:pt x="84511" y="132469"/>
                    </a:cubicBezTo>
                    <a:close/>
                    <a:moveTo>
                      <a:pt x="22503" y="17312"/>
                    </a:moveTo>
                    <a:cubicBezTo>
                      <a:pt x="35266" y="4643"/>
                      <a:pt x="53269" y="-1548"/>
                      <a:pt x="71176" y="738"/>
                    </a:cubicBezTo>
                    <a:lnTo>
                      <a:pt x="47554" y="18645"/>
                    </a:lnTo>
                    <a:cubicBezTo>
                      <a:pt x="37267" y="26456"/>
                      <a:pt x="35266" y="41029"/>
                      <a:pt x="42982" y="51316"/>
                    </a:cubicBezTo>
                    <a:cubicBezTo>
                      <a:pt x="42982" y="51316"/>
                      <a:pt x="42982" y="51316"/>
                      <a:pt x="43077" y="51411"/>
                    </a:cubicBezTo>
                    <a:cubicBezTo>
                      <a:pt x="50983" y="61698"/>
                      <a:pt x="65651" y="63698"/>
                      <a:pt x="75938" y="55888"/>
                    </a:cubicBezTo>
                    <a:lnTo>
                      <a:pt x="91940" y="43696"/>
                    </a:lnTo>
                    <a:lnTo>
                      <a:pt x="131850" y="43696"/>
                    </a:lnTo>
                    <a:lnTo>
                      <a:pt x="165283" y="76652"/>
                    </a:lnTo>
                    <a:cubicBezTo>
                      <a:pt x="165283" y="76652"/>
                      <a:pt x="165473" y="76938"/>
                      <a:pt x="165664" y="77033"/>
                    </a:cubicBezTo>
                    <a:lnTo>
                      <a:pt x="176617" y="87987"/>
                    </a:lnTo>
                    <a:cubicBezTo>
                      <a:pt x="181951" y="93416"/>
                      <a:pt x="181856" y="102084"/>
                      <a:pt x="176522" y="107418"/>
                    </a:cubicBezTo>
                    <a:cubicBezTo>
                      <a:pt x="171569" y="112371"/>
                      <a:pt x="163663" y="112657"/>
                      <a:pt x="158234" y="108275"/>
                    </a:cubicBezTo>
                    <a:lnTo>
                      <a:pt x="157282" y="107323"/>
                    </a:lnTo>
                    <a:cubicBezTo>
                      <a:pt x="157282" y="107323"/>
                      <a:pt x="156901" y="106942"/>
                      <a:pt x="156710" y="106847"/>
                    </a:cubicBezTo>
                    <a:lnTo>
                      <a:pt x="146328" y="96464"/>
                    </a:lnTo>
                    <a:cubicBezTo>
                      <a:pt x="144518" y="94559"/>
                      <a:pt x="141470" y="94559"/>
                      <a:pt x="139565" y="96369"/>
                    </a:cubicBezTo>
                    <a:cubicBezTo>
                      <a:pt x="137660" y="98179"/>
                      <a:pt x="137660" y="101227"/>
                      <a:pt x="139470" y="103132"/>
                    </a:cubicBezTo>
                    <a:cubicBezTo>
                      <a:pt x="139470" y="103132"/>
                      <a:pt x="139470" y="103132"/>
                      <a:pt x="139565" y="103227"/>
                    </a:cubicBezTo>
                    <a:lnTo>
                      <a:pt x="150519" y="114181"/>
                    </a:lnTo>
                    <a:cubicBezTo>
                      <a:pt x="150519" y="114181"/>
                      <a:pt x="151281" y="114943"/>
                      <a:pt x="151757" y="115324"/>
                    </a:cubicBezTo>
                    <a:lnTo>
                      <a:pt x="152138" y="115705"/>
                    </a:lnTo>
                    <a:cubicBezTo>
                      <a:pt x="155758" y="119705"/>
                      <a:pt x="155472" y="125801"/>
                      <a:pt x="151471" y="129421"/>
                    </a:cubicBezTo>
                    <a:cubicBezTo>
                      <a:pt x="147757" y="132850"/>
                      <a:pt x="142042" y="132850"/>
                      <a:pt x="138327" y="129421"/>
                    </a:cubicBezTo>
                    <a:lnTo>
                      <a:pt x="136708" y="127802"/>
                    </a:lnTo>
                    <a:cubicBezTo>
                      <a:pt x="134803" y="125897"/>
                      <a:pt x="131850" y="125992"/>
                      <a:pt x="129945" y="127802"/>
                    </a:cubicBezTo>
                    <a:cubicBezTo>
                      <a:pt x="128992" y="128754"/>
                      <a:pt x="128516" y="129992"/>
                      <a:pt x="128516" y="131231"/>
                    </a:cubicBezTo>
                    <a:cubicBezTo>
                      <a:pt x="128516" y="132564"/>
                      <a:pt x="128992" y="133802"/>
                      <a:pt x="129945" y="134660"/>
                    </a:cubicBezTo>
                    <a:lnTo>
                      <a:pt x="132040" y="136755"/>
                    </a:lnTo>
                    <a:cubicBezTo>
                      <a:pt x="135660" y="140184"/>
                      <a:pt x="135850" y="145804"/>
                      <a:pt x="132421" y="149423"/>
                    </a:cubicBezTo>
                    <a:cubicBezTo>
                      <a:pt x="128992" y="153043"/>
                      <a:pt x="123373" y="153233"/>
                      <a:pt x="119753" y="149804"/>
                    </a:cubicBezTo>
                    <a:cubicBezTo>
                      <a:pt x="119658" y="149709"/>
                      <a:pt x="119467" y="149519"/>
                      <a:pt x="119372" y="149423"/>
                    </a:cubicBezTo>
                    <a:lnTo>
                      <a:pt x="119277" y="149423"/>
                    </a:lnTo>
                    <a:cubicBezTo>
                      <a:pt x="119277" y="149423"/>
                      <a:pt x="117277" y="147328"/>
                      <a:pt x="117277" y="147328"/>
                    </a:cubicBezTo>
                    <a:cubicBezTo>
                      <a:pt x="115467" y="145423"/>
                      <a:pt x="112419" y="145423"/>
                      <a:pt x="110514" y="147233"/>
                    </a:cubicBezTo>
                    <a:cubicBezTo>
                      <a:pt x="108609" y="149042"/>
                      <a:pt x="108609" y="152090"/>
                      <a:pt x="110419" y="153995"/>
                    </a:cubicBezTo>
                    <a:cubicBezTo>
                      <a:pt x="110419" y="153995"/>
                      <a:pt x="110419" y="153995"/>
                      <a:pt x="110514" y="154091"/>
                    </a:cubicBezTo>
                    <a:lnTo>
                      <a:pt x="112609" y="156186"/>
                    </a:lnTo>
                    <a:cubicBezTo>
                      <a:pt x="116229" y="159710"/>
                      <a:pt x="116229" y="165521"/>
                      <a:pt x="112609" y="169140"/>
                    </a:cubicBezTo>
                    <a:cubicBezTo>
                      <a:pt x="109085" y="172760"/>
                      <a:pt x="103275" y="172760"/>
                      <a:pt x="99655" y="169140"/>
                    </a:cubicBezTo>
                    <a:lnTo>
                      <a:pt x="86035" y="156186"/>
                    </a:lnTo>
                    <a:lnTo>
                      <a:pt x="90988" y="151233"/>
                    </a:lnTo>
                    <a:cubicBezTo>
                      <a:pt x="98036" y="144280"/>
                      <a:pt x="98036" y="132850"/>
                      <a:pt x="91083" y="125897"/>
                    </a:cubicBezTo>
                    <a:cubicBezTo>
                      <a:pt x="91083" y="125897"/>
                      <a:pt x="91083" y="125897"/>
                      <a:pt x="90988" y="125801"/>
                    </a:cubicBezTo>
                    <a:cubicBezTo>
                      <a:pt x="87368" y="122182"/>
                      <a:pt x="82415" y="120277"/>
                      <a:pt x="77367" y="120563"/>
                    </a:cubicBezTo>
                    <a:cubicBezTo>
                      <a:pt x="77557" y="115514"/>
                      <a:pt x="75652" y="110561"/>
                      <a:pt x="72033" y="107037"/>
                    </a:cubicBezTo>
                    <a:cubicBezTo>
                      <a:pt x="68413" y="103418"/>
                      <a:pt x="63460" y="101513"/>
                      <a:pt x="58412" y="101798"/>
                    </a:cubicBezTo>
                    <a:cubicBezTo>
                      <a:pt x="58603" y="96750"/>
                      <a:pt x="56698" y="91797"/>
                      <a:pt x="53078" y="88273"/>
                    </a:cubicBezTo>
                    <a:cubicBezTo>
                      <a:pt x="48506" y="83701"/>
                      <a:pt x="41743" y="81891"/>
                      <a:pt x="35552" y="83606"/>
                    </a:cubicBezTo>
                    <a:cubicBezTo>
                      <a:pt x="34981" y="79700"/>
                      <a:pt x="33171" y="76081"/>
                      <a:pt x="30409" y="73319"/>
                    </a:cubicBezTo>
                    <a:cubicBezTo>
                      <a:pt x="23932" y="66937"/>
                      <a:pt x="13740" y="66270"/>
                      <a:pt x="6501" y="71795"/>
                    </a:cubicBezTo>
                    <a:cubicBezTo>
                      <a:pt x="1929" y="52173"/>
                      <a:pt x="7834" y="31599"/>
                      <a:pt x="22217" y="17407"/>
                    </a:cubicBezTo>
                    <a:lnTo>
                      <a:pt x="22217" y="17407"/>
                    </a:lnTo>
                    <a:close/>
                  </a:path>
                </a:pathLst>
              </a:custGeom>
              <a:solidFill>
                <a:srgbClr val="F4F3F5"/>
              </a:solidFill>
              <a:ln w="9525" cap="flat">
                <a:noFill/>
                <a:prstDash val="solid"/>
                <a:miter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53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22E820-3D7E-C515-BA53-51E442D7DB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8974811" y="3127116"/>
              <a:ext cx="549475" cy="549475"/>
              <a:chOff x="27415566" y="8204753"/>
              <a:chExt cx="1611792" cy="1611792"/>
            </a:xfrm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58D554CD-0EEF-2417-AAB3-ACD80CD0AF3B}"/>
                  </a:ext>
                </a:extLst>
              </p:cNvPr>
              <p:cNvSpPr/>
              <p:nvPr/>
            </p:nvSpPr>
            <p:spPr bwMode="auto">
              <a:xfrm>
                <a:off x="27415566" y="8204753"/>
                <a:ext cx="1611792" cy="1611792"/>
              </a:xfrm>
              <a:prstGeom prst="ellipse">
                <a:avLst/>
              </a:prstGeom>
              <a:solidFill>
                <a:srgbClr val="454142"/>
              </a:solidFill>
              <a:ln w="38100" cap="rnd">
                <a:noFill/>
                <a:headEnd type="none" w="lg" len="med"/>
                <a:tailEnd type="arrow" w="lg" len="sm"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46" name="Graphic 44">
                <a:extLst>
                  <a:ext uri="{FF2B5EF4-FFF2-40B4-BE49-F238E27FC236}">
                    <a16:creationId xmlns:a16="http://schemas.microsoft.com/office/drawing/2014/main" id="{F347176C-5530-7C33-92A6-C5FDDAAEA4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923037" y="8677851"/>
                <a:ext cx="673050" cy="665596"/>
              </a:xfrm>
              <a:custGeom>
                <a:avLst/>
                <a:gdLst>
                  <a:gd name="connsiteX0" fmla="*/ 108680 w 200025"/>
                  <a:gd name="connsiteY0" fmla="*/ 2643 h 197810"/>
                  <a:gd name="connsiteX1" fmla="*/ 81820 w 200025"/>
                  <a:gd name="connsiteY1" fmla="*/ 2643 h 197810"/>
                  <a:gd name="connsiteX2" fmla="*/ 60960 w 200025"/>
                  <a:gd name="connsiteY2" fmla="*/ 11120 h 197810"/>
                  <a:gd name="connsiteX3" fmla="*/ 152305 w 200025"/>
                  <a:gd name="connsiteY3" fmla="*/ 46649 h 197810"/>
                  <a:gd name="connsiteX4" fmla="*/ 184404 w 200025"/>
                  <a:gd name="connsiteY4" fmla="*/ 34266 h 197810"/>
                  <a:gd name="connsiteX5" fmla="*/ 180023 w 200025"/>
                  <a:gd name="connsiteY5" fmla="*/ 31599 h 197810"/>
                  <a:gd name="connsiteX6" fmla="*/ 108585 w 200025"/>
                  <a:gd name="connsiteY6" fmla="*/ 2643 h 197810"/>
                  <a:gd name="connsiteX7" fmla="*/ 190500 w 200025"/>
                  <a:gd name="connsiteY7" fmla="*/ 47220 h 197810"/>
                  <a:gd name="connsiteX8" fmla="*/ 102394 w 200025"/>
                  <a:gd name="connsiteY8" fmla="*/ 81224 h 197810"/>
                  <a:gd name="connsiteX9" fmla="*/ 102394 w 200025"/>
                  <a:gd name="connsiteY9" fmla="*/ 113133 h 197810"/>
                  <a:gd name="connsiteX10" fmla="*/ 104775 w 200025"/>
                  <a:gd name="connsiteY10" fmla="*/ 112562 h 197810"/>
                  <a:gd name="connsiteX11" fmla="*/ 104775 w 200025"/>
                  <a:gd name="connsiteY11" fmla="*/ 112085 h 197810"/>
                  <a:gd name="connsiteX12" fmla="*/ 130969 w 200025"/>
                  <a:gd name="connsiteY12" fmla="*/ 85892 h 197810"/>
                  <a:gd name="connsiteX13" fmla="*/ 164306 w 200025"/>
                  <a:gd name="connsiteY13" fmla="*/ 85892 h 197810"/>
                  <a:gd name="connsiteX14" fmla="*/ 190500 w 200025"/>
                  <a:gd name="connsiteY14" fmla="*/ 111990 h 197810"/>
                  <a:gd name="connsiteX15" fmla="*/ 190500 w 200025"/>
                  <a:gd name="connsiteY15" fmla="*/ 47220 h 197810"/>
                  <a:gd name="connsiteX16" fmla="*/ 88106 w 200025"/>
                  <a:gd name="connsiteY16" fmla="*/ 81320 h 197810"/>
                  <a:gd name="connsiteX17" fmla="*/ 88106 w 200025"/>
                  <a:gd name="connsiteY17" fmla="*/ 125611 h 197810"/>
                  <a:gd name="connsiteX18" fmla="*/ 85725 w 200025"/>
                  <a:gd name="connsiteY18" fmla="*/ 135993 h 197810"/>
                  <a:gd name="connsiteX19" fmla="*/ 85725 w 200025"/>
                  <a:gd name="connsiteY19" fmla="*/ 183618 h 197810"/>
                  <a:gd name="connsiteX20" fmla="*/ 85725 w 200025"/>
                  <a:gd name="connsiteY20" fmla="*/ 184856 h 197810"/>
                  <a:gd name="connsiteX21" fmla="*/ 81820 w 200025"/>
                  <a:gd name="connsiteY21" fmla="*/ 183523 h 197810"/>
                  <a:gd name="connsiteX22" fmla="*/ 10382 w 200025"/>
                  <a:gd name="connsiteY22" fmla="*/ 154567 h 197810"/>
                  <a:gd name="connsiteX23" fmla="*/ 0 w 200025"/>
                  <a:gd name="connsiteY23" fmla="*/ 139041 h 197810"/>
                  <a:gd name="connsiteX24" fmla="*/ 0 w 200025"/>
                  <a:gd name="connsiteY24" fmla="*/ 47220 h 197810"/>
                  <a:gd name="connsiteX25" fmla="*/ 88106 w 200025"/>
                  <a:gd name="connsiteY25" fmla="*/ 81224 h 197810"/>
                  <a:gd name="connsiteX26" fmla="*/ 6001 w 200025"/>
                  <a:gd name="connsiteY26" fmla="*/ 34266 h 197810"/>
                  <a:gd name="connsiteX27" fmla="*/ 95250 w 200025"/>
                  <a:gd name="connsiteY27" fmla="*/ 68747 h 197810"/>
                  <a:gd name="connsiteX28" fmla="*/ 132588 w 200025"/>
                  <a:gd name="connsiteY28" fmla="*/ 54364 h 197810"/>
                  <a:gd name="connsiteX29" fmla="*/ 41624 w 200025"/>
                  <a:gd name="connsiteY29" fmla="*/ 18931 h 197810"/>
                  <a:gd name="connsiteX30" fmla="*/ 10382 w 200025"/>
                  <a:gd name="connsiteY30" fmla="*/ 31599 h 197810"/>
                  <a:gd name="connsiteX31" fmla="*/ 6001 w 200025"/>
                  <a:gd name="connsiteY31" fmla="*/ 34266 h 197810"/>
                  <a:gd name="connsiteX32" fmla="*/ 114300 w 200025"/>
                  <a:gd name="connsiteY32" fmla="*/ 121610 h 197810"/>
                  <a:gd name="connsiteX33" fmla="*/ 109538 w 200025"/>
                  <a:gd name="connsiteY33" fmla="*/ 121610 h 197810"/>
                  <a:gd name="connsiteX34" fmla="*/ 95250 w 200025"/>
                  <a:gd name="connsiteY34" fmla="*/ 135898 h 197810"/>
                  <a:gd name="connsiteX35" fmla="*/ 95250 w 200025"/>
                  <a:gd name="connsiteY35" fmla="*/ 150185 h 197810"/>
                  <a:gd name="connsiteX36" fmla="*/ 119063 w 200025"/>
                  <a:gd name="connsiteY36" fmla="*/ 150185 h 197810"/>
                  <a:gd name="connsiteX37" fmla="*/ 119063 w 200025"/>
                  <a:gd name="connsiteY37" fmla="*/ 147804 h 197810"/>
                  <a:gd name="connsiteX38" fmla="*/ 126206 w 200025"/>
                  <a:gd name="connsiteY38" fmla="*/ 140660 h 197810"/>
                  <a:gd name="connsiteX39" fmla="*/ 133350 w 200025"/>
                  <a:gd name="connsiteY39" fmla="*/ 147804 h 197810"/>
                  <a:gd name="connsiteX40" fmla="*/ 133350 w 200025"/>
                  <a:gd name="connsiteY40" fmla="*/ 150185 h 197810"/>
                  <a:gd name="connsiteX41" fmla="*/ 161925 w 200025"/>
                  <a:gd name="connsiteY41" fmla="*/ 150185 h 197810"/>
                  <a:gd name="connsiteX42" fmla="*/ 161925 w 200025"/>
                  <a:gd name="connsiteY42" fmla="*/ 147804 h 197810"/>
                  <a:gd name="connsiteX43" fmla="*/ 169069 w 200025"/>
                  <a:gd name="connsiteY43" fmla="*/ 140660 h 197810"/>
                  <a:gd name="connsiteX44" fmla="*/ 176213 w 200025"/>
                  <a:gd name="connsiteY44" fmla="*/ 147804 h 197810"/>
                  <a:gd name="connsiteX45" fmla="*/ 176213 w 200025"/>
                  <a:gd name="connsiteY45" fmla="*/ 150185 h 197810"/>
                  <a:gd name="connsiteX46" fmla="*/ 200025 w 200025"/>
                  <a:gd name="connsiteY46" fmla="*/ 150185 h 197810"/>
                  <a:gd name="connsiteX47" fmla="*/ 200025 w 200025"/>
                  <a:gd name="connsiteY47" fmla="*/ 135898 h 197810"/>
                  <a:gd name="connsiteX48" fmla="*/ 185738 w 200025"/>
                  <a:gd name="connsiteY48" fmla="*/ 121610 h 197810"/>
                  <a:gd name="connsiteX49" fmla="*/ 180975 w 200025"/>
                  <a:gd name="connsiteY49" fmla="*/ 121610 h 197810"/>
                  <a:gd name="connsiteX50" fmla="*/ 180975 w 200025"/>
                  <a:gd name="connsiteY50" fmla="*/ 112085 h 197810"/>
                  <a:gd name="connsiteX51" fmla="*/ 164306 w 200025"/>
                  <a:gd name="connsiteY51" fmla="*/ 95417 h 197810"/>
                  <a:gd name="connsiteX52" fmla="*/ 130969 w 200025"/>
                  <a:gd name="connsiteY52" fmla="*/ 95417 h 197810"/>
                  <a:gd name="connsiteX53" fmla="*/ 114300 w 200025"/>
                  <a:gd name="connsiteY53" fmla="*/ 112085 h 197810"/>
                  <a:gd name="connsiteX54" fmla="*/ 114300 w 200025"/>
                  <a:gd name="connsiteY54" fmla="*/ 112085 h 197810"/>
                  <a:gd name="connsiteX55" fmla="*/ 114300 w 200025"/>
                  <a:gd name="connsiteY55" fmla="*/ 121610 h 197810"/>
                  <a:gd name="connsiteX56" fmla="*/ 128588 w 200025"/>
                  <a:gd name="connsiteY56" fmla="*/ 112085 h 197810"/>
                  <a:gd name="connsiteX57" fmla="*/ 130969 w 200025"/>
                  <a:gd name="connsiteY57" fmla="*/ 109704 h 197810"/>
                  <a:gd name="connsiteX58" fmla="*/ 164306 w 200025"/>
                  <a:gd name="connsiteY58" fmla="*/ 109704 h 197810"/>
                  <a:gd name="connsiteX59" fmla="*/ 166688 w 200025"/>
                  <a:gd name="connsiteY59" fmla="*/ 112085 h 197810"/>
                  <a:gd name="connsiteX60" fmla="*/ 166688 w 200025"/>
                  <a:gd name="connsiteY60" fmla="*/ 121610 h 197810"/>
                  <a:gd name="connsiteX61" fmla="*/ 128588 w 200025"/>
                  <a:gd name="connsiteY61" fmla="*/ 121610 h 197810"/>
                  <a:gd name="connsiteX62" fmla="*/ 128588 w 200025"/>
                  <a:gd name="connsiteY62" fmla="*/ 112085 h 197810"/>
                  <a:gd name="connsiteX63" fmla="*/ 95250 w 200025"/>
                  <a:gd name="connsiteY63" fmla="*/ 183523 h 197810"/>
                  <a:gd name="connsiteX64" fmla="*/ 95250 w 200025"/>
                  <a:gd name="connsiteY64" fmla="*/ 164473 h 197810"/>
                  <a:gd name="connsiteX65" fmla="*/ 119063 w 200025"/>
                  <a:gd name="connsiteY65" fmla="*/ 164473 h 197810"/>
                  <a:gd name="connsiteX66" fmla="*/ 119063 w 200025"/>
                  <a:gd name="connsiteY66" fmla="*/ 171617 h 197810"/>
                  <a:gd name="connsiteX67" fmla="*/ 126206 w 200025"/>
                  <a:gd name="connsiteY67" fmla="*/ 178760 h 197810"/>
                  <a:gd name="connsiteX68" fmla="*/ 133350 w 200025"/>
                  <a:gd name="connsiteY68" fmla="*/ 171617 h 197810"/>
                  <a:gd name="connsiteX69" fmla="*/ 133350 w 200025"/>
                  <a:gd name="connsiteY69" fmla="*/ 164473 h 197810"/>
                  <a:gd name="connsiteX70" fmla="*/ 161925 w 200025"/>
                  <a:gd name="connsiteY70" fmla="*/ 164473 h 197810"/>
                  <a:gd name="connsiteX71" fmla="*/ 161925 w 200025"/>
                  <a:gd name="connsiteY71" fmla="*/ 171617 h 197810"/>
                  <a:gd name="connsiteX72" fmla="*/ 169069 w 200025"/>
                  <a:gd name="connsiteY72" fmla="*/ 178760 h 197810"/>
                  <a:gd name="connsiteX73" fmla="*/ 176213 w 200025"/>
                  <a:gd name="connsiteY73" fmla="*/ 171617 h 197810"/>
                  <a:gd name="connsiteX74" fmla="*/ 176213 w 200025"/>
                  <a:gd name="connsiteY74" fmla="*/ 164473 h 197810"/>
                  <a:gd name="connsiteX75" fmla="*/ 200025 w 200025"/>
                  <a:gd name="connsiteY75" fmla="*/ 164473 h 197810"/>
                  <a:gd name="connsiteX76" fmla="*/ 200025 w 200025"/>
                  <a:gd name="connsiteY76" fmla="*/ 183523 h 197810"/>
                  <a:gd name="connsiteX77" fmla="*/ 185738 w 200025"/>
                  <a:gd name="connsiteY77" fmla="*/ 197810 h 197810"/>
                  <a:gd name="connsiteX78" fmla="*/ 109538 w 200025"/>
                  <a:gd name="connsiteY78" fmla="*/ 197810 h 197810"/>
                  <a:gd name="connsiteX79" fmla="*/ 95250 w 200025"/>
                  <a:gd name="connsiteY79" fmla="*/ 183523 h 19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00025" h="197810">
                    <a:moveTo>
                      <a:pt x="108680" y="2643"/>
                    </a:moveTo>
                    <a:cubicBezTo>
                      <a:pt x="100108" y="-881"/>
                      <a:pt x="90488" y="-881"/>
                      <a:pt x="81820" y="2643"/>
                    </a:cubicBezTo>
                    <a:lnTo>
                      <a:pt x="60960" y="11120"/>
                    </a:lnTo>
                    <a:lnTo>
                      <a:pt x="152305" y="46649"/>
                    </a:lnTo>
                    <a:lnTo>
                      <a:pt x="184404" y="34266"/>
                    </a:lnTo>
                    <a:cubicBezTo>
                      <a:pt x="183071" y="33218"/>
                      <a:pt x="181642" y="32266"/>
                      <a:pt x="180023" y="31599"/>
                    </a:cubicBezTo>
                    <a:cubicBezTo>
                      <a:pt x="180023" y="31599"/>
                      <a:pt x="108585" y="2643"/>
                      <a:pt x="108585" y="2643"/>
                    </a:cubicBezTo>
                    <a:close/>
                    <a:moveTo>
                      <a:pt x="190500" y="47220"/>
                    </a:moveTo>
                    <a:lnTo>
                      <a:pt x="102394" y="81224"/>
                    </a:lnTo>
                    <a:lnTo>
                      <a:pt x="102394" y="113133"/>
                    </a:lnTo>
                    <a:cubicBezTo>
                      <a:pt x="103156" y="112943"/>
                      <a:pt x="103918" y="112657"/>
                      <a:pt x="104775" y="112562"/>
                    </a:cubicBezTo>
                    <a:lnTo>
                      <a:pt x="104775" y="112085"/>
                    </a:lnTo>
                    <a:cubicBezTo>
                      <a:pt x="104775" y="97607"/>
                      <a:pt x="116491" y="85892"/>
                      <a:pt x="130969" y="85892"/>
                    </a:cubicBezTo>
                    <a:lnTo>
                      <a:pt x="164306" y="85892"/>
                    </a:lnTo>
                    <a:cubicBezTo>
                      <a:pt x="178689" y="85892"/>
                      <a:pt x="190405" y="97512"/>
                      <a:pt x="190500" y="111990"/>
                    </a:cubicBezTo>
                    <a:lnTo>
                      <a:pt x="190500" y="47220"/>
                    </a:lnTo>
                    <a:close/>
                    <a:moveTo>
                      <a:pt x="88106" y="81320"/>
                    </a:moveTo>
                    <a:lnTo>
                      <a:pt x="88106" y="125611"/>
                    </a:lnTo>
                    <a:cubicBezTo>
                      <a:pt x="86582" y="128754"/>
                      <a:pt x="85725" y="132278"/>
                      <a:pt x="85725" y="135993"/>
                    </a:cubicBezTo>
                    <a:lnTo>
                      <a:pt x="85725" y="183618"/>
                    </a:lnTo>
                    <a:cubicBezTo>
                      <a:pt x="85725" y="183618"/>
                      <a:pt x="85725" y="184475"/>
                      <a:pt x="85725" y="184856"/>
                    </a:cubicBezTo>
                    <a:cubicBezTo>
                      <a:pt x="84392" y="184475"/>
                      <a:pt x="83058" y="183999"/>
                      <a:pt x="81820" y="183523"/>
                    </a:cubicBezTo>
                    <a:lnTo>
                      <a:pt x="10382" y="154567"/>
                    </a:lnTo>
                    <a:cubicBezTo>
                      <a:pt x="4096" y="151900"/>
                      <a:pt x="0" y="145804"/>
                      <a:pt x="0" y="139041"/>
                    </a:cubicBezTo>
                    <a:lnTo>
                      <a:pt x="0" y="47220"/>
                    </a:lnTo>
                    <a:lnTo>
                      <a:pt x="88106" y="81224"/>
                    </a:lnTo>
                    <a:close/>
                    <a:moveTo>
                      <a:pt x="6001" y="34266"/>
                    </a:moveTo>
                    <a:lnTo>
                      <a:pt x="95250" y="68747"/>
                    </a:lnTo>
                    <a:lnTo>
                      <a:pt x="132588" y="54364"/>
                    </a:lnTo>
                    <a:lnTo>
                      <a:pt x="41624" y="18931"/>
                    </a:lnTo>
                    <a:lnTo>
                      <a:pt x="10382" y="31599"/>
                    </a:lnTo>
                    <a:cubicBezTo>
                      <a:pt x="8763" y="32266"/>
                      <a:pt x="7334" y="33123"/>
                      <a:pt x="6001" y="34266"/>
                    </a:cubicBezTo>
                    <a:close/>
                    <a:moveTo>
                      <a:pt x="114300" y="121610"/>
                    </a:moveTo>
                    <a:lnTo>
                      <a:pt x="109538" y="121610"/>
                    </a:lnTo>
                    <a:cubicBezTo>
                      <a:pt x="101632" y="121610"/>
                      <a:pt x="95250" y="127992"/>
                      <a:pt x="95250" y="135898"/>
                    </a:cubicBezTo>
                    <a:lnTo>
                      <a:pt x="95250" y="150185"/>
                    </a:lnTo>
                    <a:lnTo>
                      <a:pt x="119063" y="150185"/>
                    </a:lnTo>
                    <a:lnTo>
                      <a:pt x="119063" y="147804"/>
                    </a:lnTo>
                    <a:cubicBezTo>
                      <a:pt x="119063" y="143899"/>
                      <a:pt x="122301" y="140660"/>
                      <a:pt x="126206" y="140660"/>
                    </a:cubicBezTo>
                    <a:cubicBezTo>
                      <a:pt x="130112" y="140660"/>
                      <a:pt x="133350" y="143899"/>
                      <a:pt x="133350" y="147804"/>
                    </a:cubicBezTo>
                    <a:lnTo>
                      <a:pt x="133350" y="150185"/>
                    </a:lnTo>
                    <a:lnTo>
                      <a:pt x="161925" y="150185"/>
                    </a:lnTo>
                    <a:lnTo>
                      <a:pt x="161925" y="147804"/>
                    </a:lnTo>
                    <a:cubicBezTo>
                      <a:pt x="161925" y="143899"/>
                      <a:pt x="165164" y="140660"/>
                      <a:pt x="169069" y="140660"/>
                    </a:cubicBezTo>
                    <a:cubicBezTo>
                      <a:pt x="172974" y="140660"/>
                      <a:pt x="176213" y="143899"/>
                      <a:pt x="176213" y="147804"/>
                    </a:cubicBezTo>
                    <a:lnTo>
                      <a:pt x="176213" y="150185"/>
                    </a:lnTo>
                    <a:lnTo>
                      <a:pt x="200025" y="150185"/>
                    </a:lnTo>
                    <a:lnTo>
                      <a:pt x="200025" y="135898"/>
                    </a:lnTo>
                    <a:cubicBezTo>
                      <a:pt x="200025" y="127992"/>
                      <a:pt x="193643" y="121610"/>
                      <a:pt x="185738" y="121610"/>
                    </a:cubicBezTo>
                    <a:lnTo>
                      <a:pt x="180975" y="121610"/>
                    </a:lnTo>
                    <a:lnTo>
                      <a:pt x="180975" y="112085"/>
                    </a:lnTo>
                    <a:cubicBezTo>
                      <a:pt x="180975" y="102846"/>
                      <a:pt x="173546" y="95417"/>
                      <a:pt x="164306" y="95417"/>
                    </a:cubicBezTo>
                    <a:lnTo>
                      <a:pt x="130969" y="95417"/>
                    </a:lnTo>
                    <a:cubicBezTo>
                      <a:pt x="121730" y="95417"/>
                      <a:pt x="114300" y="102846"/>
                      <a:pt x="114300" y="112085"/>
                    </a:cubicBezTo>
                    <a:lnTo>
                      <a:pt x="114300" y="112085"/>
                    </a:lnTo>
                    <a:lnTo>
                      <a:pt x="114300" y="121610"/>
                    </a:lnTo>
                    <a:close/>
                    <a:moveTo>
                      <a:pt x="128588" y="112085"/>
                    </a:moveTo>
                    <a:cubicBezTo>
                      <a:pt x="128588" y="110752"/>
                      <a:pt x="129635" y="109704"/>
                      <a:pt x="130969" y="109704"/>
                    </a:cubicBezTo>
                    <a:lnTo>
                      <a:pt x="164306" y="109704"/>
                    </a:lnTo>
                    <a:cubicBezTo>
                      <a:pt x="165640" y="109704"/>
                      <a:pt x="166688" y="110752"/>
                      <a:pt x="166688" y="112085"/>
                    </a:cubicBezTo>
                    <a:lnTo>
                      <a:pt x="166688" y="121610"/>
                    </a:lnTo>
                    <a:lnTo>
                      <a:pt x="128588" y="121610"/>
                    </a:lnTo>
                    <a:lnTo>
                      <a:pt x="128588" y="112085"/>
                    </a:lnTo>
                    <a:close/>
                    <a:moveTo>
                      <a:pt x="95250" y="183523"/>
                    </a:moveTo>
                    <a:lnTo>
                      <a:pt x="95250" y="164473"/>
                    </a:lnTo>
                    <a:lnTo>
                      <a:pt x="119063" y="164473"/>
                    </a:lnTo>
                    <a:lnTo>
                      <a:pt x="119063" y="171617"/>
                    </a:lnTo>
                    <a:cubicBezTo>
                      <a:pt x="119063" y="175522"/>
                      <a:pt x="122301" y="178760"/>
                      <a:pt x="126206" y="178760"/>
                    </a:cubicBezTo>
                    <a:cubicBezTo>
                      <a:pt x="130112" y="178760"/>
                      <a:pt x="133350" y="175522"/>
                      <a:pt x="133350" y="171617"/>
                    </a:cubicBezTo>
                    <a:lnTo>
                      <a:pt x="133350" y="164473"/>
                    </a:lnTo>
                    <a:lnTo>
                      <a:pt x="161925" y="164473"/>
                    </a:lnTo>
                    <a:lnTo>
                      <a:pt x="161925" y="171617"/>
                    </a:lnTo>
                    <a:cubicBezTo>
                      <a:pt x="161925" y="175522"/>
                      <a:pt x="165164" y="178760"/>
                      <a:pt x="169069" y="178760"/>
                    </a:cubicBezTo>
                    <a:cubicBezTo>
                      <a:pt x="172974" y="178760"/>
                      <a:pt x="176213" y="175522"/>
                      <a:pt x="176213" y="171617"/>
                    </a:cubicBezTo>
                    <a:lnTo>
                      <a:pt x="176213" y="164473"/>
                    </a:lnTo>
                    <a:lnTo>
                      <a:pt x="200025" y="164473"/>
                    </a:lnTo>
                    <a:lnTo>
                      <a:pt x="200025" y="183523"/>
                    </a:lnTo>
                    <a:cubicBezTo>
                      <a:pt x="200025" y="191429"/>
                      <a:pt x="193643" y="197810"/>
                      <a:pt x="185738" y="197810"/>
                    </a:cubicBezTo>
                    <a:lnTo>
                      <a:pt x="109538" y="197810"/>
                    </a:lnTo>
                    <a:cubicBezTo>
                      <a:pt x="101632" y="197810"/>
                      <a:pt x="95250" y="191429"/>
                      <a:pt x="95250" y="183523"/>
                    </a:cubicBezTo>
                    <a:close/>
                  </a:path>
                </a:pathLst>
              </a:custGeom>
              <a:solidFill>
                <a:srgbClr val="F4F3F5"/>
              </a:solidFill>
              <a:ln w="9525" cap="flat">
                <a:noFill/>
                <a:prstDash val="solid"/>
                <a:miter/>
              </a:ln>
              <a:effectLst>
                <a:outerShdw blurRad="63500" dist="31750" dir="2700000" algn="tl" rotWithShape="0">
                  <a:srgbClr val="291817">
                    <a:alpha val="2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17145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53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" name="Rounded Rectangle 64">
              <a:extLst>
                <a:ext uri="{FF2B5EF4-FFF2-40B4-BE49-F238E27FC236}">
                  <a16:creationId xmlns:a16="http://schemas.microsoft.com/office/drawing/2014/main" id="{5AC2B821-62D5-A091-921D-FDB11BEAA3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584705" y="2040375"/>
              <a:ext cx="7022591" cy="3433167"/>
            </a:xfrm>
            <a:prstGeom prst="roundRect">
              <a:avLst>
                <a:gd name="adj" fmla="val 4364"/>
              </a:avLst>
            </a:prstGeom>
            <a:noFill/>
            <a:ln w="25400" cap="rnd">
              <a:noFill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2634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11684" rtl="0" eaLnBrk="1" fontAlgn="auto" latinLnBrk="0" hangingPunct="1">
                <a:lnSpc>
                  <a:spcPct val="100000"/>
                </a:lnSpc>
                <a:spcBef>
                  <a:spcPts val="174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41958">
                      <a:srgbClr val="FFFFFF"/>
                    </a:gs>
                    <a:gs pos="63000">
                      <a:srgbClr val="FFFFFF"/>
                    </a:gs>
                  </a:gsLst>
                  <a:lin ang="0" scaled="0"/>
                </a:gradFill>
                <a:effectLst/>
                <a:uLnTx/>
                <a:uFillTx/>
                <a:latin typeface="Segoe Sans Text Semibold" pitchFamily="2" charset="0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AD5BF10-8835-3B51-58D5-150716BDD9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239579" y="2356056"/>
              <a:ext cx="3712842" cy="2091598"/>
            </a:xfrm>
            <a:prstGeom prst="rect">
              <a:avLst/>
            </a:prstGeom>
            <a:noFill/>
            <a:ln w="76200" cap="rnd">
              <a:noFill/>
              <a:headEnd type="none" w="lg" len="med"/>
              <a:tailEnd type="arrow" w="lg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0" tIns="0" rIns="0" bIns="102870" rtlCol="0" anchor="ctr">
              <a:spAutoFit/>
            </a:bodyPr>
            <a:lstStyle/>
            <a:p>
              <a:pPr marL="0" marR="0" lvl="0" indent="0" algn="ctr" defTabSz="905133" rtl="0" eaLnBrk="1" fontAlgn="base" latinLnBrk="0" hangingPunct="1">
                <a:lnSpc>
                  <a:spcPct val="100000"/>
                </a:lnSpc>
                <a:spcBef>
                  <a:spcPts val="1125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920852" algn="l"/>
                </a:tabLst>
                <a:defRPr/>
              </a:pPr>
              <a:r>
                <a:rPr kumimoji="0" lang="en-US" sz="3600" b="0" i="0" u="none" strike="noStrike" kern="1200" cap="none" spc="-19" normalizeH="0" baseline="0" noProof="0">
                  <a:ln w="3175">
                    <a:noFill/>
                  </a:ln>
                  <a:solidFill>
                    <a:srgbClr val="0078D4"/>
                  </a:solidFill>
                  <a:effectLst/>
                  <a:uLnTx/>
                  <a:uFillTx/>
                  <a:latin typeface="Segoe Sans Text Semibold" pitchFamily="2" charset="0"/>
                  <a:ea typeface="+mn-ea"/>
                  <a:cs typeface="Segoe Sans Text" pitchFamily="2" charset="0"/>
                </a:rPr>
                <a:t>SharePoint Embedded</a:t>
              </a:r>
            </a:p>
            <a:p>
              <a:pPr lvl="0" algn="ctr" defTabSz="905133" fontAlgn="base">
                <a:spcBef>
                  <a:spcPts val="1125"/>
                </a:spcBef>
                <a:spcAft>
                  <a:spcPct val="0"/>
                </a:spcAft>
                <a:buSzPct val="90000"/>
                <a:tabLst>
                  <a:tab pos="920353" algn="l"/>
                  <a:tab pos="2700338" algn="l"/>
                  <a:tab pos="3214688" algn="l"/>
                </a:tabLst>
                <a:defRPr/>
              </a:pPr>
              <a:r>
                <a:rPr lang="en-US" sz="2400" spc="-19">
                  <a:ln w="3175">
                    <a:noFill/>
                  </a:ln>
                  <a:solidFill>
                    <a:srgbClr val="0078D4"/>
                  </a:solidFill>
                  <a:latin typeface="Segoe Sans Text Semibold" pitchFamily="2" charset="0"/>
                  <a:cs typeface="Segoe Sans Text" pitchFamily="2" charset="0"/>
                </a:rPr>
                <a:t>Full AI stack for enterprise apps and agents</a:t>
              </a:r>
              <a:endParaRPr kumimoji="0" lang="en-US" sz="2400" b="0" i="0" u="none" strike="noStrike" kern="1200" cap="none" spc="-19" normalizeH="0" baseline="0" noProof="0">
                <a:ln w="3175"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Segoe Sans Text Semibold" pitchFamily="2" charset="0"/>
                <a:cs typeface="Segoe Sans Text" pitchFamily="2" charset="0"/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74FACDD-B7EC-B5D8-54C5-3E88584C2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Integrated AI Platform for Document Apps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8941C7-97A2-4827-A264-3FF47FA2AB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CBB1919E-31CB-E969-8350-843CFD6EA90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4037" y="613144"/>
            <a:ext cx="11017250" cy="554038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5397857E-465A-A430-D583-A769DDFF254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04037" y="1442188"/>
            <a:ext cx="11018838" cy="4431983"/>
          </a:xfrm>
        </p:spPr>
        <p:txBody>
          <a:bodyPr/>
          <a:lstStyle/>
          <a:p>
            <a:r>
              <a:rPr lang="en-US" sz="2400"/>
              <a:t>9:00 – Kickoff and Foundations (you are here)</a:t>
            </a:r>
          </a:p>
          <a:p>
            <a:r>
              <a:rPr lang="en-US" sz="2400"/>
              <a:t>10:00 – Break</a:t>
            </a:r>
          </a:p>
          <a:p>
            <a:r>
              <a:rPr lang="en-US" sz="2400"/>
              <a:t>10:20 – Getting Started</a:t>
            </a:r>
          </a:p>
          <a:p>
            <a:r>
              <a:rPr lang="en-US" sz="2400"/>
              <a:t>11:20 – Break</a:t>
            </a:r>
          </a:p>
          <a:p>
            <a:r>
              <a:rPr lang="en-US" sz="2400"/>
              <a:t>11:30 – Compliance and Admin</a:t>
            </a:r>
          </a:p>
          <a:p>
            <a:r>
              <a:rPr lang="en-US" sz="2400"/>
              <a:t>12:15 – Lunch &amp; Learn</a:t>
            </a:r>
          </a:p>
          <a:p>
            <a:r>
              <a:rPr lang="en-US" sz="2400"/>
              <a:t>12:30 – App Chat &amp; Roadmap</a:t>
            </a:r>
          </a:p>
          <a:p>
            <a:r>
              <a:rPr lang="en-US" sz="2400"/>
              <a:t>13:00 – Done </a:t>
            </a:r>
          </a:p>
          <a:p>
            <a:endParaRPr lang="en-US" sz="2400"/>
          </a:p>
          <a:p>
            <a:r>
              <a:rPr lang="en-US" sz="2400"/>
              <a:t>Questions? We’re hanging around until 14:00</a:t>
            </a:r>
          </a:p>
        </p:txBody>
      </p:sp>
    </p:spTree>
    <p:extLst>
      <p:ext uri="{BB962C8B-B14F-4D97-AF65-F5344CB8AC3E}">
        <p14:creationId xmlns:p14="http://schemas.microsoft.com/office/powerpoint/2010/main" val="105665763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icrosoft 365 Copilot Template">
  <a:themeElements>
    <a:clrScheme name="Microsoft 365 Copilot">
      <a:dk1>
        <a:srgbClr val="091F2C"/>
      </a:dk1>
      <a:lt1>
        <a:srgbClr val="FFFFFF"/>
      </a:lt1>
      <a:dk2>
        <a:srgbClr val="000000"/>
      </a:dk2>
      <a:lt2>
        <a:srgbClr val="FFF8F5"/>
      </a:lt2>
      <a:accent1>
        <a:srgbClr val="0078D4"/>
      </a:accent1>
      <a:accent2>
        <a:srgbClr val="C03BC4"/>
      </a:accent2>
      <a:accent3>
        <a:srgbClr val="FFA38B"/>
      </a:accent3>
      <a:accent4>
        <a:srgbClr val="8661C5"/>
      </a:accent4>
      <a:accent5>
        <a:srgbClr val="8DC8E8"/>
      </a:accent5>
      <a:accent6>
        <a:srgbClr val="FF5C39"/>
      </a:accent6>
      <a:hlink>
        <a:srgbClr val="0078D4"/>
      </a:hlink>
      <a:folHlink>
        <a:srgbClr val="C03BC4"/>
      </a:folHlink>
    </a:clrScheme>
    <a:fontScheme name="FantasyxMSFT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icrosoft365-Copilot-Powerpoint-Template_2504" id="{D321BC81-E4D5-40E1-9B15-82DF05F49912}" vid="{B924ABA7-DCDD-480F-83C1-FB0FF95FEBBF}"/>
    </a:ext>
  </a:extLst>
</a:theme>
</file>

<file path=ppt/theme/theme2.xml><?xml version="1.0" encoding="utf-8"?>
<a:theme xmlns:a="http://schemas.openxmlformats.org/drawingml/2006/main" name="Microsoft Build 16:9 Template Dark">
  <a:themeElements>
    <a:clrScheme name="Custom 173">
      <a:dk1>
        <a:srgbClr val="091F2C"/>
      </a:dk1>
      <a:lt1>
        <a:srgbClr val="FFFFFF"/>
      </a:lt1>
      <a:dk2>
        <a:srgbClr val="463668"/>
      </a:dk2>
      <a:lt2>
        <a:srgbClr val="E8E6DF"/>
      </a:lt2>
      <a:accent1>
        <a:srgbClr val="C5B4E3"/>
      </a:accent1>
      <a:accent2>
        <a:srgbClr val="8DE971"/>
      </a:accent2>
      <a:accent3>
        <a:srgbClr val="0078D4"/>
      </a:accent3>
      <a:accent4>
        <a:srgbClr val="D7D2CB"/>
      </a:accent4>
      <a:accent5>
        <a:srgbClr val="C03BC4"/>
      </a:accent5>
      <a:accent6>
        <a:srgbClr val="D2D2D2"/>
      </a:accent6>
      <a:hlink>
        <a:srgbClr val="D59ED7"/>
      </a:hlink>
      <a:folHlink>
        <a:srgbClr val="D59ED7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Build_2024_16-9 Event-template.potx" id="{8A6A87D4-66E2-41F9-A3F4-368DD8EC6CBC}" vid="{28696359-408B-4AE6-9ACC-9316519C221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neNoteFluid_Teams_Conversation_Id xmlns="f8bbde7a-15c8-417a-a0d7-58ad80fbbb40" xsi:nil="true"/>
    <OneNoteFluid_FileOrder xmlns="f8bbde7a-15c8-417a-a0d7-58ad80fbbb40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f8bbde7a-15c8-417a-a0d7-58ad80fbbb40">
      <Terms xmlns="http://schemas.microsoft.com/office/infopath/2007/PartnerControls"/>
    </lcf76f155ced4ddcb4097134ff3c332f>
    <TaxCatchAll xmlns="230e9df3-be65-4c73-a93b-d1236ebd677e" xsi:nil="true"/>
    <OneNoteFluid_Teams_Conversation_Id0 xmlns="f8bbde7a-15c8-417a-a0d7-58ad80fbbb4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796FFDA3F380479BCE12AA0799A92A" ma:contentTypeVersion="24" ma:contentTypeDescription="Create a new document." ma:contentTypeScope="" ma:versionID="3db0e4d6217c0d103dab27393531d925">
  <xsd:schema xmlns:xsd="http://www.w3.org/2001/XMLSchema" xmlns:xs="http://www.w3.org/2001/XMLSchema" xmlns:p="http://schemas.microsoft.com/office/2006/metadata/properties" xmlns:ns1="http://schemas.microsoft.com/sharepoint/v3" xmlns:ns2="f8bbde7a-15c8-417a-a0d7-58ad80fbbb40" xmlns:ns3="4210ddf6-6a66-4124-be8d-d63f350f00df" xmlns:ns4="230e9df3-be65-4c73-a93b-d1236ebd677e" targetNamespace="http://schemas.microsoft.com/office/2006/metadata/properties" ma:root="true" ma:fieldsID="6aa6444d13bba8d09d8485ed28ae4fbd" ns1:_="" ns2:_="" ns3:_="" ns4:_="">
    <xsd:import namespace="http://schemas.microsoft.com/sharepoint/v3"/>
    <xsd:import namespace="f8bbde7a-15c8-417a-a0d7-58ad80fbbb40"/>
    <xsd:import namespace="4210ddf6-6a66-4124-be8d-d63f350f00df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OneNoteFluid_FileOrder" minOccurs="0"/>
                <xsd:element ref="ns2:OneNoteFluid_Teams_Conversation_Id" minOccurs="0"/>
                <xsd:element ref="ns2:OneNoteFluid_Teams_Conversation_Id0" minOccurs="0"/>
                <xsd:element ref="ns2:MediaServiceSearchProperties" minOccurs="0"/>
                <xsd:element ref="ns2:MediaServiceGenerationTime" minOccurs="0"/>
                <xsd:element ref="ns1:_ip_UnifiedCompliancePolicyProperties" minOccurs="0"/>
                <xsd:element ref="ns1:_ip_UnifiedCompliancePolicyUIAction" minOccurs="0"/>
                <xsd:element ref="ns2:MediaServiceDocTags" minOccurs="0"/>
                <xsd:element ref="ns2:MediaServiceObjectDetectorVersions" minOccurs="0"/>
                <xsd:element ref="ns2:MediaServiceEventHashCode" minOccurs="0"/>
                <xsd:element ref="ns2:lcf76f155ced4ddcb4097134ff3c332f" minOccurs="0"/>
                <xsd:element ref="ns4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bde7a-15c8-417a-a0d7-58ad80fbbb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OneNoteFluid_FileOrder" ma:index="16" nillable="true" ma:displayName="OneNoteFluid_FileOrder" ma:internalName="OneNoteFluid_FileOrder">
      <xsd:simpleType>
        <xsd:restriction base="dms:Text">
          <xsd:maxLength value="255"/>
        </xsd:restriction>
      </xsd:simpleType>
    </xsd:element>
    <xsd:element name="OneNoteFluid_Teams_Conversation_Id" ma:index="17" nillable="true" ma:displayName="OneNoteFluid_Teams_Conversation_Id" ma:internalName="OneNoteFluid_Teams_Conversation_Id">
      <xsd:simpleType>
        <xsd:restriction base="dms:Text">
          <xsd:maxLength value="255"/>
        </xsd:restriction>
      </xsd:simpleType>
    </xsd:element>
    <xsd:element name="OneNoteFluid_Teams_Conversation_Id0" ma:index="18" nillable="true" ma:displayName="OneNoteFluid_Teams_Conversation_Id" ma:internalName="OneNoteFluid_Teams_Conversation_Id0">
      <xsd:simpleType>
        <xsd:restriction base="dms:Text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ocTags" ma:index="23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971e7610-8db4-4b42-b433-aa0d1bcf99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31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10ddf6-6a66-4124-be8d-d63f350f00d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8276feb3-d60c-4c45-8e94-857f5380979d}" ma:internalName="TaxCatchAll" ma:showField="CatchAllData" ma:web="4210ddf6-6a66-4124-be8d-d63f350f00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39E466-6B3A-4B85-B6E2-0DFD298A05F4}">
  <ds:schemaRefs>
    <ds:schemaRef ds:uri="230e9df3-be65-4c73-a93b-d1236ebd677e"/>
    <ds:schemaRef ds:uri="4210ddf6-6a66-4124-be8d-d63f350f00df"/>
    <ds:schemaRef ds:uri="f8bbde7a-15c8-417a-a0d7-58ad80fbbb4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2464F4E-7B01-43C7-9B40-A68BFBB156FC}">
  <ds:schemaRefs>
    <ds:schemaRef ds:uri="230e9df3-be65-4c73-a93b-d1236ebd677e"/>
    <ds:schemaRef ds:uri="4210ddf6-6a66-4124-be8d-d63f350f00df"/>
    <ds:schemaRef ds:uri="f8bbde7a-15c8-417a-a0d7-58ad80fbbb4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EF1095A-ECF8-44E3-8D05-DA61B8AFD70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52</Slides>
  <Notes>22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54" baseType="lpstr">
      <vt:lpstr>Microsoft 365 Copilot Template</vt:lpstr>
      <vt:lpstr>Microsoft Build 16:9 Template Dark</vt:lpstr>
      <vt:lpstr>SharePoint Embedded</vt:lpstr>
      <vt:lpstr>Welcome &amp; Congratulations  SharePoint Embedded City Tour, June 2025  London✅, Stockholm✅, Helsinki✅, Madrid ✅, Chicago, Atlanta, Houston, New York</vt:lpstr>
      <vt:lpstr>Your Team Today</vt:lpstr>
      <vt:lpstr>Four Big Ideas</vt:lpstr>
      <vt:lpstr>Documents introduce unique challenges</vt:lpstr>
      <vt:lpstr>PowerPoint Presentation</vt:lpstr>
      <vt:lpstr>SharePoint Embedded Powers Microsoft 365 Copilot</vt:lpstr>
      <vt:lpstr>Integrated AI Platform for Document Apps</vt:lpstr>
      <vt:lpstr>Agenda</vt:lpstr>
      <vt:lpstr>Demo #1: SharePoint Embedded in Action</vt:lpstr>
      <vt:lpstr>What did we see?</vt:lpstr>
      <vt:lpstr>Microsoft 365 Features via Your App</vt:lpstr>
      <vt:lpstr>SPE Manages Data in an Isolated Partition</vt:lpstr>
      <vt:lpstr>SPE Manages Data in an Isolated Partition</vt:lpstr>
      <vt:lpstr>SharePoint Embedded Containers</vt:lpstr>
      <vt:lpstr>How It Works</vt:lpstr>
      <vt:lpstr>API Demo</vt:lpstr>
      <vt:lpstr>One Click Collaboration</vt:lpstr>
      <vt:lpstr>Easily Share Documents</vt:lpstr>
      <vt:lpstr>Search</vt:lpstr>
      <vt:lpstr>Microsoft 365 Experience Integration</vt:lpstr>
      <vt:lpstr>User Security</vt:lpstr>
      <vt:lpstr>Application Security</vt:lpstr>
      <vt:lpstr>Container Permissions </vt:lpstr>
      <vt:lpstr>Sharing Permissions </vt:lpstr>
      <vt:lpstr>PowerPoint Presentation</vt:lpstr>
      <vt:lpstr>SharePoint Admin Center Integration</vt:lpstr>
      <vt:lpstr>Balanced Approach</vt:lpstr>
      <vt:lpstr>Core SharePoint Embedded Use Cases</vt:lpstr>
      <vt:lpstr>SharePoint Embedded Meters</vt:lpstr>
      <vt:lpstr>SPE: Optimized for Document Management in Apps </vt:lpstr>
      <vt:lpstr>Resource Allocation Comparison</vt:lpstr>
      <vt:lpstr>SPE compared to CSPP / CSPP+</vt:lpstr>
      <vt:lpstr>File Management Options for Your Apps</vt:lpstr>
      <vt:lpstr>Resources</vt:lpstr>
      <vt:lpstr>Building AI Apps</vt:lpstr>
      <vt:lpstr>Integrated AI Platform for Document Apps</vt:lpstr>
      <vt:lpstr>What happens to a document</vt:lpstr>
      <vt:lpstr>AI Ingredients – Copilot Delivers All Four</vt:lpstr>
      <vt:lpstr>The SharePoint Embedded Agent</vt:lpstr>
      <vt:lpstr>Successfully developing AI Agents requires</vt:lpstr>
      <vt:lpstr>Demo #2</vt:lpstr>
      <vt:lpstr>Demo Agenda</vt:lpstr>
      <vt:lpstr>Business Model</vt:lpstr>
      <vt:lpstr>Getting Started</vt:lpstr>
      <vt:lpstr>Build Your First SharePoint Embedded App</vt:lpstr>
      <vt:lpstr>Demo Agenda</vt:lpstr>
      <vt:lpstr>Compliance &amp; Admin</vt:lpstr>
      <vt:lpstr>PowerPoint Presentation</vt:lpstr>
      <vt:lpstr>PowerPoint Presentation</vt:lpstr>
      <vt:lpstr>Demo #3</vt:lpstr>
      <vt:lpstr>Thank you!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revision>1</cp:revision>
  <dcterms:created xsi:type="dcterms:W3CDTF">2025-06-13T06:48:26Z</dcterms:created>
  <dcterms:modified xsi:type="dcterms:W3CDTF">2025-06-13T06:50:26Z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vent Venue">
    <vt:lpwstr/>
  </property>
  <property fmtid="{D5CDD505-2E9C-101B-9397-08002B2CF9AE}" pid="3" name="MSIP_Label_f42aa342-8706-4288-bd11-ebb85995028c_Extended_MSFT_Method">
    <vt:lpwstr>Automatic</vt:lpwstr>
  </property>
  <property fmtid="{D5CDD505-2E9C-101B-9397-08002B2CF9AE}" pid="4" name="e93e2550f0ac4199ae3cf1406d72085e">
    <vt:lpwstr/>
  </property>
  <property fmtid="{D5CDD505-2E9C-101B-9397-08002B2CF9AE}" pid="5" name="epPlatforms">
    <vt:lpwstr/>
  </property>
  <property fmtid="{D5CDD505-2E9C-101B-9397-08002B2CF9AE}" pid="6" name="MSIP_Label_f42aa342-8706-4288-bd11-ebb85995028c_SetDate">
    <vt:lpwstr>2017-08-29T14:27:20.8568347-07:00</vt:lpwstr>
  </property>
  <property fmtid="{D5CDD505-2E9C-101B-9397-08002B2CF9AE}" pid="7" name="MSIP_Label_f42aa342-8706-4288-bd11-ebb85995028c_Enabled">
    <vt:lpwstr>True</vt:lpwstr>
  </property>
  <property fmtid="{D5CDD505-2E9C-101B-9397-08002B2CF9AE}" pid="8" name="Campaign">
    <vt:lpwstr/>
  </property>
  <property fmtid="{D5CDD505-2E9C-101B-9397-08002B2CF9AE}" pid="9" name="j7ed6b1749d644c580569ee38d7710d7">
    <vt:lpwstr/>
  </property>
  <property fmtid="{D5CDD505-2E9C-101B-9397-08002B2CF9AE}" pid="10" name="o92d4232daec467abb08246282070aa9">
    <vt:lpwstr/>
  </property>
  <property fmtid="{D5CDD505-2E9C-101B-9397-08002B2CF9AE}" pid="11" name="Event1">
    <vt:lpwstr>622;#Unassigned|2c8af875-f38a-40b8-a0a9-056aed3fc8c0</vt:lpwstr>
  </property>
  <property fmtid="{D5CDD505-2E9C-101B-9397-08002B2CF9AE}" pid="12" name="Event Location">
    <vt:lpwstr/>
  </property>
  <property fmtid="{D5CDD505-2E9C-101B-9397-08002B2CF9AE}" pid="13" name="o1dbacbd0e564fc293d11b6c4775302e">
    <vt:lpwstr/>
  </property>
  <property fmtid="{D5CDD505-2E9C-101B-9397-08002B2CF9AE}" pid="14" name="Sensitivity">
    <vt:lpwstr>General</vt:lpwstr>
  </property>
  <property fmtid="{D5CDD505-2E9C-101B-9397-08002B2CF9AE}" pid="15" name="MediaServiceImageTags">
    <vt:lpwstr/>
  </property>
  <property fmtid="{D5CDD505-2E9C-101B-9397-08002B2CF9AE}" pid="16" name="MSIP_Label_f42aa342-8706-4288-bd11-ebb85995028c_Name">
    <vt:lpwstr>General</vt:lpwstr>
  </property>
  <property fmtid="{D5CDD505-2E9C-101B-9397-08002B2CF9AE}" pid="17" name="IsMyDocuments">
    <vt:bool>true</vt:bool>
  </property>
  <property fmtid="{D5CDD505-2E9C-101B-9397-08002B2CF9AE}" pid="18" name="_dlc_DocIdItemGuid">
    <vt:lpwstr>4230617f-e31b-4f22-8a5a-7761a22ded76</vt:lpwstr>
  </property>
  <property fmtid="{D5CDD505-2E9C-101B-9397-08002B2CF9AE}" pid="19" name="Product">
    <vt:lpwstr/>
  </property>
  <property fmtid="{D5CDD505-2E9C-101B-9397-08002B2CF9AE}" pid="20" name="MSIP_Label_f42aa342-8706-4288-bd11-ebb85995028c_Ref">
    <vt:lpwstr>https://api.informationprotection.azure.com/api/72f988bf-86f1-41af-91ab-2d7cd011db47</vt:lpwstr>
  </property>
  <property fmtid="{D5CDD505-2E9C-101B-9397-08002B2CF9AE}" pid="21" name="MSIP_Label_f42aa342-8706-4288-bd11-ebb85995028c_SiteId">
    <vt:lpwstr>72f988bf-86f1-41af-91ab-2d7cd011db47</vt:lpwstr>
  </property>
  <property fmtid="{D5CDD505-2E9C-101B-9397-08002B2CF9AE}" pid="22" name="ContentTypeId">
    <vt:lpwstr>0x010100DD796FFDA3F380479BCE12AA0799A92A</vt:lpwstr>
  </property>
  <property fmtid="{D5CDD505-2E9C-101B-9397-08002B2CF9AE}" pid="23" name="bc8cca776fa8455c8c00307ee3c527ad">
    <vt:lpwstr/>
  </property>
  <property fmtid="{D5CDD505-2E9C-101B-9397-08002B2CF9AE}" pid="24" name="Audience">
    <vt:lpwstr/>
  </property>
  <property fmtid="{D5CDD505-2E9C-101B-9397-08002B2CF9AE}" pid="25" name="Track">
    <vt:lpwstr/>
  </property>
</Properties>
</file>