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jpg" ContentType="image/jpe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notesSlides/_rels/notesSlide1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.xml"/>
</Relationships>
</file>

<file path=ppt/notesSlides/_rels/notesSlide2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2.xml"/>
</Relationships>
</file>

<file path=ppt/notesSlides/_rels/notesSlide3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3.xml"/>
</Relationships>
</file>

<file path=ppt/notesSlides/_rels/notesSlide4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4.xml"/>
</Relationships>
</file>

<file path=ppt/notesSlides/_rels/notesSlide5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5.xml"/>
</Relationships>
</file>

<file path=ppt/notesSlides/_rels/notesSlide6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6.xml"/>
</Relationships>
</file>

<file path=ppt/notesSlides/_rels/notesSlide7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7.xml"/>
</Relationships>
</file>

<file path=ppt/notesSlides/_rels/notesSlide8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8.xml"/>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Welcome. Today we'll present a strategic framework for transforming Kimsoong's customer loyalty performance in Europe. [Pause]</a:t>
            </a:r>
          </a:p>
          <a:p>
            <a:endParaRPr lang="zh-CN" dirty="0"/>
          </a:p>
          <a:p>
            <a:r>
              <a:rPr lang="zh-CN" dirty="0"/>
              <a:t>The headline challenge — and opportunity — sits on this cover. Kimsoong currently retains only 15% of its buyers. That means 85% of customers who purchase a Kimsoong vehicle never return for a second one.</a:t>
            </a:r>
          </a:p>
          <a:p>
            <a:endParaRPr lang="zh-CN" dirty="0"/>
          </a:p>
          <a:p>
            <a:r>
              <a:rPr lang="zh-CN" dirty="0"/>
              <a:t>[Data] 15% — that's fewer than 1 in 7. The programme we're presenting today targets 30% within 12 months. And critically, 78% of the losses are driven by factors entirely within our control.</a:t>
            </a:r>
          </a:p>
          <a:p>
            <a:endParaRPr lang="zh-CN" dirty="0"/>
          </a:p>
          <a:p>
            <a:r>
              <a:rPr lang="zh-CN" dirty="0"/>
              <a:t>Key points: ① 15% repeat rate is the central problem to solve ② Programme target: 30% by Q4 2026 ③ 78% of losses are controllable — this is the strategic opportunity</a:t>
            </a:r>
          </a:p>
          <a:p>
            <a:r>
              <a:rPr lang="zh-CN" dirty="0"/>
              <a:t>Duration: 1 minute</a:t>
            </a:r>
          </a:p>
          <a:p>
            <a:r>
              <a:rPr lang="zh-CN" dirty="0"/>
              <a:t>Flex: [If time is tight, state the 15%/30% number and move directly to slide 2]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[Transition] Let's start with the situation — the full scale of the loyalty challenge.</a:t>
            </a:r>
          </a:p>
          <a:p>
            <a:endParaRPr lang="zh-CN" dirty="0"/>
          </a:p>
          <a:p>
            <a:r>
              <a:rPr lang="zh-CN" dirty="0"/>
              <a:t>Three numbers define the crisis. [Pause]</a:t>
            </a:r>
          </a:p>
          <a:p>
            <a:endParaRPr lang="zh-CN" dirty="0"/>
          </a:p>
          <a:p>
            <a:r>
              <a:rPr lang="zh-CN" dirty="0"/>
              <a:t>First: 15% repeat rate. Only 1 in 7 buyers comes back. Second: 52% of those who don't return bought a competitor's model. Third: 67% of all customers rate Kimsoong's after-sales service as "fair" or "poor."</a:t>
            </a:r>
          </a:p>
          <a:p>
            <a:endParaRPr lang="zh-CN" dirty="0"/>
          </a:p>
          <a:p>
            <a:r>
              <a:rPr lang="zh-CN" dirty="0"/>
              <a:t>[Data] Together, competitive switching at 52% and service disappointment at 26% account for 78% of all customer loss. [Benchmark] Both of these are addressable through the loyalty programme — at low incremental cost.</a:t>
            </a:r>
          </a:p>
          <a:p>
            <a:endParaRPr lang="zh-CN" dirty="0"/>
          </a:p>
          <a:p>
            <a:r>
              <a:rPr lang="zh-CN" dirty="0"/>
              <a:t>[Scan Room] The strategic implication is clear: this is not a product problem. It is a retention and service problem — and it is solvable.</a:t>
            </a:r>
          </a:p>
          <a:p>
            <a:endParaRPr lang="zh-CN" dirty="0"/>
          </a:p>
          <a:p>
            <a:r>
              <a:rPr lang="zh-CN" dirty="0"/>
              <a:t>Key points: ① 15% repeat rate is structurally below acceptable ② 78% of defection is controllable ③ Service and competitive pricing are the two root causes to target</a:t>
            </a:r>
          </a:p>
          <a:p>
            <a:r>
              <a:rPr lang="zh-CN" dirty="0"/>
              <a:t>Duration: 2 minutes</a:t>
            </a:r>
          </a:p>
          <a:p>
            <a:r>
              <a:rPr lang="zh-CN" dirty="0"/>
              <a:t>Flex: [Skip the bar chart breakdown and go straight to the strategic implication]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[Transition] To design an effective programme, we need to understand who our buyer is.</a:t>
            </a:r>
          </a:p>
          <a:p>
            <a:endParaRPr lang="zh-CN" dirty="0"/>
          </a:p>
          <a:p>
            <a:r>
              <a:rPr lang="zh-CN" dirty="0"/>
              <a:t>The picture is remarkably clear. [Pause]</a:t>
            </a:r>
          </a:p>
          <a:p>
            <a:endParaRPr lang="zh-CN" dirty="0"/>
          </a:p>
          <a:p>
            <a:r>
              <a:rPr lang="zh-CN" dirty="0"/>
              <a:t>[Data] 48% of Kimsoong buyers are under 30 years old. 82% are middle income. 75% are in employment. This is a mainstream, digitally-active segment — exactly the audience most responsive to loyalty incentives, digital engagement, and value-driven rewards.</a:t>
            </a:r>
          </a:p>
          <a:p>
            <a:endParaRPr lang="zh-CN" dirty="0"/>
          </a:p>
          <a:p>
            <a:r>
              <a:rPr lang="zh-CN" dirty="0"/>
              <a:t>[Benchmark] Compared to the difficulty of reaching premium or older demographics, this segment is low-cost to retain: they respond to clear financial value, convenience, and brand trust.</a:t>
            </a:r>
          </a:p>
          <a:p>
            <a:endParaRPr lang="zh-CN" dirty="0"/>
          </a:p>
          <a:p>
            <a:r>
              <a:rPr lang="zh-CN" dirty="0"/>
              <a:t>The implication for programme design: keep it simple, keep it financial, make it easy to claim. Economy and price are their top two priorities — our loyalty initiatives must speak directly to that.</a:t>
            </a:r>
          </a:p>
          <a:p>
            <a:endParaRPr lang="zh-CN" dirty="0"/>
          </a:p>
          <a:p>
            <a:r>
              <a:rPr lang="zh-CN" dirty="0"/>
              <a:t>Key points: ① Core buyer = young, middle-income, employed ② Highly responsive audience for cost-effective loyalty incentives ③ Programme design should emphasise economy and financial value</a:t>
            </a:r>
          </a:p>
          <a:p>
            <a:r>
              <a:rPr lang="zh-CN" dirty="0"/>
              <a:t>Duration: 2 minutes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[Transition] Now let's look at where the gap between customer expectations and Kimsoong's performance is most severe.</a:t>
            </a:r>
          </a:p>
          <a:p>
            <a:endParaRPr lang="zh-CN" dirty="0"/>
          </a:p>
          <a:p>
            <a:r>
              <a:rPr lang="zh-CN" dirty="0"/>
              <a:t>This matrix plots four key attributes against two dimensions: how much customers prioritise it, and how well Kimsoong currently performs. [Pause]</a:t>
            </a:r>
          </a:p>
          <a:p>
            <a:endParaRPr lang="zh-CN" dirty="0"/>
          </a:p>
          <a:p>
            <a:r>
              <a:rPr lang="zh-CN" dirty="0"/>
              <a:t>The top-right quadrant is where we want to be: high priority, high performance. And Kimsoong does well there — reliability and price are genuine strengths.</a:t>
            </a:r>
          </a:p>
          <a:p>
            <a:endParaRPr lang="zh-CN" dirty="0"/>
          </a:p>
          <a:p>
            <a:r>
              <a:rPr lang="zh-CN" dirty="0"/>
              <a:t>But look at the bottom-right. [Scan Room] After-sales service. High customer priority — ranked #4 globally. Yet 67% rate it as "fair" or "poor." This is not a minor issue. This is the largest performance gap in the entire customer experience.</a:t>
            </a:r>
          </a:p>
          <a:p>
            <a:endParaRPr lang="zh-CN" dirty="0"/>
          </a:p>
          <a:p>
            <a:r>
              <a:rPr lang="zh-CN" dirty="0"/>
              <a:t>[Data] Closing this gap is initiative #1 — the free 3-year after-sales service programme — and it directly addresses the 26% of defectors who cite service dissatisfaction.</a:t>
            </a:r>
          </a:p>
          <a:p>
            <a:endParaRPr lang="zh-CN" dirty="0"/>
          </a:p>
          <a:p>
            <a:r>
              <a:rPr lang="zh-CN" dirty="0"/>
              <a:t>Key points: ① Reliability and price are strengths to protect ② After-sales service is THE critical gap — high priority, very low satisfaction ③ This single gap drives 26% of all customer defection</a:t>
            </a:r>
          </a:p>
          <a:p>
            <a:r>
              <a:rPr lang="zh-CN" dirty="0"/>
              <a:t>Duration: 2 minutes</a:t>
            </a:r>
          </a:p>
          <a:p>
            <a:r>
              <a:rPr lang="zh-CN" dirty="0"/>
              <a:t>Flex: [Can skip the quadrant label walkthrough and focus directly on after-sales service finding]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[Transition] The matrix showed us the gap. This slide quantifies the root causes of actual defection.</a:t>
            </a:r>
          </a:p>
          <a:p>
            <a:endParaRPr lang="zh-CN" dirty="0"/>
          </a:p>
          <a:p>
            <a:r>
              <a:rPr lang="zh-CN" dirty="0"/>
              <a:t>The Pareto principle is at work here. [Pause]</a:t>
            </a:r>
          </a:p>
          <a:p>
            <a:endParaRPr lang="zh-CN" dirty="0"/>
          </a:p>
          <a:p>
            <a:r>
              <a:rPr lang="zh-CN" dirty="0"/>
              <a:t>[Data] Two causes — bought a competitor's model at 52%, and disappointment with service at 26% — account for 78% of all customer loss. Add in the 9% "unknown" that we can partially recover through better survey data, and the controllable portion rises further.</a:t>
            </a:r>
          </a:p>
          <a:p>
            <a:endParaRPr lang="zh-CN" dirty="0"/>
          </a:p>
          <a:p>
            <a:r>
              <a:rPr lang="zh-CN" dirty="0"/>
              <a:t>[Benchmark] The remaining 22% — relocation and stopping driving — are genuinely uncontrollable. But 78%? That is a solvable problem, not an unavoidable one.</a:t>
            </a:r>
          </a:p>
          <a:p>
            <a:endParaRPr lang="zh-CN" dirty="0"/>
          </a:p>
          <a:p>
            <a:r>
              <a:rPr lang="zh-CN" dirty="0"/>
              <a:t>The critical insight for management is this: we do not need to solve everything. We need to solve two things exceptionally well — price competitiveness at repurchase, and service quality. [Pause]</a:t>
            </a:r>
          </a:p>
          <a:p>
            <a:endParaRPr lang="zh-CN" dirty="0"/>
          </a:p>
          <a:p>
            <a:r>
              <a:rPr lang="zh-CN" dirty="0"/>
              <a:t>Key points: ① 52% + 26% = 78% controllable loss ② Only two levers needed: price and service ③ 9% unknown is reduceable with better survey data</a:t>
            </a:r>
          </a:p>
          <a:p>
            <a:r>
              <a:rPr lang="zh-CN" dirty="0"/>
              <a:t>Duration: 2 minutes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[Transition] With the root causes established, we can build the strategic framework. Four pillars. Four measurable outcomes.</a:t>
            </a:r>
          </a:p>
          <a:p>
            <a:endParaRPr lang="zh-CN" dirty="0"/>
          </a:p>
          <a:p>
            <a:r>
              <a:rPr lang="zh-CN" dirty="0"/>
              <a:t>Each pillar translates a behavioural objective into a business metric. [Pause]</a:t>
            </a:r>
          </a:p>
          <a:p>
            <a:endParaRPr lang="zh-CN" dirty="0"/>
          </a:p>
          <a:p>
            <a:r>
              <a:rPr lang="zh-CN" dirty="0"/>
              <a:t>Pillar one: build long-term relationships. Outcome: customers who buy three to four vehicles over ten years, not just one.</a:t>
            </a:r>
          </a:p>
          <a:p>
            <a:endParaRPr lang="zh-CN" dirty="0"/>
          </a:p>
          <a:p>
            <a:r>
              <a:rPr lang="zh-CN" dirty="0"/>
              <a:t>Pillar two: drive loyalty directly. Outcome: repeat rate from 15% to 30% within 12 months.</a:t>
            </a:r>
          </a:p>
          <a:p>
            <a:endParaRPr lang="zh-CN" dirty="0"/>
          </a:p>
          <a:p>
            <a:r>
              <a:rPr lang="zh-CN" dirty="0"/>
              <a:t>Pillar three: improve data quality. [Data] We currently have only 40% survey return rate. The target is 70% — enabling better buyer profiling and smarter product decisions.</a:t>
            </a:r>
          </a:p>
          <a:p>
            <a:endParaRPr lang="zh-CN" dirty="0"/>
          </a:p>
          <a:p>
            <a:r>
              <a:rPr lang="zh-CN" dirty="0"/>
              <a:t>Pillar four: staff engagement. Outcome: service rating from 33% "good or above" to 60%. [Benchmark] This is nearly double the current satisfaction level.</a:t>
            </a:r>
          </a:p>
          <a:p>
            <a:endParaRPr lang="zh-CN" dirty="0"/>
          </a:p>
          <a:p>
            <a:r>
              <a:rPr lang="zh-CN" dirty="0"/>
              <a:t>[Scan Room] Each pillar has a clear owner and a clear KPI. This is an accountable framework — not aspirational language.</a:t>
            </a:r>
          </a:p>
          <a:p>
            <a:endParaRPr lang="zh-CN" dirty="0"/>
          </a:p>
          <a:p>
            <a:r>
              <a:rPr lang="zh-CN" dirty="0"/>
              <a:t>Key points: ① Four pillars, four measurable KPIs ② 15% → 30% repeat rate is the primary commercial target ③ Staff engagement and data quality are the enablers</a:t>
            </a:r>
          </a:p>
          <a:p>
            <a:r>
              <a:rPr lang="zh-CN" dirty="0"/>
              <a:t>Duration: 3 minutes</a:t>
            </a:r>
          </a:p>
          <a:p>
            <a:r>
              <a:rPr lang="zh-CN" dirty="0"/>
              <a:t>Flex: [If time is tight, read out KPI targets only, skip individual pillar descriptions]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[Transition] Four pillars. Five initiatives to deliver them. Prioritised by impact-to-cost ratio.</a:t>
            </a:r>
          </a:p>
          <a:p>
            <a:endParaRPr lang="zh-CN" dirty="0"/>
          </a:p>
          <a:p>
            <a:r>
              <a:rPr lang="zh-CN" dirty="0"/>
              <a:t>Initiatives one and two are the must-win battles. [Pause]</a:t>
            </a:r>
          </a:p>
          <a:p>
            <a:endParaRPr lang="zh-CN" dirty="0"/>
          </a:p>
          <a:p>
            <a:r>
              <a:rPr lang="zh-CN" dirty="0"/>
              <a:t>[Data] Initiative one: three years free after-sales service after every purchase. This directly targets the 26% of defectors who cited service disappointment. It also signals a fundamental shift in Kimsoong's customer commitment.</a:t>
            </a:r>
          </a:p>
          <a:p>
            <a:endParaRPr lang="zh-CN" dirty="0"/>
          </a:p>
          <a:p>
            <a:r>
              <a:rPr lang="zh-CN" dirty="0"/>
              <a:t>Initiative two: 20% loyalty discount for returning customers. This addresses the competitive switching problem — the 52% who bought a competitor's model. At a 20% price advantage, the calculus changes.</a:t>
            </a:r>
          </a:p>
          <a:p>
            <a:endParaRPr lang="zh-CN" dirty="0"/>
          </a:p>
          <a:p>
            <a:r>
              <a:rPr lang="zh-CN" dirty="0"/>
              <a:t>[Benchmark] Together, these two initiatives address 78% of the controllable defection. The remaining three — trade-in programme, customer magazine, and survey incentive — are low-cost complements at high ROI.</a:t>
            </a:r>
          </a:p>
          <a:p>
            <a:endParaRPr lang="zh-CN" dirty="0"/>
          </a:p>
          <a:p>
            <a:r>
              <a:rPr lang="zh-CN" dirty="0"/>
              <a:t>The resource allocation message is simple: concentrate budget on initiatives one and two. Don't dilute the programme across all five equally.</a:t>
            </a:r>
          </a:p>
          <a:p>
            <a:endParaRPr lang="zh-CN" dirty="0"/>
          </a:p>
          <a:p>
            <a:r>
              <a:rPr lang="zh-CN" dirty="0"/>
              <a:t>Key points: ① Initiatives 01 and 02 are the core — together they address 78% of losses ② Initiatives 03–05 are high-ROI, low-cost complements ③ Cost shared 50/50 across HQ and franchises</a:t>
            </a:r>
          </a:p>
          <a:p>
            <a:r>
              <a:rPr lang="zh-CN" dirty="0"/>
              <a:t>Duration: 3 minutes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dirty="0"/>
              <a:t>[Transition] Finally — how do we deliver this in 12 months?</a:t>
            </a:r>
          </a:p>
          <a:p>
            <a:endParaRPr lang="zh-CN" dirty="0"/>
          </a:p>
          <a:p>
            <a:r>
              <a:rPr lang="zh-CN" dirty="0"/>
              <a:t>The roadmap follows a phased logic: prove it works, then scale it. [Pause]</a:t>
            </a:r>
          </a:p>
          <a:p>
            <a:endParaRPr lang="zh-CN" dirty="0"/>
          </a:p>
          <a:p>
            <a:r>
              <a:rPr lang="zh-CN" dirty="0"/>
              <a:t>Q1 is about quick wins — magazine and the survey incentive. Low cost, fast to launch, builds brand presence and starts improving our data quality.</a:t>
            </a:r>
          </a:p>
          <a:p>
            <a:endParaRPr lang="zh-CN" dirty="0"/>
          </a:p>
          <a:p>
            <a:r>
              <a:rPr lang="zh-CN" dirty="0"/>
              <a:t>Q2 is the core structural reform: the free after-sales service programme. This is the hardest to deliver but the highest impact. [Data] Getting this right is what moves service satisfaction from 33% to 60%.</a:t>
            </a:r>
          </a:p>
          <a:p>
            <a:endParaRPr lang="zh-CN" dirty="0"/>
          </a:p>
          <a:p>
            <a:r>
              <a:rPr lang="zh-CN" dirty="0"/>
              <a:t>Q3 activates the financial incentives — loyalty discount and trade-in. This is when we start converting returning customer intent into actual sales.</a:t>
            </a:r>
          </a:p>
          <a:p>
            <a:endParaRPr lang="zh-CN" dirty="0"/>
          </a:p>
          <a:p>
            <a:r>
              <a:rPr lang="zh-CN" dirty="0"/>
              <a:t>Q4 measures everything and plans year two.</a:t>
            </a:r>
          </a:p>
          <a:p>
            <a:endParaRPr lang="zh-CN" dirty="0"/>
          </a:p>
          <a:p>
            <a:r>
              <a:rPr lang="zh-CN" dirty="0"/>
              <a:t>[Data] The headline targets: repeat purchase rate doubles from 15% to 30%. Service satisfaction rises from 33% to 60%. Survey return rate rises from 40% to 70%. [Scan Room] All three are achievable within 12 months.</a:t>
            </a:r>
          </a:p>
          <a:p>
            <a:endParaRPr lang="zh-CN" dirty="0"/>
          </a:p>
          <a:p>
            <a:r>
              <a:rPr lang="zh-CN" dirty="0"/>
              <a:t>Cost structure: 50/50 split between head office and franchises — keeping this affordable at both levels.</a:t>
            </a:r>
          </a:p>
          <a:p>
            <a:endParaRPr lang="zh-CN" dirty="0"/>
          </a:p>
          <a:p>
            <a:r>
              <a:rPr lang="zh-CN" dirty="0"/>
              <a:t>Key points: ① Four-phase delivery paced for momentum and manageability ② Q2 delivery of free after-sales is the critical path item ③ Three KPI targets achievable within 12 months at low incremental cost</a:t>
            </a:r>
          </a:p>
          <a:p>
            <a:r>
              <a:rPr lang="zh-CN" dirty="0"/>
              <a:t>Duration: 3 minutes</a:t>
            </a:r>
          </a:p>
          <a:p>
            <a:r>
              <a:rPr lang="zh-CN" dirty="0"/>
              <a:t>Flex: [If time permits, discuss Q4 evaluation plan and year-2 programme expansion opportunity]</a:t>
            </a:r>
          </a:p>
        </p:txBody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notesSlide" Target="../notesSlides/notesSlide1.xml"/>
</Relationships>
</file>

<file path=ppt/slides/_rels/slide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notesSlide" Target="../notesSlides/notesSlide2.xml"/>
</Relationships>
</file>

<file path=ppt/slides/_rels/slide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notesSlide" Target="../notesSlides/notesSlide3.xml"/>
</Relationships>
</file>

<file path=ppt/slides/_rels/slide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notesSlide" Target="../notesSlides/notesSlide4.xml"/>
</Relationships>
</file>

<file path=ppt/slides/_rels/slide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notesSlide" Target="../notesSlides/notesSlide5.xml"/>
</Relationships>
</file>

<file path=ppt/slides/_rels/slide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notesSlide" Target="../notesSlides/notesSlide6.xml"/>
</Relationships>
</file>

<file path=ppt/slides/_rels/slide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notesSlide" Target="../notesSlides/notesSlide7.xml"/>
</Relationships>
</file>

<file path=ppt/slides/_rels/slide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notesSlide" Target="../notesSlides/notesSlide8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2781300"/>
          </a:xfrm>
          <a:prstGeom prst="rect">
            <a:avLst/>
          </a:prstGeom>
          <a:gradFill>
            <a:gsLst>
              <a:gs pos="0">
                <a:srgbClr val="001B35"/>
              </a:gs>
              <a:gs pos="55000">
                <a:srgbClr val="00387A"/>
              </a:gs>
              <a:gs pos="100000">
                <a:srgbClr val="0063A8"/>
              </a:gs>
            </a:gsLst>
            <a:lin ang="0" scaled="1"/>
          </a:gradFill>
          <a:ln>
            <a:noFill/>
          </a:ln>
        </p:spPr>
      </p:sp>
      <p:sp>
        <p:nvSpPr>
          <p:cNvPr id="4" name="Polygon 4"/>
          <p:cNvSpPr/>
          <p:nvPr/>
        </p:nvSpPr>
        <p:spPr>
          <a:xfrm>
            <a:off x="0" y="2400300"/>
            <a:ext cx="12192000" cy="381000"/>
          </a:xfrm>
          <a:custGeom>
            <a:avLst/>
            <a:gdLst/>
            <a:ahLst/>
            <a:cxnLst/>
            <a:rect l="l" t="t" r="r" b="b"/>
            <a:pathLst>
              <a:path w="12192000" h="381000">
                <a:moveTo>
                  <a:pt x="0" y="381000"/>
                </a:moveTo>
                <a:lnTo>
                  <a:pt x="12192000" y="0"/>
                </a:lnTo>
                <a:lnTo>
                  <a:pt x="12192000" y="381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" name="Ellipse 5"/>
          <p:cNvSpPr/>
          <p:nvPr/>
        </p:nvSpPr>
        <p:spPr>
          <a:xfrm>
            <a:off x="7943850" y="-1238250"/>
            <a:ext cx="4876800" cy="4876800"/>
          </a:xfrm>
          <a:prstGeom prst="ellipse">
            <a:avLst/>
          </a:prstGeom>
          <a:solidFill>
            <a:srgbClr val="FFFFFF">
              <a:alpha val="2200"/>
            </a:srgbClr>
          </a:solidFill>
          <a:ln>
            <a:noFill/>
          </a:ln>
        </p:spPr>
      </p:sp>
      <p:sp>
        <p:nvSpPr>
          <p:cNvPr id="6" name="Ellipse 6"/>
          <p:cNvSpPr/>
          <p:nvPr/>
        </p:nvSpPr>
        <p:spPr>
          <a:xfrm>
            <a:off x="8763000" y="-419100"/>
            <a:ext cx="3238500" cy="3238500"/>
          </a:xfrm>
          <a:prstGeom prst="ellipse">
            <a:avLst/>
          </a:prstGeom>
          <a:solidFill>
            <a:srgbClr val="FFFFFF">
              <a:alpha val="2800"/>
            </a:srgbClr>
          </a:solidFill>
          <a:ln>
            <a:noFill/>
          </a:ln>
        </p:spPr>
      </p:sp>
      <p:sp>
        <p:nvSpPr>
          <p:cNvPr id="7" name="Ellipse 7"/>
          <p:cNvSpPr/>
          <p:nvPr/>
        </p:nvSpPr>
        <p:spPr>
          <a:xfrm>
            <a:off x="9467850" y="285750"/>
            <a:ext cx="1828800" cy="1828800"/>
          </a:xfrm>
          <a:prstGeom prst="ellipse">
            <a:avLst/>
          </a:prstGeom>
          <a:solidFill>
            <a:srgbClr val="FFFFFF">
              <a:alpha val="3800"/>
            </a:srgbClr>
          </a:solidFill>
          <a:ln>
            <a:noFill/>
          </a:ln>
        </p:spPr>
      </p:sp>
      <p:sp>
        <p:nvSpPr>
          <p:cNvPr id="8" name="Ellipse 8"/>
          <p:cNvSpPr/>
          <p:nvPr/>
        </p:nvSpPr>
        <p:spPr>
          <a:xfrm>
            <a:off x="10001250" y="819150"/>
            <a:ext cx="762000" cy="762000"/>
          </a:xfrm>
          <a:prstGeom prst="ellipse">
            <a:avLst/>
          </a:prstGeom>
          <a:solidFill>
            <a:srgbClr val="FFFFFF">
              <a:alpha val="5000"/>
            </a:srgbClr>
          </a:solidFill>
          <a:ln>
            <a:noFill/>
          </a:ln>
        </p:spPr>
      </p:sp>
      <p:sp>
        <p:nvSpPr>
          <p:cNvPr id="9" name="Ellipse 9"/>
          <p:cNvSpPr/>
          <p:nvPr/>
        </p:nvSpPr>
        <p:spPr>
          <a:xfrm>
            <a:off x="723900" y="2419350"/>
            <a:ext cx="38100" cy="38100"/>
          </a:xfrm>
          <a:prstGeom prst="ellipse">
            <a:avLst/>
          </a:prstGeom>
          <a:solidFill>
            <a:srgbClr val="FFFFFF">
              <a:alpha val="11000"/>
            </a:srgbClr>
          </a:solidFill>
          <a:ln>
            <a:noFill/>
          </a:ln>
        </p:spPr>
      </p:sp>
      <p:sp>
        <p:nvSpPr>
          <p:cNvPr id="10" name="Ellipse 10"/>
          <p:cNvSpPr/>
          <p:nvPr/>
        </p:nvSpPr>
        <p:spPr>
          <a:xfrm>
            <a:off x="971550" y="2419350"/>
            <a:ext cx="38100" cy="38100"/>
          </a:xfrm>
          <a:prstGeom prst="ellipse">
            <a:avLst/>
          </a:prstGeom>
          <a:solidFill>
            <a:srgbClr val="FFFFFF">
              <a:alpha val="11000"/>
            </a:srgbClr>
          </a:solidFill>
          <a:ln>
            <a:noFill/>
          </a:ln>
        </p:spPr>
      </p:sp>
      <p:sp>
        <p:nvSpPr>
          <p:cNvPr id="11" name="Ellipse 11"/>
          <p:cNvSpPr/>
          <p:nvPr/>
        </p:nvSpPr>
        <p:spPr>
          <a:xfrm>
            <a:off x="1219200" y="2419350"/>
            <a:ext cx="38100" cy="38100"/>
          </a:xfrm>
          <a:prstGeom prst="ellipse">
            <a:avLst/>
          </a:prstGeom>
          <a:solidFill>
            <a:srgbClr val="FFFFFF">
              <a:alpha val="11000"/>
            </a:srgbClr>
          </a:solidFill>
          <a:ln>
            <a:noFill/>
          </a:ln>
        </p:spPr>
      </p:sp>
      <p:sp>
        <p:nvSpPr>
          <p:cNvPr id="12" name="Ellipse 12"/>
          <p:cNvSpPr/>
          <p:nvPr/>
        </p:nvSpPr>
        <p:spPr>
          <a:xfrm>
            <a:off x="723900" y="2200275"/>
            <a:ext cx="38100" cy="38100"/>
          </a:xfrm>
          <a:prstGeom prst="ellipse">
            <a:avLst/>
          </a:prstGeom>
          <a:solidFill>
            <a:srgbClr val="FFFFFF">
              <a:alpha val="7000"/>
            </a:srgbClr>
          </a:solidFill>
          <a:ln>
            <a:noFill/>
          </a:ln>
        </p:spPr>
      </p:sp>
      <p:sp>
        <p:nvSpPr>
          <p:cNvPr id="13" name="Ellipse 13"/>
          <p:cNvSpPr/>
          <p:nvPr/>
        </p:nvSpPr>
        <p:spPr>
          <a:xfrm>
            <a:off x="971550" y="2200275"/>
            <a:ext cx="38100" cy="38100"/>
          </a:xfrm>
          <a:prstGeom prst="ellipse">
            <a:avLst/>
          </a:prstGeom>
          <a:solidFill>
            <a:srgbClr val="FFFFFF">
              <a:alpha val="7000"/>
            </a:srgbClr>
          </a:solidFill>
          <a:ln>
            <a:noFill/>
          </a:ln>
        </p:spPr>
      </p:sp>
      <p:sp>
        <p:nvSpPr>
          <p:cNvPr id="14" name="Ellipse 14"/>
          <p:cNvSpPr/>
          <p:nvPr/>
        </p:nvSpPr>
        <p:spPr>
          <a:xfrm>
            <a:off x="1219200" y="2200275"/>
            <a:ext cx="38100" cy="38100"/>
          </a:xfrm>
          <a:prstGeom prst="ellipse">
            <a:avLst/>
          </a:prstGeom>
          <a:solidFill>
            <a:srgbClr val="FFFFFF">
              <a:alpha val="7000"/>
            </a:srgbClr>
          </a:solidFill>
          <a:ln>
            <a:noFill/>
          </a:ln>
        </p:spPr>
      </p:sp>
      <p:sp>
        <p:nvSpPr>
          <p:cNvPr id="15" name="TextBox 15"/>
          <p:cNvSpPr txBox="1"/>
          <p:nvPr/>
        </p:nvSpPr>
        <p:spPr>
          <a:xfrm>
            <a:off x="751522" y="406241"/>
            <a:ext cx="2870573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FFFFFF">
                    <a:alpha val="57999"/>
                  </a:srgbClr>
                </a:solidFill>
                <a:latin typeface="Arial"/>
                <a:ea typeface="Microsoft YaHei"/>
                <a:cs typeface="Arial"/>
              </a:rPr>
              <a:t>KIMSOONG EUROPE · CUSTOMER STRATEGY PRACTICE</a:t>
            </a:r>
          </a:p>
        </p:txBody>
      </p:sp>
      <p:sp>
        <p:nvSpPr>
          <p:cNvPr id="16" name="Line 16"/>
          <p:cNvSpPr/>
          <p:nvPr/>
        </p:nvSpPr>
        <p:spPr>
          <a:xfrm>
            <a:off x="762000" y="600075"/>
            <a:ext cx="4572000" cy="9525"/>
          </a:xfrm>
          <a:custGeom>
            <a:avLst/>
            <a:gdLst/>
            <a:ahLst/>
            <a:cxnLst/>
            <a:rect l="l" t="t" r="r" b="b"/>
            <a:pathLst>
              <a:path w="4572000" h="9525">
                <a:moveTo>
                  <a:pt x="0" y="0"/>
                </a:moveTo>
                <a:lnTo>
                  <a:pt x="4572000" y="0"/>
                </a:lnTo>
              </a:path>
            </a:pathLst>
          </a:custGeom>
          <a:noFill/>
          <a:ln w="4762">
            <a:solidFill>
              <a:srgbClr val="FFFFFF">
                <a:alpha val="20000"/>
              </a:srgbClr>
            </a:solidFill>
          </a:ln>
        </p:spPr>
      </p:sp>
      <p:sp>
        <p:nvSpPr>
          <p:cNvPr id="17" name="TextBox 17"/>
          <p:cNvSpPr txBox="1"/>
          <p:nvPr/>
        </p:nvSpPr>
        <p:spPr>
          <a:xfrm>
            <a:off x="718185" y="1037272"/>
            <a:ext cx="4981492" cy="7010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345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Kimsoong Customer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18185" y="1589722"/>
            <a:ext cx="4981492" cy="7010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345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Loyalty Programme</a:t>
            </a:r>
          </a:p>
        </p:txBody>
      </p:sp>
      <p:sp>
        <p:nvSpPr>
          <p:cNvPr id="19" name="Rectangle 19"/>
          <p:cNvSpPr/>
          <p:nvPr/>
        </p:nvSpPr>
        <p:spPr>
          <a:xfrm>
            <a:off x="762000" y="2076450"/>
            <a:ext cx="514350" cy="28575"/>
          </a:xfrm>
          <a:prstGeom prst="rect">
            <a:avLst/>
          </a:prstGeom>
          <a:gradFill>
            <a:gsLst>
              <a:gs pos="0">
                <a:srgbClr val="38BDF8"/>
              </a:gs>
              <a:gs pos="100000">
                <a:srgbClr val="0EA5E9"/>
              </a:gs>
            </a:gsLst>
            <a:lin ang="5400000" scaled="1"/>
          </a:gradFill>
          <a:ln>
            <a:noFill/>
          </a:ln>
        </p:spPr>
      </p:sp>
      <p:sp>
        <p:nvSpPr>
          <p:cNvPr id="20" name="TextBox 20"/>
          <p:cNvSpPr txBox="1"/>
          <p:nvPr/>
        </p:nvSpPr>
        <p:spPr>
          <a:xfrm>
            <a:off x="744855" y="2102168"/>
            <a:ext cx="6254925" cy="2743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rgbClr val="FFFFFF">
                    <a:alpha val="78000"/>
                  </a:srgbClr>
                </a:solidFill>
                <a:latin typeface="Arial"/>
                <a:ea typeface="Microsoft YaHei"/>
                <a:cs typeface="Arial"/>
              </a:rPr>
              <a:t>Strategic Framework for Customer Retention · European Market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52475" y="3252788"/>
            <a:ext cx="889873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PROJECT DETAILS</a:t>
            </a:r>
          </a:p>
        </p:txBody>
      </p:sp>
      <p:sp>
        <p:nvSpPr>
          <p:cNvPr id="22" name="Line 22"/>
          <p:cNvSpPr/>
          <p:nvPr/>
        </p:nvSpPr>
        <p:spPr>
          <a:xfrm>
            <a:off x="762000" y="3438525"/>
            <a:ext cx="5124450" cy="9525"/>
          </a:xfrm>
          <a:custGeom>
            <a:avLst/>
            <a:gdLst/>
            <a:ahLst/>
            <a:cxnLst/>
            <a:rect l="l" t="t" r="r" b="b"/>
            <a:pathLst>
              <a:path w="5124450" h="9525">
                <a:moveTo>
                  <a:pt x="0" y="0"/>
                </a:moveTo>
                <a:lnTo>
                  <a:pt x="51244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23" name="Rectangle 23"/>
          <p:cNvSpPr/>
          <p:nvPr/>
        </p:nvSpPr>
        <p:spPr>
          <a:xfrm>
            <a:off x="762000" y="3562350"/>
            <a:ext cx="38100" cy="1123950"/>
          </a:xfrm>
          <a:prstGeom prst="rect">
            <a:avLst/>
          </a:prstGeom>
          <a:solidFill>
            <a:srgbClr val="005587"/>
          </a:solidFill>
          <a:ln>
            <a:noFill/>
          </a:ln>
        </p:spPr>
      </p:sp>
      <p:sp>
        <p:nvSpPr>
          <p:cNvPr id="24" name="TextBox 24"/>
          <p:cNvSpPr txBox="1"/>
          <p:nvPr/>
        </p:nvSpPr>
        <p:spPr>
          <a:xfrm>
            <a:off x="940118" y="3695224"/>
            <a:ext cx="443417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F172A"/>
                </a:solidFill>
                <a:latin typeface="Arial"/>
                <a:ea typeface="Microsoft YaHei"/>
                <a:cs typeface="Arial"/>
              </a:rPr>
              <a:t>Client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854518" y="3695224"/>
            <a:ext cx="2773061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Kimsoong European Headquarters, Paris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940118" y="3961924"/>
            <a:ext cx="353706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F172A"/>
                </a:solidFill>
                <a:latin typeface="Arial"/>
                <a:ea typeface="Microsoft YaHei"/>
                <a:cs typeface="Arial"/>
              </a:rPr>
              <a:t>Date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854518" y="3961924"/>
            <a:ext cx="2652022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November 2025 | Ref: KIMEU-2025-CL01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940118" y="4228624"/>
            <a:ext cx="435941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F172A"/>
                </a:solidFill>
                <a:latin typeface="Arial"/>
                <a:ea typeface="Microsoft YaHei"/>
                <a:cs typeface="Arial"/>
              </a:rPr>
              <a:t>Scope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854518" y="4228624"/>
            <a:ext cx="4125849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Customer loyalty programme — European franchise network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0118" y="4495324"/>
            <a:ext cx="802262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F172A"/>
                </a:solidFill>
                <a:latin typeface="Arial"/>
                <a:ea typeface="Microsoft YaHei"/>
                <a:cs typeface="Arial"/>
              </a:rPr>
              <a:t>Cost model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2178368" y="4495324"/>
            <a:ext cx="3499294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50/50 split — Head Office and European franchises</a:t>
            </a:r>
          </a:p>
        </p:txBody>
      </p:sp>
      <p:sp>
        <p:nvSpPr>
          <p:cNvPr id="32" name="Rectangle 32"/>
          <p:cNvSpPr/>
          <p:nvPr/>
        </p:nvSpPr>
        <p:spPr>
          <a:xfrm>
            <a:off x="7200900" y="3124200"/>
            <a:ext cx="2171700" cy="21907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47650" dist="66675" dir="10799508" algn="tl" rotWithShape="0">
              <a:srgbClr val="000000">
                <a:alpha val="9000"/>
              </a:srgbClr>
            </a:outerShdw>
          </a:effectLst>
        </p:spPr>
      </p:sp>
      <p:sp>
        <p:nvSpPr>
          <p:cNvPr id="33" name="Rectangle 33"/>
          <p:cNvSpPr/>
          <p:nvPr/>
        </p:nvSpPr>
        <p:spPr>
          <a:xfrm>
            <a:off x="7200900" y="3124200"/>
            <a:ext cx="2171700" cy="47625"/>
          </a:xfrm>
          <a:prstGeom prst="rect">
            <a:avLst/>
          </a:prstGeom>
          <a:solidFill>
            <a:srgbClr val="DC2626"/>
          </a:solidFill>
          <a:ln>
            <a:noFill/>
          </a:ln>
        </p:spPr>
      </p:sp>
      <p:sp>
        <p:nvSpPr>
          <p:cNvPr id="34" name="Rectangle 34"/>
          <p:cNvSpPr/>
          <p:nvPr/>
        </p:nvSpPr>
        <p:spPr>
          <a:xfrm>
            <a:off x="7200900" y="3124200"/>
            <a:ext cx="47625" cy="2190750"/>
          </a:xfrm>
          <a:prstGeom prst="rect">
            <a:avLst/>
          </a:prstGeom>
          <a:solidFill>
            <a:srgbClr val="DC2626"/>
          </a:solidFill>
          <a:ln>
            <a:noFill/>
          </a:ln>
        </p:spPr>
      </p:sp>
      <p:sp>
        <p:nvSpPr>
          <p:cNvPr id="35" name="TextBox 35"/>
          <p:cNvSpPr txBox="1"/>
          <p:nvPr/>
        </p:nvSpPr>
        <p:spPr>
          <a:xfrm>
            <a:off x="7458075" y="3386138"/>
            <a:ext cx="1169194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REPEAT PURCHASE RATE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7402830" y="3583305"/>
            <a:ext cx="1224477" cy="10363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5100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15%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7456170" y="4284345"/>
            <a:ext cx="1994535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Only 1 in 7 buyers ever returns</a:t>
            </a:r>
          </a:p>
        </p:txBody>
      </p:sp>
      <p:sp>
        <p:nvSpPr>
          <p:cNvPr id="38" name="Line 38"/>
          <p:cNvSpPr/>
          <p:nvPr/>
        </p:nvSpPr>
        <p:spPr>
          <a:xfrm>
            <a:off x="7467600" y="4514850"/>
            <a:ext cx="1790700" cy="9525"/>
          </a:xfrm>
          <a:custGeom>
            <a:avLst/>
            <a:gdLst/>
            <a:ahLst/>
            <a:cxnLst/>
            <a:rect l="l" t="t" r="r" b="b"/>
            <a:pathLst>
              <a:path w="1790700" h="9525">
                <a:moveTo>
                  <a:pt x="0" y="0"/>
                </a:moveTo>
                <a:lnTo>
                  <a:pt x="1790700" y="0"/>
                </a:lnTo>
              </a:path>
            </a:pathLst>
          </a:custGeom>
          <a:noFill/>
          <a:ln w="9525">
            <a:solidFill>
              <a:srgbClr val="F1F5F9"/>
            </a:solidFill>
          </a:ln>
        </p:spPr>
      </p:sp>
      <p:sp>
        <p:nvSpPr>
          <p:cNvPr id="39" name="TextBox 39"/>
          <p:cNvSpPr txBox="1"/>
          <p:nvPr/>
        </p:nvSpPr>
        <p:spPr>
          <a:xfrm>
            <a:off x="7456170" y="4608195"/>
            <a:ext cx="1582455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Target: 30% by Q4 2026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7457122" y="4787741"/>
            <a:ext cx="1984962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Double retention within 12 months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7458075" y="5100638"/>
            <a:ext cx="1686758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b="1" dirty="0">
                <a:solidFill>
                  <a:srgbClr val="059669"/>
                </a:solidFill>
                <a:latin typeface="Arial"/>
                <a:ea typeface="Microsoft YaHei"/>
                <a:cs typeface="Arial"/>
              </a:rPr>
              <a:t>78% of losses are controllable</a:t>
            </a:r>
          </a:p>
        </p:txBody>
      </p:sp>
      <p:sp>
        <p:nvSpPr>
          <p:cNvPr id="42" name="Rectangle 42"/>
          <p:cNvSpPr/>
          <p:nvPr/>
        </p:nvSpPr>
        <p:spPr>
          <a:xfrm>
            <a:off x="9544050" y="3124200"/>
            <a:ext cx="2171700" cy="21907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47650" dist="66675" dir="10799508" algn="tl" rotWithShape="0">
              <a:srgbClr val="000000">
                <a:alpha val="9000"/>
              </a:srgbClr>
            </a:outerShdw>
          </a:effectLst>
        </p:spPr>
      </p:sp>
      <p:sp>
        <p:nvSpPr>
          <p:cNvPr id="43" name="Rectangle 43"/>
          <p:cNvSpPr/>
          <p:nvPr/>
        </p:nvSpPr>
        <p:spPr>
          <a:xfrm>
            <a:off x="9544050" y="3124200"/>
            <a:ext cx="2171700" cy="47625"/>
          </a:xfrm>
          <a:prstGeom prst="rect">
            <a:avLst/>
          </a:prstGeom>
          <a:solidFill>
            <a:srgbClr val="F59E0B"/>
          </a:solidFill>
          <a:ln>
            <a:noFill/>
          </a:ln>
        </p:spPr>
      </p:sp>
      <p:sp>
        <p:nvSpPr>
          <p:cNvPr id="44" name="Rectangle 44"/>
          <p:cNvSpPr/>
          <p:nvPr/>
        </p:nvSpPr>
        <p:spPr>
          <a:xfrm>
            <a:off x="9544050" y="3124200"/>
            <a:ext cx="47625" cy="2190750"/>
          </a:xfrm>
          <a:prstGeom prst="rect">
            <a:avLst/>
          </a:prstGeom>
          <a:solidFill>
            <a:srgbClr val="F59E0B"/>
          </a:solidFill>
          <a:ln>
            <a:noFill/>
          </a:ln>
        </p:spPr>
      </p:sp>
      <p:sp>
        <p:nvSpPr>
          <p:cNvPr id="45" name="TextBox 45"/>
          <p:cNvSpPr txBox="1"/>
          <p:nvPr/>
        </p:nvSpPr>
        <p:spPr>
          <a:xfrm>
            <a:off x="9801225" y="3386138"/>
            <a:ext cx="1508760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CONTROLLABLE LOSS DRIVERS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9768840" y="3644265"/>
            <a:ext cx="918824" cy="6705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3300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52%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9799320" y="4150995"/>
            <a:ext cx="153447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switched to competitor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9768840" y="4168140"/>
            <a:ext cx="918824" cy="6705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3300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26%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9799320" y="4674870"/>
            <a:ext cx="1343882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cited service failure</a:t>
            </a:r>
          </a:p>
        </p:txBody>
      </p:sp>
      <p:sp>
        <p:nvSpPr>
          <p:cNvPr id="50" name="Line 50"/>
          <p:cNvSpPr/>
          <p:nvPr/>
        </p:nvSpPr>
        <p:spPr>
          <a:xfrm>
            <a:off x="9810750" y="4905375"/>
            <a:ext cx="1790700" cy="9525"/>
          </a:xfrm>
          <a:custGeom>
            <a:avLst/>
            <a:gdLst/>
            <a:ahLst/>
            <a:cxnLst/>
            <a:rect l="l" t="t" r="r" b="b"/>
            <a:pathLst>
              <a:path w="1790700" h="9525">
                <a:moveTo>
                  <a:pt x="0" y="0"/>
                </a:moveTo>
                <a:lnTo>
                  <a:pt x="1790700" y="0"/>
                </a:lnTo>
              </a:path>
            </a:pathLst>
          </a:custGeom>
          <a:noFill/>
          <a:ln w="9525">
            <a:solidFill>
              <a:srgbClr val="F1F5F9"/>
            </a:solidFill>
          </a:ln>
        </p:spPr>
      </p:sp>
      <p:sp>
        <p:nvSpPr>
          <p:cNvPr id="51" name="TextBox 51"/>
          <p:cNvSpPr txBox="1"/>
          <p:nvPr/>
        </p:nvSpPr>
        <p:spPr>
          <a:xfrm>
            <a:off x="9799320" y="4998720"/>
            <a:ext cx="1603158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= 78% controllable total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9801225" y="5186362"/>
            <a:ext cx="138826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Both directly addressable</a:t>
            </a:r>
          </a:p>
        </p:txBody>
      </p:sp>
      <p:sp>
        <p:nvSpPr>
          <p:cNvPr id="53" name="Rectangle 53"/>
          <p:cNvSpPr/>
          <p:nvPr/>
        </p:nvSpPr>
        <p:spPr>
          <a:xfrm>
            <a:off x="0" y="6610350"/>
            <a:ext cx="12192000" cy="247650"/>
          </a:xfrm>
          <a:prstGeom prst="rect">
            <a:avLst/>
          </a:prstGeom>
          <a:solidFill>
            <a:srgbClr val="F8FAFC"/>
          </a:solidFill>
          <a:ln>
            <a:noFill/>
          </a:ln>
        </p:spPr>
      </p:sp>
      <p:sp>
        <p:nvSpPr>
          <p:cNvPr id="54" name="Line 54"/>
          <p:cNvSpPr/>
          <p:nvPr/>
        </p:nvSpPr>
        <p:spPr>
          <a:xfrm>
            <a:off x="0" y="6610350"/>
            <a:ext cx="12192000" cy="9525"/>
          </a:xfrm>
          <a:custGeom>
            <a:avLst/>
            <a:gdLst/>
            <a:ahLst/>
            <a:cxnLst/>
            <a:rect l="l" t="t" r="r" b="b"/>
            <a:pathLst>
              <a:path w="12192000" h="9525">
                <a:moveTo>
                  <a:pt x="0" y="0"/>
                </a:moveTo>
                <a:lnTo>
                  <a:pt x="121920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55" name="TextBox 55"/>
          <p:cNvSpPr txBox="1"/>
          <p:nvPr/>
        </p:nvSpPr>
        <p:spPr>
          <a:xfrm>
            <a:off x="371475" y="6691312"/>
            <a:ext cx="2839641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Source: Kimsoong Customer Loyalty Programme Brief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4881562" y="6691312"/>
            <a:ext cx="2428875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STRICTLY CONFIDENTIAL | NOT FOR DISTRIBUTION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11768614" y="6691312"/>
            <a:ext cx="51911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1</a:t>
            </a:r>
          </a:p>
        </p:txBody>
      </p:sp>
    </p:spTree>
  </p:cSld>
  <p:clrMapOvr>
    <a:masterClrMapping/>
  </p:clrMapOvr>
  <p:transition dur="4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gradFill>
            <a:gsLst>
              <a:gs pos="0">
                <a:srgbClr val="002A50"/>
              </a:gs>
              <a:gs pos="100000">
                <a:srgbClr val="0070C0"/>
              </a:gs>
            </a:gsLst>
            <a:lin ang="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362902" y="265271"/>
            <a:ext cx="10154010" cy="2895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425" b="1" dirty="0">
                <a:solidFill>
                  <a:srgbClr val="0F172A"/>
                </a:solidFill>
                <a:latin typeface="Arial"/>
                <a:ea typeface="Microsoft YaHei"/>
                <a:cs typeface="Arial"/>
              </a:rPr>
              <a:t>Kimsoong retains only 15% of buyers — a structural loyalty crisis threatening long-term growth</a:t>
            </a:r>
          </a:p>
        </p:txBody>
      </p:sp>
      <p:sp>
        <p:nvSpPr>
          <p:cNvPr id="5" name="Rectangle 5"/>
          <p:cNvSpPr/>
          <p:nvPr/>
        </p:nvSpPr>
        <p:spPr>
          <a:xfrm>
            <a:off x="381000" y="533400"/>
            <a:ext cx="11430000" cy="419100"/>
          </a:xfrm>
          <a:prstGeom prst="rect">
            <a:avLst/>
          </a:prstGeom>
          <a:solidFill>
            <a:srgbClr val="18345E"/>
          </a:solidFill>
          <a:ln>
            <a:noFill/>
          </a:ln>
        </p:spPr>
      </p:sp>
      <p:sp>
        <p:nvSpPr>
          <p:cNvPr id="6" name="Rectangle 6"/>
          <p:cNvSpPr/>
          <p:nvPr/>
        </p:nvSpPr>
        <p:spPr>
          <a:xfrm>
            <a:off x="381000" y="533400"/>
            <a:ext cx="47625" cy="419100"/>
          </a:xfrm>
          <a:prstGeom prst="rect">
            <a:avLst/>
          </a:prstGeom>
          <a:solidFill>
            <a:srgbClr val="38BDF8"/>
          </a:solidFill>
          <a:ln>
            <a:noFill/>
          </a:ln>
        </p:spPr>
      </p:sp>
      <p:sp>
        <p:nvSpPr>
          <p:cNvPr id="7" name="TextBox 7"/>
          <p:cNvSpPr txBox="1"/>
          <p:nvPr/>
        </p:nvSpPr>
        <p:spPr>
          <a:xfrm>
            <a:off x="530542" y="685324"/>
            <a:ext cx="9422015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F8FAFC"/>
                </a:solidFill>
                <a:latin typeface="Arial"/>
                <a:ea typeface="Microsoft YaHei"/>
                <a:cs typeface="Arial"/>
              </a:rPr>
              <a:t>85% of customers never return; 78% of defections stem from competitive pricing and service failure — both directly addressable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71475" y="1081088"/>
            <a:ext cx="122943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THREE CRITICAL METRICS</a:t>
            </a:r>
          </a:p>
        </p:txBody>
      </p:sp>
      <p:sp>
        <p:nvSpPr>
          <p:cNvPr id="9" name="Rectangle 9"/>
          <p:cNvSpPr/>
          <p:nvPr/>
        </p:nvSpPr>
        <p:spPr>
          <a:xfrm>
            <a:off x="381000" y="1257300"/>
            <a:ext cx="3524250" cy="1047750"/>
          </a:xfrm>
          <a:prstGeom prst="rect">
            <a:avLst/>
          </a:prstGeom>
          <a:solidFill>
            <a:srgbClr val="FEF2F2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10" name="Rectangle 10"/>
          <p:cNvSpPr/>
          <p:nvPr/>
        </p:nvSpPr>
        <p:spPr>
          <a:xfrm>
            <a:off x="381000" y="1257300"/>
            <a:ext cx="47625" cy="1047750"/>
          </a:xfrm>
          <a:prstGeom prst="rect">
            <a:avLst/>
          </a:prstGeom>
          <a:solidFill>
            <a:srgbClr val="DC2626"/>
          </a:solidFill>
          <a:ln>
            <a:noFill/>
          </a:ln>
        </p:spPr>
      </p:sp>
      <p:sp>
        <p:nvSpPr>
          <p:cNvPr id="11" name="TextBox 11"/>
          <p:cNvSpPr txBox="1"/>
          <p:nvPr/>
        </p:nvSpPr>
        <p:spPr>
          <a:xfrm>
            <a:off x="637222" y="1511141"/>
            <a:ext cx="1286113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Repeat purchase rate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98170" y="1636395"/>
            <a:ext cx="936365" cy="7924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3900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15%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893570" y="1960245"/>
            <a:ext cx="96926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vs. target 30%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37222" y="2139791"/>
            <a:ext cx="2171724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Gap: −50% | Only 1 in 7 ever returns</a:t>
            </a:r>
          </a:p>
        </p:txBody>
      </p:sp>
      <p:sp>
        <p:nvSpPr>
          <p:cNvPr id="15" name="Rectangle 15"/>
          <p:cNvSpPr/>
          <p:nvPr/>
        </p:nvSpPr>
        <p:spPr>
          <a:xfrm>
            <a:off x="4095750" y="1257300"/>
            <a:ext cx="3524250" cy="1047750"/>
          </a:xfrm>
          <a:prstGeom prst="rect">
            <a:avLst/>
          </a:prstGeom>
          <a:solidFill>
            <a:srgbClr val="FFFBEB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16" name="Rectangle 16"/>
          <p:cNvSpPr/>
          <p:nvPr/>
        </p:nvSpPr>
        <p:spPr>
          <a:xfrm>
            <a:off x="4095750" y="1257300"/>
            <a:ext cx="47625" cy="1047750"/>
          </a:xfrm>
          <a:prstGeom prst="rect">
            <a:avLst/>
          </a:prstGeom>
          <a:solidFill>
            <a:srgbClr val="F59E0B"/>
          </a:solidFill>
          <a:ln>
            <a:noFill/>
          </a:ln>
        </p:spPr>
      </p:sp>
      <p:sp>
        <p:nvSpPr>
          <p:cNvPr id="17" name="TextBox 17"/>
          <p:cNvSpPr txBox="1"/>
          <p:nvPr/>
        </p:nvSpPr>
        <p:spPr>
          <a:xfrm>
            <a:off x="4351972" y="1511141"/>
            <a:ext cx="121381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Lost to competitors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312920" y="1636395"/>
            <a:ext cx="1085883" cy="7924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3900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52%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5608320" y="1960245"/>
            <a:ext cx="1080992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of lapsed buyers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4351972" y="2139791"/>
            <a:ext cx="2975099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Primary defection driver — directly controllable</a:t>
            </a:r>
          </a:p>
        </p:txBody>
      </p:sp>
      <p:sp>
        <p:nvSpPr>
          <p:cNvPr id="21" name="Rectangle 21"/>
          <p:cNvSpPr/>
          <p:nvPr/>
        </p:nvSpPr>
        <p:spPr>
          <a:xfrm>
            <a:off x="7810500" y="1257300"/>
            <a:ext cx="4000500" cy="1047750"/>
          </a:xfrm>
          <a:prstGeom prst="rect">
            <a:avLst/>
          </a:prstGeom>
          <a:solidFill>
            <a:srgbClr val="FEF2F2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22" name="Rectangle 22"/>
          <p:cNvSpPr/>
          <p:nvPr/>
        </p:nvSpPr>
        <p:spPr>
          <a:xfrm>
            <a:off x="7810500" y="1257300"/>
            <a:ext cx="47625" cy="1047750"/>
          </a:xfrm>
          <a:prstGeom prst="rect">
            <a:avLst/>
          </a:prstGeom>
          <a:solidFill>
            <a:srgbClr val="F59E0B"/>
          </a:solidFill>
          <a:ln>
            <a:noFill/>
          </a:ln>
        </p:spPr>
      </p:sp>
      <p:sp>
        <p:nvSpPr>
          <p:cNvPr id="23" name="TextBox 23"/>
          <p:cNvSpPr txBox="1"/>
          <p:nvPr/>
        </p:nvSpPr>
        <p:spPr>
          <a:xfrm>
            <a:off x="8066722" y="1511141"/>
            <a:ext cx="1828324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After-sales rated Fair or Poor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027670" y="1636395"/>
            <a:ext cx="1085883" cy="7924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3900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67%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9323070" y="1960245"/>
            <a:ext cx="107442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of all customers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8066722" y="2139791"/>
            <a:ext cx="2873887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Drives 26% of all defection — must-fix priority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71475" y="2490788"/>
            <a:ext cx="2850594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FATE OF 100 KIMSOONG BUYERS — ONE PURCHASE COHORT</a:t>
            </a:r>
          </a:p>
        </p:txBody>
      </p:sp>
      <p:sp>
        <p:nvSpPr>
          <p:cNvPr id="28" name="Rectangle 28"/>
          <p:cNvSpPr/>
          <p:nvPr/>
        </p:nvSpPr>
        <p:spPr>
          <a:xfrm>
            <a:off x="381000" y="2667000"/>
            <a:ext cx="1714500" cy="495300"/>
          </a:xfrm>
          <a:prstGeom prst="rect">
            <a:avLst/>
          </a:prstGeom>
          <a:solidFill>
            <a:srgbClr val="005587"/>
          </a:solidFill>
          <a:ln>
            <a:noFill/>
          </a:ln>
        </p:spPr>
      </p:sp>
      <p:sp>
        <p:nvSpPr>
          <p:cNvPr id="29" name="TextBox 29"/>
          <p:cNvSpPr txBox="1"/>
          <p:nvPr/>
        </p:nvSpPr>
        <p:spPr>
          <a:xfrm>
            <a:off x="1133119" y="2816542"/>
            <a:ext cx="210262" cy="2743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15</a:t>
            </a:r>
          </a:p>
        </p:txBody>
      </p:sp>
      <p:sp>
        <p:nvSpPr>
          <p:cNvPr id="30" name="Rectangle 30"/>
          <p:cNvSpPr/>
          <p:nvPr/>
        </p:nvSpPr>
        <p:spPr>
          <a:xfrm>
            <a:off x="2095500" y="2667000"/>
            <a:ext cx="5943600" cy="495300"/>
          </a:xfrm>
          <a:prstGeom prst="rect">
            <a:avLst/>
          </a:prstGeom>
          <a:solidFill>
            <a:srgbClr val="DC2626"/>
          </a:solidFill>
          <a:ln>
            <a:noFill/>
          </a:ln>
        </p:spPr>
      </p:sp>
      <p:sp>
        <p:nvSpPr>
          <p:cNvPr id="31" name="TextBox 31"/>
          <p:cNvSpPr txBox="1"/>
          <p:nvPr/>
        </p:nvSpPr>
        <p:spPr>
          <a:xfrm>
            <a:off x="4936291" y="2816542"/>
            <a:ext cx="262018" cy="2743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52</a:t>
            </a:r>
          </a:p>
        </p:txBody>
      </p:sp>
      <p:sp>
        <p:nvSpPr>
          <p:cNvPr id="32" name="Rectangle 32"/>
          <p:cNvSpPr/>
          <p:nvPr/>
        </p:nvSpPr>
        <p:spPr>
          <a:xfrm>
            <a:off x="8039100" y="2667000"/>
            <a:ext cx="2971800" cy="495300"/>
          </a:xfrm>
          <a:prstGeom prst="rect">
            <a:avLst/>
          </a:prstGeom>
          <a:solidFill>
            <a:srgbClr val="F59E0B"/>
          </a:solidFill>
          <a:ln>
            <a:noFill/>
          </a:ln>
        </p:spPr>
      </p:sp>
      <p:sp>
        <p:nvSpPr>
          <p:cNvPr id="33" name="TextBox 33"/>
          <p:cNvSpPr txBox="1"/>
          <p:nvPr/>
        </p:nvSpPr>
        <p:spPr>
          <a:xfrm>
            <a:off x="9408547" y="2832735"/>
            <a:ext cx="232905" cy="2438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20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26</a:t>
            </a:r>
          </a:p>
        </p:txBody>
      </p:sp>
      <p:sp>
        <p:nvSpPr>
          <p:cNvPr id="34" name="Rectangle 34"/>
          <p:cNvSpPr/>
          <p:nvPr/>
        </p:nvSpPr>
        <p:spPr>
          <a:xfrm>
            <a:off x="11010900" y="2667000"/>
            <a:ext cx="800100" cy="495300"/>
          </a:xfrm>
          <a:prstGeom prst="rect">
            <a:avLst/>
          </a:prstGeom>
          <a:solidFill>
            <a:srgbClr val="CBD5E1"/>
          </a:solidFill>
          <a:ln>
            <a:noFill/>
          </a:ln>
        </p:spPr>
      </p:sp>
      <p:sp>
        <p:nvSpPr>
          <p:cNvPr id="35" name="TextBox 35"/>
          <p:cNvSpPr txBox="1"/>
          <p:nvPr/>
        </p:nvSpPr>
        <p:spPr>
          <a:xfrm>
            <a:off x="11359408" y="2857024"/>
            <a:ext cx="103084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7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7</a:t>
            </a:r>
          </a:p>
        </p:txBody>
      </p:sp>
      <p:sp>
        <p:nvSpPr>
          <p:cNvPr id="36" name="Line 36"/>
          <p:cNvSpPr/>
          <p:nvPr/>
        </p:nvSpPr>
        <p:spPr>
          <a:xfrm>
            <a:off x="2095500" y="2628900"/>
            <a:ext cx="9525" cy="571500"/>
          </a:xfrm>
          <a:custGeom>
            <a:avLst/>
            <a:gdLst/>
            <a:ahLst/>
            <a:cxnLst/>
            <a:rect l="l" t="t" r="r" b="b"/>
            <a:pathLst>
              <a:path w="9525" h="571500">
                <a:moveTo>
                  <a:pt x="0" y="0"/>
                </a:moveTo>
                <a:lnTo>
                  <a:pt x="0" y="571500"/>
                </a:lnTo>
              </a:path>
            </a:pathLst>
          </a:custGeom>
          <a:noFill/>
          <a:ln w="14288">
            <a:solidFill>
              <a:srgbClr val="FFFFFF"/>
            </a:solidFill>
          </a:ln>
        </p:spPr>
      </p:sp>
      <p:sp>
        <p:nvSpPr>
          <p:cNvPr id="37" name="Line 37"/>
          <p:cNvSpPr/>
          <p:nvPr/>
        </p:nvSpPr>
        <p:spPr>
          <a:xfrm>
            <a:off x="8039100" y="2628900"/>
            <a:ext cx="9525" cy="571500"/>
          </a:xfrm>
          <a:custGeom>
            <a:avLst/>
            <a:gdLst/>
            <a:ahLst/>
            <a:cxnLst/>
            <a:rect l="l" t="t" r="r" b="b"/>
            <a:pathLst>
              <a:path w="9525" h="571500">
                <a:moveTo>
                  <a:pt x="0" y="0"/>
                </a:moveTo>
                <a:lnTo>
                  <a:pt x="0" y="571500"/>
                </a:lnTo>
              </a:path>
            </a:pathLst>
          </a:custGeom>
          <a:noFill/>
          <a:ln w="14288">
            <a:solidFill>
              <a:srgbClr val="FFFFFF"/>
            </a:solidFill>
          </a:ln>
        </p:spPr>
      </p:sp>
      <p:sp>
        <p:nvSpPr>
          <p:cNvPr id="38" name="Line 38"/>
          <p:cNvSpPr/>
          <p:nvPr/>
        </p:nvSpPr>
        <p:spPr>
          <a:xfrm>
            <a:off x="11010900" y="2628900"/>
            <a:ext cx="9525" cy="571500"/>
          </a:xfrm>
          <a:custGeom>
            <a:avLst/>
            <a:gdLst/>
            <a:ahLst/>
            <a:cxnLst/>
            <a:rect l="l" t="t" r="r" b="b"/>
            <a:pathLst>
              <a:path w="9525" h="571500">
                <a:moveTo>
                  <a:pt x="0" y="0"/>
                </a:moveTo>
                <a:lnTo>
                  <a:pt x="0" y="571500"/>
                </a:lnTo>
              </a:path>
            </a:pathLst>
          </a:custGeom>
          <a:noFill/>
          <a:ln w="14288">
            <a:solidFill>
              <a:srgbClr val="FFFFFF"/>
            </a:solidFill>
          </a:ln>
        </p:spPr>
      </p:sp>
      <p:sp>
        <p:nvSpPr>
          <p:cNvPr id="39" name="Line 39"/>
          <p:cNvSpPr/>
          <p:nvPr/>
        </p:nvSpPr>
        <p:spPr>
          <a:xfrm>
            <a:off x="1238250" y="3162300"/>
            <a:ext cx="9525" cy="171450"/>
          </a:xfrm>
          <a:custGeom>
            <a:avLst/>
            <a:gdLst/>
            <a:ahLst/>
            <a:cxnLst/>
            <a:rect l="l" t="t" r="r" b="b"/>
            <a:pathLst>
              <a:path w="9525" h="171450">
                <a:moveTo>
                  <a:pt x="0" y="0"/>
                </a:moveTo>
                <a:lnTo>
                  <a:pt x="0" y="171450"/>
                </a:lnTo>
              </a:path>
            </a:pathLst>
          </a:custGeom>
          <a:noFill/>
          <a:ln w="9525">
            <a:solidFill>
              <a:srgbClr val="94A3B8"/>
            </a:solidFill>
          </a:ln>
        </p:spPr>
      </p:sp>
      <p:sp>
        <p:nvSpPr>
          <p:cNvPr id="40" name="TextBox 40"/>
          <p:cNvSpPr txBox="1"/>
          <p:nvPr/>
        </p:nvSpPr>
        <p:spPr>
          <a:xfrm>
            <a:off x="581589" y="3379470"/>
            <a:ext cx="1313321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b="1" dirty="0">
                <a:solidFill>
                  <a:srgbClr val="005587"/>
                </a:solidFill>
                <a:latin typeface="Arial"/>
                <a:ea typeface="Microsoft YaHei"/>
                <a:cs typeface="Arial"/>
              </a:rPr>
              <a:t>Return to Kimsoong</a:t>
            </a:r>
          </a:p>
        </p:txBody>
      </p:sp>
      <p:sp>
        <p:nvSpPr>
          <p:cNvPr id="41" name="Line 41"/>
          <p:cNvSpPr/>
          <p:nvPr/>
        </p:nvSpPr>
        <p:spPr>
          <a:xfrm>
            <a:off x="5067300" y="3162300"/>
            <a:ext cx="9525" cy="171450"/>
          </a:xfrm>
          <a:custGeom>
            <a:avLst/>
            <a:gdLst/>
            <a:ahLst/>
            <a:cxnLst/>
            <a:rect l="l" t="t" r="r" b="b"/>
            <a:pathLst>
              <a:path w="9525" h="171450">
                <a:moveTo>
                  <a:pt x="0" y="0"/>
                </a:moveTo>
                <a:lnTo>
                  <a:pt x="0" y="171450"/>
                </a:lnTo>
              </a:path>
            </a:pathLst>
          </a:custGeom>
          <a:noFill/>
          <a:ln w="9525">
            <a:solidFill>
              <a:srgbClr val="94A3B8"/>
            </a:solidFill>
          </a:ln>
        </p:spPr>
      </p:sp>
      <p:sp>
        <p:nvSpPr>
          <p:cNvPr id="42" name="TextBox 42"/>
          <p:cNvSpPr txBox="1"/>
          <p:nvPr/>
        </p:nvSpPr>
        <p:spPr>
          <a:xfrm>
            <a:off x="4224316" y="3379470"/>
            <a:ext cx="1685968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Bought competitor model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3945291" y="3539966"/>
            <a:ext cx="2244019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Initiative: loyalty discount + trade-in</a:t>
            </a:r>
          </a:p>
        </p:txBody>
      </p:sp>
      <p:sp>
        <p:nvSpPr>
          <p:cNvPr id="44" name="Line 44"/>
          <p:cNvSpPr/>
          <p:nvPr/>
        </p:nvSpPr>
        <p:spPr>
          <a:xfrm>
            <a:off x="9525000" y="3162300"/>
            <a:ext cx="9525" cy="171450"/>
          </a:xfrm>
          <a:custGeom>
            <a:avLst/>
            <a:gdLst/>
            <a:ahLst/>
            <a:cxnLst/>
            <a:rect l="l" t="t" r="r" b="b"/>
            <a:pathLst>
              <a:path w="9525" h="171450">
                <a:moveTo>
                  <a:pt x="0" y="0"/>
                </a:moveTo>
                <a:lnTo>
                  <a:pt x="0" y="171450"/>
                </a:lnTo>
              </a:path>
            </a:pathLst>
          </a:custGeom>
          <a:noFill/>
          <a:ln w="9525">
            <a:solidFill>
              <a:srgbClr val="94A3B8"/>
            </a:solidFill>
          </a:ln>
        </p:spPr>
      </p:sp>
      <p:sp>
        <p:nvSpPr>
          <p:cNvPr id="45" name="TextBox 45"/>
          <p:cNvSpPr txBox="1"/>
          <p:nvPr/>
        </p:nvSpPr>
        <p:spPr>
          <a:xfrm>
            <a:off x="8654413" y="3379470"/>
            <a:ext cx="1741175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Disappointed with service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8541556" y="3539966"/>
            <a:ext cx="1966889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Initiative: free 3-yr after-sales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1222748" y="3387566"/>
            <a:ext cx="376404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Other</a:t>
            </a:r>
          </a:p>
        </p:txBody>
      </p:sp>
      <p:sp>
        <p:nvSpPr>
          <p:cNvPr id="48" name="Line 48"/>
          <p:cNvSpPr/>
          <p:nvPr/>
        </p:nvSpPr>
        <p:spPr>
          <a:xfrm>
            <a:off x="2095500" y="3848100"/>
            <a:ext cx="8905875" cy="9525"/>
          </a:xfrm>
          <a:custGeom>
            <a:avLst/>
            <a:gdLst/>
            <a:ahLst/>
            <a:cxnLst/>
            <a:rect l="l" t="t" r="r" b="b"/>
            <a:pathLst>
              <a:path w="8905875" h="9525">
                <a:moveTo>
                  <a:pt x="0" y="0"/>
                </a:moveTo>
                <a:lnTo>
                  <a:pt x="8905875" y="0"/>
                </a:lnTo>
              </a:path>
            </a:pathLst>
          </a:custGeom>
          <a:noFill/>
          <a:ln w="9525">
            <a:solidFill>
              <a:srgbClr val="DC2626"/>
            </a:solidFill>
            <a:custDash>
              <a:ds d="400000" sp="300000"/>
            </a:custDash>
          </a:ln>
        </p:spPr>
      </p:sp>
      <p:sp>
        <p:nvSpPr>
          <p:cNvPr id="49" name="Polygon 49"/>
          <p:cNvSpPr/>
          <p:nvPr/>
        </p:nvSpPr>
        <p:spPr>
          <a:xfrm>
            <a:off x="2038350" y="3810000"/>
            <a:ext cx="57150" cy="76200"/>
          </a:xfrm>
          <a:custGeom>
            <a:avLst/>
            <a:gdLst/>
            <a:ahLst/>
            <a:cxnLst/>
            <a:rect l="l" t="t" r="r" b="b"/>
            <a:pathLst>
              <a:path w="57150" h="76200">
                <a:moveTo>
                  <a:pt x="57150" y="0"/>
                </a:moveTo>
                <a:lnTo>
                  <a:pt x="57150" y="76200"/>
                </a:lnTo>
                <a:lnTo>
                  <a:pt x="0" y="38100"/>
                </a:lnTo>
                <a:close/>
              </a:path>
            </a:pathLst>
          </a:custGeom>
          <a:solidFill>
            <a:srgbClr val="DC2626"/>
          </a:solidFill>
          <a:ln>
            <a:noFill/>
          </a:ln>
        </p:spPr>
      </p:sp>
      <p:sp>
        <p:nvSpPr>
          <p:cNvPr id="50" name="Polygon 50"/>
          <p:cNvSpPr/>
          <p:nvPr/>
        </p:nvSpPr>
        <p:spPr>
          <a:xfrm>
            <a:off x="11001375" y="3810000"/>
            <a:ext cx="57150" cy="76200"/>
          </a:xfrm>
          <a:custGeom>
            <a:avLst/>
            <a:gdLst/>
            <a:ahLst/>
            <a:cxnLst/>
            <a:rect l="l" t="t" r="r" b="b"/>
            <a:pathLst>
              <a:path w="57150" h="76200">
                <a:moveTo>
                  <a:pt x="0" y="0"/>
                </a:moveTo>
                <a:lnTo>
                  <a:pt x="0" y="76200"/>
                </a:lnTo>
                <a:lnTo>
                  <a:pt x="57150" y="38100"/>
                </a:lnTo>
                <a:close/>
              </a:path>
            </a:pathLst>
          </a:custGeom>
          <a:solidFill>
            <a:srgbClr val="DC2626"/>
          </a:solidFill>
          <a:ln>
            <a:noFill/>
          </a:ln>
        </p:spPr>
      </p:sp>
      <p:sp>
        <p:nvSpPr>
          <p:cNvPr id="51" name="TextBox 51"/>
          <p:cNvSpPr txBox="1"/>
          <p:nvPr/>
        </p:nvSpPr>
        <p:spPr>
          <a:xfrm>
            <a:off x="5277564" y="3682841"/>
            <a:ext cx="2551271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52 + 26 = 78 customers · 78% controllable</a:t>
            </a:r>
          </a:p>
        </p:txBody>
      </p:sp>
      <p:sp>
        <p:nvSpPr>
          <p:cNvPr id="52" name="Rectangle 52"/>
          <p:cNvSpPr/>
          <p:nvPr/>
        </p:nvSpPr>
        <p:spPr>
          <a:xfrm>
            <a:off x="381000" y="4038600"/>
            <a:ext cx="11430000" cy="781050"/>
          </a:xfrm>
          <a:prstGeom prst="rect">
            <a:avLst/>
          </a:prstGeom>
          <a:solidFill>
            <a:srgbClr val="F0F9FF"/>
          </a:solidFill>
          <a:ln>
            <a:noFill/>
          </a:ln>
        </p:spPr>
      </p:sp>
      <p:sp>
        <p:nvSpPr>
          <p:cNvPr id="53" name="Rectangle 53"/>
          <p:cNvSpPr/>
          <p:nvPr/>
        </p:nvSpPr>
        <p:spPr>
          <a:xfrm>
            <a:off x="381000" y="4038600"/>
            <a:ext cx="47625" cy="781050"/>
          </a:xfrm>
          <a:prstGeom prst="rect">
            <a:avLst/>
          </a:prstGeom>
          <a:solidFill>
            <a:srgbClr val="005587"/>
          </a:solidFill>
          <a:ln>
            <a:noFill/>
          </a:ln>
        </p:spPr>
      </p:sp>
      <p:sp>
        <p:nvSpPr>
          <p:cNvPr id="54" name="TextBox 54"/>
          <p:cNvSpPr txBox="1"/>
          <p:nvPr/>
        </p:nvSpPr>
        <p:spPr>
          <a:xfrm>
            <a:off x="558165" y="4191952"/>
            <a:ext cx="1765687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050" b="1" dirty="0">
                <a:solidFill>
                  <a:srgbClr val="005587"/>
                </a:solidFill>
                <a:latin typeface="Arial"/>
                <a:ea typeface="Microsoft YaHei"/>
                <a:cs typeface="Arial"/>
              </a:rPr>
              <a:t>Strategic implication: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559118" y="4409599"/>
            <a:ext cx="9024366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78% of Kimsoong's customer loss is caused by factors the company can directly control — competitive pricing and service quality.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559118" y="4619149"/>
            <a:ext cx="9636681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A targeted loyalty programme addressing both can realistically double the repeat purchase rate within 12 months at low incremental cost.</a:t>
            </a:r>
          </a:p>
        </p:txBody>
      </p:sp>
      <p:sp>
        <p:nvSpPr>
          <p:cNvPr id="57" name="Rectangle 57"/>
          <p:cNvSpPr/>
          <p:nvPr/>
        </p:nvSpPr>
        <p:spPr>
          <a:xfrm>
            <a:off x="381000" y="5010150"/>
            <a:ext cx="5524500" cy="571500"/>
          </a:xfrm>
          <a:prstGeom prst="rect">
            <a:avLst/>
          </a:prstGeom>
          <a:solidFill>
            <a:srgbClr val="FFFBEB"/>
          </a:solidFill>
          <a:ln>
            <a:noFill/>
          </a:ln>
        </p:spPr>
      </p:sp>
      <p:sp>
        <p:nvSpPr>
          <p:cNvPr id="58" name="Rectangle 58"/>
          <p:cNvSpPr/>
          <p:nvPr/>
        </p:nvSpPr>
        <p:spPr>
          <a:xfrm>
            <a:off x="381000" y="5010150"/>
            <a:ext cx="47625" cy="571500"/>
          </a:xfrm>
          <a:prstGeom prst="rect">
            <a:avLst/>
          </a:prstGeom>
          <a:solidFill>
            <a:srgbClr val="F59E0B"/>
          </a:solidFill>
          <a:ln>
            <a:noFill/>
          </a:ln>
        </p:spPr>
      </p:sp>
      <p:sp>
        <p:nvSpPr>
          <p:cNvPr id="59" name="TextBox 59"/>
          <p:cNvSpPr txBox="1"/>
          <p:nvPr/>
        </p:nvSpPr>
        <p:spPr>
          <a:xfrm>
            <a:off x="560070" y="5141595"/>
            <a:ext cx="117530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b="1" dirty="0">
                <a:solidFill>
                  <a:srgbClr val="92400E"/>
                </a:solidFill>
                <a:latin typeface="Arial"/>
                <a:ea typeface="Microsoft YaHei"/>
                <a:cs typeface="Arial"/>
              </a:rPr>
              <a:t>Data quality gap: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560070" y="5313045"/>
            <a:ext cx="533981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9% of defectors listed as "unknown" — due to low questionnaire return rate (40%).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561022" y="5416391"/>
            <a:ext cx="2930819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Improving survey data will reduce this blind spot.</a:t>
            </a:r>
          </a:p>
        </p:txBody>
      </p:sp>
      <p:sp>
        <p:nvSpPr>
          <p:cNvPr id="62" name="Rectangle 62"/>
          <p:cNvSpPr/>
          <p:nvPr/>
        </p:nvSpPr>
        <p:spPr>
          <a:xfrm>
            <a:off x="6191250" y="5010150"/>
            <a:ext cx="5619750" cy="571500"/>
          </a:xfrm>
          <a:prstGeom prst="rect">
            <a:avLst/>
          </a:prstGeom>
          <a:solidFill>
            <a:srgbClr val="F0FDF4"/>
          </a:solidFill>
          <a:ln>
            <a:noFill/>
          </a:ln>
        </p:spPr>
      </p:sp>
      <p:sp>
        <p:nvSpPr>
          <p:cNvPr id="63" name="Rectangle 63"/>
          <p:cNvSpPr/>
          <p:nvPr/>
        </p:nvSpPr>
        <p:spPr>
          <a:xfrm>
            <a:off x="6191250" y="5010150"/>
            <a:ext cx="47625" cy="571500"/>
          </a:xfrm>
          <a:prstGeom prst="rect">
            <a:avLst/>
          </a:prstGeom>
          <a:solidFill>
            <a:srgbClr val="059669"/>
          </a:solidFill>
          <a:ln>
            <a:noFill/>
          </a:ln>
        </p:spPr>
      </p:sp>
      <p:sp>
        <p:nvSpPr>
          <p:cNvPr id="64" name="TextBox 64"/>
          <p:cNvSpPr txBox="1"/>
          <p:nvPr/>
        </p:nvSpPr>
        <p:spPr>
          <a:xfrm>
            <a:off x="6370320" y="5141595"/>
            <a:ext cx="1568653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b="1" dirty="0">
                <a:solidFill>
                  <a:srgbClr val="065F46"/>
                </a:solidFill>
                <a:latin typeface="Arial"/>
                <a:ea typeface="Microsoft YaHei"/>
                <a:cs typeface="Arial"/>
              </a:rPr>
              <a:t>Key management lever: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6370320" y="5313045"/>
            <a:ext cx="4498562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Cost-effective programme — costs shared 50/50 between Head Office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6371272" y="5454491"/>
            <a:ext cx="4611672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and European franchises. Low incremental investment, high retention upside.</a:t>
            </a:r>
          </a:p>
        </p:txBody>
      </p:sp>
      <p:sp>
        <p:nvSpPr>
          <p:cNvPr id="67" name="Rectangle 67"/>
          <p:cNvSpPr/>
          <p:nvPr/>
        </p:nvSpPr>
        <p:spPr>
          <a:xfrm>
            <a:off x="0" y="6610350"/>
            <a:ext cx="12192000" cy="247650"/>
          </a:xfrm>
          <a:prstGeom prst="rect">
            <a:avLst/>
          </a:prstGeom>
          <a:solidFill>
            <a:srgbClr val="F8FAFC"/>
          </a:solidFill>
          <a:ln>
            <a:noFill/>
          </a:ln>
        </p:spPr>
      </p:sp>
      <p:sp>
        <p:nvSpPr>
          <p:cNvPr id="68" name="Line 68"/>
          <p:cNvSpPr/>
          <p:nvPr/>
        </p:nvSpPr>
        <p:spPr>
          <a:xfrm>
            <a:off x="0" y="6610350"/>
            <a:ext cx="12192000" cy="9525"/>
          </a:xfrm>
          <a:custGeom>
            <a:avLst/>
            <a:gdLst/>
            <a:ahLst/>
            <a:cxnLst/>
            <a:rect l="l" t="t" r="r" b="b"/>
            <a:pathLst>
              <a:path w="12192000" h="9525">
                <a:moveTo>
                  <a:pt x="0" y="0"/>
                </a:moveTo>
                <a:lnTo>
                  <a:pt x="121920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69" name="TextBox 69"/>
          <p:cNvSpPr txBox="1"/>
          <p:nvPr/>
        </p:nvSpPr>
        <p:spPr>
          <a:xfrm>
            <a:off x="371475" y="6691312"/>
            <a:ext cx="3710464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Source: Kimsoong Customer Loyalty Programme Brief, November 2025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4881562" y="6691312"/>
            <a:ext cx="2428875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STRICTLY CONFIDENTIAL | NOT FOR DISTRIBUTION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11741229" y="6691312"/>
            <a:ext cx="79296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2</a:t>
            </a:r>
          </a:p>
        </p:txBody>
      </p:sp>
    </p:spTree>
  </p:cSld>
  <p:clrMapOvr>
    <a:masterClrMapping/>
  </p:clrMapOvr>
  <p:transition dur="4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gradFill>
            <a:gsLst>
              <a:gs pos="0">
                <a:srgbClr val="002A50"/>
              </a:gs>
              <a:gs pos="100000">
                <a:srgbClr val="0070C0"/>
              </a:gs>
            </a:gsLst>
            <a:lin ang="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362902" y="265271"/>
            <a:ext cx="10678475" cy="2895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425" b="1" dirty="0">
                <a:solidFill>
                  <a:srgbClr val="0F172A"/>
                </a:solidFill>
                <a:latin typeface="Arial"/>
                <a:ea typeface="Microsoft YaHei"/>
                <a:cs typeface="Arial"/>
              </a:rPr>
              <a:t>Young, middle-income employed buyers dominate — yet only 1 in 7 ever returns for a second purchase</a:t>
            </a:r>
          </a:p>
        </p:txBody>
      </p:sp>
      <p:sp>
        <p:nvSpPr>
          <p:cNvPr id="5" name="Rectangle 5"/>
          <p:cNvSpPr/>
          <p:nvPr/>
        </p:nvSpPr>
        <p:spPr>
          <a:xfrm>
            <a:off x="381000" y="533400"/>
            <a:ext cx="11430000" cy="419100"/>
          </a:xfrm>
          <a:prstGeom prst="rect">
            <a:avLst/>
          </a:prstGeom>
          <a:solidFill>
            <a:srgbClr val="18345E"/>
          </a:solidFill>
          <a:ln>
            <a:noFill/>
          </a:ln>
        </p:spPr>
      </p:sp>
      <p:sp>
        <p:nvSpPr>
          <p:cNvPr id="6" name="Rectangle 6"/>
          <p:cNvSpPr/>
          <p:nvPr/>
        </p:nvSpPr>
        <p:spPr>
          <a:xfrm>
            <a:off x="381000" y="533400"/>
            <a:ext cx="47625" cy="419100"/>
          </a:xfrm>
          <a:prstGeom prst="rect">
            <a:avLst/>
          </a:prstGeom>
          <a:solidFill>
            <a:srgbClr val="38BDF8"/>
          </a:solidFill>
          <a:ln>
            <a:noFill/>
          </a:ln>
        </p:spPr>
      </p:sp>
      <p:sp>
        <p:nvSpPr>
          <p:cNvPr id="7" name="TextBox 7"/>
          <p:cNvSpPr txBox="1"/>
          <p:nvPr/>
        </p:nvSpPr>
        <p:spPr>
          <a:xfrm>
            <a:off x="530542" y="685324"/>
            <a:ext cx="9250068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F8FAFC"/>
                </a:solidFill>
                <a:latin typeface="Arial"/>
                <a:ea typeface="Microsoft YaHei"/>
                <a:cs typeface="Arial"/>
              </a:rPr>
              <a:t>82% middle-income, 48% under 30, 75% employed — a mainstream audience highly responsive to cost-effective loyalty incentives</a:t>
            </a:r>
          </a:p>
        </p:txBody>
      </p:sp>
      <p:sp>
        <p:nvSpPr>
          <p:cNvPr id="8" name="Line 8"/>
          <p:cNvSpPr/>
          <p:nvPr/>
        </p:nvSpPr>
        <p:spPr>
          <a:xfrm>
            <a:off x="6000750" y="1095375"/>
            <a:ext cx="9525" cy="5457825"/>
          </a:xfrm>
          <a:custGeom>
            <a:avLst/>
            <a:gdLst/>
            <a:ahLst/>
            <a:cxnLst/>
            <a:rect l="l" t="t" r="r" b="b"/>
            <a:pathLst>
              <a:path w="9525" h="5457825">
                <a:moveTo>
                  <a:pt x="0" y="0"/>
                </a:moveTo>
                <a:lnTo>
                  <a:pt x="0" y="5457825"/>
                </a:lnTo>
              </a:path>
            </a:pathLst>
          </a:custGeom>
          <a:noFill/>
          <a:ln w="9525">
            <a:solidFill>
              <a:srgbClr val="E2E8F0"/>
            </a:solidFill>
            <a:custDash>
              <a:ds d="500000" sp="400000"/>
            </a:custDash>
          </a:ln>
        </p:spPr>
      </p:sp>
      <p:sp>
        <p:nvSpPr>
          <p:cNvPr id="9" name="Line 9"/>
          <p:cNvSpPr/>
          <p:nvPr/>
        </p:nvSpPr>
        <p:spPr>
          <a:xfrm>
            <a:off x="381000" y="39814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9525">
            <a:solidFill>
              <a:srgbClr val="E2E8F0"/>
            </a:solidFill>
            <a:custDash>
              <a:ds d="500000" sp="400000"/>
            </a:custDash>
          </a:ln>
        </p:spPr>
      </p:sp>
      <p:sp>
        <p:nvSpPr>
          <p:cNvPr id="10" name="TextBox 10"/>
          <p:cNvSpPr txBox="1"/>
          <p:nvPr/>
        </p:nvSpPr>
        <p:spPr>
          <a:xfrm>
            <a:off x="371475" y="1166812"/>
            <a:ext cx="895350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AGE DISTRIBUTION</a:t>
            </a:r>
          </a:p>
        </p:txBody>
      </p:sp>
      <p:sp>
        <p:nvSpPr>
          <p:cNvPr id="11" name="Line 11"/>
          <p:cNvSpPr/>
          <p:nvPr/>
        </p:nvSpPr>
        <p:spPr>
          <a:xfrm>
            <a:off x="381000" y="1333500"/>
            <a:ext cx="5410200" cy="9525"/>
          </a:xfrm>
          <a:custGeom>
            <a:avLst/>
            <a:gdLst/>
            <a:ahLst/>
            <a:cxnLst/>
            <a:rect l="l" t="t" r="r" b="b"/>
            <a:pathLst>
              <a:path w="5410200" h="9525">
                <a:moveTo>
                  <a:pt x="0" y="0"/>
                </a:moveTo>
                <a:lnTo>
                  <a:pt x="54102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12" name="TextBox 12"/>
          <p:cNvSpPr txBox="1"/>
          <p:nvPr/>
        </p:nvSpPr>
        <p:spPr>
          <a:xfrm>
            <a:off x="1244598" y="1474470"/>
            <a:ext cx="595632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Under 30</a:t>
            </a:r>
          </a:p>
        </p:txBody>
      </p:sp>
      <p:sp>
        <p:nvSpPr>
          <p:cNvPr id="13" name="Rectangle 13"/>
          <p:cNvSpPr/>
          <p:nvPr/>
        </p:nvSpPr>
        <p:spPr>
          <a:xfrm>
            <a:off x="1905000" y="1428750"/>
            <a:ext cx="3886200" cy="247650"/>
          </a:xfrm>
          <a:prstGeom prst="rect">
            <a:avLst/>
          </a:prstGeom>
          <a:solidFill>
            <a:srgbClr val="F1F5F9"/>
          </a:solidFill>
          <a:ln>
            <a:noFill/>
          </a:ln>
        </p:spPr>
      </p:sp>
      <p:sp>
        <p:nvSpPr>
          <p:cNvPr id="14" name="Rectangle 14"/>
          <p:cNvSpPr/>
          <p:nvPr/>
        </p:nvSpPr>
        <p:spPr>
          <a:xfrm>
            <a:off x="1905000" y="1428750"/>
            <a:ext cx="1866900" cy="247650"/>
          </a:xfrm>
          <a:prstGeom prst="rect">
            <a:avLst/>
          </a:prstGeom>
          <a:solidFill>
            <a:srgbClr val="005587"/>
          </a:solidFill>
          <a:ln>
            <a:noFill/>
          </a:ln>
        </p:spPr>
      </p:sp>
      <p:sp>
        <p:nvSpPr>
          <p:cNvPr id="15" name="TextBox 15"/>
          <p:cNvSpPr txBox="1"/>
          <p:nvPr/>
        </p:nvSpPr>
        <p:spPr>
          <a:xfrm>
            <a:off x="1980248" y="1511141"/>
            <a:ext cx="219766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48%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876675" y="1519238"/>
            <a:ext cx="829628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Primary cohort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389517" y="1874520"/>
            <a:ext cx="450713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31 – 40</a:t>
            </a:r>
          </a:p>
        </p:txBody>
      </p:sp>
      <p:sp>
        <p:nvSpPr>
          <p:cNvPr id="18" name="Rectangle 18"/>
          <p:cNvSpPr/>
          <p:nvPr/>
        </p:nvSpPr>
        <p:spPr>
          <a:xfrm>
            <a:off x="1905000" y="1828800"/>
            <a:ext cx="3886200" cy="247650"/>
          </a:xfrm>
          <a:prstGeom prst="rect">
            <a:avLst/>
          </a:prstGeom>
          <a:solidFill>
            <a:srgbClr val="F1F5F9"/>
          </a:solidFill>
          <a:ln>
            <a:noFill/>
          </a:ln>
        </p:spPr>
      </p:sp>
      <p:sp>
        <p:nvSpPr>
          <p:cNvPr id="19" name="Rectangle 19"/>
          <p:cNvSpPr/>
          <p:nvPr/>
        </p:nvSpPr>
        <p:spPr>
          <a:xfrm>
            <a:off x="1905000" y="1828800"/>
            <a:ext cx="1047750" cy="247650"/>
          </a:xfrm>
          <a:prstGeom prst="rect">
            <a:avLst/>
          </a:prstGeom>
          <a:solidFill>
            <a:srgbClr val="0076A8"/>
          </a:solidFill>
          <a:ln>
            <a:noFill/>
          </a:ln>
        </p:spPr>
      </p:sp>
      <p:sp>
        <p:nvSpPr>
          <p:cNvPr id="20" name="TextBox 20"/>
          <p:cNvSpPr txBox="1"/>
          <p:nvPr/>
        </p:nvSpPr>
        <p:spPr>
          <a:xfrm>
            <a:off x="1980248" y="1911191"/>
            <a:ext cx="219766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27%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89517" y="2274570"/>
            <a:ext cx="450713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41 – 50</a:t>
            </a:r>
          </a:p>
        </p:txBody>
      </p:sp>
      <p:sp>
        <p:nvSpPr>
          <p:cNvPr id="22" name="Rectangle 22"/>
          <p:cNvSpPr/>
          <p:nvPr/>
        </p:nvSpPr>
        <p:spPr>
          <a:xfrm>
            <a:off x="1905000" y="2228850"/>
            <a:ext cx="3886200" cy="247650"/>
          </a:xfrm>
          <a:prstGeom prst="rect">
            <a:avLst/>
          </a:prstGeom>
          <a:solidFill>
            <a:srgbClr val="F1F5F9"/>
          </a:solidFill>
          <a:ln>
            <a:noFill/>
          </a:ln>
        </p:spPr>
      </p:sp>
      <p:sp>
        <p:nvSpPr>
          <p:cNvPr id="23" name="Rectangle 23"/>
          <p:cNvSpPr/>
          <p:nvPr/>
        </p:nvSpPr>
        <p:spPr>
          <a:xfrm>
            <a:off x="1905000" y="2228850"/>
            <a:ext cx="581025" cy="247650"/>
          </a:xfrm>
          <a:prstGeom prst="rect">
            <a:avLst/>
          </a:prstGeom>
          <a:solidFill>
            <a:srgbClr val="4A90A4"/>
          </a:solidFill>
          <a:ln>
            <a:noFill/>
          </a:ln>
        </p:spPr>
      </p:sp>
      <p:sp>
        <p:nvSpPr>
          <p:cNvPr id="24" name="TextBox 24"/>
          <p:cNvSpPr txBox="1"/>
          <p:nvPr/>
        </p:nvSpPr>
        <p:spPr>
          <a:xfrm>
            <a:off x="1980248" y="2311241"/>
            <a:ext cx="189643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15%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292904" y="2674620"/>
            <a:ext cx="547326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Over 50</a:t>
            </a:r>
          </a:p>
        </p:txBody>
      </p:sp>
      <p:sp>
        <p:nvSpPr>
          <p:cNvPr id="26" name="Rectangle 26"/>
          <p:cNvSpPr/>
          <p:nvPr/>
        </p:nvSpPr>
        <p:spPr>
          <a:xfrm>
            <a:off x="1905000" y="2628900"/>
            <a:ext cx="3886200" cy="247650"/>
          </a:xfrm>
          <a:prstGeom prst="rect">
            <a:avLst/>
          </a:prstGeom>
          <a:solidFill>
            <a:srgbClr val="F1F5F9"/>
          </a:solidFill>
          <a:ln>
            <a:noFill/>
          </a:ln>
        </p:spPr>
      </p:sp>
      <p:sp>
        <p:nvSpPr>
          <p:cNvPr id="27" name="Rectangle 27"/>
          <p:cNvSpPr/>
          <p:nvPr/>
        </p:nvSpPr>
        <p:spPr>
          <a:xfrm>
            <a:off x="1905000" y="2628900"/>
            <a:ext cx="390525" cy="247650"/>
          </a:xfrm>
          <a:prstGeom prst="rect">
            <a:avLst/>
          </a:prstGeom>
          <a:solidFill>
            <a:srgbClr val="CBD5E1"/>
          </a:solidFill>
          <a:ln>
            <a:noFill/>
          </a:ln>
        </p:spPr>
      </p:sp>
      <p:sp>
        <p:nvSpPr>
          <p:cNvPr id="28" name="TextBox 28"/>
          <p:cNvSpPr txBox="1"/>
          <p:nvPr/>
        </p:nvSpPr>
        <p:spPr>
          <a:xfrm>
            <a:off x="2351722" y="2711291"/>
            <a:ext cx="189643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10%</a:t>
            </a:r>
          </a:p>
        </p:txBody>
      </p:sp>
      <p:sp>
        <p:nvSpPr>
          <p:cNvPr id="29" name="Rectangle 29"/>
          <p:cNvSpPr/>
          <p:nvPr/>
        </p:nvSpPr>
        <p:spPr>
          <a:xfrm>
            <a:off x="381000" y="3048000"/>
            <a:ext cx="5410200" cy="781050"/>
          </a:xfrm>
          <a:prstGeom prst="rect">
            <a:avLst/>
          </a:prstGeom>
          <a:solidFill>
            <a:srgbClr val="EFF6FF"/>
          </a:solidFill>
          <a:ln>
            <a:noFill/>
          </a:ln>
        </p:spPr>
      </p:sp>
      <p:sp>
        <p:nvSpPr>
          <p:cNvPr id="30" name="Rectangle 30"/>
          <p:cNvSpPr/>
          <p:nvPr/>
        </p:nvSpPr>
        <p:spPr>
          <a:xfrm>
            <a:off x="381000" y="3048000"/>
            <a:ext cx="47625" cy="781050"/>
          </a:xfrm>
          <a:prstGeom prst="rect">
            <a:avLst/>
          </a:prstGeom>
          <a:solidFill>
            <a:srgbClr val="005587"/>
          </a:solidFill>
          <a:ln>
            <a:noFill/>
          </a:ln>
        </p:spPr>
      </p:sp>
      <p:sp>
        <p:nvSpPr>
          <p:cNvPr id="31" name="TextBox 31"/>
          <p:cNvSpPr txBox="1"/>
          <p:nvPr/>
        </p:nvSpPr>
        <p:spPr>
          <a:xfrm>
            <a:off x="559118" y="3180874"/>
            <a:ext cx="1975984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05587"/>
                </a:solidFill>
                <a:latin typeface="Arial"/>
                <a:ea typeface="Microsoft YaHei"/>
                <a:cs typeface="Arial"/>
              </a:rPr>
              <a:t>75% of buyers are under 40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560070" y="3379470"/>
            <a:ext cx="412394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A digitally-native, value-conscious generation highly responsive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560070" y="3550920"/>
            <a:ext cx="422910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to financial loyalty incentives and convenient digital engagement.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561022" y="3711416"/>
            <a:ext cx="3750159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Combined under-30 + 31-40 cohorts: 75% of total customer base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6181725" y="1166812"/>
            <a:ext cx="1092518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INCOME DISTRIBUTION</a:t>
            </a:r>
          </a:p>
        </p:txBody>
      </p:sp>
      <p:sp>
        <p:nvSpPr>
          <p:cNvPr id="36" name="Line 36"/>
          <p:cNvSpPr/>
          <p:nvPr/>
        </p:nvSpPr>
        <p:spPr>
          <a:xfrm>
            <a:off x="6191250" y="1333500"/>
            <a:ext cx="5619750" cy="9525"/>
          </a:xfrm>
          <a:custGeom>
            <a:avLst/>
            <a:gdLst/>
            <a:ahLst/>
            <a:cxnLst/>
            <a:rect l="l" t="t" r="r" b="b"/>
            <a:pathLst>
              <a:path w="5619750" h="9525">
                <a:moveTo>
                  <a:pt x="0" y="0"/>
                </a:moveTo>
                <a:lnTo>
                  <a:pt x="56197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37" name="TextBox 37"/>
          <p:cNvSpPr txBox="1"/>
          <p:nvPr/>
        </p:nvSpPr>
        <p:spPr>
          <a:xfrm>
            <a:off x="7009357" y="1474470"/>
            <a:ext cx="926873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Middle income</a:t>
            </a:r>
          </a:p>
        </p:txBody>
      </p:sp>
      <p:sp>
        <p:nvSpPr>
          <p:cNvPr id="38" name="Rectangle 38"/>
          <p:cNvSpPr/>
          <p:nvPr/>
        </p:nvSpPr>
        <p:spPr>
          <a:xfrm>
            <a:off x="8001000" y="1428750"/>
            <a:ext cx="3714750" cy="247650"/>
          </a:xfrm>
          <a:prstGeom prst="rect">
            <a:avLst/>
          </a:prstGeom>
          <a:solidFill>
            <a:srgbClr val="F1F5F9"/>
          </a:solidFill>
          <a:ln>
            <a:noFill/>
          </a:ln>
        </p:spPr>
      </p:sp>
      <p:sp>
        <p:nvSpPr>
          <p:cNvPr id="39" name="Rectangle 39"/>
          <p:cNvSpPr/>
          <p:nvPr/>
        </p:nvSpPr>
        <p:spPr>
          <a:xfrm>
            <a:off x="8001000" y="1428750"/>
            <a:ext cx="3048000" cy="247650"/>
          </a:xfrm>
          <a:prstGeom prst="rect">
            <a:avLst/>
          </a:prstGeom>
          <a:solidFill>
            <a:srgbClr val="005587"/>
          </a:solidFill>
          <a:ln>
            <a:noFill/>
          </a:ln>
        </p:spPr>
      </p:sp>
      <p:sp>
        <p:nvSpPr>
          <p:cNvPr id="40" name="TextBox 40"/>
          <p:cNvSpPr txBox="1"/>
          <p:nvPr/>
        </p:nvSpPr>
        <p:spPr>
          <a:xfrm>
            <a:off x="8085772" y="1511141"/>
            <a:ext cx="219766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82%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1115675" y="1519238"/>
            <a:ext cx="928211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Core addressable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7016258" y="1874520"/>
            <a:ext cx="919972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Lower income</a:t>
            </a:r>
          </a:p>
        </p:txBody>
      </p:sp>
      <p:sp>
        <p:nvSpPr>
          <p:cNvPr id="43" name="Rectangle 43"/>
          <p:cNvSpPr/>
          <p:nvPr/>
        </p:nvSpPr>
        <p:spPr>
          <a:xfrm>
            <a:off x="8001000" y="1828800"/>
            <a:ext cx="3714750" cy="247650"/>
          </a:xfrm>
          <a:prstGeom prst="rect">
            <a:avLst/>
          </a:prstGeom>
          <a:solidFill>
            <a:srgbClr val="F1F5F9"/>
          </a:solidFill>
          <a:ln>
            <a:noFill/>
          </a:ln>
        </p:spPr>
      </p:sp>
      <p:sp>
        <p:nvSpPr>
          <p:cNvPr id="44" name="Rectangle 44"/>
          <p:cNvSpPr/>
          <p:nvPr/>
        </p:nvSpPr>
        <p:spPr>
          <a:xfrm>
            <a:off x="8001000" y="1828800"/>
            <a:ext cx="590550" cy="247650"/>
          </a:xfrm>
          <a:prstGeom prst="rect">
            <a:avLst/>
          </a:prstGeom>
          <a:solidFill>
            <a:srgbClr val="4A90A4"/>
          </a:solidFill>
          <a:ln>
            <a:noFill/>
          </a:ln>
        </p:spPr>
      </p:sp>
      <p:sp>
        <p:nvSpPr>
          <p:cNvPr id="45" name="TextBox 45"/>
          <p:cNvSpPr txBox="1"/>
          <p:nvPr/>
        </p:nvSpPr>
        <p:spPr>
          <a:xfrm>
            <a:off x="8085772" y="1911191"/>
            <a:ext cx="189643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16%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7002456" y="2274570"/>
            <a:ext cx="93377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Higher income</a:t>
            </a:r>
          </a:p>
        </p:txBody>
      </p:sp>
      <p:sp>
        <p:nvSpPr>
          <p:cNvPr id="47" name="Rectangle 47"/>
          <p:cNvSpPr/>
          <p:nvPr/>
        </p:nvSpPr>
        <p:spPr>
          <a:xfrm>
            <a:off x="8001000" y="2228850"/>
            <a:ext cx="3714750" cy="247650"/>
          </a:xfrm>
          <a:prstGeom prst="rect">
            <a:avLst/>
          </a:prstGeom>
          <a:solidFill>
            <a:srgbClr val="F1F5F9"/>
          </a:solidFill>
          <a:ln>
            <a:noFill/>
          </a:ln>
        </p:spPr>
      </p:sp>
      <p:sp>
        <p:nvSpPr>
          <p:cNvPr id="48" name="Rectangle 48"/>
          <p:cNvSpPr/>
          <p:nvPr/>
        </p:nvSpPr>
        <p:spPr>
          <a:xfrm>
            <a:off x="8001000" y="2228850"/>
            <a:ext cx="190500" cy="247650"/>
          </a:xfrm>
          <a:prstGeom prst="rect">
            <a:avLst/>
          </a:prstGeom>
          <a:solidFill>
            <a:srgbClr val="94A3B8"/>
          </a:solidFill>
          <a:ln>
            <a:noFill/>
          </a:ln>
        </p:spPr>
      </p:sp>
      <p:sp>
        <p:nvSpPr>
          <p:cNvPr id="49" name="TextBox 49"/>
          <p:cNvSpPr txBox="1"/>
          <p:nvPr/>
        </p:nvSpPr>
        <p:spPr>
          <a:xfrm>
            <a:off x="8247698" y="2311241"/>
            <a:ext cx="153495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5%</a:t>
            </a:r>
          </a:p>
        </p:txBody>
      </p:sp>
      <p:sp>
        <p:nvSpPr>
          <p:cNvPr id="50" name="Rectangle 50"/>
          <p:cNvSpPr/>
          <p:nvPr/>
        </p:nvSpPr>
        <p:spPr>
          <a:xfrm>
            <a:off x="6191250" y="2647950"/>
            <a:ext cx="5619750" cy="1181100"/>
          </a:xfrm>
          <a:prstGeom prst="rect">
            <a:avLst/>
          </a:prstGeom>
          <a:solidFill>
            <a:srgbClr val="EFF6FF"/>
          </a:solidFill>
          <a:ln>
            <a:noFill/>
          </a:ln>
        </p:spPr>
      </p:sp>
      <p:sp>
        <p:nvSpPr>
          <p:cNvPr id="51" name="Rectangle 51"/>
          <p:cNvSpPr/>
          <p:nvPr/>
        </p:nvSpPr>
        <p:spPr>
          <a:xfrm>
            <a:off x="6191250" y="2647950"/>
            <a:ext cx="47625" cy="1181100"/>
          </a:xfrm>
          <a:prstGeom prst="rect">
            <a:avLst/>
          </a:prstGeom>
          <a:solidFill>
            <a:srgbClr val="005587"/>
          </a:solidFill>
          <a:ln>
            <a:noFill/>
          </a:ln>
        </p:spPr>
      </p:sp>
      <p:sp>
        <p:nvSpPr>
          <p:cNvPr id="52" name="TextBox 52"/>
          <p:cNvSpPr txBox="1"/>
          <p:nvPr/>
        </p:nvSpPr>
        <p:spPr>
          <a:xfrm>
            <a:off x="6369368" y="2790349"/>
            <a:ext cx="2155406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05587"/>
                </a:solidFill>
                <a:latin typeface="Arial"/>
                <a:ea typeface="Microsoft YaHei"/>
                <a:cs typeface="Arial"/>
              </a:rPr>
              <a:t>Programme design implication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6370320" y="3007995"/>
            <a:ext cx="4097655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82% middle-income buyers are price-sensitive and value-driven.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6370320" y="3198495"/>
            <a:ext cx="372303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Financial incentives (loyalty discount, trade-in) will have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6370320" y="3388995"/>
            <a:ext cx="4202811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disproportionate impact on this core segment's return decision.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6371272" y="3663791"/>
            <a:ext cx="3653766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Economy = #1 customer priority · Price = #2 customer priority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371475" y="4110038"/>
            <a:ext cx="637937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OCCUPATION</a:t>
            </a:r>
          </a:p>
        </p:txBody>
      </p:sp>
      <p:sp>
        <p:nvSpPr>
          <p:cNvPr id="58" name="Line 58"/>
          <p:cNvSpPr/>
          <p:nvPr/>
        </p:nvSpPr>
        <p:spPr>
          <a:xfrm>
            <a:off x="381000" y="4276725"/>
            <a:ext cx="5410200" cy="9525"/>
          </a:xfrm>
          <a:custGeom>
            <a:avLst/>
            <a:gdLst/>
            <a:ahLst/>
            <a:cxnLst/>
            <a:rect l="l" t="t" r="r" b="b"/>
            <a:pathLst>
              <a:path w="5410200" h="9525">
                <a:moveTo>
                  <a:pt x="0" y="0"/>
                </a:moveTo>
                <a:lnTo>
                  <a:pt x="54102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59" name="TextBox 59"/>
          <p:cNvSpPr txBox="1"/>
          <p:nvPr/>
        </p:nvSpPr>
        <p:spPr>
          <a:xfrm>
            <a:off x="1216995" y="4417695"/>
            <a:ext cx="623235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Employed</a:t>
            </a:r>
          </a:p>
        </p:txBody>
      </p:sp>
      <p:sp>
        <p:nvSpPr>
          <p:cNvPr id="60" name="Rectangle 60"/>
          <p:cNvSpPr/>
          <p:nvPr/>
        </p:nvSpPr>
        <p:spPr>
          <a:xfrm>
            <a:off x="1905000" y="4371975"/>
            <a:ext cx="3886200" cy="247650"/>
          </a:xfrm>
          <a:prstGeom prst="rect">
            <a:avLst/>
          </a:prstGeom>
          <a:solidFill>
            <a:srgbClr val="F1F5F9"/>
          </a:solidFill>
          <a:ln>
            <a:noFill/>
          </a:ln>
        </p:spPr>
      </p:sp>
      <p:sp>
        <p:nvSpPr>
          <p:cNvPr id="61" name="Rectangle 61"/>
          <p:cNvSpPr/>
          <p:nvPr/>
        </p:nvSpPr>
        <p:spPr>
          <a:xfrm>
            <a:off x="1905000" y="4371975"/>
            <a:ext cx="2914650" cy="247650"/>
          </a:xfrm>
          <a:prstGeom prst="rect">
            <a:avLst/>
          </a:prstGeom>
          <a:solidFill>
            <a:srgbClr val="005587"/>
          </a:solidFill>
          <a:ln>
            <a:noFill/>
          </a:ln>
        </p:spPr>
      </p:sp>
      <p:sp>
        <p:nvSpPr>
          <p:cNvPr id="62" name="TextBox 62"/>
          <p:cNvSpPr txBox="1"/>
          <p:nvPr/>
        </p:nvSpPr>
        <p:spPr>
          <a:xfrm>
            <a:off x="1980248" y="4454366"/>
            <a:ext cx="219766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75%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871952" y="4817745"/>
            <a:ext cx="968278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Self-employed</a:t>
            </a:r>
          </a:p>
        </p:txBody>
      </p:sp>
      <p:sp>
        <p:nvSpPr>
          <p:cNvPr id="64" name="Rectangle 64"/>
          <p:cNvSpPr/>
          <p:nvPr/>
        </p:nvSpPr>
        <p:spPr>
          <a:xfrm>
            <a:off x="1905000" y="4772025"/>
            <a:ext cx="3886200" cy="247650"/>
          </a:xfrm>
          <a:prstGeom prst="rect">
            <a:avLst/>
          </a:prstGeom>
          <a:solidFill>
            <a:srgbClr val="F1F5F9"/>
          </a:solidFill>
          <a:ln>
            <a:noFill/>
          </a:ln>
        </p:spPr>
      </p:sp>
      <p:sp>
        <p:nvSpPr>
          <p:cNvPr id="65" name="Rectangle 65"/>
          <p:cNvSpPr/>
          <p:nvPr/>
        </p:nvSpPr>
        <p:spPr>
          <a:xfrm>
            <a:off x="1905000" y="4772025"/>
            <a:ext cx="581025" cy="247650"/>
          </a:xfrm>
          <a:prstGeom prst="rect">
            <a:avLst/>
          </a:prstGeom>
          <a:solidFill>
            <a:srgbClr val="0076A8"/>
          </a:solidFill>
          <a:ln>
            <a:noFill/>
          </a:ln>
        </p:spPr>
      </p:sp>
      <p:sp>
        <p:nvSpPr>
          <p:cNvPr id="66" name="TextBox 66"/>
          <p:cNvSpPr txBox="1"/>
          <p:nvPr/>
        </p:nvSpPr>
        <p:spPr>
          <a:xfrm>
            <a:off x="1980248" y="4854416"/>
            <a:ext cx="189643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15%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1286004" y="5217795"/>
            <a:ext cx="554226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Student</a:t>
            </a:r>
          </a:p>
        </p:txBody>
      </p:sp>
      <p:sp>
        <p:nvSpPr>
          <p:cNvPr id="68" name="Rectangle 68"/>
          <p:cNvSpPr/>
          <p:nvPr/>
        </p:nvSpPr>
        <p:spPr>
          <a:xfrm>
            <a:off x="1905000" y="5172075"/>
            <a:ext cx="3886200" cy="247650"/>
          </a:xfrm>
          <a:prstGeom prst="rect">
            <a:avLst/>
          </a:prstGeom>
          <a:solidFill>
            <a:srgbClr val="F1F5F9"/>
          </a:solidFill>
          <a:ln>
            <a:noFill/>
          </a:ln>
        </p:spPr>
      </p:sp>
      <p:sp>
        <p:nvSpPr>
          <p:cNvPr id="69" name="Rectangle 69"/>
          <p:cNvSpPr/>
          <p:nvPr/>
        </p:nvSpPr>
        <p:spPr>
          <a:xfrm>
            <a:off x="1905000" y="5172075"/>
            <a:ext cx="314325" cy="247650"/>
          </a:xfrm>
          <a:prstGeom prst="rect">
            <a:avLst/>
          </a:prstGeom>
          <a:solidFill>
            <a:srgbClr val="4A90A4"/>
          </a:solidFill>
          <a:ln>
            <a:noFill/>
          </a:ln>
        </p:spPr>
      </p:sp>
      <p:sp>
        <p:nvSpPr>
          <p:cNvPr id="70" name="TextBox 70"/>
          <p:cNvSpPr txBox="1"/>
          <p:nvPr/>
        </p:nvSpPr>
        <p:spPr>
          <a:xfrm>
            <a:off x="2304098" y="5254466"/>
            <a:ext cx="153495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8%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1320508" y="5617845"/>
            <a:ext cx="519722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0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Retired</a:t>
            </a:r>
          </a:p>
        </p:txBody>
      </p:sp>
      <p:sp>
        <p:nvSpPr>
          <p:cNvPr id="72" name="Rectangle 72"/>
          <p:cNvSpPr/>
          <p:nvPr/>
        </p:nvSpPr>
        <p:spPr>
          <a:xfrm>
            <a:off x="1905000" y="5572125"/>
            <a:ext cx="3886200" cy="247650"/>
          </a:xfrm>
          <a:prstGeom prst="rect">
            <a:avLst/>
          </a:prstGeom>
          <a:solidFill>
            <a:srgbClr val="F1F5F9"/>
          </a:solidFill>
          <a:ln>
            <a:noFill/>
          </a:ln>
        </p:spPr>
      </p:sp>
      <p:sp>
        <p:nvSpPr>
          <p:cNvPr id="73" name="Rectangle 73"/>
          <p:cNvSpPr/>
          <p:nvPr/>
        </p:nvSpPr>
        <p:spPr>
          <a:xfrm>
            <a:off x="1905000" y="5572125"/>
            <a:ext cx="76200" cy="247650"/>
          </a:xfrm>
          <a:prstGeom prst="rect">
            <a:avLst/>
          </a:prstGeom>
          <a:solidFill>
            <a:srgbClr val="CBD5E1"/>
          </a:solidFill>
          <a:ln>
            <a:noFill/>
          </a:ln>
        </p:spPr>
      </p:sp>
      <p:sp>
        <p:nvSpPr>
          <p:cNvPr id="74" name="TextBox 74"/>
          <p:cNvSpPr txBox="1"/>
          <p:nvPr/>
        </p:nvSpPr>
        <p:spPr>
          <a:xfrm>
            <a:off x="2065972" y="5654516"/>
            <a:ext cx="153495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8898AA"/>
                </a:solidFill>
                <a:latin typeface="Arial"/>
                <a:ea typeface="Microsoft YaHei"/>
                <a:cs typeface="Arial"/>
              </a:rPr>
              <a:t>2%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370522" y="5987891"/>
            <a:ext cx="6346746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90% in employment (regular income) — predictable purchase cycle, ideal for a structured loyalty programme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6181725" y="4110038"/>
            <a:ext cx="263151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TOP CUSTOMER INTERESTS &amp; PROGRAMME ALIGNMENT</a:t>
            </a:r>
          </a:p>
        </p:txBody>
      </p:sp>
      <p:sp>
        <p:nvSpPr>
          <p:cNvPr id="77" name="Line 77"/>
          <p:cNvSpPr/>
          <p:nvPr/>
        </p:nvSpPr>
        <p:spPr>
          <a:xfrm>
            <a:off x="6191250" y="4276725"/>
            <a:ext cx="5619750" cy="9525"/>
          </a:xfrm>
          <a:custGeom>
            <a:avLst/>
            <a:gdLst/>
            <a:ahLst/>
            <a:cxnLst/>
            <a:rect l="l" t="t" r="r" b="b"/>
            <a:pathLst>
              <a:path w="5619750" h="9525">
                <a:moveTo>
                  <a:pt x="0" y="0"/>
                </a:moveTo>
                <a:lnTo>
                  <a:pt x="56197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78" name="Rectangle 78"/>
          <p:cNvSpPr/>
          <p:nvPr/>
        </p:nvSpPr>
        <p:spPr>
          <a:xfrm>
            <a:off x="6191250" y="4381500"/>
            <a:ext cx="5619750" cy="2095500"/>
          </a:xfrm>
          <a:prstGeom prst="rect">
            <a:avLst/>
          </a:prstGeom>
          <a:solidFill>
            <a:srgbClr val="F8FAFC"/>
          </a:solidFill>
          <a:ln>
            <a:noFill/>
          </a:ln>
        </p:spPr>
      </p:sp>
      <p:sp>
        <p:nvSpPr>
          <p:cNvPr id="79" name="TextBox 79"/>
          <p:cNvSpPr txBox="1"/>
          <p:nvPr/>
        </p:nvSpPr>
        <p:spPr>
          <a:xfrm>
            <a:off x="6371272" y="4530566"/>
            <a:ext cx="1918692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RANKED BY CUSTOMER IMPORTANCE</a:t>
            </a:r>
          </a:p>
        </p:txBody>
      </p:sp>
      <p:sp>
        <p:nvSpPr>
          <p:cNvPr id="80" name="Rectangle 80"/>
          <p:cNvSpPr/>
          <p:nvPr/>
        </p:nvSpPr>
        <p:spPr>
          <a:xfrm>
            <a:off x="6381750" y="4724400"/>
            <a:ext cx="247650" cy="247650"/>
          </a:xfrm>
          <a:prstGeom prst="rect">
            <a:avLst/>
          </a:prstGeom>
          <a:solidFill>
            <a:srgbClr val="005587"/>
          </a:solidFill>
          <a:ln>
            <a:noFill/>
          </a:ln>
        </p:spPr>
      </p:sp>
      <p:sp>
        <p:nvSpPr>
          <p:cNvPr id="81" name="TextBox 81"/>
          <p:cNvSpPr txBox="1"/>
          <p:nvPr/>
        </p:nvSpPr>
        <p:spPr>
          <a:xfrm>
            <a:off x="6476120" y="4806791"/>
            <a:ext cx="58910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1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6712268" y="4790599"/>
            <a:ext cx="1235866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Eating &amp; drinking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8562022" y="4806791"/>
            <a:ext cx="1484924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→ Magazine content angle</a:t>
            </a:r>
          </a:p>
        </p:txBody>
      </p:sp>
      <p:sp>
        <p:nvSpPr>
          <p:cNvPr id="84" name="Rectangle 84"/>
          <p:cNvSpPr/>
          <p:nvPr/>
        </p:nvSpPr>
        <p:spPr>
          <a:xfrm>
            <a:off x="6381750" y="5048250"/>
            <a:ext cx="247650" cy="247650"/>
          </a:xfrm>
          <a:prstGeom prst="rect">
            <a:avLst/>
          </a:prstGeom>
          <a:solidFill>
            <a:srgbClr val="0076A8"/>
          </a:solidFill>
          <a:ln>
            <a:noFill/>
          </a:ln>
        </p:spPr>
      </p:sp>
      <p:sp>
        <p:nvSpPr>
          <p:cNvPr id="85" name="TextBox 85"/>
          <p:cNvSpPr txBox="1"/>
          <p:nvPr/>
        </p:nvSpPr>
        <p:spPr>
          <a:xfrm>
            <a:off x="6460306" y="5130641"/>
            <a:ext cx="90539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2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6712268" y="5114449"/>
            <a:ext cx="435941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Sport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8562022" y="5130641"/>
            <a:ext cx="1484924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→ Magazine content angle</a:t>
            </a:r>
          </a:p>
        </p:txBody>
      </p:sp>
      <p:sp>
        <p:nvSpPr>
          <p:cNvPr id="88" name="Rectangle 88"/>
          <p:cNvSpPr/>
          <p:nvPr/>
        </p:nvSpPr>
        <p:spPr>
          <a:xfrm>
            <a:off x="6381750" y="5372100"/>
            <a:ext cx="247650" cy="247650"/>
          </a:xfrm>
          <a:prstGeom prst="rect">
            <a:avLst/>
          </a:prstGeom>
          <a:solidFill>
            <a:srgbClr val="4A90A4"/>
          </a:solidFill>
          <a:ln>
            <a:noFill/>
          </a:ln>
        </p:spPr>
      </p:sp>
      <p:sp>
        <p:nvSpPr>
          <p:cNvPr id="89" name="TextBox 89"/>
          <p:cNvSpPr txBox="1"/>
          <p:nvPr/>
        </p:nvSpPr>
        <p:spPr>
          <a:xfrm>
            <a:off x="6460306" y="5454491"/>
            <a:ext cx="90539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3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6712268" y="5438299"/>
            <a:ext cx="480797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Travel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8562022" y="5454491"/>
            <a:ext cx="1484924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→ Magazine content angle</a:t>
            </a:r>
          </a:p>
        </p:txBody>
      </p:sp>
      <p:sp>
        <p:nvSpPr>
          <p:cNvPr id="92" name="Rectangle 92"/>
          <p:cNvSpPr/>
          <p:nvPr/>
        </p:nvSpPr>
        <p:spPr>
          <a:xfrm>
            <a:off x="6381750" y="5695950"/>
            <a:ext cx="247650" cy="247650"/>
          </a:xfrm>
          <a:prstGeom prst="rect">
            <a:avLst/>
          </a:prstGeom>
          <a:solidFill>
            <a:srgbClr val="64748B"/>
          </a:solidFill>
          <a:ln>
            <a:noFill/>
          </a:ln>
        </p:spPr>
      </p:sp>
      <p:sp>
        <p:nvSpPr>
          <p:cNvPr id="93" name="TextBox 93"/>
          <p:cNvSpPr txBox="1"/>
          <p:nvPr/>
        </p:nvSpPr>
        <p:spPr>
          <a:xfrm>
            <a:off x="6460306" y="5778341"/>
            <a:ext cx="90539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4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6712268" y="5762149"/>
            <a:ext cx="879157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Environment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8562022" y="5778341"/>
            <a:ext cx="1750004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→ Kimsoong eco-car narrative</a:t>
            </a:r>
          </a:p>
        </p:txBody>
      </p:sp>
      <p:sp>
        <p:nvSpPr>
          <p:cNvPr id="96" name="Rectangle 96"/>
          <p:cNvSpPr/>
          <p:nvPr/>
        </p:nvSpPr>
        <p:spPr>
          <a:xfrm>
            <a:off x="6381750" y="6019800"/>
            <a:ext cx="247650" cy="247650"/>
          </a:xfrm>
          <a:prstGeom prst="rect">
            <a:avLst/>
          </a:prstGeom>
          <a:solidFill>
            <a:srgbClr val="94A3B8"/>
          </a:solidFill>
          <a:ln>
            <a:noFill/>
          </a:ln>
        </p:spPr>
      </p:sp>
      <p:sp>
        <p:nvSpPr>
          <p:cNvPr id="97" name="TextBox 97"/>
          <p:cNvSpPr txBox="1"/>
          <p:nvPr/>
        </p:nvSpPr>
        <p:spPr>
          <a:xfrm>
            <a:off x="6460306" y="6102191"/>
            <a:ext cx="90539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5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6712268" y="6085999"/>
            <a:ext cx="1135475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Health / fitness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8562022" y="6102191"/>
            <a:ext cx="1605415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→ Active lifestyle brand fit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6371272" y="6387941"/>
            <a:ext cx="4587573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Interests inform magazine editorial, survey questions, and loyalty messaging</a:t>
            </a:r>
          </a:p>
        </p:txBody>
      </p:sp>
      <p:sp>
        <p:nvSpPr>
          <p:cNvPr id="101" name="Rectangle 101"/>
          <p:cNvSpPr/>
          <p:nvPr/>
        </p:nvSpPr>
        <p:spPr>
          <a:xfrm>
            <a:off x="0" y="6610350"/>
            <a:ext cx="12192000" cy="247650"/>
          </a:xfrm>
          <a:prstGeom prst="rect">
            <a:avLst/>
          </a:prstGeom>
          <a:solidFill>
            <a:srgbClr val="F8FAFC"/>
          </a:solidFill>
          <a:ln>
            <a:noFill/>
          </a:ln>
        </p:spPr>
      </p:sp>
      <p:sp>
        <p:nvSpPr>
          <p:cNvPr id="102" name="Line 102"/>
          <p:cNvSpPr/>
          <p:nvPr/>
        </p:nvSpPr>
        <p:spPr>
          <a:xfrm>
            <a:off x="0" y="6610350"/>
            <a:ext cx="12192000" cy="9525"/>
          </a:xfrm>
          <a:custGeom>
            <a:avLst/>
            <a:gdLst/>
            <a:ahLst/>
            <a:cxnLst/>
            <a:rect l="l" t="t" r="r" b="b"/>
            <a:pathLst>
              <a:path w="12192000" h="9525">
                <a:moveTo>
                  <a:pt x="0" y="0"/>
                </a:moveTo>
                <a:lnTo>
                  <a:pt x="121920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103" name="TextBox 103"/>
          <p:cNvSpPr txBox="1"/>
          <p:nvPr/>
        </p:nvSpPr>
        <p:spPr>
          <a:xfrm>
            <a:off x="371475" y="6691312"/>
            <a:ext cx="4767501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Source: Kimsoong customer database survey | n = proprietary European franchise sample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4881562" y="6691312"/>
            <a:ext cx="2428875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STRICTLY CONFIDENTIAL | NOT FOR DISTRIBUTION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11741229" y="6691312"/>
            <a:ext cx="79296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3</a:t>
            </a:r>
          </a:p>
        </p:txBody>
      </p:sp>
    </p:spTree>
  </p:cSld>
  <p:clrMapOvr>
    <a:masterClrMapping/>
  </p:clrMapOvr>
  <p:transition dur="4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gradFill>
            <a:gsLst>
              <a:gs pos="0">
                <a:srgbClr val="002A50"/>
              </a:gs>
              <a:gs pos="100000">
                <a:srgbClr val="0070C0"/>
              </a:gs>
            </a:gsLst>
            <a:lin ang="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362902" y="265271"/>
            <a:ext cx="12098903" cy="2895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425" b="1" dirty="0">
                <a:solidFill>
                  <a:srgbClr val="0F172A"/>
                </a:solidFill>
                <a:latin typeface="Arial"/>
                <a:ea typeface="Microsoft YaHei"/>
                <a:cs typeface="Arial"/>
              </a:rPr>
              <a:t>After-sales service is the highest-priority performance gap — high customer importance, lowest Kimsoong score</a:t>
            </a:r>
          </a:p>
        </p:txBody>
      </p:sp>
      <p:sp>
        <p:nvSpPr>
          <p:cNvPr id="5" name="Rectangle 5"/>
          <p:cNvSpPr/>
          <p:nvPr/>
        </p:nvSpPr>
        <p:spPr>
          <a:xfrm>
            <a:off x="381000" y="533400"/>
            <a:ext cx="11430000" cy="419100"/>
          </a:xfrm>
          <a:prstGeom prst="rect">
            <a:avLst/>
          </a:prstGeom>
          <a:solidFill>
            <a:srgbClr val="18345E"/>
          </a:solidFill>
          <a:ln>
            <a:noFill/>
          </a:ln>
        </p:spPr>
      </p:sp>
      <p:sp>
        <p:nvSpPr>
          <p:cNvPr id="6" name="Rectangle 6"/>
          <p:cNvSpPr/>
          <p:nvPr/>
        </p:nvSpPr>
        <p:spPr>
          <a:xfrm>
            <a:off x="381000" y="533400"/>
            <a:ext cx="47625" cy="419100"/>
          </a:xfrm>
          <a:prstGeom prst="rect">
            <a:avLst/>
          </a:prstGeom>
          <a:solidFill>
            <a:srgbClr val="38BDF8"/>
          </a:solidFill>
          <a:ln>
            <a:noFill/>
          </a:ln>
        </p:spPr>
      </p:sp>
      <p:sp>
        <p:nvSpPr>
          <p:cNvPr id="7" name="TextBox 7"/>
          <p:cNvSpPr txBox="1"/>
          <p:nvPr/>
        </p:nvSpPr>
        <p:spPr>
          <a:xfrm>
            <a:off x="530542" y="685324"/>
            <a:ext cx="10334079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F8FAFC"/>
                </a:solidFill>
                <a:latin typeface="Arial"/>
                <a:ea typeface="Microsoft YaHei"/>
                <a:cs typeface="Arial"/>
              </a:rPr>
              <a:t>Reliability and price are genuine strengths to protect; after-sales service sits in the urgent 'Invest' quadrant and must be addressed first</a:t>
            </a:r>
          </a:p>
        </p:txBody>
      </p:sp>
      <p:sp>
        <p:nvSpPr>
          <p:cNvPr id="8" name="Rectangle 8"/>
          <p:cNvSpPr/>
          <p:nvPr/>
        </p:nvSpPr>
        <p:spPr>
          <a:xfrm>
            <a:off x="1857375" y="1095375"/>
            <a:ext cx="6858000" cy="5076825"/>
          </a:xfrm>
          <a:prstGeom prst="rect">
            <a:avLst/>
          </a:prstGeom>
          <a:solidFill>
            <a:srgbClr val="FAFAFA"/>
          </a:solidFill>
          <a:ln w="9525">
            <a:solidFill>
              <a:srgbClr val="E2E8F0"/>
            </a:solidFill>
          </a:ln>
        </p:spPr>
      </p:sp>
      <p:sp>
        <p:nvSpPr>
          <p:cNvPr id="9" name="Rectangle 9"/>
          <p:cNvSpPr/>
          <p:nvPr/>
        </p:nvSpPr>
        <p:spPr>
          <a:xfrm>
            <a:off x="1857375" y="1095375"/>
            <a:ext cx="3429000" cy="2533650"/>
          </a:xfrm>
          <a:prstGeom prst="rect">
            <a:avLst/>
          </a:prstGeom>
          <a:solidFill>
            <a:srgbClr val="F8FAFC"/>
          </a:solidFill>
          <a:ln>
            <a:noFill/>
          </a:ln>
        </p:spPr>
      </p:sp>
      <p:sp>
        <p:nvSpPr>
          <p:cNvPr id="10" name="Rectangle 10"/>
          <p:cNvSpPr/>
          <p:nvPr/>
        </p:nvSpPr>
        <p:spPr>
          <a:xfrm>
            <a:off x="5286375" y="1095375"/>
            <a:ext cx="3429000" cy="2533650"/>
          </a:xfrm>
          <a:prstGeom prst="rect">
            <a:avLst/>
          </a:prstGeom>
          <a:solidFill>
            <a:srgbClr val="F0FDF4"/>
          </a:solidFill>
          <a:ln>
            <a:noFill/>
          </a:ln>
        </p:spPr>
      </p:sp>
      <p:sp>
        <p:nvSpPr>
          <p:cNvPr id="11" name="Rectangle 11"/>
          <p:cNvSpPr/>
          <p:nvPr/>
        </p:nvSpPr>
        <p:spPr>
          <a:xfrm>
            <a:off x="1857375" y="3629025"/>
            <a:ext cx="3429000" cy="2543175"/>
          </a:xfrm>
          <a:prstGeom prst="rect">
            <a:avLst/>
          </a:prstGeom>
          <a:solidFill>
            <a:srgbClr val="FAFAFA"/>
          </a:solidFill>
          <a:ln>
            <a:noFill/>
          </a:ln>
        </p:spPr>
      </p:sp>
      <p:sp>
        <p:nvSpPr>
          <p:cNvPr id="12" name="Rectangle 12"/>
          <p:cNvSpPr/>
          <p:nvPr/>
        </p:nvSpPr>
        <p:spPr>
          <a:xfrm>
            <a:off x="5286375" y="3629025"/>
            <a:ext cx="3429000" cy="2543175"/>
          </a:xfrm>
          <a:prstGeom prst="rect">
            <a:avLst/>
          </a:prstGeom>
          <a:solidFill>
            <a:srgbClr val="FFF1F2"/>
          </a:solidFill>
          <a:ln>
            <a:noFill/>
          </a:ln>
        </p:spPr>
      </p:sp>
      <p:sp>
        <p:nvSpPr>
          <p:cNvPr id="13" name="Line 13"/>
          <p:cNvSpPr/>
          <p:nvPr/>
        </p:nvSpPr>
        <p:spPr>
          <a:xfrm>
            <a:off x="5286375" y="1095375"/>
            <a:ext cx="9525" cy="5076825"/>
          </a:xfrm>
          <a:custGeom>
            <a:avLst/>
            <a:gdLst/>
            <a:ahLst/>
            <a:cxnLst/>
            <a:rect l="l" t="t" r="r" b="b"/>
            <a:pathLst>
              <a:path w="9525" h="5076825">
                <a:moveTo>
                  <a:pt x="0" y="0"/>
                </a:moveTo>
                <a:lnTo>
                  <a:pt x="0" y="5076825"/>
                </a:lnTo>
              </a:path>
            </a:pathLst>
          </a:custGeom>
          <a:noFill/>
          <a:ln w="14288">
            <a:solidFill>
              <a:srgbClr val="CBD5E1"/>
            </a:solidFill>
            <a:custDash>
              <a:ds d="466666" sp="333333"/>
            </a:custDash>
          </a:ln>
        </p:spPr>
      </p:sp>
      <p:sp>
        <p:nvSpPr>
          <p:cNvPr id="14" name="Line 14"/>
          <p:cNvSpPr/>
          <p:nvPr/>
        </p:nvSpPr>
        <p:spPr>
          <a:xfrm>
            <a:off x="1857375" y="3629025"/>
            <a:ext cx="6858000" cy="9525"/>
          </a:xfrm>
          <a:custGeom>
            <a:avLst/>
            <a:gdLst/>
            <a:ahLst/>
            <a:cxnLst/>
            <a:rect l="l" t="t" r="r" b="b"/>
            <a:pathLst>
              <a:path w="6858000" h="9525">
                <a:moveTo>
                  <a:pt x="0" y="0"/>
                </a:moveTo>
                <a:lnTo>
                  <a:pt x="6858000" y="0"/>
                </a:lnTo>
              </a:path>
            </a:pathLst>
          </a:custGeom>
          <a:noFill/>
          <a:ln w="14288">
            <a:solidFill>
              <a:srgbClr val="CBD5E1"/>
            </a:solidFill>
            <a:custDash>
              <a:ds d="466666" sp="333333"/>
            </a:custDash>
          </a:ln>
        </p:spPr>
      </p:sp>
      <p:sp>
        <p:nvSpPr>
          <p:cNvPr id="15" name="TextBox 15"/>
          <p:cNvSpPr txBox="1"/>
          <p:nvPr/>
        </p:nvSpPr>
        <p:spPr>
          <a:xfrm>
            <a:off x="2480548" y="1252538"/>
            <a:ext cx="468154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MAINTAIN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519065" y="1252538"/>
            <a:ext cx="582620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b="1" dirty="0">
                <a:solidFill>
                  <a:srgbClr val="059669"/>
                </a:solidFill>
                <a:latin typeface="Arial"/>
                <a:ea typeface="Microsoft YaHei"/>
                <a:cs typeface="Arial"/>
              </a:rPr>
              <a:t>PROTECT ✔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343626" y="5995988"/>
            <a:ext cx="741997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DE-PRIORITISE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429929" y="5995988"/>
            <a:ext cx="760893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INVEST / FIX ⚠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715536" y="6311741"/>
            <a:ext cx="314167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← Lower Priority CUSTOMER PRIORITY Higher Priority →</a:t>
            </a:r>
          </a:p>
        </p:txBody>
      </p:sp>
      <p:sp>
        <p:nvSpPr>
          <p:cNvPr id="20" name="TextBox 20"/>
          <p:cNvSpPr txBox="1"/>
          <p:nvPr/>
        </p:nvSpPr>
        <p:spPr>
          <a:xfrm rot="-5400000">
            <a:off x="686038" y="3539966"/>
            <a:ext cx="1828324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Worse ↓ PERFORMANCE ↑ Better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895475" y="3500438"/>
            <a:ext cx="35313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Higher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895475" y="3624262"/>
            <a:ext cx="320278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Perf.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895475" y="4491038"/>
            <a:ext cx="342186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Lower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895475" y="4614862"/>
            <a:ext cx="320278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Perf.</a:t>
            </a:r>
          </a:p>
        </p:txBody>
      </p:sp>
      <p:sp>
        <p:nvSpPr>
          <p:cNvPr id="25" name="Ellipse 25"/>
          <p:cNvSpPr/>
          <p:nvPr/>
        </p:nvSpPr>
        <p:spPr>
          <a:xfrm>
            <a:off x="6248400" y="1752600"/>
            <a:ext cx="647700" cy="647700"/>
          </a:xfrm>
          <a:prstGeom prst="ellipse">
            <a:avLst/>
          </a:prstGeom>
          <a:solidFill>
            <a:srgbClr val="059669"/>
          </a:solidFill>
          <a:ln>
            <a:noFill/>
          </a:ln>
          <a:effectLst>
            <a:outerShdw blurRad="114300" dist="28575" dir="10798854" algn="tl" rotWithShape="0">
              <a:srgbClr val="000000">
                <a:alpha val="20000"/>
              </a:srgbClr>
            </a:outerShdw>
          </a:effectLst>
        </p:spPr>
      </p:sp>
      <p:sp>
        <p:nvSpPr>
          <p:cNvPr id="26" name="TextBox 26"/>
          <p:cNvSpPr txBox="1"/>
          <p:nvPr/>
        </p:nvSpPr>
        <p:spPr>
          <a:xfrm>
            <a:off x="6329641" y="1941195"/>
            <a:ext cx="485218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Reliab-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422803" y="2093595"/>
            <a:ext cx="29889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ility</a:t>
            </a:r>
          </a:p>
        </p:txBody>
      </p:sp>
      <p:sp>
        <p:nvSpPr>
          <p:cNvPr id="28" name="Ellipse 28"/>
          <p:cNvSpPr/>
          <p:nvPr/>
        </p:nvSpPr>
        <p:spPr>
          <a:xfrm>
            <a:off x="6924675" y="2381250"/>
            <a:ext cx="533400" cy="533400"/>
          </a:xfrm>
          <a:prstGeom prst="ellipse">
            <a:avLst/>
          </a:prstGeom>
          <a:solidFill>
            <a:srgbClr val="0076A8"/>
          </a:solidFill>
          <a:ln>
            <a:noFill/>
          </a:ln>
          <a:effectLst>
            <a:outerShdw blurRad="114300" dist="28575" dir="10798854" algn="tl" rotWithShape="0">
              <a:srgbClr val="000000">
                <a:alpha val="20000"/>
              </a:srgbClr>
            </a:outerShdw>
          </a:effectLst>
        </p:spPr>
      </p:sp>
      <p:sp>
        <p:nvSpPr>
          <p:cNvPr id="29" name="TextBox 29"/>
          <p:cNvSpPr txBox="1"/>
          <p:nvPr/>
        </p:nvSpPr>
        <p:spPr>
          <a:xfrm>
            <a:off x="7007423" y="2598420"/>
            <a:ext cx="367903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Price</a:t>
            </a:r>
          </a:p>
        </p:txBody>
      </p:sp>
      <p:sp>
        <p:nvSpPr>
          <p:cNvPr id="30" name="Ellipse 30"/>
          <p:cNvSpPr/>
          <p:nvPr/>
        </p:nvSpPr>
        <p:spPr>
          <a:xfrm>
            <a:off x="7677150" y="3162300"/>
            <a:ext cx="609600" cy="609600"/>
          </a:xfrm>
          <a:prstGeom prst="ellipse">
            <a:avLst/>
          </a:prstGeom>
          <a:solidFill>
            <a:srgbClr val="005587"/>
          </a:solidFill>
          <a:ln>
            <a:noFill/>
          </a:ln>
          <a:effectLst>
            <a:outerShdw blurRad="114300" dist="28575" dir="10798854" algn="tl" rotWithShape="0">
              <a:srgbClr val="000000">
                <a:alpha val="20000"/>
              </a:srgbClr>
            </a:outerShdw>
          </a:effectLst>
        </p:spPr>
      </p:sp>
      <p:sp>
        <p:nvSpPr>
          <p:cNvPr id="31" name="TextBox 31"/>
          <p:cNvSpPr txBox="1"/>
          <p:nvPr/>
        </p:nvSpPr>
        <p:spPr>
          <a:xfrm>
            <a:off x="7797513" y="3339941"/>
            <a:ext cx="368873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Econ-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7854445" y="3473291"/>
            <a:ext cx="255009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omy</a:t>
            </a:r>
          </a:p>
        </p:txBody>
      </p:sp>
      <p:sp>
        <p:nvSpPr>
          <p:cNvPr id="33" name="Ellipse 33"/>
          <p:cNvSpPr/>
          <p:nvPr/>
        </p:nvSpPr>
        <p:spPr>
          <a:xfrm>
            <a:off x="6229350" y="4657725"/>
            <a:ext cx="876300" cy="876300"/>
          </a:xfrm>
          <a:prstGeom prst="ellipse">
            <a:avLst/>
          </a:prstGeom>
          <a:solidFill>
            <a:srgbClr val="DC2626"/>
          </a:solidFill>
          <a:ln>
            <a:noFill/>
          </a:ln>
          <a:effectLst>
            <a:outerShdw blurRad="114300" dist="28575" dir="10798854" algn="tl" rotWithShape="0">
              <a:srgbClr val="000000">
                <a:alpha val="20000"/>
              </a:srgbClr>
            </a:outerShdw>
          </a:effectLst>
        </p:spPr>
      </p:sp>
      <p:sp>
        <p:nvSpPr>
          <p:cNvPr id="34" name="TextBox 34"/>
          <p:cNvSpPr txBox="1"/>
          <p:nvPr/>
        </p:nvSpPr>
        <p:spPr>
          <a:xfrm>
            <a:off x="6428342" y="4912995"/>
            <a:ext cx="47831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After-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6483548" y="5065395"/>
            <a:ext cx="367903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Sales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6460808" y="5233988"/>
            <a:ext cx="413385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dirty="0">
                <a:solidFill>
                  <a:srgbClr val="FFFFFF">
                    <a:alpha val="85000"/>
                  </a:srgbClr>
                </a:solidFill>
                <a:latin typeface="Arial"/>
                <a:ea typeface="Microsoft YaHei"/>
                <a:cs typeface="Arial"/>
              </a:rPr>
              <a:t>Service</a:t>
            </a:r>
          </a:p>
        </p:txBody>
      </p:sp>
      <p:sp>
        <p:nvSpPr>
          <p:cNvPr id="37" name="Line 37"/>
          <p:cNvSpPr/>
          <p:nvPr/>
        </p:nvSpPr>
        <p:spPr>
          <a:xfrm>
            <a:off x="7105650" y="4572000"/>
            <a:ext cx="2000250" cy="381000"/>
          </a:xfrm>
          <a:custGeom>
            <a:avLst/>
            <a:gdLst/>
            <a:ahLst/>
            <a:cxnLst/>
            <a:rect l="l" t="t" r="r" b="b"/>
            <a:pathLst>
              <a:path w="2000250" h="381000">
                <a:moveTo>
                  <a:pt x="0" y="381000"/>
                </a:moveTo>
                <a:lnTo>
                  <a:pt x="2000250" y="0"/>
                </a:lnTo>
              </a:path>
            </a:pathLst>
          </a:custGeom>
          <a:noFill/>
          <a:ln w="14288">
            <a:solidFill>
              <a:srgbClr val="DC2626"/>
            </a:solidFill>
            <a:custDash>
              <a:ds d="333333" sp="200000"/>
            </a:custDash>
          </a:ln>
        </p:spPr>
      </p:sp>
      <p:sp>
        <p:nvSpPr>
          <p:cNvPr id="38" name="Rectangle 38"/>
          <p:cNvSpPr/>
          <p:nvPr/>
        </p:nvSpPr>
        <p:spPr>
          <a:xfrm>
            <a:off x="8915400" y="1095375"/>
            <a:ext cx="2895600" cy="23622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39" name="Rectangle 39"/>
          <p:cNvSpPr/>
          <p:nvPr/>
        </p:nvSpPr>
        <p:spPr>
          <a:xfrm>
            <a:off x="8915400" y="1095375"/>
            <a:ext cx="47625" cy="2362200"/>
          </a:xfrm>
          <a:prstGeom prst="rect">
            <a:avLst/>
          </a:prstGeom>
          <a:solidFill>
            <a:srgbClr val="94A3B8"/>
          </a:solidFill>
          <a:ln>
            <a:noFill/>
          </a:ln>
        </p:spPr>
      </p:sp>
      <p:sp>
        <p:nvSpPr>
          <p:cNvPr id="40" name="TextBox 40"/>
          <p:cNvSpPr txBox="1"/>
          <p:nvPr/>
        </p:nvSpPr>
        <p:spPr>
          <a:xfrm>
            <a:off x="9115425" y="1309688"/>
            <a:ext cx="217693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LEGEND — BUBBLE SIZE = RELATIVE PRIORITY</a:t>
            </a:r>
          </a:p>
        </p:txBody>
      </p:sp>
      <p:sp>
        <p:nvSpPr>
          <p:cNvPr id="41" name="Ellipse 41"/>
          <p:cNvSpPr/>
          <p:nvPr/>
        </p:nvSpPr>
        <p:spPr>
          <a:xfrm>
            <a:off x="9020175" y="1619250"/>
            <a:ext cx="342900" cy="342900"/>
          </a:xfrm>
          <a:prstGeom prst="ellipse">
            <a:avLst/>
          </a:prstGeom>
          <a:solidFill>
            <a:srgbClr val="059669"/>
          </a:solidFill>
          <a:ln>
            <a:noFill/>
          </a:ln>
        </p:spPr>
      </p:sp>
      <p:sp>
        <p:nvSpPr>
          <p:cNvPr id="42" name="TextBox 42"/>
          <p:cNvSpPr txBox="1"/>
          <p:nvPr/>
        </p:nvSpPr>
        <p:spPr>
          <a:xfrm>
            <a:off x="9437370" y="1741170"/>
            <a:ext cx="1383316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Reliability — strength</a:t>
            </a:r>
          </a:p>
        </p:txBody>
      </p:sp>
      <p:sp>
        <p:nvSpPr>
          <p:cNvPr id="43" name="Ellipse 43"/>
          <p:cNvSpPr/>
          <p:nvPr/>
        </p:nvSpPr>
        <p:spPr>
          <a:xfrm>
            <a:off x="9058275" y="2114550"/>
            <a:ext cx="266700" cy="266700"/>
          </a:xfrm>
          <a:prstGeom prst="ellipse">
            <a:avLst/>
          </a:prstGeom>
          <a:solidFill>
            <a:srgbClr val="0076A8"/>
          </a:solidFill>
          <a:ln>
            <a:noFill/>
          </a:ln>
        </p:spPr>
      </p:sp>
      <p:sp>
        <p:nvSpPr>
          <p:cNvPr id="44" name="TextBox 44"/>
          <p:cNvSpPr txBox="1"/>
          <p:nvPr/>
        </p:nvSpPr>
        <p:spPr>
          <a:xfrm>
            <a:off x="9437370" y="2198370"/>
            <a:ext cx="1258443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Price — competitive</a:t>
            </a:r>
          </a:p>
        </p:txBody>
      </p:sp>
      <p:sp>
        <p:nvSpPr>
          <p:cNvPr id="45" name="Ellipse 45"/>
          <p:cNvSpPr/>
          <p:nvPr/>
        </p:nvSpPr>
        <p:spPr>
          <a:xfrm>
            <a:off x="9039225" y="2514600"/>
            <a:ext cx="304800" cy="304800"/>
          </a:xfrm>
          <a:prstGeom prst="ellipse">
            <a:avLst/>
          </a:prstGeom>
          <a:solidFill>
            <a:srgbClr val="005587"/>
          </a:solidFill>
          <a:ln>
            <a:noFill/>
          </a:ln>
        </p:spPr>
      </p:sp>
      <p:sp>
        <p:nvSpPr>
          <p:cNvPr id="46" name="TextBox 46"/>
          <p:cNvSpPr txBox="1"/>
          <p:nvPr/>
        </p:nvSpPr>
        <p:spPr>
          <a:xfrm>
            <a:off x="9437370" y="2617470"/>
            <a:ext cx="1205865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Economy — monitor</a:t>
            </a:r>
          </a:p>
        </p:txBody>
      </p:sp>
      <p:sp>
        <p:nvSpPr>
          <p:cNvPr id="47" name="Ellipse 47"/>
          <p:cNvSpPr/>
          <p:nvPr/>
        </p:nvSpPr>
        <p:spPr>
          <a:xfrm>
            <a:off x="8982075" y="2933700"/>
            <a:ext cx="419100" cy="419100"/>
          </a:xfrm>
          <a:prstGeom prst="ellipse">
            <a:avLst/>
          </a:prstGeom>
          <a:solidFill>
            <a:srgbClr val="DC2626"/>
          </a:solidFill>
          <a:ln>
            <a:noFill/>
          </a:ln>
        </p:spPr>
      </p:sp>
      <p:sp>
        <p:nvSpPr>
          <p:cNvPr id="48" name="TextBox 48"/>
          <p:cNvSpPr txBox="1"/>
          <p:nvPr/>
        </p:nvSpPr>
        <p:spPr>
          <a:xfrm>
            <a:off x="9437370" y="3093720"/>
            <a:ext cx="141617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After-sales — critical</a:t>
            </a:r>
          </a:p>
        </p:txBody>
      </p:sp>
      <p:sp>
        <p:nvSpPr>
          <p:cNvPr id="49" name="Rectangle 49"/>
          <p:cNvSpPr/>
          <p:nvPr/>
        </p:nvSpPr>
        <p:spPr>
          <a:xfrm>
            <a:off x="8915400" y="3619500"/>
            <a:ext cx="2895600" cy="2495550"/>
          </a:xfrm>
          <a:prstGeom prst="rect">
            <a:avLst/>
          </a:prstGeom>
          <a:solidFill>
            <a:srgbClr val="FFF1F2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50" name="Rectangle 50"/>
          <p:cNvSpPr/>
          <p:nvPr/>
        </p:nvSpPr>
        <p:spPr>
          <a:xfrm>
            <a:off x="8915400" y="3619500"/>
            <a:ext cx="47625" cy="2495550"/>
          </a:xfrm>
          <a:prstGeom prst="rect">
            <a:avLst/>
          </a:prstGeom>
          <a:solidFill>
            <a:srgbClr val="DC2626"/>
          </a:solidFill>
          <a:ln>
            <a:noFill/>
          </a:ln>
        </p:spPr>
      </p:sp>
      <p:sp>
        <p:nvSpPr>
          <p:cNvPr id="51" name="TextBox 51"/>
          <p:cNvSpPr txBox="1"/>
          <p:nvPr/>
        </p:nvSpPr>
        <p:spPr>
          <a:xfrm>
            <a:off x="9115425" y="3824288"/>
            <a:ext cx="88740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CRITICAL FINDING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9111615" y="4039552"/>
            <a:ext cx="1588565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05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After-Sales Service</a:t>
            </a:r>
          </a:p>
        </p:txBody>
      </p:sp>
      <p:sp>
        <p:nvSpPr>
          <p:cNvPr id="53" name="Line 53"/>
          <p:cNvSpPr/>
          <p:nvPr/>
        </p:nvSpPr>
        <p:spPr>
          <a:xfrm>
            <a:off x="9124950" y="4267200"/>
            <a:ext cx="2571750" cy="9525"/>
          </a:xfrm>
          <a:custGeom>
            <a:avLst/>
            <a:gdLst/>
            <a:ahLst/>
            <a:cxnLst/>
            <a:rect l="l" t="t" r="r" b="b"/>
            <a:pathLst>
              <a:path w="2571750" h="9525">
                <a:moveTo>
                  <a:pt x="0" y="0"/>
                </a:moveTo>
                <a:lnTo>
                  <a:pt x="2571750" y="0"/>
                </a:lnTo>
              </a:path>
            </a:pathLst>
          </a:custGeom>
          <a:noFill/>
          <a:ln w="9525">
            <a:solidFill>
              <a:srgbClr val="F1F5F9"/>
            </a:solidFill>
          </a:ln>
        </p:spPr>
      </p:sp>
      <p:sp>
        <p:nvSpPr>
          <p:cNvPr id="54" name="TextBox 54"/>
          <p:cNvSpPr txBox="1"/>
          <p:nvPr/>
        </p:nvSpPr>
        <p:spPr>
          <a:xfrm>
            <a:off x="9113520" y="4379595"/>
            <a:ext cx="1508188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Customer rank: #4 of 7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9113520" y="4551045"/>
            <a:ext cx="1488472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(top 57% of priorities)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9098280" y="4688205"/>
            <a:ext cx="584706" cy="4267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100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67%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9113520" y="5008245"/>
            <a:ext cx="127158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rate it Fair or Poor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9113520" y="5179695"/>
            <a:ext cx="1219009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Only 33% say Good+</a:t>
            </a:r>
          </a:p>
        </p:txBody>
      </p:sp>
      <p:sp>
        <p:nvSpPr>
          <p:cNvPr id="59" name="Line 59"/>
          <p:cNvSpPr/>
          <p:nvPr/>
        </p:nvSpPr>
        <p:spPr>
          <a:xfrm>
            <a:off x="9124950" y="5410200"/>
            <a:ext cx="2571750" cy="9525"/>
          </a:xfrm>
          <a:custGeom>
            <a:avLst/>
            <a:gdLst/>
            <a:ahLst/>
            <a:cxnLst/>
            <a:rect l="l" t="t" r="r" b="b"/>
            <a:pathLst>
              <a:path w="2571750" h="9525">
                <a:moveTo>
                  <a:pt x="0" y="0"/>
                </a:moveTo>
                <a:lnTo>
                  <a:pt x="2571750" y="0"/>
                </a:lnTo>
              </a:path>
            </a:pathLst>
          </a:custGeom>
          <a:noFill/>
          <a:ln w="9525">
            <a:solidFill>
              <a:srgbClr val="F1F5F9"/>
            </a:solidFill>
          </a:ln>
        </p:spPr>
      </p:sp>
      <p:sp>
        <p:nvSpPr>
          <p:cNvPr id="60" name="TextBox 60"/>
          <p:cNvSpPr txBox="1"/>
          <p:nvPr/>
        </p:nvSpPr>
        <p:spPr>
          <a:xfrm>
            <a:off x="9113520" y="5503545"/>
            <a:ext cx="159625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Drives 26% of defection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9114472" y="5683091"/>
            <a:ext cx="1502997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Initiative #1: 3-year free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9114472" y="5825966"/>
            <a:ext cx="1189720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after-sales service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9114472" y="5987891"/>
            <a:ext cx="1102665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b="1" dirty="0">
                <a:solidFill>
                  <a:srgbClr val="059669"/>
                </a:solidFill>
                <a:latin typeface="Arial"/>
                <a:ea typeface="Microsoft YaHei"/>
                <a:cs typeface="Arial"/>
              </a:rPr>
              <a:t>Must-fix priority</a:t>
            </a:r>
          </a:p>
        </p:txBody>
      </p:sp>
      <p:sp>
        <p:nvSpPr>
          <p:cNvPr id="64" name="Rectangle 64"/>
          <p:cNvSpPr/>
          <p:nvPr/>
        </p:nvSpPr>
        <p:spPr>
          <a:xfrm>
            <a:off x="0" y="6610350"/>
            <a:ext cx="12192000" cy="247650"/>
          </a:xfrm>
          <a:prstGeom prst="rect">
            <a:avLst/>
          </a:prstGeom>
          <a:solidFill>
            <a:srgbClr val="F8FAFC"/>
          </a:solidFill>
          <a:ln>
            <a:noFill/>
          </a:ln>
        </p:spPr>
      </p:sp>
      <p:sp>
        <p:nvSpPr>
          <p:cNvPr id="65" name="Line 65"/>
          <p:cNvSpPr/>
          <p:nvPr/>
        </p:nvSpPr>
        <p:spPr>
          <a:xfrm>
            <a:off x="0" y="6610350"/>
            <a:ext cx="12192000" cy="9525"/>
          </a:xfrm>
          <a:custGeom>
            <a:avLst/>
            <a:gdLst/>
            <a:ahLst/>
            <a:cxnLst/>
            <a:rect l="l" t="t" r="r" b="b"/>
            <a:pathLst>
              <a:path w="12192000" h="9525">
                <a:moveTo>
                  <a:pt x="0" y="0"/>
                </a:moveTo>
                <a:lnTo>
                  <a:pt x="121920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66" name="TextBox 66"/>
          <p:cNvSpPr txBox="1"/>
          <p:nvPr/>
        </p:nvSpPr>
        <p:spPr>
          <a:xfrm>
            <a:off x="371475" y="6691312"/>
            <a:ext cx="5254942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Source: Kimsoong customer satisfaction survey | Priority data from post-purchase questionnaire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4881562" y="6691312"/>
            <a:ext cx="2428875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STRICTLY CONFIDENTIAL | NOT FOR DISTRIBUTION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11741229" y="6691312"/>
            <a:ext cx="79296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4</a:t>
            </a:r>
          </a:p>
        </p:txBody>
      </p:sp>
    </p:spTree>
  </p:cSld>
  <p:clrMapOvr>
    <a:masterClrMapping/>
  </p:clrMapOvr>
  <p:transition dur="4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gradFill>
            <a:gsLst>
              <a:gs pos="0">
                <a:srgbClr val="002A50"/>
              </a:gs>
              <a:gs pos="100000">
                <a:srgbClr val="0070C0"/>
              </a:gs>
            </a:gsLst>
            <a:lin ang="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362902" y="265271"/>
            <a:ext cx="10853297" cy="2895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425" b="1" dirty="0">
                <a:solidFill>
                  <a:srgbClr val="0F172A"/>
                </a:solidFill>
                <a:latin typeface="Arial"/>
                <a:ea typeface="Microsoft YaHei"/>
                <a:cs typeface="Arial"/>
              </a:rPr>
              <a:t>52% switch to competitors, 26% cite service failure — 78% of all customer loss is directly controllable</a:t>
            </a:r>
          </a:p>
        </p:txBody>
      </p:sp>
      <p:sp>
        <p:nvSpPr>
          <p:cNvPr id="5" name="Rectangle 5"/>
          <p:cNvSpPr/>
          <p:nvPr/>
        </p:nvSpPr>
        <p:spPr>
          <a:xfrm>
            <a:off x="381000" y="533400"/>
            <a:ext cx="11430000" cy="419100"/>
          </a:xfrm>
          <a:prstGeom prst="rect">
            <a:avLst/>
          </a:prstGeom>
          <a:solidFill>
            <a:srgbClr val="18345E"/>
          </a:solidFill>
          <a:ln>
            <a:noFill/>
          </a:ln>
        </p:spPr>
      </p:sp>
      <p:sp>
        <p:nvSpPr>
          <p:cNvPr id="6" name="Rectangle 6"/>
          <p:cNvSpPr/>
          <p:nvPr/>
        </p:nvSpPr>
        <p:spPr>
          <a:xfrm>
            <a:off x="381000" y="533400"/>
            <a:ext cx="47625" cy="419100"/>
          </a:xfrm>
          <a:prstGeom prst="rect">
            <a:avLst/>
          </a:prstGeom>
          <a:solidFill>
            <a:srgbClr val="38BDF8"/>
          </a:solidFill>
          <a:ln>
            <a:noFill/>
          </a:ln>
        </p:spPr>
      </p:sp>
      <p:sp>
        <p:nvSpPr>
          <p:cNvPr id="7" name="TextBox 7"/>
          <p:cNvSpPr txBox="1"/>
          <p:nvPr/>
        </p:nvSpPr>
        <p:spPr>
          <a:xfrm>
            <a:off x="530542" y="685324"/>
            <a:ext cx="10476121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F8FAFC"/>
                </a:solidFill>
                <a:latin typeface="Arial"/>
                <a:ea typeface="Microsoft YaHei"/>
                <a:cs typeface="Arial"/>
              </a:rPr>
              <a:t>Competitive switching and service disappointment are the twin root causes; targeting both can recover the vast majority of lapsed customers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71475" y="1100138"/>
            <a:ext cx="4855131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WHY CUSTOMERS DO NOT RETURN (% of non-returning customers, n = post-purchase survey)</a:t>
            </a:r>
          </a:p>
        </p:txBody>
      </p:sp>
      <p:sp>
        <p:nvSpPr>
          <p:cNvPr id="9" name="Line 9"/>
          <p:cNvSpPr/>
          <p:nvPr/>
        </p:nvSpPr>
        <p:spPr>
          <a:xfrm>
            <a:off x="2724150" y="1276350"/>
            <a:ext cx="9525" cy="4010025"/>
          </a:xfrm>
          <a:custGeom>
            <a:avLst/>
            <a:gdLst/>
            <a:ahLst/>
            <a:cxnLst/>
            <a:rect l="l" t="t" r="r" b="b"/>
            <a:pathLst>
              <a:path w="9525" h="4010025">
                <a:moveTo>
                  <a:pt x="0" y="0"/>
                </a:moveTo>
                <a:lnTo>
                  <a:pt x="0" y="4010025"/>
                </a:lnTo>
              </a:path>
            </a:pathLst>
          </a:custGeom>
          <a:noFill/>
          <a:ln w="14288">
            <a:solidFill>
              <a:srgbClr val="E2E8F0"/>
            </a:solidFill>
          </a:ln>
        </p:spPr>
      </p:sp>
      <p:sp>
        <p:nvSpPr>
          <p:cNvPr id="10" name="Line 10"/>
          <p:cNvSpPr/>
          <p:nvPr/>
        </p:nvSpPr>
        <p:spPr>
          <a:xfrm>
            <a:off x="4219575" y="1276350"/>
            <a:ext cx="9525" cy="4010025"/>
          </a:xfrm>
          <a:custGeom>
            <a:avLst/>
            <a:gdLst/>
            <a:ahLst/>
            <a:cxnLst/>
            <a:rect l="l" t="t" r="r" b="b"/>
            <a:pathLst>
              <a:path w="9525" h="4010025">
                <a:moveTo>
                  <a:pt x="0" y="0"/>
                </a:moveTo>
                <a:lnTo>
                  <a:pt x="0" y="4010025"/>
                </a:lnTo>
              </a:path>
            </a:pathLst>
          </a:custGeom>
          <a:noFill/>
          <a:ln w="9525">
            <a:solidFill>
              <a:srgbClr val="E2E8F0"/>
            </a:solidFill>
            <a:prstDash val="dash"/>
          </a:ln>
        </p:spPr>
      </p:sp>
      <p:sp>
        <p:nvSpPr>
          <p:cNvPr id="11" name="Line 11"/>
          <p:cNvSpPr/>
          <p:nvPr/>
        </p:nvSpPr>
        <p:spPr>
          <a:xfrm>
            <a:off x="5676900" y="1276350"/>
            <a:ext cx="9525" cy="4010025"/>
          </a:xfrm>
          <a:custGeom>
            <a:avLst/>
            <a:gdLst/>
            <a:ahLst/>
            <a:cxnLst/>
            <a:rect l="l" t="t" r="r" b="b"/>
            <a:pathLst>
              <a:path w="9525" h="4010025">
                <a:moveTo>
                  <a:pt x="0" y="0"/>
                </a:moveTo>
                <a:lnTo>
                  <a:pt x="0" y="4010025"/>
                </a:lnTo>
              </a:path>
            </a:pathLst>
          </a:custGeom>
          <a:noFill/>
          <a:ln w="9525">
            <a:solidFill>
              <a:srgbClr val="E2E8F0"/>
            </a:solidFill>
            <a:prstDash val="dash"/>
          </a:ln>
        </p:spPr>
      </p:sp>
      <p:sp>
        <p:nvSpPr>
          <p:cNvPr id="12" name="Line 12"/>
          <p:cNvSpPr/>
          <p:nvPr/>
        </p:nvSpPr>
        <p:spPr>
          <a:xfrm>
            <a:off x="7134225" y="1276350"/>
            <a:ext cx="9525" cy="4010025"/>
          </a:xfrm>
          <a:custGeom>
            <a:avLst/>
            <a:gdLst/>
            <a:ahLst/>
            <a:cxnLst/>
            <a:rect l="l" t="t" r="r" b="b"/>
            <a:pathLst>
              <a:path w="9525" h="4010025">
                <a:moveTo>
                  <a:pt x="0" y="0"/>
                </a:moveTo>
                <a:lnTo>
                  <a:pt x="0" y="4010025"/>
                </a:lnTo>
              </a:path>
            </a:pathLst>
          </a:custGeom>
          <a:noFill/>
          <a:ln w="9525">
            <a:solidFill>
              <a:srgbClr val="E2E8F0"/>
            </a:solidFill>
            <a:prstDash val="dash"/>
          </a:ln>
        </p:spPr>
      </p:sp>
      <p:sp>
        <p:nvSpPr>
          <p:cNvPr id="13" name="TextBox 13"/>
          <p:cNvSpPr txBox="1"/>
          <p:nvPr/>
        </p:nvSpPr>
        <p:spPr>
          <a:xfrm>
            <a:off x="2654379" y="5386388"/>
            <a:ext cx="139541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0%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119682" y="5386388"/>
            <a:ext cx="199787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25%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577007" y="5386388"/>
            <a:ext cx="199787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50%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034332" y="5386388"/>
            <a:ext cx="199787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75%</a:t>
            </a:r>
          </a:p>
        </p:txBody>
      </p:sp>
      <p:sp>
        <p:nvSpPr>
          <p:cNvPr id="17" name="Rectangle 17"/>
          <p:cNvSpPr/>
          <p:nvPr/>
        </p:nvSpPr>
        <p:spPr>
          <a:xfrm>
            <a:off x="381000" y="1333500"/>
            <a:ext cx="2266950" cy="647700"/>
          </a:xfrm>
          <a:prstGeom prst="rect">
            <a:avLst/>
          </a:prstGeom>
          <a:solidFill>
            <a:srgbClr val="FEF2F2">
              <a:alpha val="60000"/>
            </a:srgbClr>
          </a:solidFill>
          <a:ln>
            <a:noFill/>
          </a:ln>
        </p:spPr>
      </p:sp>
      <p:sp>
        <p:nvSpPr>
          <p:cNvPr id="18" name="TextBox 18"/>
          <p:cNvSpPr txBox="1"/>
          <p:nvPr/>
        </p:nvSpPr>
        <p:spPr>
          <a:xfrm>
            <a:off x="1251799" y="1437799"/>
            <a:ext cx="1370433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Competitor switch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47537" y="1614488"/>
            <a:ext cx="1371838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Bought a competing model</a:t>
            </a:r>
          </a:p>
        </p:txBody>
      </p:sp>
      <p:sp>
        <p:nvSpPr>
          <p:cNvPr id="20" name="Rectangle 20"/>
          <p:cNvSpPr/>
          <p:nvPr/>
        </p:nvSpPr>
        <p:spPr>
          <a:xfrm>
            <a:off x="2762250" y="1362075"/>
            <a:ext cx="5829300" cy="342900"/>
          </a:xfrm>
          <a:prstGeom prst="rect">
            <a:avLst/>
          </a:prstGeom>
          <a:solidFill>
            <a:srgbClr val="FEE2E2"/>
          </a:solidFill>
          <a:ln>
            <a:noFill/>
          </a:ln>
        </p:spPr>
      </p:sp>
      <p:sp>
        <p:nvSpPr>
          <p:cNvPr id="21" name="Rectangle 21"/>
          <p:cNvSpPr/>
          <p:nvPr/>
        </p:nvSpPr>
        <p:spPr>
          <a:xfrm>
            <a:off x="2762250" y="1362075"/>
            <a:ext cx="3028950" cy="342900"/>
          </a:xfrm>
          <a:prstGeom prst="rect">
            <a:avLst/>
          </a:prstGeom>
          <a:solidFill>
            <a:srgbClr val="DC2626"/>
          </a:solidFill>
          <a:ln>
            <a:noFill/>
          </a:ln>
        </p:spPr>
      </p:sp>
      <p:sp>
        <p:nvSpPr>
          <p:cNvPr id="22" name="TextBox 22"/>
          <p:cNvSpPr txBox="1"/>
          <p:nvPr/>
        </p:nvSpPr>
        <p:spPr>
          <a:xfrm>
            <a:off x="5377072" y="1451610"/>
            <a:ext cx="334118" cy="2438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120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52%</a:t>
            </a:r>
          </a:p>
        </p:txBody>
      </p:sp>
      <p:sp>
        <p:nvSpPr>
          <p:cNvPr id="23" name="Rectangle 23"/>
          <p:cNvSpPr/>
          <p:nvPr/>
        </p:nvSpPr>
        <p:spPr>
          <a:xfrm>
            <a:off x="5886450" y="1419225"/>
            <a:ext cx="1333500" cy="228600"/>
          </a:xfrm>
          <a:prstGeom prst="rect">
            <a:avLst/>
          </a:prstGeom>
          <a:solidFill>
            <a:srgbClr val="DC2626">
              <a:alpha val="10000"/>
            </a:srgbClr>
          </a:solidFill>
          <a:ln>
            <a:noFill/>
          </a:ln>
        </p:spPr>
      </p:sp>
      <p:sp>
        <p:nvSpPr>
          <p:cNvPr id="24" name="TextBox 24"/>
          <p:cNvSpPr txBox="1"/>
          <p:nvPr/>
        </p:nvSpPr>
        <p:spPr>
          <a:xfrm>
            <a:off x="5954078" y="1432084"/>
            <a:ext cx="741736" cy="1371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675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CONTROLLABLE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953125" y="1528762"/>
            <a:ext cx="993934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B91C1C"/>
                </a:solidFill>
                <a:latin typeface="Arial"/>
                <a:ea typeface="Microsoft YaHei"/>
                <a:cs typeface="Arial"/>
              </a:rPr>
              <a:t>→ Loyalty discount</a:t>
            </a:r>
          </a:p>
        </p:txBody>
      </p:sp>
      <p:sp>
        <p:nvSpPr>
          <p:cNvPr id="26" name="Rectangle 26"/>
          <p:cNvSpPr/>
          <p:nvPr/>
        </p:nvSpPr>
        <p:spPr>
          <a:xfrm>
            <a:off x="381000" y="2076450"/>
            <a:ext cx="2266950" cy="647700"/>
          </a:xfrm>
          <a:prstGeom prst="rect">
            <a:avLst/>
          </a:prstGeom>
          <a:solidFill>
            <a:srgbClr val="FFFBEB">
              <a:alpha val="60000"/>
            </a:srgbClr>
          </a:solidFill>
          <a:ln>
            <a:noFill/>
          </a:ln>
        </p:spPr>
      </p:sp>
      <p:sp>
        <p:nvSpPr>
          <p:cNvPr id="27" name="TextBox 27"/>
          <p:cNvSpPr txBox="1"/>
          <p:nvPr/>
        </p:nvSpPr>
        <p:spPr>
          <a:xfrm>
            <a:off x="1513457" y="2180749"/>
            <a:ext cx="1108775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Service failure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995601" y="2357438"/>
            <a:ext cx="1623774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Disappointed with after-sales</a:t>
            </a:r>
          </a:p>
        </p:txBody>
      </p:sp>
      <p:sp>
        <p:nvSpPr>
          <p:cNvPr id="29" name="Rectangle 29"/>
          <p:cNvSpPr/>
          <p:nvPr/>
        </p:nvSpPr>
        <p:spPr>
          <a:xfrm>
            <a:off x="2762250" y="2105025"/>
            <a:ext cx="5829300" cy="342900"/>
          </a:xfrm>
          <a:prstGeom prst="rect">
            <a:avLst/>
          </a:prstGeom>
          <a:solidFill>
            <a:srgbClr val="FEF3C7"/>
          </a:solidFill>
          <a:ln>
            <a:noFill/>
          </a:ln>
        </p:spPr>
      </p:sp>
      <p:sp>
        <p:nvSpPr>
          <p:cNvPr id="30" name="Rectangle 30"/>
          <p:cNvSpPr/>
          <p:nvPr/>
        </p:nvSpPr>
        <p:spPr>
          <a:xfrm>
            <a:off x="2762250" y="2105025"/>
            <a:ext cx="1514475" cy="342900"/>
          </a:xfrm>
          <a:prstGeom prst="rect">
            <a:avLst/>
          </a:prstGeom>
          <a:solidFill>
            <a:srgbClr val="F59E0B"/>
          </a:solidFill>
          <a:ln>
            <a:noFill/>
          </a:ln>
        </p:spPr>
      </p:sp>
      <p:sp>
        <p:nvSpPr>
          <p:cNvPr id="31" name="TextBox 31"/>
          <p:cNvSpPr txBox="1"/>
          <p:nvPr/>
        </p:nvSpPr>
        <p:spPr>
          <a:xfrm>
            <a:off x="3862597" y="2194560"/>
            <a:ext cx="334118" cy="2438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120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26%</a:t>
            </a:r>
          </a:p>
        </p:txBody>
      </p:sp>
      <p:sp>
        <p:nvSpPr>
          <p:cNvPr id="32" name="Rectangle 32"/>
          <p:cNvSpPr/>
          <p:nvPr/>
        </p:nvSpPr>
        <p:spPr>
          <a:xfrm>
            <a:off x="4371975" y="2162175"/>
            <a:ext cx="1371600" cy="228600"/>
          </a:xfrm>
          <a:prstGeom prst="rect">
            <a:avLst/>
          </a:prstGeom>
          <a:solidFill>
            <a:srgbClr val="F59E0B">
              <a:alpha val="12000"/>
            </a:srgbClr>
          </a:solidFill>
          <a:ln>
            <a:noFill/>
          </a:ln>
        </p:spPr>
      </p:sp>
      <p:sp>
        <p:nvSpPr>
          <p:cNvPr id="33" name="TextBox 33"/>
          <p:cNvSpPr txBox="1"/>
          <p:nvPr/>
        </p:nvSpPr>
        <p:spPr>
          <a:xfrm>
            <a:off x="4439602" y="2175034"/>
            <a:ext cx="741736" cy="1371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675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CONTROLLABLE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438650" y="2271712"/>
            <a:ext cx="105417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2400E"/>
                </a:solidFill>
                <a:latin typeface="Arial"/>
                <a:ea typeface="Microsoft YaHei"/>
                <a:cs typeface="Arial"/>
              </a:rPr>
              <a:t>→ Free 3-yr service</a:t>
            </a:r>
          </a:p>
        </p:txBody>
      </p:sp>
      <p:sp>
        <p:nvSpPr>
          <p:cNvPr id="35" name="Line 35"/>
          <p:cNvSpPr/>
          <p:nvPr/>
        </p:nvSpPr>
        <p:spPr>
          <a:xfrm>
            <a:off x="381000" y="1943100"/>
            <a:ext cx="9525" cy="876300"/>
          </a:xfrm>
          <a:custGeom>
            <a:avLst/>
            <a:gdLst/>
            <a:ahLst/>
            <a:cxnLst/>
            <a:rect l="l" t="t" r="r" b="b"/>
            <a:pathLst>
              <a:path w="9525" h="876300">
                <a:moveTo>
                  <a:pt x="0" y="876300"/>
                </a:moveTo>
                <a:lnTo>
                  <a:pt x="0" y="0"/>
                </a:lnTo>
              </a:path>
            </a:pathLst>
          </a:custGeom>
          <a:noFill/>
          <a:ln w="14288">
            <a:solidFill>
              <a:srgbClr val="DC2626"/>
            </a:solidFill>
          </a:ln>
        </p:spPr>
      </p:sp>
      <p:sp>
        <p:nvSpPr>
          <p:cNvPr id="36" name="Line 36"/>
          <p:cNvSpPr/>
          <p:nvPr/>
        </p:nvSpPr>
        <p:spPr>
          <a:xfrm>
            <a:off x="381000" y="1943100"/>
            <a:ext cx="114300" cy="9525"/>
          </a:xfrm>
          <a:custGeom>
            <a:avLst/>
            <a:gdLst/>
            <a:ahLst/>
            <a:cxnLst/>
            <a:rect l="l" t="t" r="r" b="b"/>
            <a:pathLst>
              <a:path w="114300" h="9525">
                <a:moveTo>
                  <a:pt x="0" y="0"/>
                </a:moveTo>
                <a:lnTo>
                  <a:pt x="114300" y="0"/>
                </a:lnTo>
              </a:path>
            </a:pathLst>
          </a:custGeom>
          <a:noFill/>
          <a:ln w="14288">
            <a:solidFill>
              <a:srgbClr val="DC2626"/>
            </a:solidFill>
          </a:ln>
        </p:spPr>
      </p:sp>
      <p:sp>
        <p:nvSpPr>
          <p:cNvPr id="37" name="Line 37"/>
          <p:cNvSpPr/>
          <p:nvPr/>
        </p:nvSpPr>
        <p:spPr>
          <a:xfrm>
            <a:off x="381000" y="2819400"/>
            <a:ext cx="114300" cy="9525"/>
          </a:xfrm>
          <a:custGeom>
            <a:avLst/>
            <a:gdLst/>
            <a:ahLst/>
            <a:cxnLst/>
            <a:rect l="l" t="t" r="r" b="b"/>
            <a:pathLst>
              <a:path w="114300" h="9525">
                <a:moveTo>
                  <a:pt x="0" y="0"/>
                </a:moveTo>
                <a:lnTo>
                  <a:pt x="114300" y="0"/>
                </a:lnTo>
              </a:path>
            </a:pathLst>
          </a:custGeom>
          <a:noFill/>
          <a:ln w="14288">
            <a:solidFill>
              <a:srgbClr val="DC2626"/>
            </a:solidFill>
          </a:ln>
        </p:spPr>
      </p:sp>
      <p:sp>
        <p:nvSpPr>
          <p:cNvPr id="38" name="TextBox 38"/>
          <p:cNvSpPr txBox="1"/>
          <p:nvPr/>
        </p:nvSpPr>
        <p:spPr>
          <a:xfrm>
            <a:off x="522922" y="2320766"/>
            <a:ext cx="229706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78%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523875" y="2462212"/>
            <a:ext cx="473631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control-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523875" y="2576512"/>
            <a:ext cx="26550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lable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453650" y="3018949"/>
            <a:ext cx="1168583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75" b="1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Unknown reason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510427" y="3195638"/>
            <a:ext cx="1108948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Survey not returned</a:t>
            </a:r>
          </a:p>
        </p:txBody>
      </p:sp>
      <p:sp>
        <p:nvSpPr>
          <p:cNvPr id="43" name="Rectangle 43"/>
          <p:cNvSpPr/>
          <p:nvPr/>
        </p:nvSpPr>
        <p:spPr>
          <a:xfrm>
            <a:off x="2762250" y="2962275"/>
            <a:ext cx="5829300" cy="342900"/>
          </a:xfrm>
          <a:prstGeom prst="rect">
            <a:avLst/>
          </a:prstGeom>
          <a:solidFill>
            <a:srgbClr val="F1F5F9"/>
          </a:solidFill>
          <a:ln>
            <a:noFill/>
          </a:ln>
        </p:spPr>
      </p:sp>
      <p:sp>
        <p:nvSpPr>
          <p:cNvPr id="44" name="Rectangle 44"/>
          <p:cNvSpPr/>
          <p:nvPr/>
        </p:nvSpPr>
        <p:spPr>
          <a:xfrm>
            <a:off x="2762250" y="2962275"/>
            <a:ext cx="523875" cy="342900"/>
          </a:xfrm>
          <a:prstGeom prst="rect">
            <a:avLst/>
          </a:prstGeom>
          <a:solidFill>
            <a:srgbClr val="94A3B8"/>
          </a:solidFill>
          <a:ln>
            <a:noFill/>
          </a:ln>
        </p:spPr>
      </p:sp>
      <p:sp>
        <p:nvSpPr>
          <p:cNvPr id="45" name="TextBox 45"/>
          <p:cNvSpPr txBox="1"/>
          <p:nvPr/>
        </p:nvSpPr>
        <p:spPr>
          <a:xfrm>
            <a:off x="3368992" y="3076099"/>
            <a:ext cx="189236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64748B"/>
                </a:solidFill>
                <a:latin typeface="Arial"/>
                <a:ea typeface="Microsoft YaHei"/>
                <a:cs typeface="Arial"/>
              </a:rPr>
              <a:t>9%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800475" y="3033712"/>
            <a:ext cx="279034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Reduce via survey incentive (40% → 70% return rate)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162088" y="3780949"/>
            <a:ext cx="1460144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75" b="1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Customer relocated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1137999" y="3957638"/>
            <a:ext cx="1481376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Moved away from franchise</a:t>
            </a:r>
          </a:p>
        </p:txBody>
      </p:sp>
      <p:sp>
        <p:nvSpPr>
          <p:cNvPr id="49" name="Rectangle 49"/>
          <p:cNvSpPr/>
          <p:nvPr/>
        </p:nvSpPr>
        <p:spPr>
          <a:xfrm>
            <a:off x="2762250" y="3724275"/>
            <a:ext cx="5829300" cy="342900"/>
          </a:xfrm>
          <a:prstGeom prst="rect">
            <a:avLst/>
          </a:prstGeom>
          <a:solidFill>
            <a:srgbClr val="F1F5F9"/>
          </a:solidFill>
          <a:ln>
            <a:noFill/>
          </a:ln>
        </p:spPr>
      </p:sp>
      <p:sp>
        <p:nvSpPr>
          <p:cNvPr id="50" name="Rectangle 50"/>
          <p:cNvSpPr/>
          <p:nvPr/>
        </p:nvSpPr>
        <p:spPr>
          <a:xfrm>
            <a:off x="2762250" y="3724275"/>
            <a:ext cx="457200" cy="342900"/>
          </a:xfrm>
          <a:prstGeom prst="rect">
            <a:avLst/>
          </a:prstGeom>
          <a:solidFill>
            <a:srgbClr val="CBD5E1"/>
          </a:solidFill>
          <a:ln>
            <a:noFill/>
          </a:ln>
        </p:spPr>
      </p:sp>
      <p:sp>
        <p:nvSpPr>
          <p:cNvPr id="51" name="TextBox 51"/>
          <p:cNvSpPr txBox="1"/>
          <p:nvPr/>
        </p:nvSpPr>
        <p:spPr>
          <a:xfrm>
            <a:off x="3302318" y="3838099"/>
            <a:ext cx="189236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8%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3686175" y="3795712"/>
            <a:ext cx="1569006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Structural — not addressable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1476077" y="4542949"/>
            <a:ext cx="1146155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975" b="1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Stopped driving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1417320" y="4719638"/>
            <a:ext cx="1202055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No longer owns vehicle</a:t>
            </a:r>
          </a:p>
        </p:txBody>
      </p:sp>
      <p:sp>
        <p:nvSpPr>
          <p:cNvPr id="55" name="Rectangle 55"/>
          <p:cNvSpPr/>
          <p:nvPr/>
        </p:nvSpPr>
        <p:spPr>
          <a:xfrm>
            <a:off x="2762250" y="4486275"/>
            <a:ext cx="5829300" cy="342900"/>
          </a:xfrm>
          <a:prstGeom prst="rect">
            <a:avLst/>
          </a:prstGeom>
          <a:solidFill>
            <a:srgbClr val="F1F5F9"/>
          </a:solidFill>
          <a:ln>
            <a:noFill/>
          </a:ln>
        </p:spPr>
      </p:sp>
      <p:sp>
        <p:nvSpPr>
          <p:cNvPr id="56" name="Rectangle 56"/>
          <p:cNvSpPr/>
          <p:nvPr/>
        </p:nvSpPr>
        <p:spPr>
          <a:xfrm>
            <a:off x="2762250" y="4486275"/>
            <a:ext cx="285750" cy="342900"/>
          </a:xfrm>
          <a:prstGeom prst="rect">
            <a:avLst/>
          </a:prstGeom>
          <a:solidFill>
            <a:srgbClr val="CBD5E1"/>
          </a:solidFill>
          <a:ln>
            <a:noFill/>
          </a:ln>
        </p:spPr>
      </p:sp>
      <p:sp>
        <p:nvSpPr>
          <p:cNvPr id="57" name="TextBox 57"/>
          <p:cNvSpPr txBox="1"/>
          <p:nvPr/>
        </p:nvSpPr>
        <p:spPr>
          <a:xfrm>
            <a:off x="3130868" y="4600099"/>
            <a:ext cx="189236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5%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3476625" y="4557712"/>
            <a:ext cx="1569006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Structural — not addressable</a:t>
            </a:r>
          </a:p>
        </p:txBody>
      </p:sp>
      <p:sp>
        <p:nvSpPr>
          <p:cNvPr id="59" name="Line 59"/>
          <p:cNvSpPr/>
          <p:nvPr/>
        </p:nvSpPr>
        <p:spPr>
          <a:xfrm>
            <a:off x="2762250" y="4876800"/>
            <a:ext cx="5829300" cy="9525"/>
          </a:xfrm>
          <a:custGeom>
            <a:avLst/>
            <a:gdLst/>
            <a:ahLst/>
            <a:cxnLst/>
            <a:rect l="l" t="t" r="r" b="b"/>
            <a:pathLst>
              <a:path w="5829300" h="9525">
                <a:moveTo>
                  <a:pt x="0" y="0"/>
                </a:moveTo>
                <a:lnTo>
                  <a:pt x="58293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60" name="Rectangle 60"/>
          <p:cNvSpPr/>
          <p:nvPr/>
        </p:nvSpPr>
        <p:spPr>
          <a:xfrm>
            <a:off x="8782050" y="1238250"/>
            <a:ext cx="3028950" cy="2743200"/>
          </a:xfrm>
          <a:prstGeom prst="rect">
            <a:avLst/>
          </a:prstGeom>
          <a:solidFill>
            <a:srgbClr val="18345E"/>
          </a:solidFill>
          <a:ln>
            <a:noFill/>
          </a:ln>
          <a:effectLst>
            <a:outerShdw blurRad="266700" dist="66675" dir="10799508" algn="tl" rotWithShape="0">
              <a:srgbClr val="000000">
                <a:alpha val="14000"/>
              </a:srgbClr>
            </a:outerShdw>
          </a:effectLst>
        </p:spPr>
      </p:sp>
      <p:sp>
        <p:nvSpPr>
          <p:cNvPr id="61" name="TextBox 61"/>
          <p:cNvSpPr txBox="1"/>
          <p:nvPr/>
        </p:nvSpPr>
        <p:spPr>
          <a:xfrm>
            <a:off x="9677162" y="1503045"/>
            <a:ext cx="1238726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dirty="0">
                <a:solidFill>
                  <a:srgbClr val="FFFFFF">
                    <a:alpha val="65000"/>
                  </a:srgbClr>
                </a:solidFill>
                <a:latin typeface="Arial"/>
                <a:ea typeface="Microsoft YaHei"/>
                <a:cs typeface="Arial"/>
              </a:rPr>
              <a:t>STRATEGIC SUMMARY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9670054" y="1800225"/>
            <a:ext cx="1252942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4500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78%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9562433" y="2439352"/>
            <a:ext cx="1468184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of customer loss is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9834634" y="2629852"/>
            <a:ext cx="923782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controllable</a:t>
            </a:r>
          </a:p>
        </p:txBody>
      </p:sp>
      <p:sp>
        <p:nvSpPr>
          <p:cNvPr id="65" name="Line 65"/>
          <p:cNvSpPr/>
          <p:nvPr/>
        </p:nvSpPr>
        <p:spPr>
          <a:xfrm>
            <a:off x="8972550" y="2895600"/>
            <a:ext cx="2647950" cy="9525"/>
          </a:xfrm>
          <a:custGeom>
            <a:avLst/>
            <a:gdLst/>
            <a:ahLst/>
            <a:cxnLst/>
            <a:rect l="l" t="t" r="r" b="b"/>
            <a:pathLst>
              <a:path w="2647950" h="9525">
                <a:moveTo>
                  <a:pt x="0" y="0"/>
                </a:moveTo>
                <a:lnTo>
                  <a:pt x="2647950" y="0"/>
                </a:lnTo>
              </a:path>
            </a:pathLst>
          </a:custGeom>
          <a:noFill/>
          <a:ln w="4762">
            <a:solidFill>
              <a:srgbClr val="FFFFFF">
                <a:alpha val="25000"/>
              </a:srgbClr>
            </a:solidFill>
          </a:ln>
        </p:spPr>
      </p:sp>
      <p:sp>
        <p:nvSpPr>
          <p:cNvPr id="66" name="TextBox 66"/>
          <p:cNvSpPr txBox="1"/>
          <p:nvPr/>
        </p:nvSpPr>
        <p:spPr>
          <a:xfrm>
            <a:off x="9696748" y="2999899"/>
            <a:ext cx="1199555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75" dirty="0">
                <a:solidFill>
                  <a:srgbClr val="FFFFFF">
                    <a:alpha val="80000"/>
                  </a:srgbClr>
                </a:solidFill>
                <a:latin typeface="Arial"/>
                <a:ea typeface="Microsoft YaHei"/>
                <a:cs typeface="Arial"/>
              </a:rPr>
              <a:t>= 52% competitor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9828467" y="3190399"/>
            <a:ext cx="936117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75" dirty="0">
                <a:solidFill>
                  <a:srgbClr val="FFFFFF">
                    <a:alpha val="80000"/>
                  </a:srgbClr>
                </a:solidFill>
                <a:latin typeface="Arial"/>
                <a:ea typeface="Microsoft YaHei"/>
                <a:cs typeface="Arial"/>
              </a:rPr>
              <a:t>+ 26% service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9637654" y="3511391"/>
            <a:ext cx="1317742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b="1" dirty="0">
                <a:solidFill>
                  <a:srgbClr val="4ADE80"/>
                </a:solidFill>
                <a:latin typeface="Arial"/>
                <a:ea typeface="Microsoft YaHei"/>
                <a:cs typeface="Arial"/>
              </a:rPr>
              <a:t>Both are addressable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9460532" y="3682841"/>
            <a:ext cx="1671986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b="1" dirty="0">
                <a:solidFill>
                  <a:srgbClr val="4ADE80"/>
                </a:solidFill>
                <a:latin typeface="Arial"/>
                <a:ea typeface="Microsoft YaHei"/>
                <a:cs typeface="Arial"/>
              </a:rPr>
              <a:t>with 5 targeted initiatives</a:t>
            </a:r>
          </a:p>
        </p:txBody>
      </p:sp>
      <p:sp>
        <p:nvSpPr>
          <p:cNvPr id="70" name="Rectangle 70"/>
          <p:cNvSpPr/>
          <p:nvPr/>
        </p:nvSpPr>
        <p:spPr>
          <a:xfrm>
            <a:off x="8782050" y="4133850"/>
            <a:ext cx="3028950" cy="1524000"/>
          </a:xfrm>
          <a:prstGeom prst="rect">
            <a:avLst/>
          </a:prstGeom>
          <a:solidFill>
            <a:srgbClr val="F0F9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71" name="Rectangle 71"/>
          <p:cNvSpPr/>
          <p:nvPr/>
        </p:nvSpPr>
        <p:spPr>
          <a:xfrm>
            <a:off x="8782050" y="4133850"/>
            <a:ext cx="47625" cy="1524000"/>
          </a:xfrm>
          <a:prstGeom prst="rect">
            <a:avLst/>
          </a:prstGeom>
          <a:solidFill>
            <a:srgbClr val="005587"/>
          </a:solidFill>
          <a:ln>
            <a:noFill/>
          </a:ln>
        </p:spPr>
      </p:sp>
      <p:sp>
        <p:nvSpPr>
          <p:cNvPr id="72" name="TextBox 72"/>
          <p:cNvSpPr txBox="1"/>
          <p:nvPr/>
        </p:nvSpPr>
        <p:spPr>
          <a:xfrm>
            <a:off x="8972550" y="4319588"/>
            <a:ext cx="1240393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UNCONTROLLABLE (22%)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8969692" y="4542949"/>
            <a:ext cx="1392861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Structural losses: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8970645" y="4741545"/>
            <a:ext cx="2474309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Relocation (8%) + stopped driving (5%)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8970645" y="4912995"/>
            <a:ext cx="1889379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= 13% genuinely unaddressable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8970645" y="5160645"/>
            <a:ext cx="1851589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b="1" dirty="0">
                <a:solidFill>
                  <a:srgbClr val="005587"/>
                </a:solidFill>
                <a:latin typeface="Arial"/>
                <a:ea typeface="Microsoft YaHei"/>
                <a:cs typeface="Arial"/>
              </a:rPr>
              <a:t>Unknown (9%) is reduceable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8971598" y="5321141"/>
            <a:ext cx="225606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Branded-pen survey incentive targets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8971598" y="5454491"/>
            <a:ext cx="2129552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40% → 70% questionnaire return rate</a:t>
            </a:r>
          </a:p>
        </p:txBody>
      </p:sp>
      <p:sp>
        <p:nvSpPr>
          <p:cNvPr id="79" name="Rectangle 79"/>
          <p:cNvSpPr/>
          <p:nvPr/>
        </p:nvSpPr>
        <p:spPr>
          <a:xfrm>
            <a:off x="381000" y="5667375"/>
            <a:ext cx="8210550" cy="685800"/>
          </a:xfrm>
          <a:prstGeom prst="rect">
            <a:avLst/>
          </a:prstGeom>
          <a:solidFill>
            <a:srgbClr val="F8FAFC"/>
          </a:solidFill>
          <a:ln>
            <a:noFill/>
          </a:ln>
        </p:spPr>
      </p:sp>
      <p:sp>
        <p:nvSpPr>
          <p:cNvPr id="80" name="Rectangle 80"/>
          <p:cNvSpPr/>
          <p:nvPr/>
        </p:nvSpPr>
        <p:spPr>
          <a:xfrm>
            <a:off x="381000" y="5667375"/>
            <a:ext cx="47625" cy="685800"/>
          </a:xfrm>
          <a:prstGeom prst="rect">
            <a:avLst/>
          </a:prstGeom>
          <a:solidFill>
            <a:srgbClr val="005587"/>
          </a:solidFill>
          <a:ln>
            <a:noFill/>
          </a:ln>
        </p:spPr>
      </p:sp>
      <p:sp>
        <p:nvSpPr>
          <p:cNvPr id="81" name="TextBox 81"/>
          <p:cNvSpPr txBox="1"/>
          <p:nvPr/>
        </p:nvSpPr>
        <p:spPr>
          <a:xfrm>
            <a:off x="578168" y="5809774"/>
            <a:ext cx="2177834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05587"/>
                </a:solidFill>
                <a:latin typeface="Arial"/>
                <a:ea typeface="Microsoft YaHei"/>
                <a:cs typeface="Arial"/>
              </a:rPr>
              <a:t>The Pareto principle at work: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578168" y="6000274"/>
            <a:ext cx="8362212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Two causes drive 78% of all customer loss. Effective allocation demands concentrating resources on initiatives that fix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578168" y="6171724"/>
            <a:ext cx="6418469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these two root causes — not spreading effort equally across all five programme initiatives.</a:t>
            </a:r>
          </a:p>
        </p:txBody>
      </p:sp>
      <p:sp>
        <p:nvSpPr>
          <p:cNvPr id="84" name="Rectangle 84"/>
          <p:cNvSpPr/>
          <p:nvPr/>
        </p:nvSpPr>
        <p:spPr>
          <a:xfrm>
            <a:off x="0" y="6610350"/>
            <a:ext cx="12192000" cy="247650"/>
          </a:xfrm>
          <a:prstGeom prst="rect">
            <a:avLst/>
          </a:prstGeom>
          <a:solidFill>
            <a:srgbClr val="F8FAFC"/>
          </a:solidFill>
          <a:ln>
            <a:noFill/>
          </a:ln>
        </p:spPr>
      </p:sp>
      <p:sp>
        <p:nvSpPr>
          <p:cNvPr id="85" name="Line 85"/>
          <p:cNvSpPr/>
          <p:nvPr/>
        </p:nvSpPr>
        <p:spPr>
          <a:xfrm>
            <a:off x="0" y="6610350"/>
            <a:ext cx="12192000" cy="9525"/>
          </a:xfrm>
          <a:custGeom>
            <a:avLst/>
            <a:gdLst/>
            <a:ahLst/>
            <a:cxnLst/>
            <a:rect l="l" t="t" r="r" b="b"/>
            <a:pathLst>
              <a:path w="12192000" h="9525">
                <a:moveTo>
                  <a:pt x="0" y="0"/>
                </a:moveTo>
                <a:lnTo>
                  <a:pt x="121920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86" name="TextBox 86"/>
          <p:cNvSpPr txBox="1"/>
          <p:nvPr/>
        </p:nvSpPr>
        <p:spPr>
          <a:xfrm>
            <a:off x="371475" y="6691312"/>
            <a:ext cx="4438888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Source: Kimsoong post-purchase survey | Figures as % of non-returning customers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4881562" y="6691312"/>
            <a:ext cx="2428875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STRICTLY CONFIDENTIAL | NOT FOR DISTRIBUTION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11741229" y="6691312"/>
            <a:ext cx="79296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5</a:t>
            </a:r>
          </a:p>
        </p:txBody>
      </p:sp>
    </p:spTree>
  </p:cSld>
  <p:clrMapOvr>
    <a:masterClrMapping/>
  </p:clrMapOvr>
  <p:transition dur="4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gradFill>
            <a:gsLst>
              <a:gs pos="0">
                <a:srgbClr val="002A50"/>
              </a:gs>
              <a:gs pos="100000">
                <a:srgbClr val="0070C0"/>
              </a:gs>
            </a:gsLst>
            <a:lin ang="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362902" y="265271"/>
            <a:ext cx="12415767" cy="2895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425" b="1" dirty="0">
                <a:solidFill>
                  <a:srgbClr val="0F172A"/>
                </a:solidFill>
                <a:latin typeface="Arial"/>
                <a:ea typeface="Microsoft YaHei"/>
                <a:cs typeface="Arial"/>
              </a:rPr>
              <a:t>Four strategic pillars translate loyalty objectives into measurable business outcomes — each with a clear KPI target</a:t>
            </a:r>
          </a:p>
        </p:txBody>
      </p:sp>
      <p:sp>
        <p:nvSpPr>
          <p:cNvPr id="5" name="Rectangle 5"/>
          <p:cNvSpPr/>
          <p:nvPr/>
        </p:nvSpPr>
        <p:spPr>
          <a:xfrm>
            <a:off x="381000" y="533400"/>
            <a:ext cx="11430000" cy="419100"/>
          </a:xfrm>
          <a:prstGeom prst="rect">
            <a:avLst/>
          </a:prstGeom>
          <a:solidFill>
            <a:srgbClr val="18345E"/>
          </a:solidFill>
          <a:ln>
            <a:noFill/>
          </a:ln>
        </p:spPr>
      </p:sp>
      <p:sp>
        <p:nvSpPr>
          <p:cNvPr id="6" name="Rectangle 6"/>
          <p:cNvSpPr/>
          <p:nvPr/>
        </p:nvSpPr>
        <p:spPr>
          <a:xfrm>
            <a:off x="381000" y="533400"/>
            <a:ext cx="47625" cy="419100"/>
          </a:xfrm>
          <a:prstGeom prst="rect">
            <a:avLst/>
          </a:prstGeom>
          <a:solidFill>
            <a:srgbClr val="38BDF8"/>
          </a:solidFill>
          <a:ln>
            <a:noFill/>
          </a:ln>
        </p:spPr>
      </p:sp>
      <p:sp>
        <p:nvSpPr>
          <p:cNvPr id="7" name="TextBox 7"/>
          <p:cNvSpPr txBox="1"/>
          <p:nvPr/>
        </p:nvSpPr>
        <p:spPr>
          <a:xfrm>
            <a:off x="530542" y="685324"/>
            <a:ext cx="10535929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F8FAFC"/>
                </a:solidFill>
                <a:latin typeface="Arial"/>
                <a:ea typeface="Microsoft YaHei"/>
                <a:cs typeface="Arial"/>
              </a:rPr>
              <a:t>The programme links customer behaviour change directly to revenue impact, creating an accountable performance framework for all franchises</a:t>
            </a:r>
          </a:p>
        </p:txBody>
      </p:sp>
      <p:sp>
        <p:nvSpPr>
          <p:cNvPr id="8" name="Rectangle 8"/>
          <p:cNvSpPr/>
          <p:nvPr/>
        </p:nvSpPr>
        <p:spPr>
          <a:xfrm>
            <a:off x="381000" y="1095375"/>
            <a:ext cx="2743200" cy="536257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9" name="Rectangle 9"/>
          <p:cNvSpPr/>
          <p:nvPr/>
        </p:nvSpPr>
        <p:spPr>
          <a:xfrm>
            <a:off x="381000" y="1095375"/>
            <a:ext cx="2743200" cy="571500"/>
          </a:xfrm>
          <a:prstGeom prst="rect">
            <a:avLst/>
          </a:prstGeom>
          <a:solidFill>
            <a:srgbClr val="0C2744"/>
          </a:solidFill>
          <a:ln>
            <a:noFill/>
          </a:ln>
        </p:spPr>
      </p:sp>
      <p:sp>
        <p:nvSpPr>
          <p:cNvPr id="10" name="Rectangle 10"/>
          <p:cNvSpPr/>
          <p:nvPr/>
        </p:nvSpPr>
        <p:spPr>
          <a:xfrm>
            <a:off x="381000" y="1438275"/>
            <a:ext cx="2743200" cy="228600"/>
          </a:xfrm>
          <a:prstGeom prst="rect">
            <a:avLst/>
          </a:prstGeom>
          <a:solidFill>
            <a:srgbClr val="0C2744"/>
          </a:solidFill>
          <a:ln>
            <a:noFill/>
          </a:ln>
        </p:spPr>
      </p:sp>
      <p:sp>
        <p:nvSpPr>
          <p:cNvPr id="11" name="TextBox 11"/>
          <p:cNvSpPr txBox="1"/>
          <p:nvPr/>
        </p:nvSpPr>
        <p:spPr>
          <a:xfrm>
            <a:off x="1600744" y="1218248"/>
            <a:ext cx="303712" cy="3962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95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01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1543050" y="1788319"/>
            <a:ext cx="419100" cy="366712"/>
            <a:chOff x="1543050" y="1788319"/>
            <a:chExt cx="419100" cy="366712"/>
          </a:xfrm>
        </p:grpSpPr>
        <p:sp>
          <p:nvSpPr>
            <p:cNvPr id="12" name="Freeform 12"/>
            <p:cNvSpPr/>
            <p:nvPr/>
          </p:nvSpPr>
          <p:spPr>
            <a:xfrm>
              <a:off x="1621631" y="1788319"/>
              <a:ext cx="130969" cy="130969"/>
            </a:xfrm>
            <a:custGeom>
              <a:avLst/>
              <a:gdLst/>
              <a:ahLst/>
              <a:cxnLst/>
              <a:rect l="l" t="t" r="r" b="b"/>
              <a:pathLst>
                <a:path w="130969" h="130969">
                  <a:moveTo>
                    <a:pt x="130969" y="65484"/>
                  </a:moveTo>
                  <a:cubicBezTo>
                    <a:pt x="130969" y="101650"/>
                    <a:pt x="101650" y="130969"/>
                    <a:pt x="65484" y="130969"/>
                  </a:cubicBezTo>
                  <a:cubicBezTo>
                    <a:pt x="29318" y="130969"/>
                    <a:pt x="0" y="101650"/>
                    <a:pt x="0" y="65484"/>
                  </a:cubicBezTo>
                  <a:cubicBezTo>
                    <a:pt x="0" y="29318"/>
                    <a:pt x="29318" y="0"/>
                    <a:pt x="65484" y="0"/>
                  </a:cubicBezTo>
                  <a:cubicBezTo>
                    <a:pt x="101650" y="0"/>
                    <a:pt x="130969" y="29318"/>
                    <a:pt x="130969" y="65484"/>
                  </a:cubicBezTo>
                  <a:close/>
                </a:path>
              </a:pathLst>
            </a:custGeom>
            <a:solidFill>
              <a:srgbClr val="0C2744"/>
            </a:solidFill>
            <a:ln>
              <a:noFill/>
            </a:ln>
          </p:spPr>
        </p:sp>
        <p:sp>
          <p:nvSpPr>
            <p:cNvPr id="13" name="Freeform 13"/>
            <p:cNvSpPr/>
            <p:nvPr/>
          </p:nvSpPr>
          <p:spPr>
            <a:xfrm>
              <a:off x="1543050" y="1971675"/>
              <a:ext cx="209550" cy="183356"/>
            </a:xfrm>
            <a:custGeom>
              <a:avLst/>
              <a:gdLst/>
              <a:ahLst/>
              <a:cxnLst/>
              <a:rect l="l" t="t" r="r" b="b"/>
              <a:pathLst>
                <a:path w="209550" h="183356">
                  <a:moveTo>
                    <a:pt x="78581" y="0"/>
                  </a:moveTo>
                  <a:cubicBezTo>
                    <a:pt x="35182" y="0"/>
                    <a:pt x="0" y="35182"/>
                    <a:pt x="0" y="78581"/>
                  </a:cubicBezTo>
                  <a:lnTo>
                    <a:pt x="0" y="183356"/>
                  </a:lnTo>
                  <a:lnTo>
                    <a:pt x="209550" y="183356"/>
                  </a:lnTo>
                  <a:lnTo>
                    <a:pt x="209550" y="0"/>
                  </a:lnTo>
                  <a:lnTo>
                    <a:pt x="78581" y="0"/>
                  </a:lnTo>
                  <a:close/>
                </a:path>
              </a:pathLst>
            </a:custGeom>
            <a:solidFill>
              <a:srgbClr val="0C2744"/>
            </a:solidFill>
            <a:ln>
              <a:noFill/>
            </a:ln>
          </p:spPr>
        </p:sp>
        <p:sp>
          <p:nvSpPr>
            <p:cNvPr id="14" name="Freeform 14"/>
            <p:cNvSpPr/>
            <p:nvPr/>
          </p:nvSpPr>
          <p:spPr>
            <a:xfrm>
              <a:off x="1804988" y="1971675"/>
              <a:ext cx="157162" cy="183356"/>
            </a:xfrm>
            <a:custGeom>
              <a:avLst/>
              <a:gdLst/>
              <a:ahLst/>
              <a:cxnLst/>
              <a:rect l="l" t="t" r="r" b="b"/>
              <a:pathLst>
                <a:path w="157162" h="183356">
                  <a:moveTo>
                    <a:pt x="78581" y="0"/>
                  </a:moveTo>
                  <a:lnTo>
                    <a:pt x="0" y="0"/>
                  </a:lnTo>
                  <a:lnTo>
                    <a:pt x="0" y="183356"/>
                  </a:lnTo>
                  <a:lnTo>
                    <a:pt x="157162" y="183356"/>
                  </a:lnTo>
                  <a:lnTo>
                    <a:pt x="157162" y="78581"/>
                  </a:lnTo>
                  <a:cubicBezTo>
                    <a:pt x="157162" y="35182"/>
                    <a:pt x="121982" y="0"/>
                    <a:pt x="78581" y="0"/>
                  </a:cubicBezTo>
                  <a:close/>
                </a:path>
              </a:pathLst>
            </a:custGeom>
            <a:solidFill>
              <a:srgbClr val="0C2744"/>
            </a:solidFill>
            <a:ln>
              <a:noFill/>
            </a:ln>
          </p:spPr>
        </p:sp>
        <p:sp>
          <p:nvSpPr>
            <p:cNvPr id="15" name="Freeform 15"/>
            <p:cNvSpPr/>
            <p:nvPr/>
          </p:nvSpPr>
          <p:spPr>
            <a:xfrm>
              <a:off x="1804988" y="1814512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>
                  <a:moveTo>
                    <a:pt x="52388" y="104775"/>
                  </a:moveTo>
                  <a:cubicBezTo>
                    <a:pt x="81321" y="104775"/>
                    <a:pt x="104775" y="81320"/>
                    <a:pt x="104775" y="52388"/>
                  </a:cubicBezTo>
                  <a:cubicBezTo>
                    <a:pt x="104775" y="23455"/>
                    <a:pt x="81321" y="0"/>
                    <a:pt x="52388" y="0"/>
                  </a:cubicBezTo>
                  <a:cubicBezTo>
                    <a:pt x="23454" y="0"/>
                    <a:pt x="0" y="23455"/>
                    <a:pt x="0" y="52388"/>
                  </a:cubicBezTo>
                  <a:cubicBezTo>
                    <a:pt x="0" y="81320"/>
                    <a:pt x="23454" y="104775"/>
                    <a:pt x="52388" y="104775"/>
                  </a:cubicBezTo>
                  <a:close/>
                </a:path>
              </a:pathLst>
            </a:custGeom>
            <a:solidFill>
              <a:srgbClr val="0C2744"/>
            </a:solidFill>
            <a:ln>
              <a:noFill/>
            </a:ln>
          </p:spPr>
        </p:sp>
      </p:grpSp>
      <p:sp>
        <p:nvSpPr>
          <p:cNvPr id="17" name="TextBox 17"/>
          <p:cNvSpPr txBox="1"/>
          <p:nvPr/>
        </p:nvSpPr>
        <p:spPr>
          <a:xfrm>
            <a:off x="1294069" y="2240756"/>
            <a:ext cx="917061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12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Long-term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186244" y="2412206"/>
            <a:ext cx="1132713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12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Relationships</a:t>
            </a:r>
          </a:p>
        </p:txBody>
      </p:sp>
      <p:sp>
        <p:nvSpPr>
          <p:cNvPr id="19" name="Line 19"/>
          <p:cNvSpPr/>
          <p:nvPr/>
        </p:nvSpPr>
        <p:spPr>
          <a:xfrm>
            <a:off x="533400" y="2667000"/>
            <a:ext cx="2438400" cy="9525"/>
          </a:xfrm>
          <a:custGeom>
            <a:avLst/>
            <a:gdLst/>
            <a:ahLst/>
            <a:cxnLst/>
            <a:rect l="l" t="t" r="r" b="b"/>
            <a:pathLst>
              <a:path w="2438400" h="9525">
                <a:moveTo>
                  <a:pt x="0" y="0"/>
                </a:moveTo>
                <a:lnTo>
                  <a:pt x="24384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20" name="TextBox 20"/>
          <p:cNvSpPr txBox="1"/>
          <p:nvPr/>
        </p:nvSpPr>
        <p:spPr>
          <a:xfrm>
            <a:off x="521970" y="2779395"/>
            <a:ext cx="1370171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Build emotional bonds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521970" y="2950845"/>
            <a:ext cx="1685639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between buyers and brand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521970" y="3122295"/>
            <a:ext cx="1429321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throughout ownership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521970" y="3293745"/>
            <a:ext cx="155419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touchpoint interactions</a:t>
            </a:r>
          </a:p>
        </p:txBody>
      </p:sp>
      <p:sp>
        <p:nvSpPr>
          <p:cNvPr id="24" name="Line 24"/>
          <p:cNvSpPr/>
          <p:nvPr/>
        </p:nvSpPr>
        <p:spPr>
          <a:xfrm>
            <a:off x="533400" y="3543300"/>
            <a:ext cx="2438400" cy="9525"/>
          </a:xfrm>
          <a:custGeom>
            <a:avLst/>
            <a:gdLst/>
            <a:ahLst/>
            <a:cxnLst/>
            <a:rect l="l" t="t" r="r" b="b"/>
            <a:pathLst>
              <a:path w="2438400" h="9525">
                <a:moveTo>
                  <a:pt x="0" y="0"/>
                </a:moveTo>
                <a:lnTo>
                  <a:pt x="24384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25" name="TextBox 25"/>
          <p:cNvSpPr txBox="1"/>
          <p:nvPr/>
        </p:nvSpPr>
        <p:spPr>
          <a:xfrm>
            <a:off x="523875" y="3671888"/>
            <a:ext cx="105417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BUSINESS OUTCOME: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21018" y="3857149"/>
            <a:ext cx="1998412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C2744"/>
                </a:solidFill>
                <a:latin typeface="Arial"/>
                <a:ea typeface="Microsoft YaHei"/>
                <a:cs typeface="Arial"/>
              </a:rPr>
              <a:t>Increase customer lifetime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21018" y="4028599"/>
            <a:ext cx="1400337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C2744"/>
                </a:solidFill>
                <a:latin typeface="Arial"/>
                <a:ea typeface="Microsoft YaHei"/>
                <a:cs typeface="Arial"/>
              </a:rPr>
              <a:t>value over 10 years</a:t>
            </a:r>
          </a:p>
        </p:txBody>
      </p:sp>
      <p:sp>
        <p:nvSpPr>
          <p:cNvPr id="28" name="Line 28"/>
          <p:cNvSpPr/>
          <p:nvPr/>
        </p:nvSpPr>
        <p:spPr>
          <a:xfrm>
            <a:off x="533400" y="4286250"/>
            <a:ext cx="2438400" cy="9525"/>
          </a:xfrm>
          <a:custGeom>
            <a:avLst/>
            <a:gdLst/>
            <a:ahLst/>
            <a:cxnLst/>
            <a:rect l="l" t="t" r="r" b="b"/>
            <a:pathLst>
              <a:path w="2438400" h="9525">
                <a:moveTo>
                  <a:pt x="0" y="0"/>
                </a:moveTo>
                <a:lnTo>
                  <a:pt x="24384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29" name="TextBox 29"/>
          <p:cNvSpPr txBox="1"/>
          <p:nvPr/>
        </p:nvSpPr>
        <p:spPr>
          <a:xfrm>
            <a:off x="523875" y="4414838"/>
            <a:ext cx="566737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KPI TARGET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510540" y="4777740"/>
            <a:ext cx="1660522" cy="3657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800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3–4 vehicles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521970" y="5084445"/>
            <a:ext cx="1403032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per customer / 10 yrs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522922" y="5302091"/>
            <a:ext cx="978860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within 12 months</a:t>
            </a:r>
          </a:p>
        </p:txBody>
      </p:sp>
      <p:sp>
        <p:nvSpPr>
          <p:cNvPr id="33" name="Rectangle 33"/>
          <p:cNvSpPr/>
          <p:nvPr/>
        </p:nvSpPr>
        <p:spPr>
          <a:xfrm>
            <a:off x="3228975" y="1095375"/>
            <a:ext cx="2743200" cy="536257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34" name="Rectangle 34"/>
          <p:cNvSpPr/>
          <p:nvPr/>
        </p:nvSpPr>
        <p:spPr>
          <a:xfrm>
            <a:off x="3228975" y="1095375"/>
            <a:ext cx="2743200" cy="571500"/>
          </a:xfrm>
          <a:prstGeom prst="rect">
            <a:avLst/>
          </a:prstGeom>
          <a:solidFill>
            <a:srgbClr val="005587"/>
          </a:solidFill>
          <a:ln>
            <a:noFill/>
          </a:ln>
        </p:spPr>
      </p:sp>
      <p:sp>
        <p:nvSpPr>
          <p:cNvPr id="35" name="Rectangle 35"/>
          <p:cNvSpPr/>
          <p:nvPr/>
        </p:nvSpPr>
        <p:spPr>
          <a:xfrm>
            <a:off x="3228975" y="1438275"/>
            <a:ext cx="2743200" cy="228600"/>
          </a:xfrm>
          <a:prstGeom prst="rect">
            <a:avLst/>
          </a:prstGeom>
          <a:solidFill>
            <a:srgbClr val="005587"/>
          </a:solidFill>
          <a:ln>
            <a:noFill/>
          </a:ln>
        </p:spPr>
      </p:sp>
      <p:sp>
        <p:nvSpPr>
          <p:cNvPr id="36" name="TextBox 36"/>
          <p:cNvSpPr txBox="1"/>
          <p:nvPr/>
        </p:nvSpPr>
        <p:spPr>
          <a:xfrm>
            <a:off x="4411339" y="1218248"/>
            <a:ext cx="378471" cy="3962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95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02</a:t>
            </a:r>
          </a:p>
        </p:txBody>
      </p:sp>
      <p:sp>
        <p:nvSpPr>
          <p:cNvPr id="37" name="Freeform 37"/>
          <p:cNvSpPr/>
          <p:nvPr/>
        </p:nvSpPr>
        <p:spPr>
          <a:xfrm>
            <a:off x="4398697" y="1840706"/>
            <a:ext cx="411428" cy="254265"/>
          </a:xfrm>
          <a:custGeom>
            <a:avLst/>
            <a:gdLst/>
            <a:ahLst/>
            <a:cxnLst/>
            <a:rect l="l" t="t" r="r" b="b"/>
            <a:pathLst>
              <a:path w="411428" h="254265">
                <a:moveTo>
                  <a:pt x="254265" y="0"/>
                </a:moveTo>
                <a:lnTo>
                  <a:pt x="228072" y="26194"/>
                </a:lnTo>
                <a:lnTo>
                  <a:pt x="288131" y="86253"/>
                </a:lnTo>
                <a:lnTo>
                  <a:pt x="214975" y="159410"/>
                </a:lnTo>
                <a:lnTo>
                  <a:pt x="136394" y="80828"/>
                </a:lnTo>
                <a:lnTo>
                  <a:pt x="0" y="217222"/>
                </a:lnTo>
                <a:lnTo>
                  <a:pt x="37044" y="254265"/>
                </a:lnTo>
                <a:lnTo>
                  <a:pt x="136394" y="154915"/>
                </a:lnTo>
                <a:lnTo>
                  <a:pt x="214975" y="233496"/>
                </a:lnTo>
                <a:lnTo>
                  <a:pt x="325174" y="123297"/>
                </a:lnTo>
                <a:lnTo>
                  <a:pt x="385234" y="183356"/>
                </a:lnTo>
                <a:lnTo>
                  <a:pt x="411428" y="157162"/>
                </a:lnTo>
                <a:lnTo>
                  <a:pt x="411428" y="0"/>
                </a:lnTo>
                <a:lnTo>
                  <a:pt x="254265" y="0"/>
                </a:lnTo>
                <a:close/>
              </a:path>
            </a:pathLst>
          </a:custGeom>
          <a:solidFill>
            <a:srgbClr val="005587"/>
          </a:solidFill>
          <a:ln>
            <a:noFill/>
          </a:ln>
        </p:spPr>
      </p:sp>
      <p:sp>
        <p:nvSpPr>
          <p:cNvPr id="38" name="TextBox 38"/>
          <p:cNvSpPr txBox="1"/>
          <p:nvPr/>
        </p:nvSpPr>
        <p:spPr>
          <a:xfrm>
            <a:off x="4189488" y="2240756"/>
            <a:ext cx="822174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12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Customer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275749" y="2412206"/>
            <a:ext cx="649653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12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Loyalty</a:t>
            </a:r>
          </a:p>
        </p:txBody>
      </p:sp>
      <p:sp>
        <p:nvSpPr>
          <p:cNvPr id="40" name="Line 40"/>
          <p:cNvSpPr/>
          <p:nvPr/>
        </p:nvSpPr>
        <p:spPr>
          <a:xfrm>
            <a:off x="3381375" y="2667000"/>
            <a:ext cx="2438400" cy="9525"/>
          </a:xfrm>
          <a:custGeom>
            <a:avLst/>
            <a:gdLst/>
            <a:ahLst/>
            <a:cxnLst/>
            <a:rect l="l" t="t" r="r" b="b"/>
            <a:pathLst>
              <a:path w="2438400" h="9525">
                <a:moveTo>
                  <a:pt x="0" y="0"/>
                </a:moveTo>
                <a:lnTo>
                  <a:pt x="24384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41" name="TextBox 41"/>
          <p:cNvSpPr txBox="1"/>
          <p:nvPr/>
        </p:nvSpPr>
        <p:spPr>
          <a:xfrm>
            <a:off x="3369945" y="2779395"/>
            <a:ext cx="119272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Incentivise repeat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3369945" y="2950845"/>
            <a:ext cx="1146715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purchase through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3369945" y="3122295"/>
            <a:ext cx="1343882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financial and service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3369945" y="3293745"/>
            <a:ext cx="155419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touchpoint interactions</a:t>
            </a:r>
          </a:p>
        </p:txBody>
      </p:sp>
      <p:sp>
        <p:nvSpPr>
          <p:cNvPr id="45" name="Line 45"/>
          <p:cNvSpPr/>
          <p:nvPr/>
        </p:nvSpPr>
        <p:spPr>
          <a:xfrm>
            <a:off x="3381375" y="3543300"/>
            <a:ext cx="2438400" cy="9525"/>
          </a:xfrm>
          <a:custGeom>
            <a:avLst/>
            <a:gdLst/>
            <a:ahLst/>
            <a:cxnLst/>
            <a:rect l="l" t="t" r="r" b="b"/>
            <a:pathLst>
              <a:path w="2438400" h="9525">
                <a:moveTo>
                  <a:pt x="0" y="0"/>
                </a:moveTo>
                <a:lnTo>
                  <a:pt x="24384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46" name="TextBox 46"/>
          <p:cNvSpPr txBox="1"/>
          <p:nvPr/>
        </p:nvSpPr>
        <p:spPr>
          <a:xfrm>
            <a:off x="3371850" y="3671888"/>
            <a:ext cx="105417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BUSINESS OUTCOME: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3368992" y="3857149"/>
            <a:ext cx="1676946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05587"/>
                </a:solidFill>
                <a:latin typeface="Arial"/>
                <a:ea typeface="Microsoft YaHei"/>
                <a:cs typeface="Arial"/>
              </a:rPr>
              <a:t>Boost repeat purchase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3368992" y="4028599"/>
            <a:ext cx="1101300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05587"/>
                </a:solidFill>
                <a:latin typeface="Arial"/>
                <a:ea typeface="Microsoft YaHei"/>
                <a:cs typeface="Arial"/>
              </a:rPr>
              <a:t>rate to target</a:t>
            </a:r>
          </a:p>
        </p:txBody>
      </p:sp>
      <p:sp>
        <p:nvSpPr>
          <p:cNvPr id="49" name="Line 49"/>
          <p:cNvSpPr/>
          <p:nvPr/>
        </p:nvSpPr>
        <p:spPr>
          <a:xfrm>
            <a:off x="3381375" y="4286250"/>
            <a:ext cx="2438400" cy="9525"/>
          </a:xfrm>
          <a:custGeom>
            <a:avLst/>
            <a:gdLst/>
            <a:ahLst/>
            <a:cxnLst/>
            <a:rect l="l" t="t" r="r" b="b"/>
            <a:pathLst>
              <a:path w="2438400" h="9525">
                <a:moveTo>
                  <a:pt x="0" y="0"/>
                </a:moveTo>
                <a:lnTo>
                  <a:pt x="24384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50" name="TextBox 50"/>
          <p:cNvSpPr txBox="1"/>
          <p:nvPr/>
        </p:nvSpPr>
        <p:spPr>
          <a:xfrm>
            <a:off x="3371850" y="4414838"/>
            <a:ext cx="566737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KPI TARGET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3358515" y="4777740"/>
            <a:ext cx="1205065" cy="3657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800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15% → 30%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3369945" y="5084445"/>
            <a:ext cx="1580483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repeat rate (12 months)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3370898" y="5302091"/>
            <a:ext cx="978860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within 12 months</a:t>
            </a:r>
          </a:p>
        </p:txBody>
      </p:sp>
      <p:sp>
        <p:nvSpPr>
          <p:cNvPr id="54" name="Rectangle 54"/>
          <p:cNvSpPr/>
          <p:nvPr/>
        </p:nvSpPr>
        <p:spPr>
          <a:xfrm>
            <a:off x="6076950" y="1095375"/>
            <a:ext cx="2743200" cy="536257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55" name="Rectangle 55"/>
          <p:cNvSpPr/>
          <p:nvPr/>
        </p:nvSpPr>
        <p:spPr>
          <a:xfrm>
            <a:off x="6076950" y="1095375"/>
            <a:ext cx="2743200" cy="571500"/>
          </a:xfrm>
          <a:prstGeom prst="rect">
            <a:avLst/>
          </a:prstGeom>
          <a:solidFill>
            <a:srgbClr val="0076A8"/>
          </a:solidFill>
          <a:ln>
            <a:noFill/>
          </a:ln>
        </p:spPr>
      </p:sp>
      <p:sp>
        <p:nvSpPr>
          <p:cNvPr id="56" name="Rectangle 56"/>
          <p:cNvSpPr/>
          <p:nvPr/>
        </p:nvSpPr>
        <p:spPr>
          <a:xfrm>
            <a:off x="6076950" y="1438275"/>
            <a:ext cx="2743200" cy="228600"/>
          </a:xfrm>
          <a:prstGeom prst="rect">
            <a:avLst/>
          </a:prstGeom>
          <a:solidFill>
            <a:srgbClr val="0076A8"/>
          </a:solidFill>
          <a:ln>
            <a:noFill/>
          </a:ln>
        </p:spPr>
      </p:sp>
      <p:sp>
        <p:nvSpPr>
          <p:cNvPr id="57" name="TextBox 57"/>
          <p:cNvSpPr txBox="1"/>
          <p:nvPr/>
        </p:nvSpPr>
        <p:spPr>
          <a:xfrm>
            <a:off x="7259314" y="1218248"/>
            <a:ext cx="378471" cy="3962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95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03</a:t>
            </a:r>
          </a:p>
        </p:txBody>
      </p:sp>
      <p:grpSp>
        <p:nvGrpSpPr>
          <p:cNvPr id="61" name="Group 61"/>
          <p:cNvGrpSpPr/>
          <p:nvPr/>
        </p:nvGrpSpPr>
        <p:grpSpPr>
          <a:xfrm>
            <a:off x="7239000" y="1788319"/>
            <a:ext cx="419100" cy="366713"/>
            <a:chOff x="7239000" y="1788319"/>
            <a:chExt cx="419100" cy="366713"/>
          </a:xfrm>
        </p:grpSpPr>
        <p:sp>
          <p:nvSpPr>
            <p:cNvPr id="58" name="Freeform 58"/>
            <p:cNvSpPr/>
            <p:nvPr/>
          </p:nvSpPr>
          <p:spPr>
            <a:xfrm>
              <a:off x="7553325" y="1788319"/>
              <a:ext cx="104775" cy="366712"/>
            </a:xfrm>
            <a:custGeom>
              <a:avLst/>
              <a:gdLst/>
              <a:ahLst/>
              <a:cxnLst/>
              <a:rect l="l" t="t" r="r" b="b"/>
              <a:pathLst>
                <a:path w="104775" h="366712">
                  <a:moveTo>
                    <a:pt x="104775" y="0"/>
                  </a:moveTo>
                  <a:lnTo>
                    <a:pt x="0" y="0"/>
                  </a:lnTo>
                  <a:lnTo>
                    <a:pt x="0" y="366712"/>
                  </a:lnTo>
                  <a:lnTo>
                    <a:pt x="104775" y="366712"/>
                  </a:lnTo>
                  <a:lnTo>
                    <a:pt x="104775" y="0"/>
                  </a:lnTo>
                  <a:close/>
                </a:path>
              </a:pathLst>
            </a:custGeom>
            <a:solidFill>
              <a:srgbClr val="0076A8"/>
            </a:solidFill>
            <a:ln>
              <a:noFill/>
            </a:ln>
          </p:spPr>
        </p:sp>
        <p:sp>
          <p:nvSpPr>
            <p:cNvPr id="59" name="Freeform 59"/>
            <p:cNvSpPr/>
            <p:nvPr/>
          </p:nvSpPr>
          <p:spPr>
            <a:xfrm>
              <a:off x="7396162" y="1893094"/>
              <a:ext cx="104775" cy="261938"/>
            </a:xfrm>
            <a:custGeom>
              <a:avLst/>
              <a:gdLst/>
              <a:ahLst/>
              <a:cxnLst/>
              <a:rect l="l" t="t" r="r" b="b"/>
              <a:pathLst>
                <a:path w="104775" h="261938">
                  <a:moveTo>
                    <a:pt x="0" y="0"/>
                  </a:moveTo>
                  <a:lnTo>
                    <a:pt x="104775" y="0"/>
                  </a:lnTo>
                  <a:lnTo>
                    <a:pt x="104775" y="261938"/>
                  </a:lnTo>
                  <a:lnTo>
                    <a:pt x="0" y="2619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6A8"/>
            </a:solidFill>
            <a:ln>
              <a:noFill/>
            </a:ln>
          </p:spPr>
        </p:sp>
        <p:sp>
          <p:nvSpPr>
            <p:cNvPr id="60" name="Freeform 60"/>
            <p:cNvSpPr/>
            <p:nvPr/>
          </p:nvSpPr>
          <p:spPr>
            <a:xfrm>
              <a:off x="7239000" y="1997869"/>
              <a:ext cx="104775" cy="157162"/>
            </a:xfrm>
            <a:custGeom>
              <a:avLst/>
              <a:gdLst/>
              <a:ahLst/>
              <a:cxnLst/>
              <a:rect l="l" t="t" r="r" b="b"/>
              <a:pathLst>
                <a:path w="104775" h="157162">
                  <a:moveTo>
                    <a:pt x="0" y="0"/>
                  </a:moveTo>
                  <a:lnTo>
                    <a:pt x="104775" y="0"/>
                  </a:lnTo>
                  <a:lnTo>
                    <a:pt x="104775" y="157162"/>
                  </a:lnTo>
                  <a:lnTo>
                    <a:pt x="0" y="157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6A8"/>
            </a:solidFill>
            <a:ln>
              <a:noFill/>
            </a:ln>
          </p:spPr>
        </p:sp>
      </p:grpSp>
      <p:sp>
        <p:nvSpPr>
          <p:cNvPr id="62" name="TextBox 62"/>
          <p:cNvSpPr txBox="1"/>
          <p:nvPr/>
        </p:nvSpPr>
        <p:spPr>
          <a:xfrm>
            <a:off x="7197045" y="2240756"/>
            <a:ext cx="503009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12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Buyer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7071967" y="2412206"/>
            <a:ext cx="753166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12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Profiling</a:t>
            </a:r>
          </a:p>
        </p:txBody>
      </p:sp>
      <p:sp>
        <p:nvSpPr>
          <p:cNvPr id="64" name="Line 64"/>
          <p:cNvSpPr/>
          <p:nvPr/>
        </p:nvSpPr>
        <p:spPr>
          <a:xfrm>
            <a:off x="6229350" y="2667000"/>
            <a:ext cx="2438400" cy="9525"/>
          </a:xfrm>
          <a:custGeom>
            <a:avLst/>
            <a:gdLst/>
            <a:ahLst/>
            <a:cxnLst/>
            <a:rect l="l" t="t" r="r" b="b"/>
            <a:pathLst>
              <a:path w="2438400" h="9525">
                <a:moveTo>
                  <a:pt x="0" y="0"/>
                </a:moveTo>
                <a:lnTo>
                  <a:pt x="24384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65" name="TextBox 65"/>
          <p:cNvSpPr txBox="1"/>
          <p:nvPr/>
        </p:nvSpPr>
        <p:spPr>
          <a:xfrm>
            <a:off x="6217920" y="2779395"/>
            <a:ext cx="1514761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Develop accurate buyer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6217920" y="2950845"/>
            <a:ext cx="1692211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profiles through improved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6217920" y="3122295"/>
            <a:ext cx="123215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data collection and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6217920" y="3293745"/>
            <a:ext cx="155419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touchpoint interactions</a:t>
            </a:r>
          </a:p>
        </p:txBody>
      </p:sp>
      <p:sp>
        <p:nvSpPr>
          <p:cNvPr id="69" name="Line 69"/>
          <p:cNvSpPr/>
          <p:nvPr/>
        </p:nvSpPr>
        <p:spPr>
          <a:xfrm>
            <a:off x="6229350" y="3543300"/>
            <a:ext cx="2438400" cy="9525"/>
          </a:xfrm>
          <a:custGeom>
            <a:avLst/>
            <a:gdLst/>
            <a:ahLst/>
            <a:cxnLst/>
            <a:rect l="l" t="t" r="r" b="b"/>
            <a:pathLst>
              <a:path w="2438400" h="9525">
                <a:moveTo>
                  <a:pt x="0" y="0"/>
                </a:moveTo>
                <a:lnTo>
                  <a:pt x="24384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70" name="TextBox 70"/>
          <p:cNvSpPr txBox="1"/>
          <p:nvPr/>
        </p:nvSpPr>
        <p:spPr>
          <a:xfrm>
            <a:off x="6219825" y="3671888"/>
            <a:ext cx="105417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BUSINESS OUTCOME: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6216968" y="3857149"/>
            <a:ext cx="1392861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076A8"/>
                </a:solidFill>
                <a:latin typeface="Arial"/>
                <a:ea typeface="Microsoft YaHei"/>
                <a:cs typeface="Arial"/>
              </a:rPr>
              <a:t>Enable data-driven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6216968" y="4028599"/>
            <a:ext cx="1310626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076A8"/>
                </a:solidFill>
                <a:latin typeface="Arial"/>
                <a:ea typeface="Microsoft YaHei"/>
                <a:cs typeface="Arial"/>
              </a:rPr>
              <a:t>product decisions</a:t>
            </a:r>
          </a:p>
        </p:txBody>
      </p:sp>
      <p:sp>
        <p:nvSpPr>
          <p:cNvPr id="73" name="Line 73"/>
          <p:cNvSpPr/>
          <p:nvPr/>
        </p:nvSpPr>
        <p:spPr>
          <a:xfrm>
            <a:off x="6229350" y="4286250"/>
            <a:ext cx="2438400" cy="9525"/>
          </a:xfrm>
          <a:custGeom>
            <a:avLst/>
            <a:gdLst/>
            <a:ahLst/>
            <a:cxnLst/>
            <a:rect l="l" t="t" r="r" b="b"/>
            <a:pathLst>
              <a:path w="2438400" h="9525">
                <a:moveTo>
                  <a:pt x="0" y="0"/>
                </a:moveTo>
                <a:lnTo>
                  <a:pt x="24384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74" name="TextBox 74"/>
          <p:cNvSpPr txBox="1"/>
          <p:nvPr/>
        </p:nvSpPr>
        <p:spPr>
          <a:xfrm>
            <a:off x="6219825" y="4414838"/>
            <a:ext cx="566737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KPI TARGET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6206490" y="4777740"/>
            <a:ext cx="1274074" cy="3657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800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40% → 70%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6217920" y="5084445"/>
            <a:ext cx="1258443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survey return rate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6218872" y="5302091"/>
            <a:ext cx="978860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within 12 months</a:t>
            </a:r>
          </a:p>
        </p:txBody>
      </p:sp>
      <p:sp>
        <p:nvSpPr>
          <p:cNvPr id="78" name="Rectangle 78"/>
          <p:cNvSpPr/>
          <p:nvPr/>
        </p:nvSpPr>
        <p:spPr>
          <a:xfrm>
            <a:off x="8924925" y="1095375"/>
            <a:ext cx="2743200" cy="536257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79" name="Rectangle 79"/>
          <p:cNvSpPr/>
          <p:nvPr/>
        </p:nvSpPr>
        <p:spPr>
          <a:xfrm>
            <a:off x="8924925" y="1095375"/>
            <a:ext cx="2743200" cy="571500"/>
          </a:xfrm>
          <a:prstGeom prst="rect">
            <a:avLst/>
          </a:prstGeom>
          <a:solidFill>
            <a:srgbClr val="4A90A4"/>
          </a:solidFill>
          <a:ln>
            <a:noFill/>
          </a:ln>
        </p:spPr>
      </p:sp>
      <p:sp>
        <p:nvSpPr>
          <p:cNvPr id="80" name="Rectangle 80"/>
          <p:cNvSpPr/>
          <p:nvPr/>
        </p:nvSpPr>
        <p:spPr>
          <a:xfrm>
            <a:off x="8924925" y="1438275"/>
            <a:ext cx="2743200" cy="228600"/>
          </a:xfrm>
          <a:prstGeom prst="rect">
            <a:avLst/>
          </a:prstGeom>
          <a:solidFill>
            <a:srgbClr val="4A90A4"/>
          </a:solidFill>
          <a:ln>
            <a:noFill/>
          </a:ln>
        </p:spPr>
      </p:sp>
      <p:sp>
        <p:nvSpPr>
          <p:cNvPr id="81" name="TextBox 81"/>
          <p:cNvSpPr txBox="1"/>
          <p:nvPr/>
        </p:nvSpPr>
        <p:spPr>
          <a:xfrm>
            <a:off x="10107289" y="1218248"/>
            <a:ext cx="378471" cy="3962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95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04</a:t>
            </a:r>
          </a:p>
        </p:txBody>
      </p:sp>
      <p:grpSp>
        <p:nvGrpSpPr>
          <p:cNvPr id="84" name="Group 84"/>
          <p:cNvGrpSpPr/>
          <p:nvPr/>
        </p:nvGrpSpPr>
        <p:grpSpPr>
          <a:xfrm>
            <a:off x="10086975" y="1762125"/>
            <a:ext cx="419100" cy="419100"/>
            <a:chOff x="10086975" y="1762125"/>
            <a:chExt cx="419100" cy="419100"/>
          </a:xfrm>
        </p:grpSpPr>
        <p:sp>
          <p:nvSpPr>
            <p:cNvPr id="82" name="Freeform 82"/>
            <p:cNvSpPr/>
            <p:nvPr/>
          </p:nvSpPr>
          <p:spPr>
            <a:xfrm>
              <a:off x="10191750" y="1866900"/>
              <a:ext cx="209550" cy="209550"/>
            </a:xfrm>
            <a:custGeom>
              <a:avLst/>
              <a:gdLst/>
              <a:ahLst/>
              <a:cxnLst/>
              <a:rect l="l" t="t" r="r" b="b"/>
              <a:pathLst>
                <a:path w="209550" h="209550">
                  <a:moveTo>
                    <a:pt x="104775" y="0"/>
                  </a:moveTo>
                  <a:cubicBezTo>
                    <a:pt x="46909" y="0"/>
                    <a:pt x="0" y="46909"/>
                    <a:pt x="0" y="104775"/>
                  </a:cubicBezTo>
                  <a:cubicBezTo>
                    <a:pt x="0" y="162640"/>
                    <a:pt x="46909" y="209550"/>
                    <a:pt x="104775" y="209550"/>
                  </a:cubicBezTo>
                  <a:cubicBezTo>
                    <a:pt x="162640" y="209550"/>
                    <a:pt x="209550" y="162640"/>
                    <a:pt x="209550" y="104775"/>
                  </a:cubicBezTo>
                  <a:cubicBezTo>
                    <a:pt x="209550" y="46909"/>
                    <a:pt x="162640" y="0"/>
                    <a:pt x="104775" y="0"/>
                  </a:cubicBezTo>
                  <a:close/>
                  <a:moveTo>
                    <a:pt x="52388" y="104775"/>
                  </a:moveTo>
                  <a:cubicBezTo>
                    <a:pt x="52388" y="75842"/>
                    <a:pt x="75842" y="52388"/>
                    <a:pt x="104775" y="52388"/>
                  </a:cubicBezTo>
                  <a:cubicBezTo>
                    <a:pt x="133708" y="52388"/>
                    <a:pt x="157162" y="75842"/>
                    <a:pt x="157162" y="104775"/>
                  </a:cubicBezTo>
                  <a:cubicBezTo>
                    <a:pt x="157162" y="133708"/>
                    <a:pt x="133708" y="157162"/>
                    <a:pt x="104775" y="157162"/>
                  </a:cubicBezTo>
                  <a:cubicBezTo>
                    <a:pt x="75842" y="157162"/>
                    <a:pt x="52388" y="133708"/>
                    <a:pt x="52388" y="104775"/>
                  </a:cubicBezTo>
                  <a:close/>
                </a:path>
              </a:pathLst>
            </a:custGeom>
            <a:solidFill>
              <a:srgbClr val="4A90A4"/>
            </a:solidFill>
            <a:ln>
              <a:noFill/>
            </a:ln>
          </p:spPr>
        </p:sp>
        <p:sp>
          <p:nvSpPr>
            <p:cNvPr id="83" name="Freeform 83"/>
            <p:cNvSpPr/>
            <p:nvPr/>
          </p:nvSpPr>
          <p:spPr>
            <a:xfrm>
              <a:off x="10086975" y="1762125"/>
              <a:ext cx="419100" cy="419100"/>
            </a:xfrm>
            <a:custGeom>
              <a:avLst/>
              <a:gdLst/>
              <a:ahLst/>
              <a:cxnLst/>
              <a:rect l="l" t="t" r="r" b="b"/>
              <a:pathLst>
                <a:path w="419100" h="419100">
                  <a:moveTo>
                    <a:pt x="209550" y="0"/>
                  </a:moveTo>
                  <a:cubicBezTo>
                    <a:pt x="93819" y="0"/>
                    <a:pt x="0" y="93819"/>
                    <a:pt x="0" y="209550"/>
                  </a:cubicBezTo>
                  <a:cubicBezTo>
                    <a:pt x="0" y="325282"/>
                    <a:pt x="93819" y="419100"/>
                    <a:pt x="209550" y="419100"/>
                  </a:cubicBezTo>
                  <a:cubicBezTo>
                    <a:pt x="325282" y="419100"/>
                    <a:pt x="419100" y="325282"/>
                    <a:pt x="419100" y="209550"/>
                  </a:cubicBezTo>
                  <a:cubicBezTo>
                    <a:pt x="419100" y="93819"/>
                    <a:pt x="325282" y="0"/>
                    <a:pt x="209550" y="0"/>
                  </a:cubicBezTo>
                  <a:close/>
                  <a:moveTo>
                    <a:pt x="52388" y="209550"/>
                  </a:moveTo>
                  <a:cubicBezTo>
                    <a:pt x="52388" y="122752"/>
                    <a:pt x="122752" y="52388"/>
                    <a:pt x="209550" y="52388"/>
                  </a:cubicBezTo>
                  <a:cubicBezTo>
                    <a:pt x="296348" y="52388"/>
                    <a:pt x="366712" y="122752"/>
                    <a:pt x="366712" y="209550"/>
                  </a:cubicBezTo>
                  <a:cubicBezTo>
                    <a:pt x="366712" y="296348"/>
                    <a:pt x="296348" y="366712"/>
                    <a:pt x="209550" y="366712"/>
                  </a:cubicBezTo>
                  <a:cubicBezTo>
                    <a:pt x="122752" y="366712"/>
                    <a:pt x="52388" y="296348"/>
                    <a:pt x="52388" y="209550"/>
                  </a:cubicBezTo>
                  <a:close/>
                </a:path>
              </a:pathLst>
            </a:custGeom>
            <a:solidFill>
              <a:srgbClr val="4A90A4"/>
            </a:solidFill>
            <a:ln>
              <a:noFill/>
            </a:ln>
          </p:spPr>
        </p:sp>
      </p:grpSp>
      <p:sp>
        <p:nvSpPr>
          <p:cNvPr id="85" name="TextBox 85"/>
          <p:cNvSpPr txBox="1"/>
          <p:nvPr/>
        </p:nvSpPr>
        <p:spPr>
          <a:xfrm>
            <a:off x="10045020" y="2240756"/>
            <a:ext cx="503009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12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Staff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9790551" y="2412206"/>
            <a:ext cx="1011948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12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Engagement</a:t>
            </a:r>
          </a:p>
        </p:txBody>
      </p:sp>
      <p:sp>
        <p:nvSpPr>
          <p:cNvPr id="87" name="Line 87"/>
          <p:cNvSpPr/>
          <p:nvPr/>
        </p:nvSpPr>
        <p:spPr>
          <a:xfrm>
            <a:off x="9077325" y="2667000"/>
            <a:ext cx="2438400" cy="9525"/>
          </a:xfrm>
          <a:custGeom>
            <a:avLst/>
            <a:gdLst/>
            <a:ahLst/>
            <a:cxnLst/>
            <a:rect l="l" t="t" r="r" b="b"/>
            <a:pathLst>
              <a:path w="2438400" h="9525">
                <a:moveTo>
                  <a:pt x="0" y="0"/>
                </a:moveTo>
                <a:lnTo>
                  <a:pt x="24384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88" name="TextBox 88"/>
          <p:cNvSpPr txBox="1"/>
          <p:nvPr/>
        </p:nvSpPr>
        <p:spPr>
          <a:xfrm>
            <a:off x="9065895" y="2779395"/>
            <a:ext cx="1639633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Empower franchise staff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9065895" y="2950845"/>
            <a:ext cx="1146715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to build customer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9065895" y="3122295"/>
            <a:ext cx="1449038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relationships at every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9065895" y="3293745"/>
            <a:ext cx="155419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touchpoint interactions</a:t>
            </a:r>
          </a:p>
        </p:txBody>
      </p:sp>
      <p:sp>
        <p:nvSpPr>
          <p:cNvPr id="92" name="Line 92"/>
          <p:cNvSpPr/>
          <p:nvPr/>
        </p:nvSpPr>
        <p:spPr>
          <a:xfrm>
            <a:off x="9077325" y="3543300"/>
            <a:ext cx="2438400" cy="9525"/>
          </a:xfrm>
          <a:custGeom>
            <a:avLst/>
            <a:gdLst/>
            <a:ahLst/>
            <a:cxnLst/>
            <a:rect l="l" t="t" r="r" b="b"/>
            <a:pathLst>
              <a:path w="2438400" h="9525">
                <a:moveTo>
                  <a:pt x="0" y="0"/>
                </a:moveTo>
                <a:lnTo>
                  <a:pt x="24384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93" name="TextBox 93"/>
          <p:cNvSpPr txBox="1"/>
          <p:nvPr/>
        </p:nvSpPr>
        <p:spPr>
          <a:xfrm>
            <a:off x="9067800" y="3671888"/>
            <a:ext cx="105417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BUSINESS OUTCOME:</a:t>
            </a:r>
          </a:p>
        </p:txBody>
      </p:sp>
      <p:sp>
        <p:nvSpPr>
          <p:cNvPr id="94" name="TextBox 94"/>
          <p:cNvSpPr txBox="1"/>
          <p:nvPr/>
        </p:nvSpPr>
        <p:spPr>
          <a:xfrm>
            <a:off x="9064942" y="3857149"/>
            <a:ext cx="1355481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4A90A4"/>
                </a:solidFill>
                <a:latin typeface="Arial"/>
                <a:ea typeface="Microsoft YaHei"/>
                <a:cs typeface="Arial"/>
              </a:rPr>
              <a:t>Deliver consistent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9064942" y="4028599"/>
            <a:ext cx="1355481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4A90A4"/>
                </a:solidFill>
                <a:latin typeface="Arial"/>
                <a:ea typeface="Microsoft YaHei"/>
                <a:cs typeface="Arial"/>
              </a:rPr>
              <a:t>service excellence</a:t>
            </a:r>
          </a:p>
        </p:txBody>
      </p:sp>
      <p:sp>
        <p:nvSpPr>
          <p:cNvPr id="96" name="Line 96"/>
          <p:cNvSpPr/>
          <p:nvPr/>
        </p:nvSpPr>
        <p:spPr>
          <a:xfrm>
            <a:off x="9077325" y="4286250"/>
            <a:ext cx="2438400" cy="9525"/>
          </a:xfrm>
          <a:custGeom>
            <a:avLst/>
            <a:gdLst/>
            <a:ahLst/>
            <a:cxnLst/>
            <a:rect l="l" t="t" r="r" b="b"/>
            <a:pathLst>
              <a:path w="2438400" h="9525">
                <a:moveTo>
                  <a:pt x="0" y="0"/>
                </a:moveTo>
                <a:lnTo>
                  <a:pt x="24384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97" name="TextBox 97"/>
          <p:cNvSpPr txBox="1"/>
          <p:nvPr/>
        </p:nvSpPr>
        <p:spPr>
          <a:xfrm>
            <a:off x="9067800" y="4414838"/>
            <a:ext cx="566737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KPI TARGET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9054465" y="4777740"/>
            <a:ext cx="1274074" cy="3657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800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33% → 60%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9065895" y="5084445"/>
            <a:ext cx="133731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Good+ service rating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9066848" y="5302091"/>
            <a:ext cx="978860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within 12 months</a:t>
            </a:r>
          </a:p>
        </p:txBody>
      </p:sp>
      <p:sp>
        <p:nvSpPr>
          <p:cNvPr id="101" name="Rectangle 101"/>
          <p:cNvSpPr/>
          <p:nvPr/>
        </p:nvSpPr>
        <p:spPr>
          <a:xfrm>
            <a:off x="0" y="6610350"/>
            <a:ext cx="12192000" cy="247650"/>
          </a:xfrm>
          <a:prstGeom prst="rect">
            <a:avLst/>
          </a:prstGeom>
          <a:solidFill>
            <a:srgbClr val="F8FAFC"/>
          </a:solidFill>
          <a:ln>
            <a:noFill/>
          </a:ln>
        </p:spPr>
      </p:sp>
      <p:sp>
        <p:nvSpPr>
          <p:cNvPr id="102" name="Line 102"/>
          <p:cNvSpPr/>
          <p:nvPr/>
        </p:nvSpPr>
        <p:spPr>
          <a:xfrm>
            <a:off x="0" y="6610350"/>
            <a:ext cx="12192000" cy="9525"/>
          </a:xfrm>
          <a:custGeom>
            <a:avLst/>
            <a:gdLst/>
            <a:ahLst/>
            <a:cxnLst/>
            <a:rect l="l" t="t" r="r" b="b"/>
            <a:pathLst>
              <a:path w="12192000" h="9525">
                <a:moveTo>
                  <a:pt x="0" y="0"/>
                </a:moveTo>
                <a:lnTo>
                  <a:pt x="121920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103" name="TextBox 103"/>
          <p:cNvSpPr txBox="1"/>
          <p:nvPr/>
        </p:nvSpPr>
        <p:spPr>
          <a:xfrm>
            <a:off x="371475" y="6691312"/>
            <a:ext cx="3710464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Source: Kimsoong Customer Loyalty Programme Brief, November 2025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4881562" y="6691312"/>
            <a:ext cx="2428875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STRICTLY CONFIDENTIAL | NOT FOR DISTRIBUTION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11741229" y="6691312"/>
            <a:ext cx="79296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6</a:t>
            </a:r>
          </a:p>
        </p:txBody>
      </p:sp>
    </p:spTree>
  </p:cSld>
  <p:clrMapOvr>
    <a:masterClrMapping/>
  </p:clrMapOvr>
  <p:transition dur="4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gradFill>
            <a:gsLst>
              <a:gs pos="0">
                <a:srgbClr val="002A50"/>
              </a:gs>
              <a:gs pos="100000">
                <a:srgbClr val="0070C0"/>
              </a:gs>
            </a:gsLst>
            <a:lin ang="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362902" y="265271"/>
            <a:ext cx="12907454" cy="2895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425" b="1" dirty="0">
                <a:solidFill>
                  <a:srgbClr val="0F172A"/>
                </a:solidFill>
                <a:latin typeface="Arial"/>
                <a:ea typeface="Microsoft YaHei"/>
                <a:cs typeface="Arial"/>
              </a:rPr>
              <a:t>Free after-sales service and loyalty discount are the must-win priorities — together addressing 78% of controllable loss</a:t>
            </a:r>
          </a:p>
        </p:txBody>
      </p:sp>
      <p:sp>
        <p:nvSpPr>
          <p:cNvPr id="5" name="Rectangle 5"/>
          <p:cNvSpPr/>
          <p:nvPr/>
        </p:nvSpPr>
        <p:spPr>
          <a:xfrm>
            <a:off x="381000" y="533400"/>
            <a:ext cx="11430000" cy="419100"/>
          </a:xfrm>
          <a:prstGeom prst="rect">
            <a:avLst/>
          </a:prstGeom>
          <a:solidFill>
            <a:srgbClr val="18345E"/>
          </a:solidFill>
          <a:ln>
            <a:noFill/>
          </a:ln>
        </p:spPr>
      </p:sp>
      <p:sp>
        <p:nvSpPr>
          <p:cNvPr id="6" name="Rectangle 6"/>
          <p:cNvSpPr/>
          <p:nvPr/>
        </p:nvSpPr>
        <p:spPr>
          <a:xfrm>
            <a:off x="381000" y="533400"/>
            <a:ext cx="47625" cy="419100"/>
          </a:xfrm>
          <a:prstGeom prst="rect">
            <a:avLst/>
          </a:prstGeom>
          <a:solidFill>
            <a:srgbClr val="38BDF8"/>
          </a:solidFill>
          <a:ln>
            <a:noFill/>
          </a:ln>
        </p:spPr>
      </p:sp>
      <p:sp>
        <p:nvSpPr>
          <p:cNvPr id="7" name="TextBox 7"/>
          <p:cNvSpPr txBox="1"/>
          <p:nvPr/>
        </p:nvSpPr>
        <p:spPr>
          <a:xfrm>
            <a:off x="530542" y="685324"/>
            <a:ext cx="10386410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F8FAFC"/>
                </a:solidFill>
                <a:latin typeface="Arial"/>
                <a:ea typeface="Microsoft YaHei"/>
                <a:cs typeface="Arial"/>
              </a:rPr>
              <a:t>Five initiatives ranked by impact-to-cost ratio; concentrating budget on initiatives 01 and 02 will deliver the majority of the retention upside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71475" y="1062038"/>
            <a:ext cx="3458527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FIVE INITIATIVES — RANKED LEFT TO RIGHT BY IMPACT-TO-COST RATIO</a:t>
            </a:r>
          </a:p>
        </p:txBody>
      </p:sp>
      <p:sp>
        <p:nvSpPr>
          <p:cNvPr id="9" name="Rectangle 9"/>
          <p:cNvSpPr/>
          <p:nvPr/>
        </p:nvSpPr>
        <p:spPr>
          <a:xfrm>
            <a:off x="381000" y="1238250"/>
            <a:ext cx="2152650" cy="51625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10" name="Rectangle 10"/>
          <p:cNvSpPr/>
          <p:nvPr/>
        </p:nvSpPr>
        <p:spPr>
          <a:xfrm>
            <a:off x="381000" y="1238250"/>
            <a:ext cx="2152650" cy="76200"/>
          </a:xfrm>
          <a:prstGeom prst="rect">
            <a:avLst/>
          </a:prstGeom>
          <a:solidFill>
            <a:srgbClr val="DC2626"/>
          </a:solidFill>
          <a:ln>
            <a:noFill/>
          </a:ln>
        </p:spPr>
      </p:sp>
      <p:sp>
        <p:nvSpPr>
          <p:cNvPr id="11" name="TextBox 11"/>
          <p:cNvSpPr txBox="1"/>
          <p:nvPr/>
        </p:nvSpPr>
        <p:spPr>
          <a:xfrm>
            <a:off x="531495" y="1364932"/>
            <a:ext cx="256987" cy="3352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650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37310" y="1403509"/>
            <a:ext cx="757263" cy="1371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675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HIGHEST IMPACT</a:t>
            </a:r>
          </a:p>
        </p:txBody>
      </p:sp>
      <p:sp>
        <p:nvSpPr>
          <p:cNvPr id="13" name="Freeform 13"/>
          <p:cNvSpPr/>
          <p:nvPr/>
        </p:nvSpPr>
        <p:spPr>
          <a:xfrm>
            <a:off x="1292772" y="1638300"/>
            <a:ext cx="329107" cy="342900"/>
          </a:xfrm>
          <a:custGeom>
            <a:avLst/>
            <a:gdLst/>
            <a:ahLst/>
            <a:cxnLst/>
            <a:rect l="l" t="t" r="r" b="b"/>
            <a:pathLst>
              <a:path w="329107" h="342900">
                <a:moveTo>
                  <a:pt x="132407" y="0"/>
                </a:moveTo>
                <a:lnTo>
                  <a:pt x="196700" y="0"/>
                </a:lnTo>
                <a:lnTo>
                  <a:pt x="209428" y="50910"/>
                </a:lnTo>
                <a:cubicBezTo>
                  <a:pt x="223009" y="55968"/>
                  <a:pt x="235506" y="63255"/>
                  <a:pt x="246470" y="72328"/>
                </a:cubicBezTo>
                <a:lnTo>
                  <a:pt x="296960" y="57885"/>
                </a:lnTo>
                <a:lnTo>
                  <a:pt x="329107" y="113565"/>
                </a:lnTo>
                <a:lnTo>
                  <a:pt x="291368" y="150054"/>
                </a:lnTo>
                <a:cubicBezTo>
                  <a:pt x="292534" y="157013"/>
                  <a:pt x="293141" y="164161"/>
                  <a:pt x="293141" y="171450"/>
                </a:cubicBezTo>
                <a:cubicBezTo>
                  <a:pt x="293141" y="178739"/>
                  <a:pt x="292534" y="185887"/>
                  <a:pt x="291368" y="192846"/>
                </a:cubicBezTo>
                <a:lnTo>
                  <a:pt x="329107" y="229336"/>
                </a:lnTo>
                <a:lnTo>
                  <a:pt x="296960" y="285014"/>
                </a:lnTo>
                <a:lnTo>
                  <a:pt x="246470" y="270572"/>
                </a:lnTo>
                <a:cubicBezTo>
                  <a:pt x="235506" y="279644"/>
                  <a:pt x="223009" y="286932"/>
                  <a:pt x="209428" y="291990"/>
                </a:cubicBezTo>
                <a:lnTo>
                  <a:pt x="196700" y="342900"/>
                </a:lnTo>
                <a:lnTo>
                  <a:pt x="132407" y="342900"/>
                </a:lnTo>
                <a:lnTo>
                  <a:pt x="119679" y="291990"/>
                </a:lnTo>
                <a:cubicBezTo>
                  <a:pt x="106098" y="286932"/>
                  <a:pt x="93602" y="279644"/>
                  <a:pt x="82636" y="270572"/>
                </a:cubicBezTo>
                <a:lnTo>
                  <a:pt x="32147" y="285014"/>
                </a:lnTo>
                <a:lnTo>
                  <a:pt x="0" y="229336"/>
                </a:lnTo>
                <a:lnTo>
                  <a:pt x="37738" y="192846"/>
                </a:lnTo>
                <a:cubicBezTo>
                  <a:pt x="36572" y="185887"/>
                  <a:pt x="35966" y="178739"/>
                  <a:pt x="35966" y="171450"/>
                </a:cubicBezTo>
                <a:cubicBezTo>
                  <a:pt x="35966" y="164161"/>
                  <a:pt x="36572" y="157013"/>
                  <a:pt x="37738" y="150054"/>
                </a:cubicBezTo>
                <a:lnTo>
                  <a:pt x="0" y="113565"/>
                </a:lnTo>
                <a:lnTo>
                  <a:pt x="32147" y="57885"/>
                </a:lnTo>
                <a:lnTo>
                  <a:pt x="82636" y="72328"/>
                </a:lnTo>
                <a:cubicBezTo>
                  <a:pt x="93602" y="63255"/>
                  <a:pt x="106098" y="55968"/>
                  <a:pt x="119679" y="50910"/>
                </a:cubicBezTo>
                <a:lnTo>
                  <a:pt x="132407" y="0"/>
                </a:lnTo>
                <a:close/>
                <a:moveTo>
                  <a:pt x="164553" y="214312"/>
                </a:moveTo>
                <a:cubicBezTo>
                  <a:pt x="188226" y="214312"/>
                  <a:pt x="207416" y="195122"/>
                  <a:pt x="207416" y="171450"/>
                </a:cubicBezTo>
                <a:cubicBezTo>
                  <a:pt x="207416" y="147778"/>
                  <a:pt x="188226" y="128588"/>
                  <a:pt x="164553" y="128588"/>
                </a:cubicBezTo>
                <a:cubicBezTo>
                  <a:pt x="140881" y="128588"/>
                  <a:pt x="121691" y="147778"/>
                  <a:pt x="121691" y="171450"/>
                </a:cubicBezTo>
                <a:cubicBezTo>
                  <a:pt x="121691" y="195122"/>
                  <a:pt x="140881" y="214312"/>
                  <a:pt x="164553" y="214312"/>
                </a:cubicBezTo>
                <a:close/>
              </a:path>
            </a:pathLst>
          </a:custGeom>
          <a:solidFill>
            <a:srgbClr val="DC2626"/>
          </a:solidFill>
          <a:ln>
            <a:noFill/>
          </a:ln>
        </p:spPr>
      </p:sp>
      <p:sp>
        <p:nvSpPr>
          <p:cNvPr id="14" name="TextBox 14"/>
          <p:cNvSpPr txBox="1"/>
          <p:nvPr/>
        </p:nvSpPr>
        <p:spPr>
          <a:xfrm>
            <a:off x="977032" y="2229802"/>
            <a:ext cx="960587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Free 3-Year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77032" y="2401252"/>
            <a:ext cx="960587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After-Sales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54154" y="2572702"/>
            <a:ext cx="606342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Service</a:t>
            </a:r>
          </a:p>
        </p:txBody>
      </p:sp>
      <p:sp>
        <p:nvSpPr>
          <p:cNvPr id="17" name="Line 17"/>
          <p:cNvSpPr/>
          <p:nvPr/>
        </p:nvSpPr>
        <p:spPr>
          <a:xfrm>
            <a:off x="514350" y="2819400"/>
            <a:ext cx="1885950" cy="9525"/>
          </a:xfrm>
          <a:custGeom>
            <a:avLst/>
            <a:gdLst/>
            <a:ahLst/>
            <a:cxnLst/>
            <a:rect l="l" t="t" r="r" b="b"/>
            <a:pathLst>
              <a:path w="1885950" h="9525">
                <a:moveTo>
                  <a:pt x="0" y="0"/>
                </a:moveTo>
                <a:lnTo>
                  <a:pt x="18859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18" name="TextBox 18"/>
          <p:cNvSpPr txBox="1"/>
          <p:nvPr/>
        </p:nvSpPr>
        <p:spPr>
          <a:xfrm>
            <a:off x="503872" y="2920841"/>
            <a:ext cx="1328285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3 years free servicing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503872" y="3073241"/>
            <a:ext cx="1352383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after every purchase.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03872" y="3225641"/>
            <a:ext cx="135840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Directly addresses the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503872" y="3378041"/>
            <a:ext cx="129213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67% Fair/Poor rating.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503872" y="3530441"/>
            <a:ext cx="1448776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service disappointment.</a:t>
            </a:r>
          </a:p>
        </p:txBody>
      </p:sp>
      <p:sp>
        <p:nvSpPr>
          <p:cNvPr id="23" name="Line 23"/>
          <p:cNvSpPr/>
          <p:nvPr/>
        </p:nvSpPr>
        <p:spPr>
          <a:xfrm>
            <a:off x="514350" y="3771900"/>
            <a:ext cx="1885950" cy="9525"/>
          </a:xfrm>
          <a:custGeom>
            <a:avLst/>
            <a:gdLst/>
            <a:ahLst/>
            <a:cxnLst/>
            <a:rect l="l" t="t" r="r" b="b"/>
            <a:pathLst>
              <a:path w="1885950" h="9525">
                <a:moveTo>
                  <a:pt x="0" y="0"/>
                </a:moveTo>
                <a:lnTo>
                  <a:pt x="18859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24" name="TextBox 24"/>
          <p:cNvSpPr txBox="1"/>
          <p:nvPr/>
        </p:nvSpPr>
        <p:spPr>
          <a:xfrm>
            <a:off x="504825" y="3862388"/>
            <a:ext cx="61602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COST LEVEL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501968" y="4066699"/>
            <a:ext cx="675171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Med–High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04825" y="4338638"/>
            <a:ext cx="961072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STRATEGIC PILLARS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01968" y="4542949"/>
            <a:ext cx="705075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05587"/>
                </a:solidFill>
                <a:latin typeface="Arial"/>
                <a:ea typeface="Microsoft YaHei"/>
                <a:cs typeface="Arial"/>
              </a:rPr>
              <a:t>Pillar 1, 2</a:t>
            </a:r>
          </a:p>
        </p:txBody>
      </p:sp>
      <p:sp>
        <p:nvSpPr>
          <p:cNvPr id="28" name="Line 28"/>
          <p:cNvSpPr/>
          <p:nvPr/>
        </p:nvSpPr>
        <p:spPr>
          <a:xfrm>
            <a:off x="514350" y="4800600"/>
            <a:ext cx="1885950" cy="9525"/>
          </a:xfrm>
          <a:custGeom>
            <a:avLst/>
            <a:gdLst/>
            <a:ahLst/>
            <a:cxnLst/>
            <a:rect l="l" t="t" r="r" b="b"/>
            <a:pathLst>
              <a:path w="1885950" h="9525">
                <a:moveTo>
                  <a:pt x="0" y="0"/>
                </a:moveTo>
                <a:lnTo>
                  <a:pt x="18859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29" name="TextBox 29"/>
          <p:cNvSpPr txBox="1"/>
          <p:nvPr/>
        </p:nvSpPr>
        <p:spPr>
          <a:xfrm>
            <a:off x="504825" y="4891088"/>
            <a:ext cx="698182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PROPOSED BY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501968" y="5095399"/>
            <a:ext cx="772358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Director 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503872" y="5283041"/>
            <a:ext cx="1177671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Customer Svcs Dept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503872" y="5492591"/>
            <a:ext cx="581239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HQ, Paris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503872" y="5740241"/>
            <a:ext cx="925543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Highest impact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504825" y="5900738"/>
            <a:ext cx="928211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50/50 cost share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504825" y="6053138"/>
            <a:ext cx="86248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HQ + franchises</a:t>
            </a:r>
          </a:p>
        </p:txBody>
      </p:sp>
      <p:sp>
        <p:nvSpPr>
          <p:cNvPr id="36" name="Rectangle 36"/>
          <p:cNvSpPr/>
          <p:nvPr/>
        </p:nvSpPr>
        <p:spPr>
          <a:xfrm>
            <a:off x="2628900" y="1238250"/>
            <a:ext cx="2152650" cy="51625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37" name="Rectangle 37"/>
          <p:cNvSpPr/>
          <p:nvPr/>
        </p:nvSpPr>
        <p:spPr>
          <a:xfrm>
            <a:off x="2628900" y="1238250"/>
            <a:ext cx="2152650" cy="76200"/>
          </a:xfrm>
          <a:prstGeom prst="rect">
            <a:avLst/>
          </a:prstGeom>
          <a:solidFill>
            <a:srgbClr val="F59E0B"/>
          </a:solidFill>
          <a:ln>
            <a:noFill/>
          </a:ln>
        </p:spPr>
      </p:sp>
      <p:sp>
        <p:nvSpPr>
          <p:cNvPr id="38" name="TextBox 38"/>
          <p:cNvSpPr txBox="1"/>
          <p:nvPr/>
        </p:nvSpPr>
        <p:spPr>
          <a:xfrm>
            <a:off x="2779395" y="1364932"/>
            <a:ext cx="320245" cy="3352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650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02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126803" y="1403509"/>
            <a:ext cx="415670" cy="1371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675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HIGH ROI</a:t>
            </a:r>
          </a:p>
        </p:txBody>
      </p:sp>
      <p:sp>
        <p:nvSpPr>
          <p:cNvPr id="40" name="Freeform 40"/>
          <p:cNvSpPr/>
          <p:nvPr/>
        </p:nvSpPr>
        <p:spPr>
          <a:xfrm>
            <a:off x="3576638" y="1638300"/>
            <a:ext cx="257175" cy="342900"/>
          </a:xfrm>
          <a:custGeom>
            <a:avLst/>
            <a:gdLst/>
            <a:ahLst/>
            <a:cxnLst/>
            <a:rect l="l" t="t" r="r" b="b"/>
            <a:pathLst>
              <a:path w="257175" h="342900">
                <a:moveTo>
                  <a:pt x="90355" y="321469"/>
                </a:moveTo>
                <a:lnTo>
                  <a:pt x="87974" y="342900"/>
                </a:lnTo>
                <a:lnTo>
                  <a:pt x="131101" y="342900"/>
                </a:lnTo>
                <a:lnTo>
                  <a:pt x="133482" y="321469"/>
                </a:lnTo>
                <a:lnTo>
                  <a:pt x="171514" y="321469"/>
                </a:lnTo>
                <a:cubicBezTo>
                  <a:pt x="218824" y="321469"/>
                  <a:pt x="257175" y="283118"/>
                  <a:pt x="257175" y="235808"/>
                </a:cubicBezTo>
                <a:cubicBezTo>
                  <a:pt x="257175" y="195659"/>
                  <a:pt x="229291" y="160897"/>
                  <a:pt x="190097" y="152188"/>
                </a:cubicBezTo>
                <a:lnTo>
                  <a:pt x="153202" y="143989"/>
                </a:lnTo>
                <a:lnTo>
                  <a:pt x="159675" y="85725"/>
                </a:lnTo>
                <a:lnTo>
                  <a:pt x="235744" y="85725"/>
                </a:lnTo>
                <a:lnTo>
                  <a:pt x="235744" y="21431"/>
                </a:lnTo>
                <a:lnTo>
                  <a:pt x="166819" y="21431"/>
                </a:lnTo>
                <a:lnTo>
                  <a:pt x="169201" y="0"/>
                </a:lnTo>
                <a:lnTo>
                  <a:pt x="126074" y="0"/>
                </a:lnTo>
                <a:lnTo>
                  <a:pt x="123693" y="21431"/>
                </a:lnTo>
                <a:lnTo>
                  <a:pt x="85660" y="21431"/>
                </a:lnTo>
                <a:cubicBezTo>
                  <a:pt x="38351" y="21431"/>
                  <a:pt x="0" y="59783"/>
                  <a:pt x="0" y="107092"/>
                </a:cubicBezTo>
                <a:cubicBezTo>
                  <a:pt x="0" y="147241"/>
                  <a:pt x="27885" y="182003"/>
                  <a:pt x="67078" y="190712"/>
                </a:cubicBezTo>
                <a:lnTo>
                  <a:pt x="103973" y="198911"/>
                </a:lnTo>
                <a:lnTo>
                  <a:pt x="97499" y="257175"/>
                </a:lnTo>
                <a:lnTo>
                  <a:pt x="21431" y="257175"/>
                </a:lnTo>
                <a:lnTo>
                  <a:pt x="21431" y="321469"/>
                </a:lnTo>
                <a:lnTo>
                  <a:pt x="90355" y="321469"/>
                </a:lnTo>
                <a:close/>
                <a:moveTo>
                  <a:pt x="140625" y="257175"/>
                </a:moveTo>
                <a:lnTo>
                  <a:pt x="171514" y="257175"/>
                </a:lnTo>
                <a:cubicBezTo>
                  <a:pt x="183314" y="257175"/>
                  <a:pt x="192881" y="247608"/>
                  <a:pt x="192881" y="235808"/>
                </a:cubicBezTo>
                <a:cubicBezTo>
                  <a:pt x="192881" y="225793"/>
                  <a:pt x="185925" y="217122"/>
                  <a:pt x="176150" y="214951"/>
                </a:cubicBezTo>
                <a:lnTo>
                  <a:pt x="146060" y="208264"/>
                </a:lnTo>
                <a:lnTo>
                  <a:pt x="140625" y="257175"/>
                </a:lnTo>
                <a:close/>
                <a:moveTo>
                  <a:pt x="111115" y="134636"/>
                </a:moveTo>
                <a:lnTo>
                  <a:pt x="116549" y="85725"/>
                </a:lnTo>
                <a:lnTo>
                  <a:pt x="85660" y="85725"/>
                </a:lnTo>
                <a:cubicBezTo>
                  <a:pt x="73860" y="85725"/>
                  <a:pt x="64294" y="95291"/>
                  <a:pt x="64294" y="107092"/>
                </a:cubicBezTo>
                <a:cubicBezTo>
                  <a:pt x="64294" y="117106"/>
                  <a:pt x="71249" y="125777"/>
                  <a:pt x="81025" y="127949"/>
                </a:cubicBezTo>
                <a:lnTo>
                  <a:pt x="111115" y="134636"/>
                </a:lnTo>
                <a:close/>
              </a:path>
            </a:pathLst>
          </a:custGeom>
          <a:solidFill>
            <a:srgbClr val="F59E0B"/>
          </a:solidFill>
          <a:ln>
            <a:noFill/>
          </a:ln>
        </p:spPr>
      </p:sp>
      <p:sp>
        <p:nvSpPr>
          <p:cNvPr id="41" name="TextBox 41"/>
          <p:cNvSpPr txBox="1"/>
          <p:nvPr/>
        </p:nvSpPr>
        <p:spPr>
          <a:xfrm>
            <a:off x="3245059" y="2229802"/>
            <a:ext cx="920332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20% Loyalty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3357773" y="2401252"/>
            <a:ext cx="694904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Discount</a:t>
            </a:r>
          </a:p>
        </p:txBody>
      </p:sp>
      <p:sp>
        <p:nvSpPr>
          <p:cNvPr id="43" name="Line 43"/>
          <p:cNvSpPr/>
          <p:nvPr/>
        </p:nvSpPr>
        <p:spPr>
          <a:xfrm>
            <a:off x="2762250" y="2819400"/>
            <a:ext cx="1885950" cy="9525"/>
          </a:xfrm>
          <a:custGeom>
            <a:avLst/>
            <a:gdLst/>
            <a:ahLst/>
            <a:cxnLst/>
            <a:rect l="l" t="t" r="r" b="b"/>
            <a:pathLst>
              <a:path w="1885950" h="9525">
                <a:moveTo>
                  <a:pt x="0" y="0"/>
                </a:moveTo>
                <a:lnTo>
                  <a:pt x="18859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44" name="TextBox 44"/>
          <p:cNvSpPr txBox="1"/>
          <p:nvPr/>
        </p:nvSpPr>
        <p:spPr>
          <a:xfrm>
            <a:off x="2751772" y="2920841"/>
            <a:ext cx="990910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20% discount for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2751772" y="3073241"/>
            <a:ext cx="1243941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returning customers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2751772" y="3225641"/>
            <a:ext cx="94873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on all new model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2751772" y="3378041"/>
            <a:ext cx="683657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purchases.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2751772" y="3530441"/>
            <a:ext cx="1195745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Directly tackles 52%</a:t>
            </a:r>
          </a:p>
        </p:txBody>
      </p:sp>
      <p:sp>
        <p:nvSpPr>
          <p:cNvPr id="49" name="Line 49"/>
          <p:cNvSpPr/>
          <p:nvPr/>
        </p:nvSpPr>
        <p:spPr>
          <a:xfrm>
            <a:off x="2762250" y="3771900"/>
            <a:ext cx="1885950" cy="9525"/>
          </a:xfrm>
          <a:custGeom>
            <a:avLst/>
            <a:gdLst/>
            <a:ahLst/>
            <a:cxnLst/>
            <a:rect l="l" t="t" r="r" b="b"/>
            <a:pathLst>
              <a:path w="1885950" h="9525">
                <a:moveTo>
                  <a:pt x="0" y="0"/>
                </a:moveTo>
                <a:lnTo>
                  <a:pt x="18859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50" name="TextBox 50"/>
          <p:cNvSpPr txBox="1"/>
          <p:nvPr/>
        </p:nvSpPr>
        <p:spPr>
          <a:xfrm>
            <a:off x="2752725" y="3862388"/>
            <a:ext cx="61602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COST LEVEL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2749868" y="4066699"/>
            <a:ext cx="540604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Medium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2752725" y="4338638"/>
            <a:ext cx="961072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STRATEGIC PILLARS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2749868" y="4542949"/>
            <a:ext cx="533129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05587"/>
                </a:solidFill>
                <a:latin typeface="Arial"/>
                <a:ea typeface="Microsoft YaHei"/>
                <a:cs typeface="Arial"/>
              </a:rPr>
              <a:t>Pillar 2</a:t>
            </a:r>
          </a:p>
        </p:txBody>
      </p:sp>
      <p:sp>
        <p:nvSpPr>
          <p:cNvPr id="54" name="Line 54"/>
          <p:cNvSpPr/>
          <p:nvPr/>
        </p:nvSpPr>
        <p:spPr>
          <a:xfrm>
            <a:off x="2762250" y="4800600"/>
            <a:ext cx="1885950" cy="9525"/>
          </a:xfrm>
          <a:custGeom>
            <a:avLst/>
            <a:gdLst/>
            <a:ahLst/>
            <a:cxnLst/>
            <a:rect l="l" t="t" r="r" b="b"/>
            <a:pathLst>
              <a:path w="1885950" h="9525">
                <a:moveTo>
                  <a:pt x="0" y="0"/>
                </a:moveTo>
                <a:lnTo>
                  <a:pt x="18859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55" name="TextBox 55"/>
          <p:cNvSpPr txBox="1"/>
          <p:nvPr/>
        </p:nvSpPr>
        <p:spPr>
          <a:xfrm>
            <a:off x="2752725" y="4891088"/>
            <a:ext cx="698182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PROPOSED BY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2749868" y="5095399"/>
            <a:ext cx="772358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Director A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2751772" y="5283041"/>
            <a:ext cx="1177671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Customer Svcs Dept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2751772" y="5492591"/>
            <a:ext cx="581239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HQ, Paris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2751772" y="5740241"/>
            <a:ext cx="508041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High ROI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2752725" y="5900738"/>
            <a:ext cx="928211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50/50 cost share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2752725" y="6053138"/>
            <a:ext cx="86248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HQ + franchises</a:t>
            </a:r>
          </a:p>
        </p:txBody>
      </p:sp>
      <p:sp>
        <p:nvSpPr>
          <p:cNvPr id="62" name="Rectangle 62"/>
          <p:cNvSpPr/>
          <p:nvPr/>
        </p:nvSpPr>
        <p:spPr>
          <a:xfrm>
            <a:off x="4876800" y="1238250"/>
            <a:ext cx="2152650" cy="51625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63" name="Rectangle 63"/>
          <p:cNvSpPr/>
          <p:nvPr/>
        </p:nvSpPr>
        <p:spPr>
          <a:xfrm>
            <a:off x="4876800" y="1238250"/>
            <a:ext cx="2152650" cy="76200"/>
          </a:xfrm>
          <a:prstGeom prst="rect">
            <a:avLst/>
          </a:prstGeom>
          <a:solidFill>
            <a:srgbClr val="0076A8"/>
          </a:solidFill>
          <a:ln>
            <a:noFill/>
          </a:ln>
        </p:spPr>
      </p:sp>
      <p:sp>
        <p:nvSpPr>
          <p:cNvPr id="64" name="TextBox 64"/>
          <p:cNvSpPr txBox="1"/>
          <p:nvPr/>
        </p:nvSpPr>
        <p:spPr>
          <a:xfrm>
            <a:off x="5027295" y="1364932"/>
            <a:ext cx="320245" cy="3352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650" b="1" dirty="0">
                <a:solidFill>
                  <a:srgbClr val="0076A8"/>
                </a:solidFill>
                <a:latin typeface="Arial"/>
                <a:ea typeface="Microsoft YaHei"/>
                <a:cs typeface="Arial"/>
              </a:rPr>
              <a:t>03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5919246" y="1403509"/>
            <a:ext cx="871127" cy="1371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675" b="1" dirty="0">
                <a:solidFill>
                  <a:srgbClr val="0076A8"/>
                </a:solidFill>
                <a:latin typeface="Arial"/>
                <a:ea typeface="Microsoft YaHei"/>
                <a:cs typeface="Arial"/>
              </a:rPr>
              <a:t>REDUCES FRICTION</a:t>
            </a:r>
          </a:p>
        </p:txBody>
      </p:sp>
      <p:sp>
        <p:nvSpPr>
          <p:cNvPr id="66" name="Freeform 66"/>
          <p:cNvSpPr/>
          <p:nvPr/>
        </p:nvSpPr>
        <p:spPr>
          <a:xfrm>
            <a:off x="5787952" y="1702594"/>
            <a:ext cx="336623" cy="208035"/>
          </a:xfrm>
          <a:custGeom>
            <a:avLst/>
            <a:gdLst/>
            <a:ahLst/>
            <a:cxnLst/>
            <a:rect l="l" t="t" r="r" b="b"/>
            <a:pathLst>
              <a:path w="336623" h="208035">
                <a:moveTo>
                  <a:pt x="208035" y="0"/>
                </a:moveTo>
                <a:lnTo>
                  <a:pt x="186604" y="21431"/>
                </a:lnTo>
                <a:lnTo>
                  <a:pt x="235744" y="70571"/>
                </a:lnTo>
                <a:lnTo>
                  <a:pt x="175888" y="130426"/>
                </a:lnTo>
                <a:lnTo>
                  <a:pt x="111595" y="66132"/>
                </a:lnTo>
                <a:lnTo>
                  <a:pt x="0" y="177727"/>
                </a:lnTo>
                <a:lnTo>
                  <a:pt x="30308" y="208035"/>
                </a:lnTo>
                <a:lnTo>
                  <a:pt x="111595" y="126749"/>
                </a:lnTo>
                <a:lnTo>
                  <a:pt x="175888" y="191042"/>
                </a:lnTo>
                <a:lnTo>
                  <a:pt x="266052" y="100879"/>
                </a:lnTo>
                <a:lnTo>
                  <a:pt x="315191" y="150019"/>
                </a:lnTo>
                <a:lnTo>
                  <a:pt x="336623" y="128588"/>
                </a:lnTo>
                <a:lnTo>
                  <a:pt x="336623" y="0"/>
                </a:lnTo>
                <a:lnTo>
                  <a:pt x="208035" y="0"/>
                </a:lnTo>
                <a:close/>
              </a:path>
            </a:pathLst>
          </a:custGeom>
          <a:solidFill>
            <a:srgbClr val="0076A8"/>
          </a:solidFill>
          <a:ln>
            <a:noFill/>
          </a:ln>
        </p:spPr>
      </p:sp>
      <p:sp>
        <p:nvSpPr>
          <p:cNvPr id="67" name="TextBox 67"/>
          <p:cNvSpPr txBox="1"/>
          <p:nvPr/>
        </p:nvSpPr>
        <p:spPr>
          <a:xfrm>
            <a:off x="5585546" y="2229802"/>
            <a:ext cx="735159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Enhanced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5605673" y="2401252"/>
            <a:ext cx="694904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Trade-in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5509061" y="2572702"/>
            <a:ext cx="888128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Programme</a:t>
            </a:r>
          </a:p>
        </p:txBody>
      </p:sp>
      <p:sp>
        <p:nvSpPr>
          <p:cNvPr id="70" name="Line 70"/>
          <p:cNvSpPr/>
          <p:nvPr/>
        </p:nvSpPr>
        <p:spPr>
          <a:xfrm>
            <a:off x="5010150" y="2819400"/>
            <a:ext cx="1885950" cy="9525"/>
          </a:xfrm>
          <a:custGeom>
            <a:avLst/>
            <a:gdLst/>
            <a:ahLst/>
            <a:cxnLst/>
            <a:rect l="l" t="t" r="r" b="b"/>
            <a:pathLst>
              <a:path w="1885950" h="9525">
                <a:moveTo>
                  <a:pt x="0" y="0"/>
                </a:moveTo>
                <a:lnTo>
                  <a:pt x="18859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71" name="TextBox 71"/>
          <p:cNvSpPr txBox="1"/>
          <p:nvPr/>
        </p:nvSpPr>
        <p:spPr>
          <a:xfrm>
            <a:off x="4999672" y="2920841"/>
            <a:ext cx="1087303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Generous trade-in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4999672" y="3073241"/>
            <a:ext cx="1153573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valuations to lower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4999672" y="3225641"/>
            <a:ext cx="1159597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the cost barrier to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4999672" y="3378041"/>
            <a:ext cx="1117425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upgrading to a new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4999672" y="3530441"/>
            <a:ext cx="972836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Kimsoong model.</a:t>
            </a:r>
          </a:p>
        </p:txBody>
      </p:sp>
      <p:sp>
        <p:nvSpPr>
          <p:cNvPr id="76" name="Line 76"/>
          <p:cNvSpPr/>
          <p:nvPr/>
        </p:nvSpPr>
        <p:spPr>
          <a:xfrm>
            <a:off x="5010150" y="3771900"/>
            <a:ext cx="1885950" cy="9525"/>
          </a:xfrm>
          <a:custGeom>
            <a:avLst/>
            <a:gdLst/>
            <a:ahLst/>
            <a:cxnLst/>
            <a:rect l="l" t="t" r="r" b="b"/>
            <a:pathLst>
              <a:path w="1885950" h="9525">
                <a:moveTo>
                  <a:pt x="0" y="0"/>
                </a:moveTo>
                <a:lnTo>
                  <a:pt x="18859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77" name="TextBox 77"/>
          <p:cNvSpPr txBox="1"/>
          <p:nvPr/>
        </p:nvSpPr>
        <p:spPr>
          <a:xfrm>
            <a:off x="5000625" y="3862388"/>
            <a:ext cx="61602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COST LEVEL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4997768" y="4066699"/>
            <a:ext cx="660219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Low–Med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5000625" y="4338638"/>
            <a:ext cx="961072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STRATEGIC PILLARS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4997768" y="4542949"/>
            <a:ext cx="533129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05587"/>
                </a:solidFill>
                <a:latin typeface="Arial"/>
                <a:ea typeface="Microsoft YaHei"/>
                <a:cs typeface="Arial"/>
              </a:rPr>
              <a:t>Pillar 2</a:t>
            </a:r>
          </a:p>
        </p:txBody>
      </p:sp>
      <p:sp>
        <p:nvSpPr>
          <p:cNvPr id="81" name="Line 81"/>
          <p:cNvSpPr/>
          <p:nvPr/>
        </p:nvSpPr>
        <p:spPr>
          <a:xfrm>
            <a:off x="5010150" y="4800600"/>
            <a:ext cx="1885950" cy="9525"/>
          </a:xfrm>
          <a:custGeom>
            <a:avLst/>
            <a:gdLst/>
            <a:ahLst/>
            <a:cxnLst/>
            <a:rect l="l" t="t" r="r" b="b"/>
            <a:pathLst>
              <a:path w="1885950" h="9525">
                <a:moveTo>
                  <a:pt x="0" y="0"/>
                </a:moveTo>
                <a:lnTo>
                  <a:pt x="18859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82" name="TextBox 82"/>
          <p:cNvSpPr txBox="1"/>
          <p:nvPr/>
        </p:nvSpPr>
        <p:spPr>
          <a:xfrm>
            <a:off x="5000625" y="4891088"/>
            <a:ext cx="698182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PROPOSED BY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4997768" y="5095399"/>
            <a:ext cx="772358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076A8"/>
                </a:solidFill>
                <a:latin typeface="Arial"/>
                <a:ea typeface="Microsoft YaHei"/>
                <a:cs typeface="Arial"/>
              </a:rPr>
              <a:t>Director A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4999672" y="5283041"/>
            <a:ext cx="1177671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Customer Svcs Dept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4999672" y="5492591"/>
            <a:ext cx="581239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HQ, Paris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4999672" y="5740241"/>
            <a:ext cx="1039407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b="1" dirty="0">
                <a:solidFill>
                  <a:srgbClr val="0076A8"/>
                </a:solidFill>
                <a:latin typeface="Arial"/>
                <a:ea typeface="Microsoft YaHei"/>
                <a:cs typeface="Arial"/>
              </a:rPr>
              <a:t>Reduces friction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5000625" y="5900738"/>
            <a:ext cx="928211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50/50 cost share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5000625" y="6053138"/>
            <a:ext cx="86248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HQ + franchises</a:t>
            </a:r>
          </a:p>
        </p:txBody>
      </p:sp>
      <p:sp>
        <p:nvSpPr>
          <p:cNvPr id="89" name="Rectangle 89"/>
          <p:cNvSpPr/>
          <p:nvPr/>
        </p:nvSpPr>
        <p:spPr>
          <a:xfrm>
            <a:off x="7124700" y="1238250"/>
            <a:ext cx="2152650" cy="51625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90" name="Rectangle 90"/>
          <p:cNvSpPr/>
          <p:nvPr/>
        </p:nvSpPr>
        <p:spPr>
          <a:xfrm>
            <a:off x="7124700" y="1238250"/>
            <a:ext cx="2152650" cy="76200"/>
          </a:xfrm>
          <a:prstGeom prst="rect">
            <a:avLst/>
          </a:prstGeom>
          <a:solidFill>
            <a:srgbClr val="4A90A4"/>
          </a:solidFill>
          <a:ln>
            <a:noFill/>
          </a:ln>
        </p:spPr>
      </p:sp>
      <p:sp>
        <p:nvSpPr>
          <p:cNvPr id="91" name="TextBox 91"/>
          <p:cNvSpPr txBox="1"/>
          <p:nvPr/>
        </p:nvSpPr>
        <p:spPr>
          <a:xfrm>
            <a:off x="7275195" y="1364932"/>
            <a:ext cx="320245" cy="3352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650" b="1" dirty="0">
                <a:solidFill>
                  <a:srgbClr val="4A90A4"/>
                </a:solidFill>
                <a:latin typeface="Arial"/>
                <a:ea typeface="Microsoft YaHei"/>
                <a:cs typeface="Arial"/>
              </a:rPr>
              <a:t>04</a:t>
            </a:r>
          </a:p>
        </p:txBody>
      </p:sp>
      <p:sp>
        <p:nvSpPr>
          <p:cNvPr id="92" name="TextBox 92"/>
          <p:cNvSpPr txBox="1"/>
          <p:nvPr/>
        </p:nvSpPr>
        <p:spPr>
          <a:xfrm>
            <a:off x="8115389" y="1403509"/>
            <a:ext cx="922883" cy="1371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675" b="1" dirty="0">
                <a:solidFill>
                  <a:srgbClr val="4A90A4"/>
                </a:solidFill>
                <a:latin typeface="Arial"/>
                <a:ea typeface="Microsoft YaHei"/>
                <a:cs typeface="Arial"/>
              </a:rPr>
              <a:t>BRAND ENGAGEMENT</a:t>
            </a:r>
          </a:p>
        </p:txBody>
      </p:sp>
      <p:grpSp>
        <p:nvGrpSpPr>
          <p:cNvPr id="95" name="Group 95"/>
          <p:cNvGrpSpPr/>
          <p:nvPr/>
        </p:nvGrpSpPr>
        <p:grpSpPr>
          <a:xfrm>
            <a:off x="8072438" y="1638300"/>
            <a:ext cx="257175" cy="342900"/>
            <a:chOff x="8072438" y="1638300"/>
            <a:chExt cx="257175" cy="342900"/>
          </a:xfrm>
        </p:grpSpPr>
        <p:sp>
          <p:nvSpPr>
            <p:cNvPr id="93" name="Freeform 93"/>
            <p:cNvSpPr/>
            <p:nvPr/>
          </p:nvSpPr>
          <p:spPr>
            <a:xfrm>
              <a:off x="8072438" y="1638300"/>
              <a:ext cx="257175" cy="342900"/>
            </a:xfrm>
            <a:custGeom>
              <a:avLst/>
              <a:gdLst/>
              <a:ahLst/>
              <a:cxnLst/>
              <a:rect l="l" t="t" r="r" b="b"/>
              <a:pathLst>
                <a:path w="257175" h="342900">
                  <a:moveTo>
                    <a:pt x="107156" y="0"/>
                  </a:moveTo>
                  <a:lnTo>
                    <a:pt x="0" y="0"/>
                  </a:lnTo>
                  <a:lnTo>
                    <a:pt x="0" y="342900"/>
                  </a:lnTo>
                  <a:lnTo>
                    <a:pt x="257175" y="342900"/>
                  </a:lnTo>
                  <a:lnTo>
                    <a:pt x="257175" y="150019"/>
                  </a:lnTo>
                  <a:lnTo>
                    <a:pt x="107156" y="150019"/>
                  </a:lnTo>
                  <a:lnTo>
                    <a:pt x="107156" y="0"/>
                  </a:lnTo>
                  <a:close/>
                </a:path>
              </a:pathLst>
            </a:custGeom>
            <a:solidFill>
              <a:srgbClr val="4A90A4"/>
            </a:solidFill>
            <a:ln>
              <a:noFill/>
            </a:ln>
          </p:spPr>
        </p:sp>
        <p:sp>
          <p:nvSpPr>
            <p:cNvPr id="94" name="Freeform 94"/>
            <p:cNvSpPr/>
            <p:nvPr/>
          </p:nvSpPr>
          <p:spPr>
            <a:xfrm>
              <a:off x="8222456" y="1638300"/>
              <a:ext cx="107156" cy="107156"/>
            </a:xfrm>
            <a:custGeom>
              <a:avLst/>
              <a:gdLst/>
              <a:ahLst/>
              <a:cxnLst/>
              <a:rect l="l" t="t" r="r" b="b"/>
              <a:pathLst>
                <a:path w="107156" h="107156">
                  <a:moveTo>
                    <a:pt x="0" y="0"/>
                  </a:moveTo>
                  <a:lnTo>
                    <a:pt x="0" y="107156"/>
                  </a:lnTo>
                  <a:lnTo>
                    <a:pt x="107156" y="1071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90A4"/>
            </a:solidFill>
            <a:ln>
              <a:noFill/>
            </a:ln>
          </p:spPr>
        </p:sp>
      </p:grpSp>
      <p:sp>
        <p:nvSpPr>
          <p:cNvPr id="96" name="TextBox 96"/>
          <p:cNvSpPr txBox="1"/>
          <p:nvPr/>
        </p:nvSpPr>
        <p:spPr>
          <a:xfrm>
            <a:off x="7817344" y="2229802"/>
            <a:ext cx="767363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Customer</a:t>
            </a:r>
          </a:p>
        </p:txBody>
      </p:sp>
      <p:sp>
        <p:nvSpPr>
          <p:cNvPr id="97" name="TextBox 97"/>
          <p:cNvSpPr txBox="1"/>
          <p:nvPr/>
        </p:nvSpPr>
        <p:spPr>
          <a:xfrm>
            <a:off x="7837471" y="2401252"/>
            <a:ext cx="727108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Magazine</a:t>
            </a:r>
          </a:p>
        </p:txBody>
      </p:sp>
      <p:sp>
        <p:nvSpPr>
          <p:cNvPr id="98" name="Line 98"/>
          <p:cNvSpPr/>
          <p:nvPr/>
        </p:nvSpPr>
        <p:spPr>
          <a:xfrm>
            <a:off x="7258050" y="2819400"/>
            <a:ext cx="1885950" cy="9525"/>
          </a:xfrm>
          <a:custGeom>
            <a:avLst/>
            <a:gdLst/>
            <a:ahLst/>
            <a:cxnLst/>
            <a:rect l="l" t="t" r="r" b="b"/>
            <a:pathLst>
              <a:path w="1885950" h="9525">
                <a:moveTo>
                  <a:pt x="0" y="0"/>
                </a:moveTo>
                <a:lnTo>
                  <a:pt x="18859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99" name="TextBox 99"/>
          <p:cNvSpPr txBox="1"/>
          <p:nvPr/>
        </p:nvSpPr>
        <p:spPr>
          <a:xfrm>
            <a:off x="7247572" y="2920841"/>
            <a:ext cx="114754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Free monthly brand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7247572" y="3073241"/>
            <a:ext cx="1231892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magazine with owner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7247572" y="3225641"/>
            <a:ext cx="1159597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features, lifestyle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7247572" y="3378041"/>
            <a:ext cx="990910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tips, offers and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7247572" y="3530441"/>
            <a:ext cx="93668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Kimsoong news.</a:t>
            </a:r>
          </a:p>
        </p:txBody>
      </p:sp>
      <p:sp>
        <p:nvSpPr>
          <p:cNvPr id="104" name="Line 104"/>
          <p:cNvSpPr/>
          <p:nvPr/>
        </p:nvSpPr>
        <p:spPr>
          <a:xfrm>
            <a:off x="7258050" y="3771900"/>
            <a:ext cx="1885950" cy="9525"/>
          </a:xfrm>
          <a:custGeom>
            <a:avLst/>
            <a:gdLst/>
            <a:ahLst/>
            <a:cxnLst/>
            <a:rect l="l" t="t" r="r" b="b"/>
            <a:pathLst>
              <a:path w="1885950" h="9525">
                <a:moveTo>
                  <a:pt x="0" y="0"/>
                </a:moveTo>
                <a:lnTo>
                  <a:pt x="18859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105" name="TextBox 105"/>
          <p:cNvSpPr txBox="1"/>
          <p:nvPr/>
        </p:nvSpPr>
        <p:spPr>
          <a:xfrm>
            <a:off x="7248525" y="3862388"/>
            <a:ext cx="61602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COST LEVEL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7245668" y="4066699"/>
            <a:ext cx="301375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Low</a:t>
            </a:r>
          </a:p>
        </p:txBody>
      </p:sp>
      <p:sp>
        <p:nvSpPr>
          <p:cNvPr id="107" name="TextBox 107"/>
          <p:cNvSpPr txBox="1"/>
          <p:nvPr/>
        </p:nvSpPr>
        <p:spPr>
          <a:xfrm>
            <a:off x="7248525" y="4338638"/>
            <a:ext cx="961072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STRATEGIC PILLARS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7245668" y="4542949"/>
            <a:ext cx="705075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05587"/>
                </a:solidFill>
                <a:latin typeface="Arial"/>
                <a:ea typeface="Microsoft YaHei"/>
                <a:cs typeface="Arial"/>
              </a:rPr>
              <a:t>Pillar 1, 4</a:t>
            </a:r>
          </a:p>
        </p:txBody>
      </p:sp>
      <p:sp>
        <p:nvSpPr>
          <p:cNvPr id="109" name="Line 109"/>
          <p:cNvSpPr/>
          <p:nvPr/>
        </p:nvSpPr>
        <p:spPr>
          <a:xfrm>
            <a:off x="7258050" y="4800600"/>
            <a:ext cx="1885950" cy="9525"/>
          </a:xfrm>
          <a:custGeom>
            <a:avLst/>
            <a:gdLst/>
            <a:ahLst/>
            <a:cxnLst/>
            <a:rect l="l" t="t" r="r" b="b"/>
            <a:pathLst>
              <a:path w="1885950" h="9525">
                <a:moveTo>
                  <a:pt x="0" y="0"/>
                </a:moveTo>
                <a:lnTo>
                  <a:pt x="18859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110" name="TextBox 110"/>
          <p:cNvSpPr txBox="1"/>
          <p:nvPr/>
        </p:nvSpPr>
        <p:spPr>
          <a:xfrm>
            <a:off x="7248525" y="4891088"/>
            <a:ext cx="698182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PROPOSED BY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7245668" y="5095399"/>
            <a:ext cx="772358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4A90A4"/>
                </a:solidFill>
                <a:latin typeface="Arial"/>
                <a:ea typeface="Microsoft YaHei"/>
                <a:cs typeface="Arial"/>
              </a:rPr>
              <a:t>Director A</a:t>
            </a:r>
          </a:p>
        </p:txBody>
      </p:sp>
      <p:sp>
        <p:nvSpPr>
          <p:cNvPr id="112" name="TextBox 112"/>
          <p:cNvSpPr txBox="1"/>
          <p:nvPr/>
        </p:nvSpPr>
        <p:spPr>
          <a:xfrm>
            <a:off x="7247572" y="5283041"/>
            <a:ext cx="1177671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Customer Svcs Dept</a:t>
            </a:r>
          </a:p>
        </p:txBody>
      </p:sp>
      <p:sp>
        <p:nvSpPr>
          <p:cNvPr id="113" name="TextBox 113"/>
          <p:cNvSpPr txBox="1"/>
          <p:nvPr/>
        </p:nvSpPr>
        <p:spPr>
          <a:xfrm>
            <a:off x="7247572" y="5492591"/>
            <a:ext cx="581239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HQ, Paris</a:t>
            </a:r>
          </a:p>
        </p:txBody>
      </p:sp>
      <p:sp>
        <p:nvSpPr>
          <p:cNvPr id="114" name="TextBox 114"/>
          <p:cNvSpPr txBox="1"/>
          <p:nvPr/>
        </p:nvSpPr>
        <p:spPr>
          <a:xfrm>
            <a:off x="7247572" y="5740241"/>
            <a:ext cx="112796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b="1" dirty="0">
                <a:solidFill>
                  <a:srgbClr val="4A90A4"/>
                </a:solidFill>
                <a:latin typeface="Arial"/>
                <a:ea typeface="Microsoft YaHei"/>
                <a:cs typeface="Arial"/>
              </a:rPr>
              <a:t>Brand engagement</a:t>
            </a:r>
          </a:p>
        </p:txBody>
      </p:sp>
      <p:sp>
        <p:nvSpPr>
          <p:cNvPr id="115" name="TextBox 115"/>
          <p:cNvSpPr txBox="1"/>
          <p:nvPr/>
        </p:nvSpPr>
        <p:spPr>
          <a:xfrm>
            <a:off x="7248525" y="5900738"/>
            <a:ext cx="928211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50/50 cost share</a:t>
            </a:r>
          </a:p>
        </p:txBody>
      </p:sp>
      <p:sp>
        <p:nvSpPr>
          <p:cNvPr id="116" name="TextBox 116"/>
          <p:cNvSpPr txBox="1"/>
          <p:nvPr/>
        </p:nvSpPr>
        <p:spPr>
          <a:xfrm>
            <a:off x="7248525" y="6053138"/>
            <a:ext cx="86248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HQ + franchises</a:t>
            </a:r>
          </a:p>
        </p:txBody>
      </p:sp>
      <p:sp>
        <p:nvSpPr>
          <p:cNvPr id="117" name="Rectangle 117"/>
          <p:cNvSpPr/>
          <p:nvPr/>
        </p:nvSpPr>
        <p:spPr>
          <a:xfrm>
            <a:off x="9372600" y="1238250"/>
            <a:ext cx="2152650" cy="51625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118" name="Rectangle 118"/>
          <p:cNvSpPr/>
          <p:nvPr/>
        </p:nvSpPr>
        <p:spPr>
          <a:xfrm>
            <a:off x="9372600" y="1238250"/>
            <a:ext cx="2152650" cy="76200"/>
          </a:xfrm>
          <a:prstGeom prst="rect">
            <a:avLst/>
          </a:prstGeom>
          <a:solidFill>
            <a:srgbClr val="64748B"/>
          </a:solidFill>
          <a:ln>
            <a:noFill/>
          </a:ln>
        </p:spPr>
      </p:sp>
      <p:sp>
        <p:nvSpPr>
          <p:cNvPr id="119" name="TextBox 119"/>
          <p:cNvSpPr txBox="1"/>
          <p:nvPr/>
        </p:nvSpPr>
        <p:spPr>
          <a:xfrm>
            <a:off x="9523095" y="1364932"/>
            <a:ext cx="320245" cy="3352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650" b="1" dirty="0">
                <a:solidFill>
                  <a:srgbClr val="64748B"/>
                </a:solidFill>
                <a:latin typeface="Arial"/>
                <a:ea typeface="Microsoft YaHei"/>
                <a:cs typeface="Arial"/>
              </a:rPr>
              <a:t>05</a:t>
            </a:r>
          </a:p>
        </p:txBody>
      </p:sp>
      <p:sp>
        <p:nvSpPr>
          <p:cNvPr id="120" name="TextBox 120"/>
          <p:cNvSpPr txBox="1"/>
          <p:nvPr/>
        </p:nvSpPr>
        <p:spPr>
          <a:xfrm>
            <a:off x="10616896" y="1403509"/>
            <a:ext cx="669277" cy="1371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675" b="1" dirty="0">
                <a:solidFill>
                  <a:srgbClr val="64748B"/>
                </a:solidFill>
                <a:latin typeface="Arial"/>
                <a:ea typeface="Microsoft YaHei"/>
                <a:cs typeface="Arial"/>
              </a:rPr>
              <a:t>DATA QUALITY</a:t>
            </a:r>
          </a:p>
        </p:txBody>
      </p:sp>
      <p:sp>
        <p:nvSpPr>
          <p:cNvPr id="121" name="Freeform 121"/>
          <p:cNvSpPr/>
          <p:nvPr/>
        </p:nvSpPr>
        <p:spPr>
          <a:xfrm>
            <a:off x="10277475" y="1638300"/>
            <a:ext cx="342900" cy="342900"/>
          </a:xfrm>
          <a:custGeom>
            <a:avLst/>
            <a:gdLst/>
            <a:ahLst/>
            <a:cxnLst/>
            <a:rect l="l" t="t" r="r" b="b"/>
            <a:pathLst>
              <a:path w="342900" h="342900">
                <a:moveTo>
                  <a:pt x="171450" y="342900"/>
                </a:moveTo>
                <a:cubicBezTo>
                  <a:pt x="266140" y="342900"/>
                  <a:pt x="342900" y="266140"/>
                  <a:pt x="342900" y="171450"/>
                </a:cubicBezTo>
                <a:cubicBezTo>
                  <a:pt x="342900" y="76761"/>
                  <a:pt x="266140" y="0"/>
                  <a:pt x="171450" y="0"/>
                </a:cubicBezTo>
                <a:cubicBezTo>
                  <a:pt x="76761" y="0"/>
                  <a:pt x="0" y="76761"/>
                  <a:pt x="0" y="171450"/>
                </a:cubicBezTo>
                <a:cubicBezTo>
                  <a:pt x="0" y="266140"/>
                  <a:pt x="76761" y="342900"/>
                  <a:pt x="171450" y="342900"/>
                </a:cubicBezTo>
                <a:close/>
                <a:moveTo>
                  <a:pt x="272329" y="122311"/>
                </a:moveTo>
                <a:lnTo>
                  <a:pt x="242021" y="92002"/>
                </a:lnTo>
                <a:lnTo>
                  <a:pt x="139303" y="194720"/>
                </a:lnTo>
                <a:lnTo>
                  <a:pt x="100879" y="156296"/>
                </a:lnTo>
                <a:lnTo>
                  <a:pt x="70571" y="186604"/>
                </a:lnTo>
                <a:lnTo>
                  <a:pt x="139303" y="255336"/>
                </a:lnTo>
                <a:lnTo>
                  <a:pt x="272329" y="122311"/>
                </a:lnTo>
                <a:close/>
              </a:path>
            </a:pathLst>
          </a:custGeom>
          <a:solidFill>
            <a:srgbClr val="64748B"/>
          </a:solidFill>
          <a:ln>
            <a:noFill/>
          </a:ln>
        </p:spPr>
      </p:sp>
      <p:sp>
        <p:nvSpPr>
          <p:cNvPr id="122" name="TextBox 122"/>
          <p:cNvSpPr txBox="1"/>
          <p:nvPr/>
        </p:nvSpPr>
        <p:spPr>
          <a:xfrm>
            <a:off x="10169907" y="2229802"/>
            <a:ext cx="558036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Survey</a:t>
            </a:r>
          </a:p>
        </p:txBody>
      </p:sp>
      <p:sp>
        <p:nvSpPr>
          <p:cNvPr id="123" name="TextBox 123"/>
          <p:cNvSpPr txBox="1"/>
          <p:nvPr/>
        </p:nvSpPr>
        <p:spPr>
          <a:xfrm>
            <a:off x="10077320" y="2401252"/>
            <a:ext cx="743210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Incentive</a:t>
            </a:r>
          </a:p>
        </p:txBody>
      </p:sp>
      <p:sp>
        <p:nvSpPr>
          <p:cNvPr id="124" name="TextBox 124"/>
          <p:cNvSpPr txBox="1"/>
          <p:nvPr/>
        </p:nvSpPr>
        <p:spPr>
          <a:xfrm>
            <a:off x="9880071" y="2572702"/>
            <a:ext cx="1137709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(Branded Pen)</a:t>
            </a:r>
          </a:p>
        </p:txBody>
      </p:sp>
      <p:sp>
        <p:nvSpPr>
          <p:cNvPr id="125" name="Line 125"/>
          <p:cNvSpPr/>
          <p:nvPr/>
        </p:nvSpPr>
        <p:spPr>
          <a:xfrm>
            <a:off x="9505950" y="2819400"/>
            <a:ext cx="1885950" cy="9525"/>
          </a:xfrm>
          <a:custGeom>
            <a:avLst/>
            <a:gdLst/>
            <a:ahLst/>
            <a:cxnLst/>
            <a:rect l="l" t="t" r="r" b="b"/>
            <a:pathLst>
              <a:path w="1885950" h="9525">
                <a:moveTo>
                  <a:pt x="0" y="0"/>
                </a:moveTo>
                <a:lnTo>
                  <a:pt x="18859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126" name="TextBox 126"/>
          <p:cNvSpPr txBox="1"/>
          <p:nvPr/>
        </p:nvSpPr>
        <p:spPr>
          <a:xfrm>
            <a:off x="9495472" y="2920841"/>
            <a:ext cx="1237917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Premium branded pen</a:t>
            </a:r>
          </a:p>
        </p:txBody>
      </p:sp>
      <p:sp>
        <p:nvSpPr>
          <p:cNvPr id="127" name="TextBox 127"/>
          <p:cNvSpPr txBox="1"/>
          <p:nvPr/>
        </p:nvSpPr>
        <p:spPr>
          <a:xfrm>
            <a:off x="9495472" y="3073241"/>
            <a:ext cx="882467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for completing</a:t>
            </a:r>
          </a:p>
        </p:txBody>
      </p:sp>
      <p:sp>
        <p:nvSpPr>
          <p:cNvPr id="128" name="TextBox 128"/>
          <p:cNvSpPr txBox="1"/>
          <p:nvPr/>
        </p:nvSpPr>
        <p:spPr>
          <a:xfrm>
            <a:off x="9495472" y="3225641"/>
            <a:ext cx="1364432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lifestyle questionnaire</a:t>
            </a:r>
          </a:p>
        </p:txBody>
      </p:sp>
      <p:sp>
        <p:nvSpPr>
          <p:cNvPr id="129" name="TextBox 129"/>
          <p:cNvSpPr txBox="1"/>
          <p:nvPr/>
        </p:nvSpPr>
        <p:spPr>
          <a:xfrm>
            <a:off x="9495472" y="3378041"/>
            <a:ext cx="846320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Improves data</a:t>
            </a:r>
          </a:p>
        </p:txBody>
      </p:sp>
      <p:sp>
        <p:nvSpPr>
          <p:cNvPr id="130" name="TextBox 130"/>
          <p:cNvSpPr txBox="1"/>
          <p:nvPr/>
        </p:nvSpPr>
        <p:spPr>
          <a:xfrm>
            <a:off x="9495472" y="3530441"/>
            <a:ext cx="1286113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return rate 40%→70%.</a:t>
            </a:r>
          </a:p>
        </p:txBody>
      </p:sp>
      <p:sp>
        <p:nvSpPr>
          <p:cNvPr id="131" name="Line 131"/>
          <p:cNvSpPr/>
          <p:nvPr/>
        </p:nvSpPr>
        <p:spPr>
          <a:xfrm>
            <a:off x="9505950" y="3771900"/>
            <a:ext cx="1885950" cy="9525"/>
          </a:xfrm>
          <a:custGeom>
            <a:avLst/>
            <a:gdLst/>
            <a:ahLst/>
            <a:cxnLst/>
            <a:rect l="l" t="t" r="r" b="b"/>
            <a:pathLst>
              <a:path w="1885950" h="9525">
                <a:moveTo>
                  <a:pt x="0" y="0"/>
                </a:moveTo>
                <a:lnTo>
                  <a:pt x="18859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132" name="TextBox 132"/>
          <p:cNvSpPr txBox="1"/>
          <p:nvPr/>
        </p:nvSpPr>
        <p:spPr>
          <a:xfrm>
            <a:off x="9496425" y="3862388"/>
            <a:ext cx="61602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COST LEVEL</a:t>
            </a:r>
          </a:p>
        </p:txBody>
      </p:sp>
      <p:sp>
        <p:nvSpPr>
          <p:cNvPr id="133" name="TextBox 133"/>
          <p:cNvSpPr txBox="1"/>
          <p:nvPr/>
        </p:nvSpPr>
        <p:spPr>
          <a:xfrm>
            <a:off x="9493568" y="4066699"/>
            <a:ext cx="675171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Very Low</a:t>
            </a:r>
          </a:p>
        </p:txBody>
      </p:sp>
      <p:sp>
        <p:nvSpPr>
          <p:cNvPr id="134" name="TextBox 134"/>
          <p:cNvSpPr txBox="1"/>
          <p:nvPr/>
        </p:nvSpPr>
        <p:spPr>
          <a:xfrm>
            <a:off x="9496425" y="4338638"/>
            <a:ext cx="961072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STRATEGIC PILLARS</a:t>
            </a:r>
          </a:p>
        </p:txBody>
      </p:sp>
      <p:sp>
        <p:nvSpPr>
          <p:cNvPr id="135" name="TextBox 135"/>
          <p:cNvSpPr txBox="1"/>
          <p:nvPr/>
        </p:nvSpPr>
        <p:spPr>
          <a:xfrm>
            <a:off x="9493568" y="4542949"/>
            <a:ext cx="533129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005587"/>
                </a:solidFill>
                <a:latin typeface="Arial"/>
                <a:ea typeface="Microsoft YaHei"/>
                <a:cs typeface="Arial"/>
              </a:rPr>
              <a:t>Pillar 3</a:t>
            </a:r>
          </a:p>
        </p:txBody>
      </p:sp>
      <p:sp>
        <p:nvSpPr>
          <p:cNvPr id="136" name="Line 136"/>
          <p:cNvSpPr/>
          <p:nvPr/>
        </p:nvSpPr>
        <p:spPr>
          <a:xfrm>
            <a:off x="9505950" y="4800600"/>
            <a:ext cx="1885950" cy="9525"/>
          </a:xfrm>
          <a:custGeom>
            <a:avLst/>
            <a:gdLst/>
            <a:ahLst/>
            <a:cxnLst/>
            <a:rect l="l" t="t" r="r" b="b"/>
            <a:pathLst>
              <a:path w="1885950" h="9525">
                <a:moveTo>
                  <a:pt x="0" y="0"/>
                </a:moveTo>
                <a:lnTo>
                  <a:pt x="188595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137" name="TextBox 137"/>
          <p:cNvSpPr txBox="1"/>
          <p:nvPr/>
        </p:nvSpPr>
        <p:spPr>
          <a:xfrm>
            <a:off x="9496425" y="4891088"/>
            <a:ext cx="698182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PROPOSED BY</a:t>
            </a:r>
          </a:p>
        </p:txBody>
      </p:sp>
      <p:sp>
        <p:nvSpPr>
          <p:cNvPr id="138" name="TextBox 138"/>
          <p:cNvSpPr txBox="1"/>
          <p:nvPr/>
        </p:nvSpPr>
        <p:spPr>
          <a:xfrm>
            <a:off x="9493568" y="5095399"/>
            <a:ext cx="772358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64748B"/>
                </a:solidFill>
                <a:latin typeface="Arial"/>
                <a:ea typeface="Microsoft YaHei"/>
                <a:cs typeface="Arial"/>
              </a:rPr>
              <a:t>Director B</a:t>
            </a:r>
          </a:p>
        </p:txBody>
      </p:sp>
      <p:sp>
        <p:nvSpPr>
          <p:cNvPr id="139" name="TextBox 139"/>
          <p:cNvSpPr txBox="1"/>
          <p:nvPr/>
        </p:nvSpPr>
        <p:spPr>
          <a:xfrm>
            <a:off x="9495472" y="5283041"/>
            <a:ext cx="1177671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Customer Svcs Dept</a:t>
            </a:r>
          </a:p>
        </p:txBody>
      </p:sp>
      <p:sp>
        <p:nvSpPr>
          <p:cNvPr id="140" name="TextBox 140"/>
          <p:cNvSpPr txBox="1"/>
          <p:nvPr/>
        </p:nvSpPr>
        <p:spPr>
          <a:xfrm>
            <a:off x="9495472" y="5492591"/>
            <a:ext cx="581239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HQ, Paris</a:t>
            </a:r>
          </a:p>
        </p:txBody>
      </p:sp>
      <p:sp>
        <p:nvSpPr>
          <p:cNvPr id="141" name="TextBox 141"/>
          <p:cNvSpPr txBox="1"/>
          <p:nvPr/>
        </p:nvSpPr>
        <p:spPr>
          <a:xfrm>
            <a:off x="9495472" y="5740241"/>
            <a:ext cx="761073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b="1" dirty="0">
                <a:solidFill>
                  <a:srgbClr val="64748B"/>
                </a:solidFill>
                <a:latin typeface="Arial"/>
                <a:ea typeface="Microsoft YaHei"/>
                <a:cs typeface="Arial"/>
              </a:rPr>
              <a:t>Data quality</a:t>
            </a:r>
          </a:p>
        </p:txBody>
      </p:sp>
      <p:sp>
        <p:nvSpPr>
          <p:cNvPr id="142" name="TextBox 142"/>
          <p:cNvSpPr txBox="1"/>
          <p:nvPr/>
        </p:nvSpPr>
        <p:spPr>
          <a:xfrm>
            <a:off x="9496425" y="5900738"/>
            <a:ext cx="928211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50/50 cost share</a:t>
            </a:r>
          </a:p>
        </p:txBody>
      </p:sp>
      <p:sp>
        <p:nvSpPr>
          <p:cNvPr id="143" name="TextBox 143"/>
          <p:cNvSpPr txBox="1"/>
          <p:nvPr/>
        </p:nvSpPr>
        <p:spPr>
          <a:xfrm>
            <a:off x="9496425" y="6053138"/>
            <a:ext cx="86248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HQ + franchises</a:t>
            </a:r>
          </a:p>
        </p:txBody>
      </p:sp>
      <p:sp>
        <p:nvSpPr>
          <p:cNvPr id="144" name="Rectangle 144"/>
          <p:cNvSpPr/>
          <p:nvPr/>
        </p:nvSpPr>
        <p:spPr>
          <a:xfrm>
            <a:off x="0" y="6610350"/>
            <a:ext cx="12192000" cy="247650"/>
          </a:xfrm>
          <a:prstGeom prst="rect">
            <a:avLst/>
          </a:prstGeom>
          <a:solidFill>
            <a:srgbClr val="F8FAFC"/>
          </a:solidFill>
          <a:ln>
            <a:noFill/>
          </a:ln>
        </p:spPr>
      </p:sp>
      <p:sp>
        <p:nvSpPr>
          <p:cNvPr id="145" name="Line 145"/>
          <p:cNvSpPr/>
          <p:nvPr/>
        </p:nvSpPr>
        <p:spPr>
          <a:xfrm>
            <a:off x="0" y="6610350"/>
            <a:ext cx="12192000" cy="9525"/>
          </a:xfrm>
          <a:custGeom>
            <a:avLst/>
            <a:gdLst/>
            <a:ahLst/>
            <a:cxnLst/>
            <a:rect l="l" t="t" r="r" b="b"/>
            <a:pathLst>
              <a:path w="12192000" h="9525">
                <a:moveTo>
                  <a:pt x="0" y="0"/>
                </a:moveTo>
                <a:lnTo>
                  <a:pt x="121920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146" name="TextBox 146"/>
          <p:cNvSpPr txBox="1"/>
          <p:nvPr/>
        </p:nvSpPr>
        <p:spPr>
          <a:xfrm>
            <a:off x="371475" y="6691312"/>
            <a:ext cx="4652486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Source: Director A and Director B programme recommendations | Kimsoong European HQ</a:t>
            </a:r>
          </a:p>
        </p:txBody>
      </p:sp>
      <p:sp>
        <p:nvSpPr>
          <p:cNvPr id="147" name="TextBox 147"/>
          <p:cNvSpPr txBox="1"/>
          <p:nvPr/>
        </p:nvSpPr>
        <p:spPr>
          <a:xfrm>
            <a:off x="4881562" y="6691312"/>
            <a:ext cx="2428875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STRICTLY CONFIDENTIAL | NOT FOR DISTRIBUTION</a:t>
            </a:r>
          </a:p>
        </p:txBody>
      </p:sp>
      <p:sp>
        <p:nvSpPr>
          <p:cNvPr id="148" name="TextBox 148"/>
          <p:cNvSpPr txBox="1"/>
          <p:nvPr/>
        </p:nvSpPr>
        <p:spPr>
          <a:xfrm>
            <a:off x="11741229" y="6691312"/>
            <a:ext cx="79296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7</a:t>
            </a:r>
          </a:p>
        </p:txBody>
      </p:sp>
    </p:spTree>
  </p:cSld>
  <p:clrMapOvr>
    <a:masterClrMapping/>
  </p:clrMapOvr>
  <p:transition dur="4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gradFill>
            <a:gsLst>
              <a:gs pos="0">
                <a:srgbClr val="002A50"/>
              </a:gs>
              <a:gs pos="100000">
                <a:srgbClr val="0070C0"/>
              </a:gs>
            </a:gsLst>
            <a:lin ang="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362902" y="265271"/>
            <a:ext cx="12164461" cy="2895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425" b="1" dirty="0">
                <a:solidFill>
                  <a:srgbClr val="0F172A"/>
                </a:solidFill>
                <a:latin typeface="Arial"/>
                <a:ea typeface="Microsoft YaHei"/>
                <a:cs typeface="Arial"/>
              </a:rPr>
              <a:t>Four-phase delivery doubles repeat purchase rate and nearly doubles service satisfaction — both within 12 months</a:t>
            </a:r>
          </a:p>
        </p:txBody>
      </p:sp>
      <p:sp>
        <p:nvSpPr>
          <p:cNvPr id="5" name="Rectangle 5"/>
          <p:cNvSpPr/>
          <p:nvPr/>
        </p:nvSpPr>
        <p:spPr>
          <a:xfrm>
            <a:off x="381000" y="533400"/>
            <a:ext cx="11430000" cy="419100"/>
          </a:xfrm>
          <a:prstGeom prst="rect">
            <a:avLst/>
          </a:prstGeom>
          <a:solidFill>
            <a:srgbClr val="18345E"/>
          </a:solidFill>
          <a:ln>
            <a:noFill/>
          </a:ln>
        </p:spPr>
      </p:sp>
      <p:sp>
        <p:nvSpPr>
          <p:cNvPr id="6" name="Rectangle 6"/>
          <p:cNvSpPr/>
          <p:nvPr/>
        </p:nvSpPr>
        <p:spPr>
          <a:xfrm>
            <a:off x="381000" y="533400"/>
            <a:ext cx="47625" cy="419100"/>
          </a:xfrm>
          <a:prstGeom prst="rect">
            <a:avLst/>
          </a:prstGeom>
          <a:solidFill>
            <a:srgbClr val="38BDF8"/>
          </a:solidFill>
          <a:ln>
            <a:noFill/>
          </a:ln>
        </p:spPr>
      </p:sp>
      <p:sp>
        <p:nvSpPr>
          <p:cNvPr id="7" name="TextBox 7"/>
          <p:cNvSpPr txBox="1"/>
          <p:nvPr/>
        </p:nvSpPr>
        <p:spPr>
          <a:xfrm>
            <a:off x="530542" y="685324"/>
            <a:ext cx="10962057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F8FAFC"/>
                </a:solidFill>
                <a:latin typeface="Arial"/>
                <a:ea typeface="Microsoft YaHei"/>
                <a:cs typeface="Arial"/>
              </a:rPr>
              <a:t>Q1 quick wins build momentum; Q2 service reform delivers the retention breakthrough; Q3 financial incentives activate repurchase; Q4 locks in gains</a:t>
            </a:r>
          </a:p>
        </p:txBody>
      </p:sp>
      <p:sp>
        <p:nvSpPr>
          <p:cNvPr id="8" name="Rectangle 8"/>
          <p:cNvSpPr/>
          <p:nvPr/>
        </p:nvSpPr>
        <p:spPr>
          <a:xfrm>
            <a:off x="381000" y="1114425"/>
            <a:ext cx="2724150" cy="17716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9" name="Rectangle 9"/>
          <p:cNvSpPr/>
          <p:nvPr/>
        </p:nvSpPr>
        <p:spPr>
          <a:xfrm>
            <a:off x="381000" y="1114425"/>
            <a:ext cx="2724150" cy="476250"/>
          </a:xfrm>
          <a:prstGeom prst="rect">
            <a:avLst/>
          </a:prstGeom>
          <a:solidFill>
            <a:srgbClr val="0C2744"/>
          </a:solidFill>
          <a:ln>
            <a:noFill/>
          </a:ln>
        </p:spPr>
      </p:sp>
      <p:sp>
        <p:nvSpPr>
          <p:cNvPr id="10" name="Rectangle 10"/>
          <p:cNvSpPr/>
          <p:nvPr/>
        </p:nvSpPr>
        <p:spPr>
          <a:xfrm>
            <a:off x="381000" y="1362075"/>
            <a:ext cx="2724150" cy="228600"/>
          </a:xfrm>
          <a:prstGeom prst="rect">
            <a:avLst/>
          </a:prstGeom>
          <a:solidFill>
            <a:srgbClr val="0C2744"/>
          </a:solidFill>
          <a:ln>
            <a:noFill/>
          </a:ln>
        </p:spPr>
      </p:sp>
      <p:sp>
        <p:nvSpPr>
          <p:cNvPr id="11" name="TextBox 11"/>
          <p:cNvSpPr txBox="1"/>
          <p:nvPr/>
        </p:nvSpPr>
        <p:spPr>
          <a:xfrm>
            <a:off x="936716" y="1258252"/>
            <a:ext cx="1612718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Q1 2026 — QUICK WINS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67478" y="1453991"/>
            <a:ext cx="1551194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dirty="0">
                <a:solidFill>
                  <a:srgbClr val="FFFFFF">
                    <a:alpha val="78000"/>
                  </a:srgbClr>
                </a:solidFill>
                <a:latin typeface="Arial"/>
                <a:ea typeface="Microsoft YaHei"/>
                <a:cs typeface="Arial"/>
              </a:rPr>
              <a:t>Months 1–3 · Launch phase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676275" y="1695450"/>
            <a:ext cx="171451" cy="228600"/>
            <a:chOff x="676275" y="1695450"/>
            <a:chExt cx="171451" cy="228600"/>
          </a:xfrm>
        </p:grpSpPr>
        <p:sp>
          <p:nvSpPr>
            <p:cNvPr id="13" name="Freeform 13"/>
            <p:cNvSpPr/>
            <p:nvPr/>
          </p:nvSpPr>
          <p:spPr>
            <a:xfrm>
              <a:off x="676275" y="1695450"/>
              <a:ext cx="171450" cy="228600"/>
            </a:xfrm>
            <a:custGeom>
              <a:avLst/>
              <a:gdLst/>
              <a:ahLst/>
              <a:cxnLst/>
              <a:rect l="l" t="t" r="r" b="b"/>
              <a:pathLst>
                <a:path w="171450" h="228600">
                  <a:moveTo>
                    <a:pt x="71438" y="0"/>
                  </a:moveTo>
                  <a:lnTo>
                    <a:pt x="0" y="0"/>
                  </a:lnTo>
                  <a:lnTo>
                    <a:pt x="0" y="228600"/>
                  </a:lnTo>
                  <a:lnTo>
                    <a:pt x="171450" y="228600"/>
                  </a:lnTo>
                  <a:lnTo>
                    <a:pt x="171450" y="100012"/>
                  </a:lnTo>
                  <a:lnTo>
                    <a:pt x="71438" y="100012"/>
                  </a:lnTo>
                  <a:lnTo>
                    <a:pt x="71438" y="0"/>
                  </a:lnTo>
                  <a:close/>
                </a:path>
              </a:pathLst>
            </a:custGeom>
            <a:solidFill>
              <a:srgbClr val="0C2744"/>
            </a:solidFill>
            <a:ln>
              <a:noFill/>
            </a:ln>
          </p:spPr>
        </p:sp>
        <p:sp>
          <p:nvSpPr>
            <p:cNvPr id="14" name="Freeform 14"/>
            <p:cNvSpPr/>
            <p:nvPr/>
          </p:nvSpPr>
          <p:spPr>
            <a:xfrm>
              <a:off x="776288" y="1695450"/>
              <a:ext cx="71438" cy="71438"/>
            </a:xfrm>
            <a:custGeom>
              <a:avLst/>
              <a:gdLst/>
              <a:ahLst/>
              <a:cxnLst/>
              <a:rect l="l" t="t" r="r" b="b"/>
              <a:pathLst>
                <a:path w="71438" h="71438">
                  <a:moveTo>
                    <a:pt x="0" y="0"/>
                  </a:moveTo>
                  <a:lnTo>
                    <a:pt x="0" y="71438"/>
                  </a:lnTo>
                  <a:lnTo>
                    <a:pt x="71438" y="71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2744"/>
            </a:solidFill>
            <a:ln>
              <a:noFill/>
            </a:ln>
          </p:spPr>
        </p:sp>
      </p:grpSp>
      <p:sp>
        <p:nvSpPr>
          <p:cNvPr id="16" name="TextBox 16"/>
          <p:cNvSpPr txBox="1"/>
          <p:nvPr/>
        </p:nvSpPr>
        <p:spPr>
          <a:xfrm>
            <a:off x="959168" y="1752124"/>
            <a:ext cx="1407813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Customer Magazine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61072" y="1920716"/>
            <a:ext cx="1430703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Brand publication launch</a:t>
            </a:r>
          </a:p>
        </p:txBody>
      </p:sp>
      <p:sp>
        <p:nvSpPr>
          <p:cNvPr id="18" name="Freeform 18"/>
          <p:cNvSpPr/>
          <p:nvPr/>
        </p:nvSpPr>
        <p:spPr>
          <a:xfrm>
            <a:off x="647700" y="211455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228600"/>
                </a:moveTo>
                <a:cubicBezTo>
                  <a:pt x="177426" y="228600"/>
                  <a:pt x="228600" y="177426"/>
                  <a:pt x="228600" y="114300"/>
                </a:cubicBezTo>
                <a:cubicBezTo>
                  <a:pt x="228600" y="51174"/>
                  <a:pt x="177426" y="0"/>
                  <a:pt x="114300" y="0"/>
                </a:cubicBezTo>
                <a:cubicBezTo>
                  <a:pt x="51174" y="0"/>
                  <a:pt x="0" y="51174"/>
                  <a:pt x="0" y="114300"/>
                </a:cubicBezTo>
                <a:cubicBezTo>
                  <a:pt x="0" y="177426"/>
                  <a:pt x="51174" y="228600"/>
                  <a:pt x="114300" y="228600"/>
                </a:cubicBezTo>
                <a:close/>
                <a:moveTo>
                  <a:pt x="181553" y="81540"/>
                </a:moveTo>
                <a:lnTo>
                  <a:pt x="161347" y="61335"/>
                </a:lnTo>
                <a:lnTo>
                  <a:pt x="92869" y="129813"/>
                </a:lnTo>
                <a:lnTo>
                  <a:pt x="67253" y="104197"/>
                </a:lnTo>
                <a:lnTo>
                  <a:pt x="47047" y="124403"/>
                </a:lnTo>
                <a:lnTo>
                  <a:pt x="92869" y="170224"/>
                </a:lnTo>
                <a:lnTo>
                  <a:pt x="181553" y="81540"/>
                </a:lnTo>
                <a:close/>
              </a:path>
            </a:pathLst>
          </a:custGeom>
          <a:solidFill>
            <a:srgbClr val="0C2744"/>
          </a:solidFill>
          <a:ln>
            <a:noFill/>
          </a:ln>
        </p:spPr>
      </p:sp>
      <p:sp>
        <p:nvSpPr>
          <p:cNvPr id="19" name="TextBox 19"/>
          <p:cNvSpPr txBox="1"/>
          <p:nvPr/>
        </p:nvSpPr>
        <p:spPr>
          <a:xfrm>
            <a:off x="959168" y="2171224"/>
            <a:ext cx="1228390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Survey Incentive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61072" y="2339816"/>
            <a:ext cx="1587341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Branded-pen questionnaire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523875" y="2643188"/>
            <a:ext cx="1689497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Cost: Low · Momentum-building</a:t>
            </a:r>
          </a:p>
        </p:txBody>
      </p:sp>
      <p:sp>
        <p:nvSpPr>
          <p:cNvPr id="22" name="Rectangle 22"/>
          <p:cNvSpPr/>
          <p:nvPr/>
        </p:nvSpPr>
        <p:spPr>
          <a:xfrm>
            <a:off x="3219450" y="1114425"/>
            <a:ext cx="2724150" cy="17716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23" name="Rectangle 23"/>
          <p:cNvSpPr/>
          <p:nvPr/>
        </p:nvSpPr>
        <p:spPr>
          <a:xfrm>
            <a:off x="3219450" y="1114425"/>
            <a:ext cx="2724150" cy="476250"/>
          </a:xfrm>
          <a:prstGeom prst="rect">
            <a:avLst/>
          </a:prstGeom>
          <a:solidFill>
            <a:srgbClr val="005587"/>
          </a:solidFill>
          <a:ln>
            <a:noFill/>
          </a:ln>
        </p:spPr>
      </p:sp>
      <p:sp>
        <p:nvSpPr>
          <p:cNvPr id="24" name="Rectangle 24"/>
          <p:cNvSpPr/>
          <p:nvPr/>
        </p:nvSpPr>
        <p:spPr>
          <a:xfrm>
            <a:off x="3219450" y="1362075"/>
            <a:ext cx="2724150" cy="228600"/>
          </a:xfrm>
          <a:prstGeom prst="rect">
            <a:avLst/>
          </a:prstGeom>
          <a:solidFill>
            <a:srgbClr val="005587"/>
          </a:solidFill>
          <a:ln>
            <a:noFill/>
          </a:ln>
        </p:spPr>
      </p:sp>
      <p:sp>
        <p:nvSpPr>
          <p:cNvPr id="25" name="TextBox 25"/>
          <p:cNvSpPr txBox="1"/>
          <p:nvPr/>
        </p:nvSpPr>
        <p:spPr>
          <a:xfrm>
            <a:off x="3557789" y="1258252"/>
            <a:ext cx="2047473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Q2 2026 — SERVICE REFORM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787854" y="1453991"/>
            <a:ext cx="1587341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dirty="0">
                <a:solidFill>
                  <a:srgbClr val="FFFFFF">
                    <a:alpha val="78000"/>
                  </a:srgbClr>
                </a:solidFill>
                <a:latin typeface="Arial"/>
                <a:ea typeface="Microsoft YaHei"/>
                <a:cs typeface="Arial"/>
              </a:rPr>
              <a:t>Months 4–6 · Core delivery</a:t>
            </a:r>
          </a:p>
        </p:txBody>
      </p:sp>
      <p:sp>
        <p:nvSpPr>
          <p:cNvPr id="27" name="Freeform 27"/>
          <p:cNvSpPr/>
          <p:nvPr/>
        </p:nvSpPr>
        <p:spPr>
          <a:xfrm>
            <a:off x="3490748" y="1695450"/>
            <a:ext cx="219404" cy="228600"/>
          </a:xfrm>
          <a:custGeom>
            <a:avLst/>
            <a:gdLst/>
            <a:ahLst/>
            <a:cxnLst/>
            <a:rect l="l" t="t" r="r" b="b"/>
            <a:pathLst>
              <a:path w="219404" h="228600">
                <a:moveTo>
                  <a:pt x="88271" y="0"/>
                </a:moveTo>
                <a:lnTo>
                  <a:pt x="131134" y="0"/>
                </a:lnTo>
                <a:lnTo>
                  <a:pt x="139619" y="33940"/>
                </a:lnTo>
                <a:cubicBezTo>
                  <a:pt x="148673" y="37312"/>
                  <a:pt x="157004" y="42170"/>
                  <a:pt x="164313" y="48219"/>
                </a:cubicBezTo>
                <a:lnTo>
                  <a:pt x="197973" y="38590"/>
                </a:lnTo>
                <a:lnTo>
                  <a:pt x="219404" y="75710"/>
                </a:lnTo>
                <a:lnTo>
                  <a:pt x="194246" y="100036"/>
                </a:lnTo>
                <a:cubicBezTo>
                  <a:pt x="195023" y="104675"/>
                  <a:pt x="195427" y="109440"/>
                  <a:pt x="195427" y="114300"/>
                </a:cubicBezTo>
                <a:cubicBezTo>
                  <a:pt x="195427" y="119160"/>
                  <a:pt x="195023" y="123925"/>
                  <a:pt x="194246" y="128564"/>
                </a:cubicBezTo>
                <a:lnTo>
                  <a:pt x="219404" y="152891"/>
                </a:lnTo>
                <a:lnTo>
                  <a:pt x="197973" y="190009"/>
                </a:lnTo>
                <a:lnTo>
                  <a:pt x="164313" y="180381"/>
                </a:lnTo>
                <a:cubicBezTo>
                  <a:pt x="157004" y="186429"/>
                  <a:pt x="148673" y="191288"/>
                  <a:pt x="139619" y="194660"/>
                </a:cubicBezTo>
                <a:lnTo>
                  <a:pt x="131134" y="228600"/>
                </a:lnTo>
                <a:lnTo>
                  <a:pt x="88271" y="228600"/>
                </a:lnTo>
                <a:lnTo>
                  <a:pt x="79786" y="194660"/>
                </a:lnTo>
                <a:cubicBezTo>
                  <a:pt x="70732" y="191288"/>
                  <a:pt x="62401" y="186429"/>
                  <a:pt x="55091" y="180381"/>
                </a:cubicBezTo>
                <a:lnTo>
                  <a:pt x="21431" y="190009"/>
                </a:lnTo>
                <a:lnTo>
                  <a:pt x="0" y="152891"/>
                </a:lnTo>
                <a:lnTo>
                  <a:pt x="25159" y="128564"/>
                </a:lnTo>
                <a:cubicBezTo>
                  <a:pt x="24382" y="123925"/>
                  <a:pt x="23977" y="119160"/>
                  <a:pt x="23977" y="114300"/>
                </a:cubicBezTo>
                <a:cubicBezTo>
                  <a:pt x="23977" y="109440"/>
                  <a:pt x="24382" y="104675"/>
                  <a:pt x="25159" y="100036"/>
                </a:cubicBezTo>
                <a:lnTo>
                  <a:pt x="0" y="75710"/>
                </a:lnTo>
                <a:lnTo>
                  <a:pt x="21431" y="38590"/>
                </a:lnTo>
                <a:lnTo>
                  <a:pt x="55091" y="48219"/>
                </a:lnTo>
                <a:cubicBezTo>
                  <a:pt x="62401" y="42170"/>
                  <a:pt x="70732" y="37312"/>
                  <a:pt x="79786" y="33940"/>
                </a:cubicBezTo>
                <a:lnTo>
                  <a:pt x="88271" y="0"/>
                </a:lnTo>
                <a:close/>
                <a:moveTo>
                  <a:pt x="109702" y="142875"/>
                </a:moveTo>
                <a:cubicBezTo>
                  <a:pt x="125484" y="142875"/>
                  <a:pt x="138277" y="130082"/>
                  <a:pt x="138277" y="114300"/>
                </a:cubicBezTo>
                <a:cubicBezTo>
                  <a:pt x="138277" y="98518"/>
                  <a:pt x="125484" y="85725"/>
                  <a:pt x="109702" y="85725"/>
                </a:cubicBezTo>
                <a:cubicBezTo>
                  <a:pt x="93921" y="85725"/>
                  <a:pt x="81127" y="98518"/>
                  <a:pt x="81127" y="114300"/>
                </a:cubicBezTo>
                <a:cubicBezTo>
                  <a:pt x="81127" y="130082"/>
                  <a:pt x="93921" y="142875"/>
                  <a:pt x="109702" y="142875"/>
                </a:cubicBezTo>
                <a:close/>
              </a:path>
            </a:pathLst>
          </a:custGeom>
          <a:solidFill>
            <a:srgbClr val="005587"/>
          </a:solidFill>
          <a:ln>
            <a:noFill/>
          </a:ln>
        </p:spPr>
      </p:sp>
      <p:sp>
        <p:nvSpPr>
          <p:cNvPr id="28" name="TextBox 28"/>
          <p:cNvSpPr txBox="1"/>
          <p:nvPr/>
        </p:nvSpPr>
        <p:spPr>
          <a:xfrm>
            <a:off x="3797618" y="1752124"/>
            <a:ext cx="1848893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Free After-Sales Service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3799522" y="1920716"/>
            <a:ext cx="1430703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3-year free plan rollout</a:t>
            </a:r>
          </a:p>
        </p:txBody>
      </p:sp>
      <p:grpSp>
        <p:nvGrpSpPr>
          <p:cNvPr id="34" name="Group 34"/>
          <p:cNvGrpSpPr/>
          <p:nvPr/>
        </p:nvGrpSpPr>
        <p:grpSpPr>
          <a:xfrm>
            <a:off x="3486150" y="2128838"/>
            <a:ext cx="228600" cy="200024"/>
            <a:chOff x="3486150" y="2128838"/>
            <a:chExt cx="228600" cy="200024"/>
          </a:xfrm>
        </p:grpSpPr>
        <p:sp>
          <p:nvSpPr>
            <p:cNvPr id="30" name="Freeform 30"/>
            <p:cNvSpPr/>
            <p:nvPr/>
          </p:nvSpPr>
          <p:spPr>
            <a:xfrm>
              <a:off x="3529012" y="2128838"/>
              <a:ext cx="71438" cy="71438"/>
            </a:xfrm>
            <a:custGeom>
              <a:avLst/>
              <a:gdLst/>
              <a:ahLst/>
              <a:cxnLst/>
              <a:rect l="l" t="t" r="r" b="b"/>
              <a:pathLst>
                <a:path w="71438" h="71438">
                  <a:moveTo>
                    <a:pt x="71438" y="35719"/>
                  </a:moveTo>
                  <a:cubicBezTo>
                    <a:pt x="71438" y="55446"/>
                    <a:pt x="55446" y="71438"/>
                    <a:pt x="35719" y="71438"/>
                  </a:cubicBezTo>
                  <a:cubicBezTo>
                    <a:pt x="15992" y="71438"/>
                    <a:pt x="0" y="55446"/>
                    <a:pt x="0" y="35719"/>
                  </a:cubicBezTo>
                  <a:cubicBezTo>
                    <a:pt x="0" y="15992"/>
                    <a:pt x="15992" y="0"/>
                    <a:pt x="35719" y="0"/>
                  </a:cubicBezTo>
                  <a:cubicBezTo>
                    <a:pt x="55446" y="0"/>
                    <a:pt x="71438" y="15992"/>
                    <a:pt x="71438" y="35719"/>
                  </a:cubicBezTo>
                  <a:close/>
                </a:path>
              </a:pathLst>
            </a:custGeom>
            <a:solidFill>
              <a:srgbClr val="005587"/>
            </a:solidFill>
            <a:ln>
              <a:noFill/>
            </a:ln>
          </p:spPr>
        </p:sp>
        <p:sp>
          <p:nvSpPr>
            <p:cNvPr id="31" name="Freeform 31"/>
            <p:cNvSpPr/>
            <p:nvPr/>
          </p:nvSpPr>
          <p:spPr>
            <a:xfrm>
              <a:off x="3486150" y="2228850"/>
              <a:ext cx="114300" cy="100012"/>
            </a:xfrm>
            <a:custGeom>
              <a:avLst/>
              <a:gdLst/>
              <a:ahLst/>
              <a:cxnLst/>
              <a:rect l="l" t="t" r="r" b="b"/>
              <a:pathLst>
                <a:path w="114300" h="100012">
                  <a:moveTo>
                    <a:pt x="42862" y="0"/>
                  </a:moveTo>
                  <a:cubicBezTo>
                    <a:pt x="19190" y="0"/>
                    <a:pt x="0" y="19190"/>
                    <a:pt x="0" y="42862"/>
                  </a:cubicBezTo>
                  <a:lnTo>
                    <a:pt x="0" y="100012"/>
                  </a:lnTo>
                  <a:lnTo>
                    <a:pt x="114300" y="100012"/>
                  </a:lnTo>
                  <a:lnTo>
                    <a:pt x="114300" y="0"/>
                  </a:lnTo>
                  <a:lnTo>
                    <a:pt x="42862" y="0"/>
                  </a:lnTo>
                  <a:close/>
                </a:path>
              </a:pathLst>
            </a:custGeom>
            <a:solidFill>
              <a:srgbClr val="005587"/>
            </a:solidFill>
            <a:ln>
              <a:noFill/>
            </a:ln>
          </p:spPr>
        </p:sp>
        <p:sp>
          <p:nvSpPr>
            <p:cNvPr id="32" name="Freeform 32"/>
            <p:cNvSpPr/>
            <p:nvPr/>
          </p:nvSpPr>
          <p:spPr>
            <a:xfrm>
              <a:off x="3629025" y="2228850"/>
              <a:ext cx="85725" cy="100012"/>
            </a:xfrm>
            <a:custGeom>
              <a:avLst/>
              <a:gdLst/>
              <a:ahLst/>
              <a:cxnLst/>
              <a:rect l="l" t="t" r="r" b="b"/>
              <a:pathLst>
                <a:path w="85725" h="100012">
                  <a:moveTo>
                    <a:pt x="42862" y="0"/>
                  </a:moveTo>
                  <a:lnTo>
                    <a:pt x="0" y="0"/>
                  </a:lnTo>
                  <a:lnTo>
                    <a:pt x="0" y="100012"/>
                  </a:lnTo>
                  <a:lnTo>
                    <a:pt x="85725" y="100012"/>
                  </a:lnTo>
                  <a:lnTo>
                    <a:pt x="85725" y="42862"/>
                  </a:lnTo>
                  <a:cubicBezTo>
                    <a:pt x="85725" y="19190"/>
                    <a:pt x="66535" y="0"/>
                    <a:pt x="42862" y="0"/>
                  </a:cubicBezTo>
                  <a:close/>
                </a:path>
              </a:pathLst>
            </a:custGeom>
            <a:solidFill>
              <a:srgbClr val="005587"/>
            </a:solidFill>
            <a:ln>
              <a:noFill/>
            </a:ln>
          </p:spPr>
        </p:sp>
        <p:sp>
          <p:nvSpPr>
            <p:cNvPr id="33" name="Freeform 33"/>
            <p:cNvSpPr/>
            <p:nvPr/>
          </p:nvSpPr>
          <p:spPr>
            <a:xfrm>
              <a:off x="3629025" y="2143125"/>
              <a:ext cx="57150" cy="57150"/>
            </a:xfrm>
            <a:custGeom>
              <a:avLst/>
              <a:gdLst/>
              <a:ahLst/>
              <a:cxnLst/>
              <a:rect l="l" t="t" r="r" b="b"/>
              <a:pathLst>
                <a:path w="57150" h="57150">
                  <a:moveTo>
                    <a:pt x="28575" y="57150"/>
                  </a:moveTo>
                  <a:cubicBezTo>
                    <a:pt x="44357" y="57150"/>
                    <a:pt x="57150" y="44357"/>
                    <a:pt x="57150" y="28575"/>
                  </a:cubicBezTo>
                  <a:cubicBezTo>
                    <a:pt x="57150" y="12793"/>
                    <a:pt x="44357" y="0"/>
                    <a:pt x="28575" y="0"/>
                  </a:cubicBezTo>
                  <a:cubicBezTo>
                    <a:pt x="12793" y="0"/>
                    <a:pt x="0" y="12793"/>
                    <a:pt x="0" y="28575"/>
                  </a:cubicBezTo>
                  <a:cubicBezTo>
                    <a:pt x="0" y="44357"/>
                    <a:pt x="12793" y="57150"/>
                    <a:pt x="28575" y="57150"/>
                  </a:cubicBezTo>
                  <a:close/>
                </a:path>
              </a:pathLst>
            </a:custGeom>
            <a:solidFill>
              <a:srgbClr val="005587"/>
            </a:solidFill>
            <a:ln>
              <a:noFill/>
            </a:ln>
          </p:spPr>
        </p:sp>
      </p:grpSp>
      <p:sp>
        <p:nvSpPr>
          <p:cNvPr id="35" name="TextBox 35"/>
          <p:cNvSpPr txBox="1"/>
          <p:nvPr/>
        </p:nvSpPr>
        <p:spPr>
          <a:xfrm>
            <a:off x="3797618" y="2171224"/>
            <a:ext cx="1063920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Staff Training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3799522" y="2339816"/>
            <a:ext cx="156926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Relationship skills upgrade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3362325" y="2643188"/>
            <a:ext cx="191404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Cost: Medium-High · Highest impact</a:t>
            </a:r>
          </a:p>
        </p:txBody>
      </p:sp>
      <p:sp>
        <p:nvSpPr>
          <p:cNvPr id="38" name="Rectangle 38"/>
          <p:cNvSpPr/>
          <p:nvPr/>
        </p:nvSpPr>
        <p:spPr>
          <a:xfrm>
            <a:off x="6057900" y="1114425"/>
            <a:ext cx="2724150" cy="17716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39" name="Rectangle 39"/>
          <p:cNvSpPr/>
          <p:nvPr/>
        </p:nvSpPr>
        <p:spPr>
          <a:xfrm>
            <a:off x="6057900" y="1114425"/>
            <a:ext cx="2724150" cy="476250"/>
          </a:xfrm>
          <a:prstGeom prst="rect">
            <a:avLst/>
          </a:prstGeom>
          <a:solidFill>
            <a:srgbClr val="0076A8"/>
          </a:solidFill>
          <a:ln>
            <a:noFill/>
          </a:ln>
        </p:spPr>
      </p:sp>
      <p:sp>
        <p:nvSpPr>
          <p:cNvPr id="40" name="Rectangle 40"/>
          <p:cNvSpPr/>
          <p:nvPr/>
        </p:nvSpPr>
        <p:spPr>
          <a:xfrm>
            <a:off x="6057900" y="1362075"/>
            <a:ext cx="2724150" cy="228600"/>
          </a:xfrm>
          <a:prstGeom prst="rect">
            <a:avLst/>
          </a:prstGeom>
          <a:solidFill>
            <a:srgbClr val="0076A8"/>
          </a:solidFill>
          <a:ln>
            <a:noFill/>
          </a:ln>
        </p:spPr>
      </p:sp>
      <p:sp>
        <p:nvSpPr>
          <p:cNvPr id="41" name="TextBox 41"/>
          <p:cNvSpPr txBox="1"/>
          <p:nvPr/>
        </p:nvSpPr>
        <p:spPr>
          <a:xfrm>
            <a:off x="6360009" y="1258252"/>
            <a:ext cx="2119932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Q3 2026 — INCENTIVE LAUNCH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6439543" y="1453991"/>
            <a:ext cx="1960864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dirty="0">
                <a:solidFill>
                  <a:srgbClr val="FFFFFF">
                    <a:alpha val="78000"/>
                  </a:srgbClr>
                </a:solidFill>
                <a:latin typeface="Arial"/>
                <a:ea typeface="Microsoft YaHei"/>
                <a:cs typeface="Arial"/>
              </a:rPr>
              <a:t>Months 7–9 · Financial activation</a:t>
            </a:r>
          </a:p>
        </p:txBody>
      </p:sp>
      <p:sp>
        <p:nvSpPr>
          <p:cNvPr id="43" name="Freeform 43"/>
          <p:cNvSpPr/>
          <p:nvPr/>
        </p:nvSpPr>
        <p:spPr>
          <a:xfrm>
            <a:off x="6353175" y="1695450"/>
            <a:ext cx="171450" cy="228600"/>
          </a:xfrm>
          <a:custGeom>
            <a:avLst/>
            <a:gdLst/>
            <a:ahLst/>
            <a:cxnLst/>
            <a:rect l="l" t="t" r="r" b="b"/>
            <a:pathLst>
              <a:path w="171450" h="228600">
                <a:moveTo>
                  <a:pt x="60237" y="214312"/>
                </a:moveTo>
                <a:lnTo>
                  <a:pt x="58649" y="228600"/>
                </a:lnTo>
                <a:lnTo>
                  <a:pt x="87400" y="228600"/>
                </a:lnTo>
                <a:lnTo>
                  <a:pt x="88988" y="214312"/>
                </a:lnTo>
                <a:lnTo>
                  <a:pt x="114343" y="214312"/>
                </a:lnTo>
                <a:cubicBezTo>
                  <a:pt x="145883" y="214312"/>
                  <a:pt x="171450" y="188745"/>
                  <a:pt x="171450" y="157205"/>
                </a:cubicBezTo>
                <a:cubicBezTo>
                  <a:pt x="171450" y="130440"/>
                  <a:pt x="152861" y="107265"/>
                  <a:pt x="126732" y="101458"/>
                </a:cubicBezTo>
                <a:lnTo>
                  <a:pt x="102134" y="95993"/>
                </a:lnTo>
                <a:lnTo>
                  <a:pt x="106450" y="57150"/>
                </a:lnTo>
                <a:lnTo>
                  <a:pt x="157162" y="57150"/>
                </a:lnTo>
                <a:lnTo>
                  <a:pt x="157162" y="14288"/>
                </a:lnTo>
                <a:lnTo>
                  <a:pt x="111213" y="14288"/>
                </a:lnTo>
                <a:lnTo>
                  <a:pt x="112800" y="0"/>
                </a:lnTo>
                <a:lnTo>
                  <a:pt x="84050" y="0"/>
                </a:lnTo>
                <a:lnTo>
                  <a:pt x="82462" y="14288"/>
                </a:lnTo>
                <a:lnTo>
                  <a:pt x="57107" y="14288"/>
                </a:lnTo>
                <a:cubicBezTo>
                  <a:pt x="25568" y="14288"/>
                  <a:pt x="0" y="39855"/>
                  <a:pt x="0" y="71394"/>
                </a:cubicBezTo>
                <a:cubicBezTo>
                  <a:pt x="0" y="98160"/>
                  <a:pt x="18590" y="121335"/>
                  <a:pt x="44719" y="127142"/>
                </a:cubicBezTo>
                <a:lnTo>
                  <a:pt x="69315" y="132607"/>
                </a:lnTo>
                <a:lnTo>
                  <a:pt x="64999" y="171450"/>
                </a:lnTo>
                <a:lnTo>
                  <a:pt x="14288" y="171450"/>
                </a:lnTo>
                <a:lnTo>
                  <a:pt x="14288" y="214312"/>
                </a:lnTo>
                <a:lnTo>
                  <a:pt x="60237" y="214312"/>
                </a:lnTo>
                <a:close/>
                <a:moveTo>
                  <a:pt x="93750" y="171450"/>
                </a:moveTo>
                <a:lnTo>
                  <a:pt x="114343" y="171450"/>
                </a:lnTo>
                <a:cubicBezTo>
                  <a:pt x="122210" y="171450"/>
                  <a:pt x="128588" y="165072"/>
                  <a:pt x="128588" y="157205"/>
                </a:cubicBezTo>
                <a:cubicBezTo>
                  <a:pt x="128588" y="150529"/>
                  <a:pt x="123950" y="144748"/>
                  <a:pt x="117433" y="143301"/>
                </a:cubicBezTo>
                <a:lnTo>
                  <a:pt x="97373" y="138842"/>
                </a:lnTo>
                <a:lnTo>
                  <a:pt x="93750" y="171450"/>
                </a:lnTo>
                <a:close/>
                <a:moveTo>
                  <a:pt x="74076" y="89757"/>
                </a:moveTo>
                <a:lnTo>
                  <a:pt x="77699" y="57150"/>
                </a:lnTo>
                <a:lnTo>
                  <a:pt x="57107" y="57150"/>
                </a:lnTo>
                <a:cubicBezTo>
                  <a:pt x="49240" y="57150"/>
                  <a:pt x="42862" y="63528"/>
                  <a:pt x="42862" y="71394"/>
                </a:cubicBezTo>
                <a:cubicBezTo>
                  <a:pt x="42862" y="78071"/>
                  <a:pt x="47500" y="83851"/>
                  <a:pt x="54017" y="85300"/>
                </a:cubicBezTo>
                <a:lnTo>
                  <a:pt x="74076" y="89757"/>
                </a:lnTo>
                <a:close/>
              </a:path>
            </a:pathLst>
          </a:custGeom>
          <a:solidFill>
            <a:srgbClr val="0076A8"/>
          </a:solidFill>
          <a:ln>
            <a:noFill/>
          </a:ln>
        </p:spPr>
      </p:sp>
      <p:sp>
        <p:nvSpPr>
          <p:cNvPr id="44" name="TextBox 44"/>
          <p:cNvSpPr txBox="1"/>
          <p:nvPr/>
        </p:nvSpPr>
        <p:spPr>
          <a:xfrm>
            <a:off x="6636068" y="1752124"/>
            <a:ext cx="1519952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20% Loyalty Discount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6637972" y="1920716"/>
            <a:ext cx="1792176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Activate for returning buyers</a:t>
            </a:r>
          </a:p>
        </p:txBody>
      </p:sp>
      <p:sp>
        <p:nvSpPr>
          <p:cNvPr id="46" name="Freeform 46"/>
          <p:cNvSpPr/>
          <p:nvPr/>
        </p:nvSpPr>
        <p:spPr>
          <a:xfrm>
            <a:off x="6328785" y="2157412"/>
            <a:ext cx="224415" cy="138690"/>
          </a:xfrm>
          <a:custGeom>
            <a:avLst/>
            <a:gdLst/>
            <a:ahLst/>
            <a:cxnLst/>
            <a:rect l="l" t="t" r="r" b="b"/>
            <a:pathLst>
              <a:path w="224415" h="138690">
                <a:moveTo>
                  <a:pt x="138690" y="0"/>
                </a:moveTo>
                <a:lnTo>
                  <a:pt x="124403" y="14288"/>
                </a:lnTo>
                <a:lnTo>
                  <a:pt x="157162" y="47047"/>
                </a:lnTo>
                <a:lnTo>
                  <a:pt x="117259" y="86951"/>
                </a:lnTo>
                <a:lnTo>
                  <a:pt x="74396" y="44088"/>
                </a:lnTo>
                <a:lnTo>
                  <a:pt x="0" y="118485"/>
                </a:lnTo>
                <a:lnTo>
                  <a:pt x="20206" y="138690"/>
                </a:lnTo>
                <a:lnTo>
                  <a:pt x="74396" y="84499"/>
                </a:lnTo>
                <a:lnTo>
                  <a:pt x="117259" y="127362"/>
                </a:lnTo>
                <a:lnTo>
                  <a:pt x="177368" y="67253"/>
                </a:lnTo>
                <a:lnTo>
                  <a:pt x="210128" y="100012"/>
                </a:lnTo>
                <a:lnTo>
                  <a:pt x="224415" y="85725"/>
                </a:lnTo>
                <a:lnTo>
                  <a:pt x="224415" y="0"/>
                </a:lnTo>
                <a:lnTo>
                  <a:pt x="138690" y="0"/>
                </a:lnTo>
                <a:close/>
              </a:path>
            </a:pathLst>
          </a:custGeom>
          <a:solidFill>
            <a:srgbClr val="0076A8"/>
          </a:solidFill>
          <a:ln>
            <a:noFill/>
          </a:ln>
        </p:spPr>
      </p:sp>
      <p:sp>
        <p:nvSpPr>
          <p:cNvPr id="47" name="TextBox 47"/>
          <p:cNvSpPr txBox="1"/>
          <p:nvPr/>
        </p:nvSpPr>
        <p:spPr>
          <a:xfrm>
            <a:off x="6636068" y="2171224"/>
            <a:ext cx="1348005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Enhanced Trade-in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6637972" y="2339816"/>
            <a:ext cx="1454801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Generous trade-in offer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6200775" y="2643188"/>
            <a:ext cx="1738789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Cost: Medium · Direct retention</a:t>
            </a:r>
          </a:p>
        </p:txBody>
      </p:sp>
      <p:sp>
        <p:nvSpPr>
          <p:cNvPr id="50" name="Rectangle 50"/>
          <p:cNvSpPr/>
          <p:nvPr/>
        </p:nvSpPr>
        <p:spPr>
          <a:xfrm>
            <a:off x="8896350" y="1114425"/>
            <a:ext cx="2724150" cy="17716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51" name="Rectangle 51"/>
          <p:cNvSpPr/>
          <p:nvPr/>
        </p:nvSpPr>
        <p:spPr>
          <a:xfrm>
            <a:off x="8896350" y="1114425"/>
            <a:ext cx="2724150" cy="476250"/>
          </a:xfrm>
          <a:prstGeom prst="rect">
            <a:avLst/>
          </a:prstGeom>
          <a:solidFill>
            <a:srgbClr val="4A90A4"/>
          </a:solidFill>
          <a:ln>
            <a:noFill/>
          </a:ln>
        </p:spPr>
      </p:sp>
      <p:sp>
        <p:nvSpPr>
          <p:cNvPr id="52" name="Rectangle 52"/>
          <p:cNvSpPr/>
          <p:nvPr/>
        </p:nvSpPr>
        <p:spPr>
          <a:xfrm>
            <a:off x="8896350" y="1362075"/>
            <a:ext cx="2724150" cy="228600"/>
          </a:xfrm>
          <a:prstGeom prst="rect">
            <a:avLst/>
          </a:prstGeom>
          <a:solidFill>
            <a:srgbClr val="4A90A4"/>
          </a:solidFill>
          <a:ln>
            <a:noFill/>
          </a:ln>
        </p:spPr>
      </p:sp>
      <p:sp>
        <p:nvSpPr>
          <p:cNvPr id="53" name="TextBox 53"/>
          <p:cNvSpPr txBox="1"/>
          <p:nvPr/>
        </p:nvSpPr>
        <p:spPr>
          <a:xfrm>
            <a:off x="9407785" y="1258252"/>
            <a:ext cx="1701279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Q4 2026 — EVALUATION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9428607" y="1453991"/>
            <a:ext cx="1659636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dirty="0">
                <a:solidFill>
                  <a:srgbClr val="FFFFFF">
                    <a:alpha val="78000"/>
                  </a:srgbClr>
                </a:solidFill>
                <a:latin typeface="Arial"/>
                <a:ea typeface="Microsoft YaHei"/>
                <a:cs typeface="Arial"/>
              </a:rPr>
              <a:t>Months 10–12 · Lock-in gains</a:t>
            </a:r>
          </a:p>
        </p:txBody>
      </p:sp>
      <p:grpSp>
        <p:nvGrpSpPr>
          <p:cNvPr id="58" name="Group 58"/>
          <p:cNvGrpSpPr/>
          <p:nvPr/>
        </p:nvGrpSpPr>
        <p:grpSpPr>
          <a:xfrm>
            <a:off x="9163050" y="1709738"/>
            <a:ext cx="228600" cy="200025"/>
            <a:chOff x="9163050" y="1709738"/>
            <a:chExt cx="228600" cy="200025"/>
          </a:xfrm>
        </p:grpSpPr>
        <p:sp>
          <p:nvSpPr>
            <p:cNvPr id="55" name="Freeform 55"/>
            <p:cNvSpPr/>
            <p:nvPr/>
          </p:nvSpPr>
          <p:spPr>
            <a:xfrm>
              <a:off x="9334500" y="1709738"/>
              <a:ext cx="57150" cy="200025"/>
            </a:xfrm>
            <a:custGeom>
              <a:avLst/>
              <a:gdLst/>
              <a:ahLst/>
              <a:cxnLst/>
              <a:rect l="l" t="t" r="r" b="b"/>
              <a:pathLst>
                <a:path w="57150" h="200025">
                  <a:moveTo>
                    <a:pt x="57150" y="0"/>
                  </a:moveTo>
                  <a:lnTo>
                    <a:pt x="0" y="0"/>
                  </a:lnTo>
                  <a:lnTo>
                    <a:pt x="0" y="200025"/>
                  </a:lnTo>
                  <a:lnTo>
                    <a:pt x="57150" y="200025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4A90A4"/>
            </a:solidFill>
            <a:ln>
              <a:noFill/>
            </a:ln>
          </p:spPr>
        </p:sp>
        <p:sp>
          <p:nvSpPr>
            <p:cNvPr id="56" name="Freeform 56"/>
            <p:cNvSpPr/>
            <p:nvPr/>
          </p:nvSpPr>
          <p:spPr>
            <a:xfrm>
              <a:off x="9248775" y="1766888"/>
              <a:ext cx="57150" cy="142875"/>
            </a:xfrm>
            <a:custGeom>
              <a:avLst/>
              <a:gdLst/>
              <a:ahLst/>
              <a:cxnLst/>
              <a:rect l="l" t="t" r="r" b="b"/>
              <a:pathLst>
                <a:path w="57150" h="142875">
                  <a:moveTo>
                    <a:pt x="0" y="0"/>
                  </a:moveTo>
                  <a:lnTo>
                    <a:pt x="57150" y="0"/>
                  </a:lnTo>
                  <a:lnTo>
                    <a:pt x="57150" y="142875"/>
                  </a:lnTo>
                  <a:lnTo>
                    <a:pt x="0" y="142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90A4"/>
            </a:solidFill>
            <a:ln>
              <a:noFill/>
            </a:ln>
          </p:spPr>
        </p:sp>
        <p:sp>
          <p:nvSpPr>
            <p:cNvPr id="57" name="Freeform 57"/>
            <p:cNvSpPr/>
            <p:nvPr/>
          </p:nvSpPr>
          <p:spPr>
            <a:xfrm>
              <a:off x="9163050" y="1824038"/>
              <a:ext cx="57150" cy="85725"/>
            </a:xfrm>
            <a:custGeom>
              <a:avLst/>
              <a:gdLst/>
              <a:ahLst/>
              <a:cxnLst/>
              <a:rect l="l" t="t" r="r" b="b"/>
              <a:pathLst>
                <a:path w="57150" h="85725">
                  <a:moveTo>
                    <a:pt x="0" y="0"/>
                  </a:moveTo>
                  <a:lnTo>
                    <a:pt x="57150" y="0"/>
                  </a:lnTo>
                  <a:lnTo>
                    <a:pt x="57150" y="85725"/>
                  </a:lnTo>
                  <a:lnTo>
                    <a:pt x="0" y="857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90A4"/>
            </a:solidFill>
            <a:ln>
              <a:noFill/>
            </a:ln>
          </p:spPr>
        </p:sp>
      </p:grpSp>
      <p:sp>
        <p:nvSpPr>
          <p:cNvPr id="59" name="TextBox 59"/>
          <p:cNvSpPr txBox="1"/>
          <p:nvPr/>
        </p:nvSpPr>
        <p:spPr>
          <a:xfrm>
            <a:off x="9474518" y="1752124"/>
            <a:ext cx="764883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KPI Review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9476422" y="1920716"/>
            <a:ext cx="1376482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Full metric assessment</a:t>
            </a:r>
          </a:p>
        </p:txBody>
      </p:sp>
      <p:grpSp>
        <p:nvGrpSpPr>
          <p:cNvPr id="63" name="Group 63"/>
          <p:cNvGrpSpPr/>
          <p:nvPr/>
        </p:nvGrpSpPr>
        <p:grpSpPr>
          <a:xfrm>
            <a:off x="9163050" y="2114550"/>
            <a:ext cx="228600" cy="228600"/>
            <a:chOff x="9163050" y="2114550"/>
            <a:chExt cx="228600" cy="228600"/>
          </a:xfrm>
        </p:grpSpPr>
        <p:sp>
          <p:nvSpPr>
            <p:cNvPr id="61" name="Freeform 61"/>
            <p:cNvSpPr/>
            <p:nvPr/>
          </p:nvSpPr>
          <p:spPr>
            <a:xfrm>
              <a:off x="9220200" y="2171700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57150" y="0"/>
                  </a:moveTo>
                  <a:cubicBezTo>
                    <a:pt x="25587" y="0"/>
                    <a:pt x="0" y="25587"/>
                    <a:pt x="0" y="57150"/>
                  </a:cubicBezTo>
                  <a:cubicBezTo>
                    <a:pt x="0" y="88713"/>
                    <a:pt x="25587" y="114300"/>
                    <a:pt x="57150" y="114300"/>
                  </a:cubicBezTo>
                  <a:cubicBezTo>
                    <a:pt x="88713" y="114300"/>
                    <a:pt x="114300" y="88713"/>
                    <a:pt x="114300" y="57150"/>
                  </a:cubicBezTo>
                  <a:cubicBezTo>
                    <a:pt x="114300" y="25587"/>
                    <a:pt x="88713" y="0"/>
                    <a:pt x="57150" y="0"/>
                  </a:cubicBezTo>
                  <a:close/>
                  <a:moveTo>
                    <a:pt x="28575" y="57150"/>
                  </a:moveTo>
                  <a:cubicBezTo>
                    <a:pt x="28575" y="41368"/>
                    <a:pt x="41368" y="28575"/>
                    <a:pt x="57150" y="28575"/>
                  </a:cubicBezTo>
                  <a:cubicBezTo>
                    <a:pt x="72932" y="28575"/>
                    <a:pt x="85725" y="41368"/>
                    <a:pt x="85725" y="57150"/>
                  </a:cubicBezTo>
                  <a:cubicBezTo>
                    <a:pt x="85725" y="72932"/>
                    <a:pt x="72932" y="85725"/>
                    <a:pt x="57150" y="85725"/>
                  </a:cubicBezTo>
                  <a:cubicBezTo>
                    <a:pt x="41368" y="85725"/>
                    <a:pt x="28575" y="72932"/>
                    <a:pt x="28575" y="57150"/>
                  </a:cubicBezTo>
                  <a:close/>
                </a:path>
              </a:pathLst>
            </a:custGeom>
            <a:solidFill>
              <a:srgbClr val="4A90A4"/>
            </a:solidFill>
            <a:ln>
              <a:noFill/>
            </a:ln>
          </p:spPr>
        </p:sp>
        <p:sp>
          <p:nvSpPr>
            <p:cNvPr id="62" name="Freeform 62"/>
            <p:cNvSpPr/>
            <p:nvPr/>
          </p:nvSpPr>
          <p:spPr>
            <a:xfrm>
              <a:off x="9163050" y="2114550"/>
              <a:ext cx="228600" cy="228600"/>
            </a:xfrm>
            <a:custGeom>
              <a:avLst/>
              <a:gdLst/>
              <a:ahLst/>
              <a:cxnLst/>
              <a:rect l="l" t="t" r="r" b="b"/>
              <a:pathLst>
                <a:path w="228600" h="228600">
                  <a:moveTo>
                    <a:pt x="114300" y="0"/>
                  </a:moveTo>
                  <a:cubicBezTo>
                    <a:pt x="51174" y="0"/>
                    <a:pt x="0" y="51174"/>
                    <a:pt x="0" y="114300"/>
                  </a:cubicBezTo>
                  <a:cubicBezTo>
                    <a:pt x="0" y="177426"/>
                    <a:pt x="51174" y="228600"/>
                    <a:pt x="114300" y="228600"/>
                  </a:cubicBezTo>
                  <a:cubicBezTo>
                    <a:pt x="177426" y="228600"/>
                    <a:pt x="228600" y="177426"/>
                    <a:pt x="228600" y="114300"/>
                  </a:cubicBezTo>
                  <a:cubicBezTo>
                    <a:pt x="228600" y="51174"/>
                    <a:pt x="177426" y="0"/>
                    <a:pt x="114300" y="0"/>
                  </a:cubicBezTo>
                  <a:close/>
                  <a:moveTo>
                    <a:pt x="28575" y="114300"/>
                  </a:moveTo>
                  <a:cubicBezTo>
                    <a:pt x="28575" y="66955"/>
                    <a:pt x="66955" y="28575"/>
                    <a:pt x="114300" y="28575"/>
                  </a:cubicBezTo>
                  <a:cubicBezTo>
                    <a:pt x="161644" y="28575"/>
                    <a:pt x="200025" y="66955"/>
                    <a:pt x="200025" y="114300"/>
                  </a:cubicBezTo>
                  <a:cubicBezTo>
                    <a:pt x="200025" y="161644"/>
                    <a:pt x="161644" y="200025"/>
                    <a:pt x="114300" y="200025"/>
                  </a:cubicBezTo>
                  <a:cubicBezTo>
                    <a:pt x="66955" y="200025"/>
                    <a:pt x="28575" y="161644"/>
                    <a:pt x="28575" y="114300"/>
                  </a:cubicBezTo>
                  <a:close/>
                </a:path>
              </a:pathLst>
            </a:custGeom>
            <a:solidFill>
              <a:srgbClr val="4A90A4"/>
            </a:solidFill>
            <a:ln>
              <a:noFill/>
            </a:ln>
          </p:spPr>
        </p:sp>
      </p:grpSp>
      <p:sp>
        <p:nvSpPr>
          <p:cNvPr id="64" name="TextBox 64"/>
          <p:cNvSpPr txBox="1"/>
          <p:nvPr/>
        </p:nvSpPr>
        <p:spPr>
          <a:xfrm>
            <a:off x="9474518" y="2171224"/>
            <a:ext cx="1512476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75" b="1" dirty="0">
                <a:solidFill>
                  <a:srgbClr val="1E293B"/>
                </a:solidFill>
                <a:latin typeface="Arial"/>
                <a:ea typeface="Microsoft YaHei"/>
                <a:cs typeface="Arial"/>
              </a:rPr>
              <a:t>Programme Optimise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9476422" y="2339816"/>
            <a:ext cx="1424678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475569"/>
                </a:solidFill>
                <a:latin typeface="Arial"/>
                <a:ea typeface="Microsoft YaHei"/>
                <a:cs typeface="Arial"/>
              </a:rPr>
              <a:t>Based on franchise data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9039225" y="2643188"/>
            <a:ext cx="1503283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Cost: Low · Year-2 planning</a:t>
            </a:r>
          </a:p>
        </p:txBody>
      </p:sp>
      <p:sp>
        <p:nvSpPr>
          <p:cNvPr id="67" name="Rectangle 67"/>
          <p:cNvSpPr/>
          <p:nvPr/>
        </p:nvSpPr>
        <p:spPr>
          <a:xfrm>
            <a:off x="381000" y="3000375"/>
            <a:ext cx="11334750" cy="76200"/>
          </a:xfrm>
          <a:prstGeom prst="rect">
            <a:avLst/>
          </a:prstGeom>
          <a:solidFill>
            <a:srgbClr val="E2E8F0"/>
          </a:solidFill>
          <a:ln>
            <a:noFill/>
          </a:ln>
        </p:spPr>
      </p:sp>
      <p:sp>
        <p:nvSpPr>
          <p:cNvPr id="68" name="Rectangle 68"/>
          <p:cNvSpPr/>
          <p:nvPr/>
        </p:nvSpPr>
        <p:spPr>
          <a:xfrm>
            <a:off x="381000" y="3000375"/>
            <a:ext cx="11334750" cy="76200"/>
          </a:xfrm>
          <a:prstGeom prst="rect">
            <a:avLst/>
          </a:prstGeom>
          <a:gradFill>
            <a:gsLst>
              <a:gs pos="0">
                <a:srgbClr val="002A50">
                  <a:alpha val="70000"/>
                </a:srgbClr>
              </a:gs>
              <a:gs pos="100000">
                <a:srgbClr val="0070C0">
                  <a:alpha val="70000"/>
                </a:srgbClr>
              </a:gs>
            </a:gsLst>
            <a:lin ang="0" scaled="1"/>
          </a:gradFill>
          <a:ln>
            <a:noFill/>
          </a:ln>
        </p:spPr>
      </p:sp>
      <p:sp>
        <p:nvSpPr>
          <p:cNvPr id="69" name="Ellipse 69"/>
          <p:cNvSpPr/>
          <p:nvPr/>
        </p:nvSpPr>
        <p:spPr>
          <a:xfrm>
            <a:off x="1714500" y="2952750"/>
            <a:ext cx="171450" cy="171450"/>
          </a:xfrm>
          <a:prstGeom prst="ellipse">
            <a:avLst/>
          </a:prstGeom>
          <a:solidFill>
            <a:srgbClr val="FFFFFF"/>
          </a:solidFill>
          <a:ln w="23812">
            <a:solidFill>
              <a:srgbClr val="0C2744"/>
            </a:solidFill>
          </a:ln>
        </p:spPr>
      </p:sp>
      <p:sp>
        <p:nvSpPr>
          <p:cNvPr id="70" name="Ellipse 70"/>
          <p:cNvSpPr/>
          <p:nvPr/>
        </p:nvSpPr>
        <p:spPr>
          <a:xfrm>
            <a:off x="4552950" y="2952750"/>
            <a:ext cx="171450" cy="171450"/>
          </a:xfrm>
          <a:prstGeom prst="ellipse">
            <a:avLst/>
          </a:prstGeom>
          <a:solidFill>
            <a:srgbClr val="FFFFFF"/>
          </a:solidFill>
          <a:ln w="23812">
            <a:solidFill>
              <a:srgbClr val="005587"/>
            </a:solidFill>
          </a:ln>
        </p:spPr>
      </p:sp>
      <p:sp>
        <p:nvSpPr>
          <p:cNvPr id="71" name="Ellipse 71"/>
          <p:cNvSpPr/>
          <p:nvPr/>
        </p:nvSpPr>
        <p:spPr>
          <a:xfrm>
            <a:off x="7391400" y="2952750"/>
            <a:ext cx="171450" cy="171450"/>
          </a:xfrm>
          <a:prstGeom prst="ellipse">
            <a:avLst/>
          </a:prstGeom>
          <a:solidFill>
            <a:srgbClr val="FFFFFF"/>
          </a:solidFill>
          <a:ln w="23812">
            <a:solidFill>
              <a:srgbClr val="0076A8"/>
            </a:solidFill>
          </a:ln>
        </p:spPr>
      </p:sp>
      <p:sp>
        <p:nvSpPr>
          <p:cNvPr id="72" name="Ellipse 72"/>
          <p:cNvSpPr/>
          <p:nvPr/>
        </p:nvSpPr>
        <p:spPr>
          <a:xfrm>
            <a:off x="10229850" y="2952750"/>
            <a:ext cx="171450" cy="171450"/>
          </a:xfrm>
          <a:prstGeom prst="ellipse">
            <a:avLst/>
          </a:prstGeom>
          <a:solidFill>
            <a:srgbClr val="F59E0B"/>
          </a:solidFill>
          <a:ln w="19050">
            <a:solidFill>
              <a:srgbClr val="F59E0B"/>
            </a:solidFill>
          </a:ln>
        </p:spPr>
      </p:sp>
      <p:sp>
        <p:nvSpPr>
          <p:cNvPr id="73" name="TextBox 73"/>
          <p:cNvSpPr txBox="1"/>
          <p:nvPr/>
        </p:nvSpPr>
        <p:spPr>
          <a:xfrm>
            <a:off x="11705272" y="2987516"/>
            <a:ext cx="229706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b="1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END</a:t>
            </a:r>
          </a:p>
        </p:txBody>
      </p:sp>
      <p:sp>
        <p:nvSpPr>
          <p:cNvPr id="74" name="Rectangle 74"/>
          <p:cNvSpPr/>
          <p:nvPr/>
        </p:nvSpPr>
        <p:spPr>
          <a:xfrm>
            <a:off x="381000" y="3257550"/>
            <a:ext cx="3619500" cy="133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75" name="Rectangle 75"/>
          <p:cNvSpPr/>
          <p:nvPr/>
        </p:nvSpPr>
        <p:spPr>
          <a:xfrm>
            <a:off x="381000" y="3257550"/>
            <a:ext cx="3619500" cy="47625"/>
          </a:xfrm>
          <a:prstGeom prst="rect">
            <a:avLst/>
          </a:prstGeom>
          <a:solidFill>
            <a:srgbClr val="DC2626"/>
          </a:solidFill>
          <a:ln>
            <a:noFill/>
          </a:ln>
        </p:spPr>
      </p:sp>
      <p:sp>
        <p:nvSpPr>
          <p:cNvPr id="76" name="TextBox 76"/>
          <p:cNvSpPr txBox="1"/>
          <p:nvPr/>
        </p:nvSpPr>
        <p:spPr>
          <a:xfrm>
            <a:off x="561975" y="3462338"/>
            <a:ext cx="1169194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REPEAT PURCHASE RATE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1127555" y="3644265"/>
            <a:ext cx="640490" cy="6705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3300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2×</a:t>
            </a:r>
          </a:p>
        </p:txBody>
      </p:sp>
      <p:sp>
        <p:nvSpPr>
          <p:cNvPr id="78" name="Line 78"/>
          <p:cNvSpPr/>
          <p:nvPr/>
        </p:nvSpPr>
        <p:spPr>
          <a:xfrm>
            <a:off x="2514600" y="3505200"/>
            <a:ext cx="9525" cy="971550"/>
          </a:xfrm>
          <a:custGeom>
            <a:avLst/>
            <a:gdLst/>
            <a:ahLst/>
            <a:cxnLst/>
            <a:rect l="l" t="t" r="r" b="b"/>
            <a:pathLst>
              <a:path w="9525" h="971550">
                <a:moveTo>
                  <a:pt x="0" y="0"/>
                </a:moveTo>
                <a:lnTo>
                  <a:pt x="0" y="97155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79" name="TextBox 79"/>
          <p:cNvSpPr txBox="1"/>
          <p:nvPr/>
        </p:nvSpPr>
        <p:spPr>
          <a:xfrm>
            <a:off x="2693670" y="3636645"/>
            <a:ext cx="574929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15% → 30%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2693670" y="3808095"/>
            <a:ext cx="70637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by Q4 2026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2693670" y="4093845"/>
            <a:ext cx="1610058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b="1" dirty="0">
                <a:solidFill>
                  <a:srgbClr val="DC2626"/>
                </a:solidFill>
                <a:latin typeface="Arial"/>
                <a:ea typeface="Microsoft YaHei"/>
                <a:cs typeface="Arial"/>
              </a:rPr>
              <a:t>Primary success metric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2694622" y="4273391"/>
            <a:ext cx="1539145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Driven by: init. 01, 02, 03</a:t>
            </a:r>
          </a:p>
        </p:txBody>
      </p:sp>
      <p:sp>
        <p:nvSpPr>
          <p:cNvPr id="83" name="Rectangle 83"/>
          <p:cNvSpPr/>
          <p:nvPr/>
        </p:nvSpPr>
        <p:spPr>
          <a:xfrm>
            <a:off x="4286250" y="3257550"/>
            <a:ext cx="3619500" cy="133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84" name="Rectangle 84"/>
          <p:cNvSpPr/>
          <p:nvPr/>
        </p:nvSpPr>
        <p:spPr>
          <a:xfrm>
            <a:off x="4286250" y="3257550"/>
            <a:ext cx="3619500" cy="47625"/>
          </a:xfrm>
          <a:prstGeom prst="rect">
            <a:avLst/>
          </a:prstGeom>
          <a:solidFill>
            <a:srgbClr val="F59E0B"/>
          </a:solidFill>
          <a:ln>
            <a:noFill/>
          </a:ln>
        </p:spPr>
      </p:sp>
      <p:sp>
        <p:nvSpPr>
          <p:cNvPr id="85" name="TextBox 85"/>
          <p:cNvSpPr txBox="1"/>
          <p:nvPr/>
        </p:nvSpPr>
        <p:spPr>
          <a:xfrm>
            <a:off x="4467225" y="3462338"/>
            <a:ext cx="1136332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SERVICE SATISFACTION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4754470" y="3644265"/>
            <a:ext cx="1197159" cy="6705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3300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+82%</a:t>
            </a:r>
          </a:p>
        </p:txBody>
      </p:sp>
      <p:sp>
        <p:nvSpPr>
          <p:cNvPr id="87" name="Line 87"/>
          <p:cNvSpPr/>
          <p:nvPr/>
        </p:nvSpPr>
        <p:spPr>
          <a:xfrm>
            <a:off x="6419850" y="3505200"/>
            <a:ext cx="9525" cy="971550"/>
          </a:xfrm>
          <a:custGeom>
            <a:avLst/>
            <a:gdLst/>
            <a:ahLst/>
            <a:cxnLst/>
            <a:rect l="l" t="t" r="r" b="b"/>
            <a:pathLst>
              <a:path w="9525" h="971550">
                <a:moveTo>
                  <a:pt x="0" y="0"/>
                </a:moveTo>
                <a:lnTo>
                  <a:pt x="0" y="97155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88" name="TextBox 88"/>
          <p:cNvSpPr txBox="1"/>
          <p:nvPr/>
        </p:nvSpPr>
        <p:spPr>
          <a:xfrm>
            <a:off x="6598920" y="3636645"/>
            <a:ext cx="100869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33% → 60% Good+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6598920" y="3808095"/>
            <a:ext cx="949547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by Q3–Q4 2026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6598920" y="4093845"/>
            <a:ext cx="1403032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Key retention driver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6599872" y="4273391"/>
            <a:ext cx="1539145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Driven by: init. 01 + staff</a:t>
            </a:r>
          </a:p>
        </p:txBody>
      </p:sp>
      <p:sp>
        <p:nvSpPr>
          <p:cNvPr id="92" name="Rectangle 92"/>
          <p:cNvSpPr/>
          <p:nvPr/>
        </p:nvSpPr>
        <p:spPr>
          <a:xfrm>
            <a:off x="8191500" y="3257550"/>
            <a:ext cx="3619500" cy="13335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52400" dist="47625" dir="10799312" algn="tl" rotWithShape="0">
              <a:srgbClr val="000000">
                <a:alpha val="11000"/>
              </a:srgbClr>
            </a:outerShdw>
          </a:effectLst>
        </p:spPr>
      </p:sp>
      <p:sp>
        <p:nvSpPr>
          <p:cNvPr id="93" name="Rectangle 93"/>
          <p:cNvSpPr/>
          <p:nvPr/>
        </p:nvSpPr>
        <p:spPr>
          <a:xfrm>
            <a:off x="8191500" y="3257550"/>
            <a:ext cx="3619500" cy="47625"/>
          </a:xfrm>
          <a:prstGeom prst="rect">
            <a:avLst/>
          </a:prstGeom>
          <a:solidFill>
            <a:srgbClr val="4A90A4"/>
          </a:solidFill>
          <a:ln>
            <a:noFill/>
          </a:ln>
        </p:spPr>
      </p:sp>
      <p:sp>
        <p:nvSpPr>
          <p:cNvPr id="94" name="TextBox 94"/>
          <p:cNvSpPr txBox="1"/>
          <p:nvPr/>
        </p:nvSpPr>
        <p:spPr>
          <a:xfrm>
            <a:off x="8372475" y="3462338"/>
            <a:ext cx="1048702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SURVEY RETURN RATE</a:t>
            </a:r>
          </a:p>
        </p:txBody>
      </p:sp>
      <p:sp>
        <p:nvSpPr>
          <p:cNvPr id="95" name="TextBox 95"/>
          <p:cNvSpPr txBox="1"/>
          <p:nvPr/>
        </p:nvSpPr>
        <p:spPr>
          <a:xfrm>
            <a:off x="8659720" y="3644265"/>
            <a:ext cx="1197159" cy="6705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3300" b="1" dirty="0">
                <a:solidFill>
                  <a:srgbClr val="4A90A4"/>
                </a:solidFill>
                <a:latin typeface="Arial"/>
                <a:ea typeface="Microsoft YaHei"/>
                <a:cs typeface="Arial"/>
              </a:rPr>
              <a:t>+75%</a:t>
            </a:r>
          </a:p>
        </p:txBody>
      </p:sp>
      <p:sp>
        <p:nvSpPr>
          <p:cNvPr id="96" name="Line 96"/>
          <p:cNvSpPr/>
          <p:nvPr/>
        </p:nvSpPr>
        <p:spPr>
          <a:xfrm>
            <a:off x="10325100" y="3505200"/>
            <a:ext cx="9525" cy="971550"/>
          </a:xfrm>
          <a:custGeom>
            <a:avLst/>
            <a:gdLst/>
            <a:ahLst/>
            <a:cxnLst/>
            <a:rect l="l" t="t" r="r" b="b"/>
            <a:pathLst>
              <a:path w="9525" h="971550">
                <a:moveTo>
                  <a:pt x="0" y="0"/>
                </a:moveTo>
                <a:lnTo>
                  <a:pt x="0" y="97155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97" name="TextBox 97"/>
          <p:cNvSpPr txBox="1"/>
          <p:nvPr/>
        </p:nvSpPr>
        <p:spPr>
          <a:xfrm>
            <a:off x="10504170" y="3636645"/>
            <a:ext cx="607790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40% → 70%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10504170" y="3808095"/>
            <a:ext cx="70637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by Q2 2026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10504170" y="4093845"/>
            <a:ext cx="1637662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900" b="1" dirty="0">
                <a:solidFill>
                  <a:srgbClr val="4A90A4"/>
                </a:solidFill>
                <a:latin typeface="Arial"/>
                <a:ea typeface="Microsoft YaHei"/>
                <a:cs typeface="Arial"/>
              </a:rPr>
              <a:t>Enables better profiling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10505122" y="4273391"/>
            <a:ext cx="1099352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825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Driven by: init. 05</a:t>
            </a:r>
          </a:p>
        </p:txBody>
      </p:sp>
      <p:sp>
        <p:nvSpPr>
          <p:cNvPr id="101" name="Rectangle 101"/>
          <p:cNvSpPr/>
          <p:nvPr/>
        </p:nvSpPr>
        <p:spPr>
          <a:xfrm>
            <a:off x="381000" y="4781550"/>
            <a:ext cx="11430000" cy="1047750"/>
          </a:xfrm>
          <a:prstGeom prst="rect">
            <a:avLst/>
          </a:prstGeom>
          <a:solidFill>
            <a:srgbClr val="18345E"/>
          </a:solidFill>
          <a:ln>
            <a:noFill/>
          </a:ln>
        </p:spPr>
      </p:sp>
      <p:sp>
        <p:nvSpPr>
          <p:cNvPr id="102" name="TextBox 102"/>
          <p:cNvSpPr txBox="1"/>
          <p:nvPr/>
        </p:nvSpPr>
        <p:spPr>
          <a:xfrm>
            <a:off x="4226908" y="4953952"/>
            <a:ext cx="3738184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050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GOVERNANCE · ACCOUNTABILITY · COST STRUCTURE</a:t>
            </a:r>
          </a:p>
        </p:txBody>
      </p:sp>
      <p:sp>
        <p:nvSpPr>
          <p:cNvPr id="103" name="Line 103"/>
          <p:cNvSpPr/>
          <p:nvPr/>
        </p:nvSpPr>
        <p:spPr>
          <a:xfrm>
            <a:off x="2286000" y="5181600"/>
            <a:ext cx="7620000" cy="9525"/>
          </a:xfrm>
          <a:custGeom>
            <a:avLst/>
            <a:gdLst/>
            <a:ahLst/>
            <a:cxnLst/>
            <a:rect l="l" t="t" r="r" b="b"/>
            <a:pathLst>
              <a:path w="7620000" h="9525">
                <a:moveTo>
                  <a:pt x="0" y="0"/>
                </a:moveTo>
                <a:lnTo>
                  <a:pt x="7620000" y="0"/>
                </a:lnTo>
              </a:path>
            </a:pathLst>
          </a:custGeom>
          <a:noFill/>
          <a:ln w="4762">
            <a:solidFill>
              <a:srgbClr val="FFFFFF">
                <a:alpha val="25000"/>
              </a:srgbClr>
            </a:solidFill>
          </a:ln>
        </p:spPr>
      </p:sp>
      <p:sp>
        <p:nvSpPr>
          <p:cNvPr id="104" name="TextBox 104"/>
          <p:cNvSpPr txBox="1"/>
          <p:nvPr/>
        </p:nvSpPr>
        <p:spPr>
          <a:xfrm>
            <a:off x="2454926" y="5313045"/>
            <a:ext cx="1186148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dirty="0">
                <a:solidFill>
                  <a:srgbClr val="FFFFFF">
                    <a:alpha val="80000"/>
                  </a:srgbClr>
                </a:solidFill>
                <a:latin typeface="Arial"/>
                <a:ea typeface="Microsoft YaHei"/>
                <a:cs typeface="Arial"/>
              </a:rPr>
              <a:t>Accountable party</a:t>
            </a:r>
          </a:p>
        </p:txBody>
      </p:sp>
      <p:sp>
        <p:nvSpPr>
          <p:cNvPr id="105" name="TextBox 105"/>
          <p:cNvSpPr txBox="1"/>
          <p:nvPr/>
        </p:nvSpPr>
        <p:spPr>
          <a:xfrm>
            <a:off x="2172147" y="5514499"/>
            <a:ext cx="1751706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75" b="1" dirty="0">
                <a:solidFill>
                  <a:srgbClr val="FFFFFF"/>
                </a:solidFill>
                <a:latin typeface="Arial"/>
                <a:ea typeface="Microsoft YaHei"/>
                <a:cs typeface="Arial"/>
              </a:rPr>
              <a:t>Customer Services Dept</a:t>
            </a:r>
          </a:p>
        </p:txBody>
      </p:sp>
      <p:sp>
        <p:nvSpPr>
          <p:cNvPr id="106" name="TextBox 106"/>
          <p:cNvSpPr txBox="1"/>
          <p:nvPr/>
        </p:nvSpPr>
        <p:spPr>
          <a:xfrm>
            <a:off x="2489287" y="5683091"/>
            <a:ext cx="1117425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dirty="0">
                <a:solidFill>
                  <a:srgbClr val="FFFFFF">
                    <a:alpha val="60000"/>
                  </a:srgbClr>
                </a:solidFill>
                <a:latin typeface="Arial"/>
                <a:ea typeface="Microsoft YaHei"/>
                <a:cs typeface="Arial"/>
              </a:rPr>
              <a:t>Head Office, Paris</a:t>
            </a:r>
          </a:p>
        </p:txBody>
      </p:sp>
      <p:sp>
        <p:nvSpPr>
          <p:cNvPr id="107" name="TextBox 107"/>
          <p:cNvSpPr txBox="1"/>
          <p:nvPr/>
        </p:nvSpPr>
        <p:spPr>
          <a:xfrm>
            <a:off x="5486495" y="5313045"/>
            <a:ext cx="1219009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dirty="0">
                <a:solidFill>
                  <a:srgbClr val="FFFFFF">
                    <a:alpha val="80000"/>
                  </a:srgbClr>
                </a:solidFill>
                <a:latin typeface="Arial"/>
                <a:ea typeface="Microsoft YaHei"/>
                <a:cs typeface="Arial"/>
              </a:rPr>
              <a:t>Cost sharing model</a:t>
            </a:r>
          </a:p>
        </p:txBody>
      </p:sp>
      <p:sp>
        <p:nvSpPr>
          <p:cNvPr id="108" name="TextBox 108"/>
          <p:cNvSpPr txBox="1"/>
          <p:nvPr/>
        </p:nvSpPr>
        <p:spPr>
          <a:xfrm>
            <a:off x="4883730" y="5514499"/>
            <a:ext cx="2424540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75" b="1" dirty="0">
                <a:solidFill>
                  <a:srgbClr val="F59E0B"/>
                </a:solidFill>
                <a:latin typeface="Arial"/>
                <a:ea typeface="Microsoft YaHei"/>
                <a:cs typeface="Arial"/>
              </a:rPr>
              <a:t>50% Head Office + 50% Franchises</a:t>
            </a:r>
          </a:p>
        </p:txBody>
      </p:sp>
      <p:sp>
        <p:nvSpPr>
          <p:cNvPr id="109" name="TextBox 109"/>
          <p:cNvSpPr txBox="1"/>
          <p:nvPr/>
        </p:nvSpPr>
        <p:spPr>
          <a:xfrm>
            <a:off x="4790242" y="5683091"/>
            <a:ext cx="2611517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dirty="0">
                <a:solidFill>
                  <a:srgbClr val="FFFFFF">
                    <a:alpha val="60000"/>
                  </a:srgbClr>
                </a:solidFill>
                <a:latin typeface="Arial"/>
                <a:ea typeface="Microsoft YaHei"/>
                <a:cs typeface="Arial"/>
              </a:rPr>
              <a:t>Available to all European franchise locations</a:t>
            </a:r>
          </a:p>
        </p:txBody>
      </p:sp>
      <p:sp>
        <p:nvSpPr>
          <p:cNvPr id="110" name="TextBox 110"/>
          <p:cNvSpPr txBox="1"/>
          <p:nvPr/>
        </p:nvSpPr>
        <p:spPr>
          <a:xfrm>
            <a:off x="8265033" y="5313045"/>
            <a:ext cx="1757934" cy="1828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00" dirty="0">
                <a:solidFill>
                  <a:srgbClr val="FFFFFF">
                    <a:alpha val="80000"/>
                  </a:srgbClr>
                </a:solidFill>
                <a:latin typeface="Arial"/>
                <a:ea typeface="Microsoft YaHei"/>
                <a:cs typeface="Arial"/>
              </a:rPr>
              <a:t>Programme design principle</a:t>
            </a:r>
          </a:p>
        </p:txBody>
      </p:sp>
      <p:sp>
        <p:nvSpPr>
          <p:cNvPr id="111" name="TextBox 111"/>
          <p:cNvSpPr txBox="1"/>
          <p:nvPr/>
        </p:nvSpPr>
        <p:spPr>
          <a:xfrm>
            <a:off x="8354120" y="5514499"/>
            <a:ext cx="1579759" cy="1981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975" b="1" dirty="0">
                <a:solidFill>
                  <a:srgbClr val="4ADE80"/>
                </a:solidFill>
                <a:latin typeface="Arial"/>
                <a:ea typeface="Microsoft YaHei"/>
                <a:cs typeface="Arial"/>
              </a:rPr>
              <a:t>Low incremental cost</a:t>
            </a:r>
          </a:p>
        </p:txBody>
      </p:sp>
      <p:sp>
        <p:nvSpPr>
          <p:cNvPr id="112" name="TextBox 112"/>
          <p:cNvSpPr txBox="1"/>
          <p:nvPr/>
        </p:nvSpPr>
        <p:spPr>
          <a:xfrm>
            <a:off x="8181642" y="5683091"/>
            <a:ext cx="1924717" cy="1676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825" dirty="0">
                <a:solidFill>
                  <a:srgbClr val="FFFFFF">
                    <a:alpha val="60000"/>
                  </a:srgbClr>
                </a:solidFill>
                <a:latin typeface="Arial"/>
                <a:ea typeface="Microsoft YaHei"/>
                <a:cs typeface="Arial"/>
              </a:rPr>
              <a:t>High ROI through retention gains</a:t>
            </a:r>
          </a:p>
        </p:txBody>
      </p:sp>
      <p:sp>
        <p:nvSpPr>
          <p:cNvPr id="113" name="Rectangle 113"/>
          <p:cNvSpPr/>
          <p:nvPr/>
        </p:nvSpPr>
        <p:spPr>
          <a:xfrm>
            <a:off x="0" y="6610350"/>
            <a:ext cx="12192000" cy="247650"/>
          </a:xfrm>
          <a:prstGeom prst="rect">
            <a:avLst/>
          </a:prstGeom>
          <a:solidFill>
            <a:srgbClr val="F8FAFC"/>
          </a:solidFill>
          <a:ln>
            <a:noFill/>
          </a:ln>
        </p:spPr>
      </p:sp>
      <p:sp>
        <p:nvSpPr>
          <p:cNvPr id="114" name="Line 114"/>
          <p:cNvSpPr/>
          <p:nvPr/>
        </p:nvSpPr>
        <p:spPr>
          <a:xfrm>
            <a:off x="0" y="6610350"/>
            <a:ext cx="12192000" cy="9525"/>
          </a:xfrm>
          <a:custGeom>
            <a:avLst/>
            <a:gdLst/>
            <a:ahLst/>
            <a:cxnLst/>
            <a:rect l="l" t="t" r="r" b="b"/>
            <a:pathLst>
              <a:path w="12192000" h="9525">
                <a:moveTo>
                  <a:pt x="0" y="0"/>
                </a:moveTo>
                <a:lnTo>
                  <a:pt x="12192000" y="0"/>
                </a:lnTo>
              </a:path>
            </a:pathLst>
          </a:custGeom>
          <a:noFill/>
          <a:ln w="9525">
            <a:solidFill>
              <a:srgbClr val="E2E8F0"/>
            </a:solidFill>
          </a:ln>
        </p:spPr>
      </p:sp>
      <p:sp>
        <p:nvSpPr>
          <p:cNvPr id="115" name="TextBox 115"/>
          <p:cNvSpPr txBox="1"/>
          <p:nvPr/>
        </p:nvSpPr>
        <p:spPr>
          <a:xfrm>
            <a:off x="371475" y="6691312"/>
            <a:ext cx="5693092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Source: Kimsoong Customer Loyalty Programme Brief | Timeline subject to franchise readiness assessment</a:t>
            </a:r>
          </a:p>
        </p:txBody>
      </p:sp>
      <p:sp>
        <p:nvSpPr>
          <p:cNvPr id="116" name="TextBox 116"/>
          <p:cNvSpPr txBox="1"/>
          <p:nvPr/>
        </p:nvSpPr>
        <p:spPr>
          <a:xfrm>
            <a:off x="4881562" y="6691312"/>
            <a:ext cx="2428875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STRICTLY CONFIDENTIAL | NOT FOR DISTRIBUTION</a:t>
            </a:r>
          </a:p>
        </p:txBody>
      </p:sp>
      <p:sp>
        <p:nvSpPr>
          <p:cNvPr id="117" name="TextBox 117"/>
          <p:cNvSpPr txBox="1"/>
          <p:nvPr/>
        </p:nvSpPr>
        <p:spPr>
          <a:xfrm>
            <a:off x="11741229" y="6691312"/>
            <a:ext cx="79296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750" dirty="0">
                <a:solidFill>
                  <a:srgbClr val="94A3B8"/>
                </a:solidFill>
                <a:latin typeface="Arial"/>
                <a:ea typeface="Microsoft YaHei"/>
                <a:cs typeface="Arial"/>
              </a:rPr>
              <a:t>8</a:t>
            </a:r>
          </a:p>
        </p:txBody>
      </p:sp>
    </p:spTree>
  </p:cSld>
  <p:clrMapOvr>
    <a:masterClrMapping/>
  </p:clrMapOvr>
  <p:transition dur="40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