
<file path=[Content_Types].xml><?xml version="1.0" encoding="utf-8"?>
<Types xmlns="http://schemas.openxmlformats.org/package/2006/content-types">
  <Default Extension="bin" ContentType="application/vnd.openxmlformats-officedocument.presentationml.printerSettings"/>
  <Default Extension="jpe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Default Extension="png" ContentType="image/png"/>
  <Default Extension="jpg" ContentType="image/jpeg"/>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thumbnail" Target="docProps/thumbnail.jpeg"/><Relationship Id="rId3" Type="http://schemas.openxmlformats.org/package/2006/relationships/metadata/core-properties" Target="docProps/core.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Lst>
  <p:sldSz cx="12192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124" d="100"/>
          <a:sy n="124" d="100"/>
        </p:scale>
        <p:origin x="-1512" y="-11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printerSettings" Target="printerSettings/printerSettings1.bin"/><Relationship Id="rId3" Type="http://schemas.openxmlformats.org/officeDocument/2006/relationships/presProps" Target="presProps.xml"/><Relationship Id="rId4" Type="http://schemas.openxmlformats.org/officeDocument/2006/relationships/viewProps" Target="viewProps.xml"/><Relationship Id="rId5" Type="http://schemas.openxmlformats.org/officeDocument/2006/relationships/theme" Target="theme/theme1.xml"/><Relationship Id="rId6" Type="http://schemas.openxmlformats.org/officeDocument/2006/relationships/tableStyles" Target="tableStyles.xml"/><Relationship Id="rId7" Type="http://schemas.openxmlformats.org/officeDocument/2006/relationships/slide" Target="slides/slide1.xml"/><Relationship Id="rId8" Type="http://schemas.openxmlformats.org/officeDocument/2006/relationships/slide" Target="slides/slide2.xml"/><Relationship Id="rId9" Type="http://schemas.openxmlformats.org/officeDocument/2006/relationships/slide" Target="slides/slide3.xml"/><Relationship Id="rId10" Type="http://schemas.openxmlformats.org/officeDocument/2006/relationships/slide" Target="slides/slide4.xml"/><Relationship Id="rId11" Type="http://schemas.openxmlformats.org/officeDocument/2006/relationships/slide" Target="slides/slide5.xml"/><Relationship Id="rId12" Type="http://schemas.openxmlformats.org/officeDocument/2006/relationships/slide" Target="slides/slide6.xml"/><Relationship Id="rId13" Type="http://schemas.openxmlformats.org/officeDocument/2006/relationships/slide" Target="slides/slide7.xml"/><Relationship Id="rId14" Type="http://schemas.openxmlformats.org/officeDocument/2006/relationships/slide" Target="slides/slide8.xml"/><Relationship Id="rId15" Type="http://schemas.openxmlformats.org/officeDocument/2006/relationships/slide" Target="slides/slide9.xml"/><Relationship Id="rId16" Type="http://schemas.openxmlformats.org/officeDocument/2006/relationships/slide" Target="slides/slide10.xml"/><Relationship Id="rId17" Type="http://schemas.openxmlformats.org/officeDocument/2006/relationships/slide" Target="slides/slide11.xml"/><Relationship Id="rId18" Type="http://schemas.openxmlformats.org/officeDocument/2006/relationships/slide" Target="slides/slide12.xml"/><Relationship Id="rId19" Type="http://schemas.openxmlformats.org/officeDocument/2006/relationships/slide" Target="slides/slide13.xml"/><Relationship Id="rId20" Type="http://schemas.openxmlformats.org/officeDocument/2006/relationships/slide" Target="slides/slide14.xml"/><Relationship Id="rId21" Type="http://schemas.openxmlformats.org/officeDocument/2006/relationships/slide" Target="slides/slide15.xml"/><Relationship Id="rId22" Type="http://schemas.openxmlformats.org/officeDocument/2006/relationships/slide" Target="slides/slide16.xml"/><Relationship Id="rId23" Type="http://schemas.openxmlformats.org/officeDocument/2006/relationships/slide" Target="slides/slide17.xml"/><Relationship Id="rId24" Type="http://schemas.openxmlformats.org/officeDocument/2006/relationships/slide" Target="slides/slide18.xml"/><Relationship Id="rId25" Type="http://schemas.openxmlformats.org/officeDocument/2006/relationships/slide" Target="slides/slide19.xml"/><Relationship Id="rId26" Type="http://schemas.openxmlformats.org/officeDocument/2006/relationships/slide" Target="slides/slide20.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1680755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9109279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6122237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6143142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606483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7822449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BCAD085-E8A6-8845-BD4E-CB4CCA059FC4}" type="datetimeFigureOut">
              <a:rPr lang="en-US" smtClean="0"/>
              <a:t>1/27/13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901587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BCAD085-E8A6-8845-BD4E-CB4CCA059FC4}" type="datetimeFigureOut">
              <a:rPr lang="en-US" smtClean="0"/>
              <a:t>1/27/13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727027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BCAD085-E8A6-8845-BD4E-CB4CCA059FC4}" type="datetimeFigureOut">
              <a:rPr lang="en-US" smtClean="0"/>
              <a:t>1/27/13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2129998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8407265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889236939"/>
      </p:ext>
    </p:extLst>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CAD085-E8A6-8845-BD4E-CB4CCA059FC4}" type="datetimeFigureOut">
              <a:rPr lang="en-US" smtClean="0"/>
              <a:t>1/27/13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1FF6DA9-008F-8B48-92A6-B652298478BF}" type="slidenum">
              <a:rPr lang="en-US" smtClean="0"/>
              <a:t>‹#›</a:t>
            </a:fld>
            <a:endParaRPr lang="en-US"/>
          </a:p>
        </p:txBody>
      </p:sp>
    </p:spTree>
    <p:extLst>
      <p:ext uri="{BB962C8B-B14F-4D97-AF65-F5344CB8AC3E}">
        <p14:creationId xmlns:p14="http://schemas.microsoft.com/office/powerpoint/2010/main" val="22099775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s1_img1.jpg"/>
</Relationships>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s20_img1.jpg"/>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2"/>
          <p:cNvPicPr>
            <a:picLocks noChangeAspect="1"/>
          </p:cNvPicPr>
          <p:nvPr/>
        </p:nvPicPr>
        <p:blipFill>
          <a:blip r:embed="rId2"/>
          <a:stretch>
            <a:fillRect/>
          </a:stretch>
        </p:blipFill>
        <p:spPr>
          <a:xfrm>
            <a:off x="0" y="0"/>
            <a:ext cx="12192000" cy="6858000"/>
          </a:xfrm>
          <a:prstGeom prst="rect">
            <a:avLst/>
          </a:prstGeom>
        </p:spPr>
      </p:pic>
      <p:sp>
        <p:nvSpPr>
          <p:cNvPr id="3" name="Rectangle 3"/>
          <p:cNvSpPr/>
          <p:nvPr/>
        </p:nvSpPr>
        <p:spPr>
          <a:xfrm>
            <a:off x="0" y="0"/>
            <a:ext cx="12192000" cy="6858000"/>
          </a:xfrm>
          <a:prstGeom prst="rect">
            <a:avLst/>
          </a:prstGeom>
          <a:gradFill>
            <a:gsLst>
              <a:gs pos="0">
                <a:srgbClr val="1E3A5F">
                  <a:alpha val="92000"/>
                </a:srgbClr>
              </a:gs>
              <a:gs pos="100000">
                <a:srgbClr val="0F1C2E">
                  <a:alpha val="95000"/>
                </a:srgbClr>
              </a:gs>
            </a:gsLst>
            <a:lin ang="2700000" scaled="1"/>
          </a:gradFill>
          <a:ln>
            <a:noFill/>
          </a:ln>
        </p:spPr>
      </p:sp>
      <p:sp>
        <p:nvSpPr>
          <p:cNvPr id="4" name="Rectangle 4"/>
          <p:cNvSpPr/>
          <p:nvPr/>
        </p:nvSpPr>
        <p:spPr>
          <a:xfrm>
            <a:off x="0" y="0"/>
            <a:ext cx="12192000" cy="38100"/>
          </a:xfrm>
          <a:prstGeom prst="rect">
            <a:avLst/>
          </a:prstGeom>
          <a:solidFill>
            <a:srgbClr val="4A90D9"/>
          </a:solidFill>
          <a:ln>
            <a:noFill/>
          </a:ln>
        </p:spPr>
      </p:sp>
      <p:sp>
        <p:nvSpPr>
          <p:cNvPr id="5" name="TextBox 5"/>
          <p:cNvSpPr txBox="1"/>
          <p:nvPr/>
        </p:nvSpPr>
        <p:spPr>
          <a:xfrm>
            <a:off x="558165" y="362902"/>
            <a:ext cx="946785" cy="213360"/>
          </a:xfrm>
          <a:prstGeom prst="rect">
            <a:avLst/>
          </a:prstGeom>
          <a:noFill/>
          <a:ln>
            <a:noFill/>
          </a:ln>
        </p:spPr>
        <p:txBody>
          <a:bodyPr wrap="none" lIns="0" tIns="0" rIns="0" bIns="0" anchor="t" anchorCtr="0">
            <a:spAutoFit/>
          </a:bodyPr>
          <a:lstStyle/>
          <a:p>
            <a:pPr algn="l"/>
            <a:r>
              <a:rPr lang="zh-CN" sz="1050" dirty="0">
                <a:solidFill>
                  <a:srgbClr val="FFFFFF">
                    <a:alpha val="70000"/>
                  </a:srgbClr>
                </a:solidFill>
                <a:latin typeface="Segoe UI"/>
                <a:ea typeface="Microsoft YaHei"/>
                <a:cs typeface="Segoe UI"/>
              </a:rPr>
              <a:t>区域研究报告</a:t>
            </a:r>
          </a:p>
        </p:txBody>
      </p:sp>
      <p:sp>
        <p:nvSpPr>
          <p:cNvPr id="6" name="TextBox 6"/>
          <p:cNvSpPr txBox="1"/>
          <p:nvPr/>
        </p:nvSpPr>
        <p:spPr>
          <a:xfrm>
            <a:off x="4785265" y="1322070"/>
            <a:ext cx="2621470" cy="1097280"/>
          </a:xfrm>
          <a:prstGeom prst="rect">
            <a:avLst/>
          </a:prstGeom>
          <a:noFill/>
          <a:ln>
            <a:noFill/>
          </a:ln>
        </p:spPr>
        <p:txBody>
          <a:bodyPr wrap="none" lIns="0" tIns="0" rIns="0" bIns="0" anchor="t" anchorCtr="0">
            <a:spAutoFit/>
          </a:bodyPr>
          <a:lstStyle/>
          <a:p>
            <a:pPr algn="ctr"/>
            <a:r>
              <a:rPr lang="zh-CN" sz="5400" b="1" dirty="0">
                <a:solidFill>
                  <a:srgbClr val="FFFFFF"/>
                </a:solidFill>
                <a:latin typeface="Segoe UI"/>
                <a:ea typeface="Microsoft YaHei"/>
                <a:cs typeface="Segoe UI"/>
              </a:rPr>
              <a:t>重庆市</a:t>
            </a:r>
          </a:p>
        </p:txBody>
      </p:sp>
      <p:sp>
        <p:nvSpPr>
          <p:cNvPr id="7" name="TextBox 7"/>
          <p:cNvSpPr txBox="1"/>
          <p:nvPr/>
        </p:nvSpPr>
        <p:spPr>
          <a:xfrm>
            <a:off x="4880848" y="2249805"/>
            <a:ext cx="2430304" cy="426720"/>
          </a:xfrm>
          <a:prstGeom prst="rect">
            <a:avLst/>
          </a:prstGeom>
          <a:noFill/>
          <a:ln>
            <a:noFill/>
          </a:ln>
        </p:spPr>
        <p:txBody>
          <a:bodyPr wrap="none" lIns="0" tIns="0" rIns="0" bIns="0" anchor="t" anchorCtr="0">
            <a:spAutoFit/>
          </a:bodyPr>
          <a:lstStyle/>
          <a:p>
            <a:pPr algn="ctr"/>
            <a:r>
              <a:rPr lang="zh-CN" sz="2100" dirty="0">
                <a:solidFill>
                  <a:srgbClr val="FFFFFF">
                    <a:alpha val="85000"/>
                  </a:srgbClr>
                </a:solidFill>
                <a:latin typeface="Segoe UI"/>
                <a:ea typeface="Microsoft YaHei"/>
                <a:cs typeface="Segoe UI"/>
              </a:rPr>
              <a:t>2025年·区域报告</a:t>
            </a:r>
          </a:p>
        </p:txBody>
      </p:sp>
      <p:sp>
        <p:nvSpPr>
          <p:cNvPr id="8" name="Rectangle 8"/>
          <p:cNvSpPr/>
          <p:nvPr/>
        </p:nvSpPr>
        <p:spPr>
          <a:xfrm>
            <a:off x="5524500" y="2762250"/>
            <a:ext cx="1143000" cy="28575"/>
          </a:xfrm>
          <a:prstGeom prst="rect">
            <a:avLst/>
          </a:prstGeom>
          <a:solidFill>
            <a:srgbClr val="4A90D9"/>
          </a:solidFill>
          <a:ln>
            <a:noFill/>
          </a:ln>
        </p:spPr>
      </p:sp>
      <p:grpSp>
        <p:nvGrpSpPr>
          <p:cNvPr id="14" name="Group 14"/>
          <p:cNvGrpSpPr/>
          <p:nvPr/>
        </p:nvGrpSpPr>
        <p:grpSpPr>
          <a:xfrm>
            <a:off x="762000" y="3619500"/>
            <a:ext cx="2000250" cy="1100138"/>
            <a:chOff x="762000" y="3619500"/>
            <a:chExt cx="2000250" cy="1100138"/>
          </a:xfrm>
          <a:effectLst>
            <a:outerShdw blurRad="76200" dist="19050" dir="10798281" algn="tl" rotWithShape="0">
              <a:srgbClr val="000000">
                <a:alpha val="15000"/>
              </a:srgbClr>
            </a:outerShdw>
          </a:effectLst>
        </p:grpSpPr>
        <p:sp>
          <p:nvSpPr>
            <p:cNvPr id="9" name="Freeform 9"/>
            <p:cNvSpPr/>
            <p:nvPr/>
          </p:nvSpPr>
          <p:spPr>
            <a:xfrm>
              <a:off x="762000" y="3619500"/>
              <a:ext cx="2000250" cy="1047750"/>
            </a:xfrm>
            <a:custGeom>
              <a:avLst/>
              <a:gdLst/>
              <a:ahLst/>
              <a:cxnLst/>
              <a:rect l="l" t="t" r="r" b="b"/>
              <a:pathLst>
                <a:path w="2000250" h="1047750">
                  <a:moveTo>
                    <a:pt x="76200" y="0"/>
                  </a:moveTo>
                  <a:lnTo>
                    <a:pt x="1924050" y="0"/>
                  </a:lnTo>
                  <a:cubicBezTo>
                    <a:pt x="1966134" y="0"/>
                    <a:pt x="2000250" y="34116"/>
                    <a:pt x="2000250" y="76200"/>
                  </a:cubicBezTo>
                  <a:lnTo>
                    <a:pt x="2000250" y="971550"/>
                  </a:lnTo>
                  <a:cubicBezTo>
                    <a:pt x="2000250" y="1013634"/>
                    <a:pt x="1966134" y="1047750"/>
                    <a:pt x="1924050" y="1047750"/>
                  </a:cubicBezTo>
                  <a:lnTo>
                    <a:pt x="76200" y="1047750"/>
                  </a:lnTo>
                  <a:cubicBezTo>
                    <a:pt x="34116" y="1047750"/>
                    <a:pt x="0" y="1013634"/>
                    <a:pt x="0" y="971550"/>
                  </a:cubicBezTo>
                  <a:lnTo>
                    <a:pt x="0" y="76200"/>
                  </a:lnTo>
                  <a:cubicBezTo>
                    <a:pt x="0" y="34116"/>
                    <a:pt x="34116" y="0"/>
                    <a:pt x="76200" y="0"/>
                  </a:cubicBezTo>
                  <a:close/>
                </a:path>
              </a:pathLst>
            </a:custGeom>
            <a:solidFill>
              <a:srgbClr val="FFFFFF">
                <a:alpha val="12000"/>
              </a:srgbClr>
            </a:solidFill>
            <a:ln>
              <a:noFill/>
            </a:ln>
            <a:effectLst>
              <a:outerShdw blurRad="76200" dist="19050" dir="10798281" algn="tl" rotWithShape="0">
                <a:srgbClr val="000000">
                  <a:alpha val="15000"/>
                </a:srgbClr>
              </a:outerShdw>
            </a:effectLst>
          </p:spPr>
        </p:sp>
        <p:sp>
          <p:nvSpPr>
            <p:cNvPr id="10" name="Freeform 10"/>
            <p:cNvSpPr/>
            <p:nvPr/>
          </p:nvSpPr>
          <p:spPr>
            <a:xfrm>
              <a:off x="762000" y="3619500"/>
              <a:ext cx="2000250" cy="1047750"/>
            </a:xfrm>
            <a:custGeom>
              <a:avLst/>
              <a:gdLst/>
              <a:ahLst/>
              <a:cxnLst/>
              <a:rect l="l" t="t" r="r" b="b"/>
              <a:pathLst>
                <a:path w="2000250" h="1047750">
                  <a:moveTo>
                    <a:pt x="76200" y="0"/>
                  </a:moveTo>
                  <a:lnTo>
                    <a:pt x="1924050" y="0"/>
                  </a:lnTo>
                  <a:cubicBezTo>
                    <a:pt x="1966134" y="0"/>
                    <a:pt x="2000250" y="34116"/>
                    <a:pt x="2000250" y="76200"/>
                  </a:cubicBezTo>
                  <a:lnTo>
                    <a:pt x="2000250" y="971550"/>
                  </a:lnTo>
                  <a:cubicBezTo>
                    <a:pt x="2000250" y="1013634"/>
                    <a:pt x="1966134" y="1047750"/>
                    <a:pt x="1924050" y="1047750"/>
                  </a:cubicBezTo>
                  <a:lnTo>
                    <a:pt x="76200" y="1047750"/>
                  </a:lnTo>
                  <a:cubicBezTo>
                    <a:pt x="34116" y="1047750"/>
                    <a:pt x="0" y="1013634"/>
                    <a:pt x="0" y="971550"/>
                  </a:cubicBezTo>
                  <a:lnTo>
                    <a:pt x="0" y="76200"/>
                  </a:lnTo>
                  <a:cubicBezTo>
                    <a:pt x="0" y="34116"/>
                    <a:pt x="34116" y="0"/>
                    <a:pt x="76200" y="0"/>
                  </a:cubicBezTo>
                  <a:close/>
                </a:path>
              </a:pathLst>
            </a:custGeom>
            <a:noFill/>
            <a:ln w="9525">
              <a:solidFill>
                <a:srgbClr val="FFFFFF">
                  <a:alpha val="20000"/>
                </a:srgbClr>
              </a:solidFill>
            </a:ln>
            <a:effectLst>
              <a:outerShdw blurRad="76200" dist="19050" dir="10798281" algn="tl" rotWithShape="0">
                <a:srgbClr val="000000">
                  <a:alpha val="15000"/>
                </a:srgbClr>
              </a:outerShdw>
            </a:effectLst>
          </p:spPr>
        </p:sp>
        <p:sp>
          <p:nvSpPr>
            <p:cNvPr id="11" name="TextBox 11"/>
            <p:cNvSpPr txBox="1"/>
            <p:nvPr/>
          </p:nvSpPr>
          <p:spPr>
            <a:xfrm>
              <a:off x="1404426" y="3895249"/>
              <a:ext cx="715399" cy="198120"/>
            </a:xfrm>
            <a:prstGeom prst="rect">
              <a:avLst/>
            </a:prstGeom>
            <a:noFill/>
            <a:ln>
              <a:noFill/>
            </a:ln>
            <a:effectLst>
              <a:outerShdw blurRad="76200" dist="19050" dir="10798281" algn="tl" rotWithShape="0">
                <a:srgbClr val="000000">
                  <a:alpha val="15000"/>
                </a:srgbClr>
              </a:outerShdw>
            </a:effectLst>
          </p:spPr>
          <p:txBody>
            <a:bodyPr wrap="none" lIns="0" tIns="0" rIns="0" bIns="0" anchor="t" anchorCtr="0">
              <a:spAutoFit/>
            </a:bodyPr>
            <a:lstStyle/>
            <a:p>
              <a:pPr algn="ctr"/>
              <a:r>
                <a:rPr lang="zh-CN" sz="975" dirty="0">
                  <a:solidFill>
                    <a:srgbClr val="FFFFFF">
                      <a:alpha val="70000"/>
                    </a:srgbClr>
                  </a:solidFill>
                  <a:latin typeface="Segoe UI"/>
                  <a:ea typeface="Microsoft YaHei"/>
                  <a:cs typeface="Segoe UI"/>
                </a:rPr>
                <a:t>2024年GDP</a:t>
              </a:r>
            </a:p>
          </p:txBody>
        </p:sp>
        <p:sp>
          <p:nvSpPr>
            <p:cNvPr id="12" name="TextBox 12"/>
            <p:cNvSpPr txBox="1"/>
            <p:nvPr/>
          </p:nvSpPr>
          <p:spPr>
            <a:xfrm>
              <a:off x="806570" y="4137660"/>
              <a:ext cx="1911110" cy="548640"/>
            </a:xfrm>
            <a:prstGeom prst="rect">
              <a:avLst/>
            </a:prstGeom>
            <a:noFill/>
            <a:ln>
              <a:noFill/>
            </a:ln>
            <a:effectLst>
              <a:outerShdw blurRad="76200" dist="19050" dir="10798281" algn="tl" rotWithShape="0">
                <a:srgbClr val="000000">
                  <a:alpha val="15000"/>
                </a:srgbClr>
              </a:outerShdw>
            </a:effectLst>
          </p:spPr>
          <p:txBody>
            <a:bodyPr wrap="none" lIns="0" tIns="0" rIns="0" bIns="0" anchor="t" anchorCtr="0">
              <a:spAutoFit/>
            </a:bodyPr>
            <a:lstStyle/>
            <a:p>
              <a:pPr algn="ctr"/>
              <a:r>
                <a:rPr lang="zh-CN" sz="2700" b="1" dirty="0">
                  <a:solidFill>
                    <a:srgbClr val="FFFFFF"/>
                  </a:solidFill>
                  <a:latin typeface="Segoe UI"/>
                  <a:ea typeface="Microsoft YaHei"/>
                  <a:cs typeface="Segoe UI"/>
                </a:rPr>
                <a:t>32,193.15</a:t>
              </a:r>
            </a:p>
          </p:txBody>
        </p:sp>
        <p:sp>
          <p:nvSpPr>
            <p:cNvPr id="13" name="TextBox 13"/>
            <p:cNvSpPr txBox="1"/>
            <p:nvPr/>
          </p:nvSpPr>
          <p:spPr>
            <a:xfrm>
              <a:off x="1595438" y="4506278"/>
              <a:ext cx="333375" cy="213360"/>
            </a:xfrm>
            <a:prstGeom prst="rect">
              <a:avLst/>
            </a:prstGeom>
            <a:noFill/>
            <a:ln>
              <a:noFill/>
            </a:ln>
            <a:effectLst>
              <a:outerShdw blurRad="76200" dist="19050" dir="10798281" algn="tl" rotWithShape="0">
                <a:srgbClr val="000000">
                  <a:alpha val="15000"/>
                </a:srgbClr>
              </a:outerShdw>
            </a:effectLst>
          </p:spPr>
          <p:txBody>
            <a:bodyPr wrap="none" lIns="0" tIns="0" rIns="0" bIns="0" anchor="t" anchorCtr="0">
              <a:spAutoFit/>
            </a:bodyPr>
            <a:lstStyle/>
            <a:p>
              <a:pPr algn="ctr"/>
              <a:r>
                <a:rPr lang="zh-CN" sz="1050" dirty="0">
                  <a:solidFill>
                    <a:srgbClr val="4A90D9"/>
                  </a:solidFill>
                  <a:latin typeface="Segoe UI"/>
                  <a:ea typeface="Microsoft YaHei"/>
                  <a:cs typeface="Segoe UI"/>
                </a:rPr>
                <a:t>亿元</a:t>
              </a:r>
            </a:p>
          </p:txBody>
        </p:sp>
      </p:grpSp>
      <p:grpSp>
        <p:nvGrpSpPr>
          <p:cNvPr id="20" name="Group 20"/>
          <p:cNvGrpSpPr/>
          <p:nvPr/>
        </p:nvGrpSpPr>
        <p:grpSpPr>
          <a:xfrm>
            <a:off x="2952750" y="3619500"/>
            <a:ext cx="2000250" cy="1100138"/>
            <a:chOff x="2952750" y="3619500"/>
            <a:chExt cx="2000250" cy="1100138"/>
          </a:xfrm>
          <a:effectLst>
            <a:outerShdw blurRad="76200" dist="19050" dir="10798281" algn="tl" rotWithShape="0">
              <a:srgbClr val="000000">
                <a:alpha val="15000"/>
              </a:srgbClr>
            </a:outerShdw>
          </a:effectLst>
        </p:grpSpPr>
        <p:sp>
          <p:nvSpPr>
            <p:cNvPr id="15" name="Freeform 15"/>
            <p:cNvSpPr/>
            <p:nvPr/>
          </p:nvSpPr>
          <p:spPr>
            <a:xfrm>
              <a:off x="2952750" y="3619500"/>
              <a:ext cx="2000250" cy="1047750"/>
            </a:xfrm>
            <a:custGeom>
              <a:avLst/>
              <a:gdLst/>
              <a:ahLst/>
              <a:cxnLst/>
              <a:rect l="l" t="t" r="r" b="b"/>
              <a:pathLst>
                <a:path w="2000250" h="1047750">
                  <a:moveTo>
                    <a:pt x="76200" y="0"/>
                  </a:moveTo>
                  <a:lnTo>
                    <a:pt x="1924050" y="0"/>
                  </a:lnTo>
                  <a:cubicBezTo>
                    <a:pt x="1966134" y="0"/>
                    <a:pt x="2000250" y="34116"/>
                    <a:pt x="2000250" y="76200"/>
                  </a:cubicBezTo>
                  <a:lnTo>
                    <a:pt x="2000250" y="971550"/>
                  </a:lnTo>
                  <a:cubicBezTo>
                    <a:pt x="2000250" y="1013634"/>
                    <a:pt x="1966134" y="1047750"/>
                    <a:pt x="1924050" y="1047750"/>
                  </a:cubicBezTo>
                  <a:lnTo>
                    <a:pt x="76200" y="1047750"/>
                  </a:lnTo>
                  <a:cubicBezTo>
                    <a:pt x="34116" y="1047750"/>
                    <a:pt x="0" y="1013634"/>
                    <a:pt x="0" y="971550"/>
                  </a:cubicBezTo>
                  <a:lnTo>
                    <a:pt x="0" y="76200"/>
                  </a:lnTo>
                  <a:cubicBezTo>
                    <a:pt x="0" y="34116"/>
                    <a:pt x="34116" y="0"/>
                    <a:pt x="76200" y="0"/>
                  </a:cubicBezTo>
                  <a:close/>
                </a:path>
              </a:pathLst>
            </a:custGeom>
            <a:solidFill>
              <a:srgbClr val="FFFFFF">
                <a:alpha val="12000"/>
              </a:srgbClr>
            </a:solidFill>
            <a:ln>
              <a:noFill/>
            </a:ln>
            <a:effectLst>
              <a:outerShdw blurRad="76200" dist="19050" dir="10798281" algn="tl" rotWithShape="0">
                <a:srgbClr val="000000">
                  <a:alpha val="15000"/>
                </a:srgbClr>
              </a:outerShdw>
            </a:effectLst>
          </p:spPr>
        </p:sp>
        <p:sp>
          <p:nvSpPr>
            <p:cNvPr id="16" name="Freeform 16"/>
            <p:cNvSpPr/>
            <p:nvPr/>
          </p:nvSpPr>
          <p:spPr>
            <a:xfrm>
              <a:off x="2952750" y="3619500"/>
              <a:ext cx="2000250" cy="1047750"/>
            </a:xfrm>
            <a:custGeom>
              <a:avLst/>
              <a:gdLst/>
              <a:ahLst/>
              <a:cxnLst/>
              <a:rect l="l" t="t" r="r" b="b"/>
              <a:pathLst>
                <a:path w="2000250" h="1047750">
                  <a:moveTo>
                    <a:pt x="76200" y="0"/>
                  </a:moveTo>
                  <a:lnTo>
                    <a:pt x="1924050" y="0"/>
                  </a:lnTo>
                  <a:cubicBezTo>
                    <a:pt x="1966134" y="0"/>
                    <a:pt x="2000250" y="34116"/>
                    <a:pt x="2000250" y="76200"/>
                  </a:cubicBezTo>
                  <a:lnTo>
                    <a:pt x="2000250" y="971550"/>
                  </a:lnTo>
                  <a:cubicBezTo>
                    <a:pt x="2000250" y="1013634"/>
                    <a:pt x="1966134" y="1047750"/>
                    <a:pt x="1924050" y="1047750"/>
                  </a:cubicBezTo>
                  <a:lnTo>
                    <a:pt x="76200" y="1047750"/>
                  </a:lnTo>
                  <a:cubicBezTo>
                    <a:pt x="34116" y="1047750"/>
                    <a:pt x="0" y="1013634"/>
                    <a:pt x="0" y="971550"/>
                  </a:cubicBezTo>
                  <a:lnTo>
                    <a:pt x="0" y="76200"/>
                  </a:lnTo>
                  <a:cubicBezTo>
                    <a:pt x="0" y="34116"/>
                    <a:pt x="34116" y="0"/>
                    <a:pt x="76200" y="0"/>
                  </a:cubicBezTo>
                  <a:close/>
                </a:path>
              </a:pathLst>
            </a:custGeom>
            <a:noFill/>
            <a:ln w="9525">
              <a:solidFill>
                <a:srgbClr val="FFFFFF">
                  <a:alpha val="20000"/>
                </a:srgbClr>
              </a:solidFill>
            </a:ln>
            <a:effectLst>
              <a:outerShdw blurRad="76200" dist="19050" dir="10798281" algn="tl" rotWithShape="0">
                <a:srgbClr val="000000">
                  <a:alpha val="15000"/>
                </a:srgbClr>
              </a:outerShdw>
            </a:effectLst>
          </p:spPr>
        </p:sp>
        <p:sp>
          <p:nvSpPr>
            <p:cNvPr id="17" name="TextBox 17"/>
            <p:cNvSpPr txBox="1"/>
            <p:nvPr/>
          </p:nvSpPr>
          <p:spPr>
            <a:xfrm>
              <a:off x="3370898" y="3895249"/>
              <a:ext cx="1163955" cy="198120"/>
            </a:xfrm>
            <a:prstGeom prst="rect">
              <a:avLst/>
            </a:prstGeom>
            <a:noFill/>
            <a:ln>
              <a:noFill/>
            </a:ln>
            <a:effectLst>
              <a:outerShdw blurRad="76200" dist="19050" dir="10798281" algn="tl" rotWithShape="0">
                <a:srgbClr val="000000">
                  <a:alpha val="15000"/>
                </a:srgbClr>
              </a:outerShdw>
            </a:effectLst>
          </p:spPr>
          <p:txBody>
            <a:bodyPr wrap="none" lIns="0" tIns="0" rIns="0" bIns="0" anchor="t" anchorCtr="0">
              <a:spAutoFit/>
            </a:bodyPr>
            <a:lstStyle/>
            <a:p>
              <a:pPr algn="ctr"/>
              <a:r>
                <a:rPr lang="zh-CN" sz="975" dirty="0">
                  <a:solidFill>
                    <a:srgbClr val="FFFFFF">
                      <a:alpha val="70000"/>
                    </a:srgbClr>
                  </a:solidFill>
                  <a:latin typeface="Segoe UI"/>
                  <a:ea typeface="Microsoft YaHei"/>
                  <a:cs typeface="Segoe UI"/>
                </a:rPr>
                <a:t>一般公共预算收入</a:t>
              </a:r>
            </a:p>
          </p:txBody>
        </p:sp>
        <p:sp>
          <p:nvSpPr>
            <p:cNvPr id="18" name="TextBox 18"/>
            <p:cNvSpPr txBox="1"/>
            <p:nvPr/>
          </p:nvSpPr>
          <p:spPr>
            <a:xfrm>
              <a:off x="3007671" y="4137660"/>
              <a:ext cx="1890408" cy="548640"/>
            </a:xfrm>
            <a:prstGeom prst="rect">
              <a:avLst/>
            </a:prstGeom>
            <a:noFill/>
            <a:ln>
              <a:noFill/>
            </a:ln>
            <a:effectLst>
              <a:outerShdw blurRad="76200" dist="19050" dir="10798281" algn="tl" rotWithShape="0">
                <a:srgbClr val="000000">
                  <a:alpha val="15000"/>
                </a:srgbClr>
              </a:outerShdw>
            </a:effectLst>
          </p:spPr>
          <p:txBody>
            <a:bodyPr wrap="none" lIns="0" tIns="0" rIns="0" bIns="0" anchor="t" anchorCtr="0">
              <a:spAutoFit/>
            </a:bodyPr>
            <a:lstStyle/>
            <a:p>
              <a:pPr algn="ctr"/>
              <a:r>
                <a:rPr lang="zh-CN" sz="2700" b="1" dirty="0">
                  <a:solidFill>
                    <a:srgbClr val="FFFFFF"/>
                  </a:solidFill>
                  <a:latin typeface="Segoe UI"/>
                  <a:ea typeface="Microsoft YaHei"/>
                  <a:cs typeface="Segoe UI"/>
                </a:rPr>
                <a:t>2,595.55</a:t>
              </a:r>
            </a:p>
          </p:txBody>
        </p:sp>
        <p:sp>
          <p:nvSpPr>
            <p:cNvPr id="19" name="TextBox 19"/>
            <p:cNvSpPr txBox="1"/>
            <p:nvPr/>
          </p:nvSpPr>
          <p:spPr>
            <a:xfrm>
              <a:off x="3786188" y="4506278"/>
              <a:ext cx="333375" cy="213360"/>
            </a:xfrm>
            <a:prstGeom prst="rect">
              <a:avLst/>
            </a:prstGeom>
            <a:noFill/>
            <a:ln>
              <a:noFill/>
            </a:ln>
            <a:effectLst>
              <a:outerShdw blurRad="76200" dist="19050" dir="10798281" algn="tl" rotWithShape="0">
                <a:srgbClr val="000000">
                  <a:alpha val="15000"/>
                </a:srgbClr>
              </a:outerShdw>
            </a:effectLst>
          </p:spPr>
          <p:txBody>
            <a:bodyPr wrap="none" lIns="0" tIns="0" rIns="0" bIns="0" anchor="t" anchorCtr="0">
              <a:spAutoFit/>
            </a:bodyPr>
            <a:lstStyle/>
            <a:p>
              <a:pPr algn="ctr"/>
              <a:r>
                <a:rPr lang="zh-CN" sz="1050" dirty="0">
                  <a:solidFill>
                    <a:srgbClr val="4A90D9"/>
                  </a:solidFill>
                  <a:latin typeface="Segoe UI"/>
                  <a:ea typeface="Microsoft YaHei"/>
                  <a:cs typeface="Segoe UI"/>
                </a:rPr>
                <a:t>亿元</a:t>
              </a:r>
            </a:p>
          </p:txBody>
        </p:sp>
      </p:grpSp>
      <p:grpSp>
        <p:nvGrpSpPr>
          <p:cNvPr id="26" name="Group 26"/>
          <p:cNvGrpSpPr/>
          <p:nvPr/>
        </p:nvGrpSpPr>
        <p:grpSpPr>
          <a:xfrm>
            <a:off x="5136313" y="3619500"/>
            <a:ext cx="2014623" cy="1100138"/>
            <a:chOff x="5136313" y="3619500"/>
            <a:chExt cx="2014623" cy="1100138"/>
          </a:xfrm>
          <a:effectLst>
            <a:outerShdw blurRad="76200" dist="19050" dir="10798281" algn="tl" rotWithShape="0">
              <a:srgbClr val="000000">
                <a:alpha val="15000"/>
              </a:srgbClr>
            </a:outerShdw>
          </a:effectLst>
        </p:grpSpPr>
        <p:sp>
          <p:nvSpPr>
            <p:cNvPr id="21" name="Freeform 21"/>
            <p:cNvSpPr/>
            <p:nvPr/>
          </p:nvSpPr>
          <p:spPr>
            <a:xfrm>
              <a:off x="5143500" y="3619500"/>
              <a:ext cx="2000250" cy="1047750"/>
            </a:xfrm>
            <a:custGeom>
              <a:avLst/>
              <a:gdLst/>
              <a:ahLst/>
              <a:cxnLst/>
              <a:rect l="l" t="t" r="r" b="b"/>
              <a:pathLst>
                <a:path w="2000250" h="1047750">
                  <a:moveTo>
                    <a:pt x="76200" y="0"/>
                  </a:moveTo>
                  <a:lnTo>
                    <a:pt x="1924050" y="0"/>
                  </a:lnTo>
                  <a:cubicBezTo>
                    <a:pt x="1966134" y="0"/>
                    <a:pt x="2000250" y="34116"/>
                    <a:pt x="2000250" y="76200"/>
                  </a:cubicBezTo>
                  <a:lnTo>
                    <a:pt x="2000250" y="971550"/>
                  </a:lnTo>
                  <a:cubicBezTo>
                    <a:pt x="2000250" y="1013634"/>
                    <a:pt x="1966134" y="1047750"/>
                    <a:pt x="1924050" y="1047750"/>
                  </a:cubicBezTo>
                  <a:lnTo>
                    <a:pt x="76200" y="1047750"/>
                  </a:lnTo>
                  <a:cubicBezTo>
                    <a:pt x="34116" y="1047750"/>
                    <a:pt x="0" y="1013634"/>
                    <a:pt x="0" y="971550"/>
                  </a:cubicBezTo>
                  <a:lnTo>
                    <a:pt x="0" y="76200"/>
                  </a:lnTo>
                  <a:cubicBezTo>
                    <a:pt x="0" y="34116"/>
                    <a:pt x="34116" y="0"/>
                    <a:pt x="76200" y="0"/>
                  </a:cubicBezTo>
                  <a:close/>
                </a:path>
              </a:pathLst>
            </a:custGeom>
            <a:solidFill>
              <a:srgbClr val="FFFFFF">
                <a:alpha val="12000"/>
              </a:srgbClr>
            </a:solidFill>
            <a:ln>
              <a:noFill/>
            </a:ln>
            <a:effectLst>
              <a:outerShdw blurRad="76200" dist="19050" dir="10798281" algn="tl" rotWithShape="0">
                <a:srgbClr val="000000">
                  <a:alpha val="15000"/>
                </a:srgbClr>
              </a:outerShdw>
            </a:effectLst>
          </p:spPr>
        </p:sp>
        <p:sp>
          <p:nvSpPr>
            <p:cNvPr id="22" name="Freeform 22"/>
            <p:cNvSpPr/>
            <p:nvPr/>
          </p:nvSpPr>
          <p:spPr>
            <a:xfrm>
              <a:off x="5143500" y="3619500"/>
              <a:ext cx="2000250" cy="1047750"/>
            </a:xfrm>
            <a:custGeom>
              <a:avLst/>
              <a:gdLst/>
              <a:ahLst/>
              <a:cxnLst/>
              <a:rect l="l" t="t" r="r" b="b"/>
              <a:pathLst>
                <a:path w="2000250" h="1047750">
                  <a:moveTo>
                    <a:pt x="76200" y="0"/>
                  </a:moveTo>
                  <a:lnTo>
                    <a:pt x="1924050" y="0"/>
                  </a:lnTo>
                  <a:cubicBezTo>
                    <a:pt x="1966134" y="0"/>
                    <a:pt x="2000250" y="34116"/>
                    <a:pt x="2000250" y="76200"/>
                  </a:cubicBezTo>
                  <a:lnTo>
                    <a:pt x="2000250" y="971550"/>
                  </a:lnTo>
                  <a:cubicBezTo>
                    <a:pt x="2000250" y="1013634"/>
                    <a:pt x="1966134" y="1047750"/>
                    <a:pt x="1924050" y="1047750"/>
                  </a:cubicBezTo>
                  <a:lnTo>
                    <a:pt x="76200" y="1047750"/>
                  </a:lnTo>
                  <a:cubicBezTo>
                    <a:pt x="34116" y="1047750"/>
                    <a:pt x="0" y="1013634"/>
                    <a:pt x="0" y="971550"/>
                  </a:cubicBezTo>
                  <a:lnTo>
                    <a:pt x="0" y="76200"/>
                  </a:lnTo>
                  <a:cubicBezTo>
                    <a:pt x="0" y="34116"/>
                    <a:pt x="34116" y="0"/>
                    <a:pt x="76200" y="0"/>
                  </a:cubicBezTo>
                  <a:close/>
                </a:path>
              </a:pathLst>
            </a:custGeom>
            <a:noFill/>
            <a:ln w="9525">
              <a:solidFill>
                <a:srgbClr val="FFFFFF">
                  <a:alpha val="20000"/>
                </a:srgbClr>
              </a:solidFill>
            </a:ln>
            <a:effectLst>
              <a:outerShdw blurRad="76200" dist="19050" dir="10798281" algn="tl" rotWithShape="0">
                <a:srgbClr val="000000">
                  <a:alpha val="15000"/>
                </a:srgbClr>
              </a:outerShdw>
            </a:effectLst>
          </p:spPr>
        </p:sp>
        <p:sp>
          <p:nvSpPr>
            <p:cNvPr id="23" name="TextBox 23"/>
            <p:cNvSpPr txBox="1"/>
            <p:nvPr/>
          </p:nvSpPr>
          <p:spPr>
            <a:xfrm>
              <a:off x="5561648" y="3895249"/>
              <a:ext cx="1163955" cy="198120"/>
            </a:xfrm>
            <a:prstGeom prst="rect">
              <a:avLst/>
            </a:prstGeom>
            <a:noFill/>
            <a:ln>
              <a:noFill/>
            </a:ln>
            <a:effectLst>
              <a:outerShdw blurRad="76200" dist="19050" dir="10798281" algn="tl" rotWithShape="0">
                <a:srgbClr val="000000">
                  <a:alpha val="15000"/>
                </a:srgbClr>
              </a:outerShdw>
            </a:effectLst>
          </p:spPr>
          <p:txBody>
            <a:bodyPr wrap="none" lIns="0" tIns="0" rIns="0" bIns="0" anchor="t" anchorCtr="0">
              <a:spAutoFit/>
            </a:bodyPr>
            <a:lstStyle/>
            <a:p>
              <a:pPr algn="ctr"/>
              <a:r>
                <a:rPr lang="zh-CN" sz="975" dirty="0">
                  <a:solidFill>
                    <a:srgbClr val="FFFFFF">
                      <a:alpha val="70000"/>
                    </a:srgbClr>
                  </a:solidFill>
                  <a:latin typeface="Segoe UI"/>
                  <a:ea typeface="Microsoft YaHei"/>
                  <a:cs typeface="Segoe UI"/>
                </a:rPr>
                <a:t>地方政府债务余额</a:t>
              </a:r>
            </a:p>
          </p:txBody>
        </p:sp>
        <p:sp>
          <p:nvSpPr>
            <p:cNvPr id="24" name="TextBox 24"/>
            <p:cNvSpPr txBox="1"/>
            <p:nvPr/>
          </p:nvSpPr>
          <p:spPr>
            <a:xfrm>
              <a:off x="5136313" y="4137660"/>
              <a:ext cx="2014623" cy="548640"/>
            </a:xfrm>
            <a:prstGeom prst="rect">
              <a:avLst/>
            </a:prstGeom>
            <a:noFill/>
            <a:ln>
              <a:noFill/>
            </a:ln>
            <a:effectLst>
              <a:outerShdw blurRad="76200" dist="19050" dir="10798281" algn="tl" rotWithShape="0">
                <a:srgbClr val="000000">
                  <a:alpha val="15000"/>
                </a:srgbClr>
              </a:outerShdw>
            </a:effectLst>
          </p:spPr>
          <p:txBody>
            <a:bodyPr wrap="none" lIns="0" tIns="0" rIns="0" bIns="0" anchor="t" anchorCtr="0">
              <a:spAutoFit/>
            </a:bodyPr>
            <a:lstStyle/>
            <a:p>
              <a:pPr algn="ctr"/>
              <a:r>
                <a:rPr lang="zh-CN" sz="2700" b="1" dirty="0">
                  <a:solidFill>
                    <a:srgbClr val="FFFFFF"/>
                  </a:solidFill>
                  <a:latin typeface="Segoe UI"/>
                  <a:ea typeface="Microsoft YaHei"/>
                  <a:cs typeface="Segoe UI"/>
                </a:rPr>
                <a:t>14,425.36</a:t>
              </a:r>
            </a:p>
          </p:txBody>
        </p:sp>
        <p:sp>
          <p:nvSpPr>
            <p:cNvPr id="25" name="TextBox 25"/>
            <p:cNvSpPr txBox="1"/>
            <p:nvPr/>
          </p:nvSpPr>
          <p:spPr>
            <a:xfrm>
              <a:off x="5976938" y="4506278"/>
              <a:ext cx="333375" cy="213360"/>
            </a:xfrm>
            <a:prstGeom prst="rect">
              <a:avLst/>
            </a:prstGeom>
            <a:noFill/>
            <a:ln>
              <a:noFill/>
            </a:ln>
            <a:effectLst>
              <a:outerShdw blurRad="76200" dist="19050" dir="10798281" algn="tl" rotWithShape="0">
                <a:srgbClr val="000000">
                  <a:alpha val="15000"/>
                </a:srgbClr>
              </a:outerShdw>
            </a:effectLst>
          </p:spPr>
          <p:txBody>
            <a:bodyPr wrap="none" lIns="0" tIns="0" rIns="0" bIns="0" anchor="t" anchorCtr="0">
              <a:spAutoFit/>
            </a:bodyPr>
            <a:lstStyle/>
            <a:p>
              <a:pPr algn="ctr"/>
              <a:r>
                <a:rPr lang="zh-CN" sz="1050" dirty="0">
                  <a:solidFill>
                    <a:srgbClr val="4A90D9"/>
                  </a:solidFill>
                  <a:latin typeface="Segoe UI"/>
                  <a:ea typeface="Microsoft YaHei"/>
                  <a:cs typeface="Segoe UI"/>
                </a:rPr>
                <a:t>亿元</a:t>
              </a:r>
            </a:p>
          </p:txBody>
        </p:sp>
      </p:grpSp>
      <p:grpSp>
        <p:nvGrpSpPr>
          <p:cNvPr id="32" name="Group 32"/>
          <p:cNvGrpSpPr/>
          <p:nvPr/>
        </p:nvGrpSpPr>
        <p:grpSpPr>
          <a:xfrm>
            <a:off x="7334250" y="3619500"/>
            <a:ext cx="2000250" cy="1100138"/>
            <a:chOff x="7334250" y="3619500"/>
            <a:chExt cx="2000250" cy="1100138"/>
          </a:xfrm>
          <a:effectLst>
            <a:outerShdw blurRad="76200" dist="19050" dir="10798281" algn="tl" rotWithShape="0">
              <a:srgbClr val="000000">
                <a:alpha val="15000"/>
              </a:srgbClr>
            </a:outerShdw>
          </a:effectLst>
        </p:grpSpPr>
        <p:sp>
          <p:nvSpPr>
            <p:cNvPr id="27" name="Freeform 27"/>
            <p:cNvSpPr/>
            <p:nvPr/>
          </p:nvSpPr>
          <p:spPr>
            <a:xfrm>
              <a:off x="7334250" y="3619500"/>
              <a:ext cx="2000250" cy="1047750"/>
            </a:xfrm>
            <a:custGeom>
              <a:avLst/>
              <a:gdLst/>
              <a:ahLst/>
              <a:cxnLst/>
              <a:rect l="l" t="t" r="r" b="b"/>
              <a:pathLst>
                <a:path w="2000250" h="1047750">
                  <a:moveTo>
                    <a:pt x="76200" y="0"/>
                  </a:moveTo>
                  <a:lnTo>
                    <a:pt x="1924050" y="0"/>
                  </a:lnTo>
                  <a:cubicBezTo>
                    <a:pt x="1966134" y="0"/>
                    <a:pt x="2000250" y="34116"/>
                    <a:pt x="2000250" y="76200"/>
                  </a:cubicBezTo>
                  <a:lnTo>
                    <a:pt x="2000250" y="971550"/>
                  </a:lnTo>
                  <a:cubicBezTo>
                    <a:pt x="2000250" y="1013634"/>
                    <a:pt x="1966134" y="1047750"/>
                    <a:pt x="1924050" y="1047750"/>
                  </a:cubicBezTo>
                  <a:lnTo>
                    <a:pt x="76200" y="1047750"/>
                  </a:lnTo>
                  <a:cubicBezTo>
                    <a:pt x="34116" y="1047750"/>
                    <a:pt x="0" y="1013634"/>
                    <a:pt x="0" y="971550"/>
                  </a:cubicBezTo>
                  <a:lnTo>
                    <a:pt x="0" y="76200"/>
                  </a:lnTo>
                  <a:cubicBezTo>
                    <a:pt x="0" y="34116"/>
                    <a:pt x="34116" y="0"/>
                    <a:pt x="76200" y="0"/>
                  </a:cubicBezTo>
                  <a:close/>
                </a:path>
              </a:pathLst>
            </a:custGeom>
            <a:solidFill>
              <a:srgbClr val="FFFFFF">
                <a:alpha val="12000"/>
              </a:srgbClr>
            </a:solidFill>
            <a:ln>
              <a:noFill/>
            </a:ln>
            <a:effectLst>
              <a:outerShdw blurRad="76200" dist="19050" dir="10798281" algn="tl" rotWithShape="0">
                <a:srgbClr val="000000">
                  <a:alpha val="15000"/>
                </a:srgbClr>
              </a:outerShdw>
            </a:effectLst>
          </p:spPr>
        </p:sp>
        <p:sp>
          <p:nvSpPr>
            <p:cNvPr id="28" name="Freeform 28"/>
            <p:cNvSpPr/>
            <p:nvPr/>
          </p:nvSpPr>
          <p:spPr>
            <a:xfrm>
              <a:off x="7334250" y="3619500"/>
              <a:ext cx="2000250" cy="1047750"/>
            </a:xfrm>
            <a:custGeom>
              <a:avLst/>
              <a:gdLst/>
              <a:ahLst/>
              <a:cxnLst/>
              <a:rect l="l" t="t" r="r" b="b"/>
              <a:pathLst>
                <a:path w="2000250" h="1047750">
                  <a:moveTo>
                    <a:pt x="76200" y="0"/>
                  </a:moveTo>
                  <a:lnTo>
                    <a:pt x="1924050" y="0"/>
                  </a:lnTo>
                  <a:cubicBezTo>
                    <a:pt x="1966134" y="0"/>
                    <a:pt x="2000250" y="34116"/>
                    <a:pt x="2000250" y="76200"/>
                  </a:cubicBezTo>
                  <a:lnTo>
                    <a:pt x="2000250" y="971550"/>
                  </a:lnTo>
                  <a:cubicBezTo>
                    <a:pt x="2000250" y="1013634"/>
                    <a:pt x="1966134" y="1047750"/>
                    <a:pt x="1924050" y="1047750"/>
                  </a:cubicBezTo>
                  <a:lnTo>
                    <a:pt x="76200" y="1047750"/>
                  </a:lnTo>
                  <a:cubicBezTo>
                    <a:pt x="34116" y="1047750"/>
                    <a:pt x="0" y="1013634"/>
                    <a:pt x="0" y="971550"/>
                  </a:cubicBezTo>
                  <a:lnTo>
                    <a:pt x="0" y="76200"/>
                  </a:lnTo>
                  <a:cubicBezTo>
                    <a:pt x="0" y="34116"/>
                    <a:pt x="34116" y="0"/>
                    <a:pt x="76200" y="0"/>
                  </a:cubicBezTo>
                  <a:close/>
                </a:path>
              </a:pathLst>
            </a:custGeom>
            <a:noFill/>
            <a:ln w="9525">
              <a:solidFill>
                <a:srgbClr val="FFFFFF">
                  <a:alpha val="20000"/>
                </a:srgbClr>
              </a:solidFill>
            </a:ln>
            <a:effectLst>
              <a:outerShdw blurRad="76200" dist="19050" dir="10798281" algn="tl" rotWithShape="0">
                <a:srgbClr val="000000">
                  <a:alpha val="15000"/>
                </a:srgbClr>
              </a:outerShdw>
            </a:effectLst>
          </p:spPr>
        </p:sp>
        <p:sp>
          <p:nvSpPr>
            <p:cNvPr id="29" name="TextBox 29"/>
            <p:cNvSpPr txBox="1"/>
            <p:nvPr/>
          </p:nvSpPr>
          <p:spPr>
            <a:xfrm>
              <a:off x="8037195" y="3895249"/>
              <a:ext cx="594360" cy="198120"/>
            </a:xfrm>
            <a:prstGeom prst="rect">
              <a:avLst/>
            </a:prstGeom>
            <a:noFill/>
            <a:ln>
              <a:noFill/>
            </a:ln>
            <a:effectLst>
              <a:outerShdw blurRad="76200" dist="19050" dir="10798281" algn="tl" rotWithShape="0">
                <a:srgbClr val="000000">
                  <a:alpha val="15000"/>
                </a:srgbClr>
              </a:outerShdw>
            </a:effectLst>
          </p:spPr>
          <p:txBody>
            <a:bodyPr wrap="none" lIns="0" tIns="0" rIns="0" bIns="0" anchor="t" anchorCtr="0">
              <a:spAutoFit/>
            </a:bodyPr>
            <a:lstStyle/>
            <a:p>
              <a:pPr algn="ctr"/>
              <a:r>
                <a:rPr lang="zh-CN" sz="975" dirty="0">
                  <a:solidFill>
                    <a:srgbClr val="FFFFFF">
                      <a:alpha val="70000"/>
                    </a:srgbClr>
                  </a:solidFill>
                  <a:latin typeface="Segoe UI"/>
                  <a:ea typeface="Microsoft YaHei"/>
                  <a:cs typeface="Segoe UI"/>
                </a:rPr>
                <a:t>常住人口</a:t>
              </a:r>
            </a:p>
          </p:txBody>
        </p:sp>
        <p:sp>
          <p:nvSpPr>
            <p:cNvPr id="30" name="TextBox 30"/>
            <p:cNvSpPr txBox="1"/>
            <p:nvPr/>
          </p:nvSpPr>
          <p:spPr>
            <a:xfrm>
              <a:off x="7440928" y="4137660"/>
              <a:ext cx="1786895" cy="548640"/>
            </a:xfrm>
            <a:prstGeom prst="rect">
              <a:avLst/>
            </a:prstGeom>
            <a:noFill/>
            <a:ln>
              <a:noFill/>
            </a:ln>
            <a:effectLst>
              <a:outerShdw blurRad="76200" dist="19050" dir="10798281" algn="tl" rotWithShape="0">
                <a:srgbClr val="000000">
                  <a:alpha val="15000"/>
                </a:srgbClr>
              </a:outerShdw>
            </a:effectLst>
          </p:spPr>
          <p:txBody>
            <a:bodyPr wrap="none" lIns="0" tIns="0" rIns="0" bIns="0" anchor="t" anchorCtr="0">
              <a:spAutoFit/>
            </a:bodyPr>
            <a:lstStyle/>
            <a:p>
              <a:pPr algn="ctr"/>
              <a:r>
                <a:rPr lang="zh-CN" sz="2700" b="1" dirty="0">
                  <a:solidFill>
                    <a:srgbClr val="FFFFFF"/>
                  </a:solidFill>
                  <a:latin typeface="Segoe UI"/>
                  <a:ea typeface="Microsoft YaHei"/>
                  <a:cs typeface="Segoe UI"/>
                </a:rPr>
                <a:t>3,190.47</a:t>
              </a:r>
            </a:p>
          </p:txBody>
        </p:sp>
        <p:sp>
          <p:nvSpPr>
            <p:cNvPr id="31" name="TextBox 31"/>
            <p:cNvSpPr txBox="1"/>
            <p:nvPr/>
          </p:nvSpPr>
          <p:spPr>
            <a:xfrm>
              <a:off x="8167688" y="4506278"/>
              <a:ext cx="333375" cy="213360"/>
            </a:xfrm>
            <a:prstGeom prst="rect">
              <a:avLst/>
            </a:prstGeom>
            <a:noFill/>
            <a:ln>
              <a:noFill/>
            </a:ln>
            <a:effectLst>
              <a:outerShdw blurRad="76200" dist="19050" dir="10798281" algn="tl" rotWithShape="0">
                <a:srgbClr val="000000">
                  <a:alpha val="15000"/>
                </a:srgbClr>
              </a:outerShdw>
            </a:effectLst>
          </p:spPr>
          <p:txBody>
            <a:bodyPr wrap="none" lIns="0" tIns="0" rIns="0" bIns="0" anchor="t" anchorCtr="0">
              <a:spAutoFit/>
            </a:bodyPr>
            <a:lstStyle/>
            <a:p>
              <a:pPr algn="ctr"/>
              <a:r>
                <a:rPr lang="zh-CN" sz="1050" dirty="0">
                  <a:solidFill>
                    <a:srgbClr val="4A90D9"/>
                  </a:solidFill>
                  <a:latin typeface="Segoe UI"/>
                  <a:ea typeface="Microsoft YaHei"/>
                  <a:cs typeface="Segoe UI"/>
                </a:rPr>
                <a:t>万人</a:t>
              </a:r>
            </a:p>
          </p:txBody>
        </p:sp>
      </p:grpSp>
      <p:grpSp>
        <p:nvGrpSpPr>
          <p:cNvPr id="38" name="Group 38"/>
          <p:cNvGrpSpPr/>
          <p:nvPr/>
        </p:nvGrpSpPr>
        <p:grpSpPr>
          <a:xfrm>
            <a:off x="9525000" y="3619500"/>
            <a:ext cx="2000250" cy="1100138"/>
            <a:chOff x="9525000" y="3619500"/>
            <a:chExt cx="2000250" cy="1100138"/>
          </a:xfrm>
          <a:effectLst>
            <a:outerShdw blurRad="76200" dist="19050" dir="10798281" algn="tl" rotWithShape="0">
              <a:srgbClr val="000000">
                <a:alpha val="15000"/>
              </a:srgbClr>
            </a:outerShdw>
          </a:effectLst>
        </p:grpSpPr>
        <p:sp>
          <p:nvSpPr>
            <p:cNvPr id="33" name="Freeform 33"/>
            <p:cNvSpPr/>
            <p:nvPr/>
          </p:nvSpPr>
          <p:spPr>
            <a:xfrm>
              <a:off x="9525000" y="3619500"/>
              <a:ext cx="2000250" cy="1047750"/>
            </a:xfrm>
            <a:custGeom>
              <a:avLst/>
              <a:gdLst/>
              <a:ahLst/>
              <a:cxnLst/>
              <a:rect l="l" t="t" r="r" b="b"/>
              <a:pathLst>
                <a:path w="2000250" h="1047750">
                  <a:moveTo>
                    <a:pt x="76200" y="0"/>
                  </a:moveTo>
                  <a:lnTo>
                    <a:pt x="1924050" y="0"/>
                  </a:lnTo>
                  <a:cubicBezTo>
                    <a:pt x="1966134" y="0"/>
                    <a:pt x="2000250" y="34116"/>
                    <a:pt x="2000250" y="76200"/>
                  </a:cubicBezTo>
                  <a:lnTo>
                    <a:pt x="2000250" y="971550"/>
                  </a:lnTo>
                  <a:cubicBezTo>
                    <a:pt x="2000250" y="1013634"/>
                    <a:pt x="1966134" y="1047750"/>
                    <a:pt x="1924050" y="1047750"/>
                  </a:cubicBezTo>
                  <a:lnTo>
                    <a:pt x="76200" y="1047750"/>
                  </a:lnTo>
                  <a:cubicBezTo>
                    <a:pt x="34116" y="1047750"/>
                    <a:pt x="0" y="1013634"/>
                    <a:pt x="0" y="971550"/>
                  </a:cubicBezTo>
                  <a:lnTo>
                    <a:pt x="0" y="76200"/>
                  </a:lnTo>
                  <a:cubicBezTo>
                    <a:pt x="0" y="34116"/>
                    <a:pt x="34116" y="0"/>
                    <a:pt x="76200" y="0"/>
                  </a:cubicBezTo>
                  <a:close/>
                </a:path>
              </a:pathLst>
            </a:custGeom>
            <a:solidFill>
              <a:srgbClr val="FFFFFF">
                <a:alpha val="12000"/>
              </a:srgbClr>
            </a:solidFill>
            <a:ln>
              <a:noFill/>
            </a:ln>
            <a:effectLst>
              <a:outerShdw blurRad="76200" dist="19050" dir="10798281" algn="tl" rotWithShape="0">
                <a:srgbClr val="000000">
                  <a:alpha val="15000"/>
                </a:srgbClr>
              </a:outerShdw>
            </a:effectLst>
          </p:spPr>
        </p:sp>
        <p:sp>
          <p:nvSpPr>
            <p:cNvPr id="34" name="Freeform 34"/>
            <p:cNvSpPr/>
            <p:nvPr/>
          </p:nvSpPr>
          <p:spPr>
            <a:xfrm>
              <a:off x="9525000" y="3619500"/>
              <a:ext cx="2000250" cy="1047750"/>
            </a:xfrm>
            <a:custGeom>
              <a:avLst/>
              <a:gdLst/>
              <a:ahLst/>
              <a:cxnLst/>
              <a:rect l="l" t="t" r="r" b="b"/>
              <a:pathLst>
                <a:path w="2000250" h="1047750">
                  <a:moveTo>
                    <a:pt x="76200" y="0"/>
                  </a:moveTo>
                  <a:lnTo>
                    <a:pt x="1924050" y="0"/>
                  </a:lnTo>
                  <a:cubicBezTo>
                    <a:pt x="1966134" y="0"/>
                    <a:pt x="2000250" y="34116"/>
                    <a:pt x="2000250" y="76200"/>
                  </a:cubicBezTo>
                  <a:lnTo>
                    <a:pt x="2000250" y="971550"/>
                  </a:lnTo>
                  <a:cubicBezTo>
                    <a:pt x="2000250" y="1013634"/>
                    <a:pt x="1966134" y="1047750"/>
                    <a:pt x="1924050" y="1047750"/>
                  </a:cubicBezTo>
                  <a:lnTo>
                    <a:pt x="76200" y="1047750"/>
                  </a:lnTo>
                  <a:cubicBezTo>
                    <a:pt x="34116" y="1047750"/>
                    <a:pt x="0" y="1013634"/>
                    <a:pt x="0" y="971550"/>
                  </a:cubicBezTo>
                  <a:lnTo>
                    <a:pt x="0" y="76200"/>
                  </a:lnTo>
                  <a:cubicBezTo>
                    <a:pt x="0" y="34116"/>
                    <a:pt x="34116" y="0"/>
                    <a:pt x="76200" y="0"/>
                  </a:cubicBezTo>
                  <a:close/>
                </a:path>
              </a:pathLst>
            </a:custGeom>
            <a:noFill/>
            <a:ln w="9525">
              <a:solidFill>
                <a:srgbClr val="FFFFFF">
                  <a:alpha val="20000"/>
                </a:srgbClr>
              </a:solidFill>
            </a:ln>
            <a:effectLst>
              <a:outerShdw blurRad="76200" dist="19050" dir="10798281" algn="tl" rotWithShape="0">
                <a:srgbClr val="000000">
                  <a:alpha val="15000"/>
                </a:srgbClr>
              </a:outerShdw>
            </a:effectLst>
          </p:spPr>
        </p:sp>
        <p:sp>
          <p:nvSpPr>
            <p:cNvPr id="35" name="TextBox 35"/>
            <p:cNvSpPr txBox="1"/>
            <p:nvPr/>
          </p:nvSpPr>
          <p:spPr>
            <a:xfrm>
              <a:off x="10227945" y="3895249"/>
              <a:ext cx="594360" cy="198120"/>
            </a:xfrm>
            <a:prstGeom prst="rect">
              <a:avLst/>
            </a:prstGeom>
            <a:noFill/>
            <a:ln>
              <a:noFill/>
            </a:ln>
            <a:effectLst>
              <a:outerShdw blurRad="76200" dist="19050" dir="10798281" algn="tl" rotWithShape="0">
                <a:srgbClr val="000000">
                  <a:alpha val="15000"/>
                </a:srgbClr>
              </a:outerShdw>
            </a:effectLst>
          </p:spPr>
          <p:txBody>
            <a:bodyPr wrap="none" lIns="0" tIns="0" rIns="0" bIns="0" anchor="t" anchorCtr="0">
              <a:spAutoFit/>
            </a:bodyPr>
            <a:lstStyle/>
            <a:p>
              <a:pPr algn="ctr"/>
              <a:r>
                <a:rPr lang="zh-CN" sz="975" dirty="0">
                  <a:solidFill>
                    <a:srgbClr val="FFFFFF">
                      <a:alpha val="70000"/>
                    </a:srgbClr>
                  </a:solidFill>
                  <a:latin typeface="Segoe UI"/>
                  <a:ea typeface="Microsoft YaHei"/>
                  <a:cs typeface="Segoe UI"/>
                </a:rPr>
                <a:t>城投平台</a:t>
              </a:r>
            </a:p>
          </p:txBody>
        </p:sp>
        <p:sp>
          <p:nvSpPr>
            <p:cNvPr id="36" name="TextBox 36"/>
            <p:cNvSpPr txBox="1"/>
            <p:nvPr/>
          </p:nvSpPr>
          <p:spPr>
            <a:xfrm>
              <a:off x="10149242" y="4137660"/>
              <a:ext cx="751765" cy="548640"/>
            </a:xfrm>
            <a:prstGeom prst="rect">
              <a:avLst/>
            </a:prstGeom>
            <a:noFill/>
            <a:ln>
              <a:noFill/>
            </a:ln>
            <a:effectLst>
              <a:outerShdw blurRad="76200" dist="19050" dir="10798281" algn="tl" rotWithShape="0">
                <a:srgbClr val="000000">
                  <a:alpha val="15000"/>
                </a:srgbClr>
              </a:outerShdw>
            </a:effectLst>
          </p:spPr>
          <p:txBody>
            <a:bodyPr wrap="none" lIns="0" tIns="0" rIns="0" bIns="0" anchor="t" anchorCtr="0">
              <a:spAutoFit/>
            </a:bodyPr>
            <a:lstStyle/>
            <a:p>
              <a:pPr algn="ctr"/>
              <a:r>
                <a:rPr lang="zh-CN" sz="2700" b="1" dirty="0">
                  <a:solidFill>
                    <a:srgbClr val="FFFFFF"/>
                  </a:solidFill>
                  <a:latin typeface="Segoe UI"/>
                  <a:ea typeface="Microsoft YaHei"/>
                  <a:cs typeface="Segoe UI"/>
                </a:rPr>
                <a:t>375</a:t>
              </a:r>
            </a:p>
          </p:txBody>
        </p:sp>
        <p:sp>
          <p:nvSpPr>
            <p:cNvPr id="37" name="TextBox 37"/>
            <p:cNvSpPr txBox="1"/>
            <p:nvPr/>
          </p:nvSpPr>
          <p:spPr>
            <a:xfrm>
              <a:off x="10435114" y="4506278"/>
              <a:ext cx="180022" cy="213360"/>
            </a:xfrm>
            <a:prstGeom prst="rect">
              <a:avLst/>
            </a:prstGeom>
            <a:noFill/>
            <a:ln>
              <a:noFill/>
            </a:ln>
            <a:effectLst>
              <a:outerShdw blurRad="76200" dist="19050" dir="10798281" algn="tl" rotWithShape="0">
                <a:srgbClr val="000000">
                  <a:alpha val="15000"/>
                </a:srgbClr>
              </a:outerShdw>
            </a:effectLst>
          </p:spPr>
          <p:txBody>
            <a:bodyPr wrap="none" lIns="0" tIns="0" rIns="0" bIns="0" anchor="t" anchorCtr="0">
              <a:spAutoFit/>
            </a:bodyPr>
            <a:lstStyle/>
            <a:p>
              <a:pPr algn="ctr"/>
              <a:r>
                <a:rPr lang="zh-CN" sz="1050" dirty="0">
                  <a:solidFill>
                    <a:srgbClr val="4A90D9"/>
                  </a:solidFill>
                  <a:latin typeface="Segoe UI"/>
                  <a:ea typeface="Microsoft YaHei"/>
                  <a:cs typeface="Segoe UI"/>
                </a:rPr>
                <a:t>家</a:t>
              </a:r>
            </a:p>
          </p:txBody>
        </p:sp>
      </p:grpSp>
      <p:sp>
        <p:nvSpPr>
          <p:cNvPr id="39" name="TextBox 39"/>
          <p:cNvSpPr txBox="1"/>
          <p:nvPr/>
        </p:nvSpPr>
        <p:spPr>
          <a:xfrm>
            <a:off x="4687157" y="5220652"/>
            <a:ext cx="2817685" cy="213360"/>
          </a:xfrm>
          <a:prstGeom prst="rect">
            <a:avLst/>
          </a:prstGeom>
          <a:noFill/>
          <a:ln>
            <a:noFill/>
          </a:ln>
        </p:spPr>
        <p:txBody>
          <a:bodyPr wrap="none" lIns="0" tIns="0" rIns="0" bIns="0" anchor="t" anchorCtr="0">
            <a:spAutoFit/>
          </a:bodyPr>
          <a:lstStyle/>
          <a:p>
            <a:pPr algn="ctr"/>
            <a:r>
              <a:rPr lang="zh-CN" sz="1050" dirty="0">
                <a:solidFill>
                  <a:srgbClr val="FFFFFF">
                    <a:alpha val="60000"/>
                  </a:srgbClr>
                </a:solidFill>
                <a:latin typeface="Segoe UI"/>
                <a:ea typeface="Microsoft YaHei"/>
                <a:cs typeface="Segoe UI"/>
              </a:rPr>
              <a:t>下属辖区 38个 | 总面积 82,400 平方千米</a:t>
            </a:r>
          </a:p>
        </p:txBody>
      </p:sp>
      <p:sp>
        <p:nvSpPr>
          <p:cNvPr id="40" name="TextBox 40"/>
          <p:cNvSpPr txBox="1"/>
          <p:nvPr/>
        </p:nvSpPr>
        <p:spPr>
          <a:xfrm>
            <a:off x="4773406" y="6379845"/>
            <a:ext cx="2645188" cy="182880"/>
          </a:xfrm>
          <a:prstGeom prst="rect">
            <a:avLst/>
          </a:prstGeom>
          <a:noFill/>
          <a:ln>
            <a:noFill/>
          </a:ln>
        </p:spPr>
        <p:txBody>
          <a:bodyPr wrap="none" lIns="0" tIns="0" rIns="0" bIns="0" anchor="t" anchorCtr="0">
            <a:spAutoFit/>
          </a:bodyPr>
          <a:lstStyle/>
          <a:p>
            <a:pPr algn="ctr"/>
            <a:r>
              <a:rPr lang="zh-CN" sz="900" dirty="0">
                <a:solidFill>
                  <a:srgbClr val="FFFFFF">
                    <a:alpha val="50000"/>
                  </a:srgbClr>
                </a:solidFill>
                <a:latin typeface="Segoe UI"/>
                <a:ea typeface="Microsoft YaHei"/>
                <a:cs typeface="Segoe UI"/>
              </a:rPr>
              <a:t>数据来源：企业预警通 | 数据截至2024年12月</a:t>
            </a:r>
          </a:p>
        </p:txBody>
      </p:sp>
      <p:sp>
        <p:nvSpPr>
          <p:cNvPr id="41" name="Rectangle 41"/>
          <p:cNvSpPr/>
          <p:nvPr/>
        </p:nvSpPr>
        <p:spPr>
          <a:xfrm>
            <a:off x="0" y="6819900"/>
            <a:ext cx="12192000" cy="38100"/>
          </a:xfrm>
          <a:prstGeom prst="rect">
            <a:avLst/>
          </a:prstGeom>
          <a:solidFill>
            <a:srgbClr val="4A90D9"/>
          </a:solidFill>
          <a:ln>
            <a:noFill/>
          </a:ln>
        </p:spPr>
      </p:sp>
    </p:spTree>
  </p:cSld>
  <p:clrMapOvr>
    <a:masterClrMapping/>
  </p:clrMapOvr>
  <p:transition dur="400">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p:nvPr/>
        </p:nvSpPr>
        <p:spPr>
          <a:xfrm>
            <a:off x="0" y="0"/>
            <a:ext cx="12192000" cy="6858000"/>
          </a:xfrm>
          <a:prstGeom prst="rect">
            <a:avLst/>
          </a:prstGeom>
          <a:gradFill>
            <a:gsLst>
              <a:gs pos="0">
                <a:srgbClr val="1E3A5F"/>
              </a:gs>
              <a:gs pos="100000">
                <a:srgbClr val="2E5A8B"/>
              </a:gs>
            </a:gsLst>
            <a:lin ang="2700000" scaled="1"/>
          </a:gradFill>
          <a:ln>
            <a:noFill/>
          </a:ln>
        </p:spPr>
      </p:sp>
      <p:sp>
        <p:nvSpPr>
          <p:cNvPr id="3" name="TextBox 3"/>
          <p:cNvSpPr txBox="1"/>
          <p:nvPr/>
        </p:nvSpPr>
        <p:spPr>
          <a:xfrm>
            <a:off x="7566184" y="1524000"/>
            <a:ext cx="5822633" cy="6096000"/>
          </a:xfrm>
          <a:prstGeom prst="rect">
            <a:avLst/>
          </a:prstGeom>
          <a:noFill/>
          <a:ln>
            <a:noFill/>
          </a:ln>
        </p:spPr>
        <p:txBody>
          <a:bodyPr wrap="none" lIns="0" tIns="0" rIns="0" bIns="0" anchor="t" anchorCtr="0">
            <a:spAutoFit/>
          </a:bodyPr>
          <a:lstStyle/>
          <a:p>
            <a:pPr algn="ctr"/>
            <a:r>
              <a:rPr lang="zh-CN" sz="30000" b="1" dirty="0">
                <a:solidFill>
                  <a:srgbClr val="FFFFFF">
                    <a:alpha val="5000"/>
                  </a:srgbClr>
                </a:solidFill>
                <a:latin typeface="Segoe UI"/>
                <a:ea typeface="Microsoft YaHei"/>
                <a:cs typeface="Segoe UI"/>
              </a:rPr>
              <a:t>03</a:t>
            </a:r>
          </a:p>
        </p:txBody>
      </p:sp>
      <p:sp>
        <p:nvSpPr>
          <p:cNvPr id="4" name="Rectangle 4"/>
          <p:cNvSpPr/>
          <p:nvPr/>
        </p:nvSpPr>
        <p:spPr>
          <a:xfrm>
            <a:off x="762000" y="2857500"/>
            <a:ext cx="57150" cy="1143000"/>
          </a:xfrm>
          <a:prstGeom prst="rect">
            <a:avLst/>
          </a:prstGeom>
          <a:solidFill>
            <a:srgbClr val="4A90D9"/>
          </a:solidFill>
          <a:ln>
            <a:noFill/>
          </a:ln>
        </p:spPr>
      </p:sp>
      <p:sp>
        <p:nvSpPr>
          <p:cNvPr id="5" name="TextBox 5"/>
          <p:cNvSpPr txBox="1"/>
          <p:nvPr/>
        </p:nvSpPr>
        <p:spPr>
          <a:xfrm>
            <a:off x="1074420" y="2750820"/>
            <a:ext cx="1048074" cy="1097280"/>
          </a:xfrm>
          <a:prstGeom prst="rect">
            <a:avLst/>
          </a:prstGeom>
          <a:noFill/>
          <a:ln>
            <a:noFill/>
          </a:ln>
        </p:spPr>
        <p:txBody>
          <a:bodyPr wrap="none" lIns="0" tIns="0" rIns="0" bIns="0" anchor="t" anchorCtr="0">
            <a:spAutoFit/>
          </a:bodyPr>
          <a:lstStyle/>
          <a:p>
            <a:pPr algn="l"/>
            <a:r>
              <a:rPr lang="zh-CN" sz="5400" b="1" dirty="0">
                <a:solidFill>
                  <a:srgbClr val="FFFFFF"/>
                </a:solidFill>
                <a:latin typeface="Segoe UI"/>
                <a:ea typeface="Microsoft YaHei"/>
                <a:cs typeface="Segoe UI"/>
              </a:rPr>
              <a:t>03</a:t>
            </a:r>
          </a:p>
        </p:txBody>
      </p:sp>
      <p:sp>
        <p:nvSpPr>
          <p:cNvPr id="6" name="TextBox 6"/>
          <p:cNvSpPr txBox="1"/>
          <p:nvPr/>
        </p:nvSpPr>
        <p:spPr>
          <a:xfrm>
            <a:off x="2621280" y="2945130"/>
            <a:ext cx="2299716" cy="731520"/>
          </a:xfrm>
          <a:prstGeom prst="rect">
            <a:avLst/>
          </a:prstGeom>
          <a:noFill/>
          <a:ln>
            <a:noFill/>
          </a:ln>
        </p:spPr>
        <p:txBody>
          <a:bodyPr wrap="none" lIns="0" tIns="0" rIns="0" bIns="0" anchor="t" anchorCtr="0">
            <a:spAutoFit/>
          </a:bodyPr>
          <a:lstStyle/>
          <a:p>
            <a:pPr algn="l"/>
            <a:r>
              <a:rPr lang="zh-CN" sz="3600" b="1" dirty="0">
                <a:solidFill>
                  <a:srgbClr val="FFFFFF"/>
                </a:solidFill>
                <a:latin typeface="Segoe UI"/>
                <a:ea typeface="Microsoft YaHei"/>
                <a:cs typeface="Segoe UI"/>
              </a:rPr>
              <a:t>区域城投</a:t>
            </a:r>
          </a:p>
        </p:txBody>
      </p:sp>
      <p:sp>
        <p:nvSpPr>
          <p:cNvPr id="7" name="TextBox 7"/>
          <p:cNvSpPr txBox="1"/>
          <p:nvPr/>
        </p:nvSpPr>
        <p:spPr>
          <a:xfrm>
            <a:off x="1125855" y="3854768"/>
            <a:ext cx="3731181" cy="274320"/>
          </a:xfrm>
          <a:prstGeom prst="rect">
            <a:avLst/>
          </a:prstGeom>
          <a:noFill/>
          <a:ln>
            <a:noFill/>
          </a:ln>
        </p:spPr>
        <p:txBody>
          <a:bodyPr wrap="none" lIns="0" tIns="0" rIns="0" bIns="0" anchor="t" anchorCtr="0">
            <a:spAutoFit/>
          </a:bodyPr>
          <a:lstStyle/>
          <a:p>
            <a:pPr algn="l"/>
            <a:r>
              <a:rPr lang="zh-CN" sz="1350" dirty="0">
                <a:solidFill>
                  <a:srgbClr val="FFFFFF">
                    <a:alpha val="80000"/>
                  </a:srgbClr>
                </a:solidFill>
                <a:latin typeface="Segoe UI"/>
                <a:ea typeface="Microsoft YaHei"/>
                <a:cs typeface="Segoe UI"/>
              </a:rPr>
              <a:t>城投平台375家（含下属辖区），本级54家</a:t>
            </a:r>
          </a:p>
        </p:txBody>
      </p:sp>
      <p:sp>
        <p:nvSpPr>
          <p:cNvPr id="8" name="TextBox 8"/>
          <p:cNvSpPr txBox="1"/>
          <p:nvPr/>
        </p:nvSpPr>
        <p:spPr>
          <a:xfrm>
            <a:off x="1125855" y="4140518"/>
            <a:ext cx="3928348" cy="274320"/>
          </a:xfrm>
          <a:prstGeom prst="rect">
            <a:avLst/>
          </a:prstGeom>
          <a:noFill/>
          <a:ln>
            <a:noFill/>
          </a:ln>
        </p:spPr>
        <p:txBody>
          <a:bodyPr wrap="none" lIns="0" tIns="0" rIns="0" bIns="0" anchor="t" anchorCtr="0">
            <a:spAutoFit/>
          </a:bodyPr>
          <a:lstStyle/>
          <a:p>
            <a:pPr algn="l"/>
            <a:r>
              <a:rPr lang="zh-CN" sz="1350" dirty="0">
                <a:solidFill>
                  <a:srgbClr val="FFFFFF">
                    <a:alpha val="80000"/>
                  </a:srgbClr>
                </a:solidFill>
                <a:latin typeface="Segoe UI"/>
                <a:ea typeface="Microsoft YaHei"/>
                <a:cs typeface="Segoe UI"/>
              </a:rPr>
              <a:t>存量债余额5,791.08亿元，城投利差72.21bp</a:t>
            </a:r>
          </a:p>
        </p:txBody>
      </p:sp>
      <p:grpSp>
        <p:nvGrpSpPr>
          <p:cNvPr id="12" name="Group 12"/>
          <p:cNvGrpSpPr/>
          <p:nvPr/>
        </p:nvGrpSpPr>
        <p:grpSpPr>
          <a:xfrm>
            <a:off x="1143000" y="4762500"/>
            <a:ext cx="1905000" cy="790575"/>
            <a:chOff x="1143000" y="4762500"/>
            <a:chExt cx="1905000" cy="790575"/>
          </a:xfrm>
        </p:grpSpPr>
        <p:sp>
          <p:nvSpPr>
            <p:cNvPr id="9" name="Freeform 9"/>
            <p:cNvSpPr/>
            <p:nvPr/>
          </p:nvSpPr>
          <p:spPr>
            <a:xfrm>
              <a:off x="1143000" y="4762500"/>
              <a:ext cx="1905000" cy="762000"/>
            </a:xfrm>
            <a:custGeom>
              <a:avLst/>
              <a:gdLst/>
              <a:ahLst/>
              <a:cxnLst/>
              <a:rect l="l" t="t" r="r" b="b"/>
              <a:pathLst>
                <a:path w="1905000" h="762000">
                  <a:moveTo>
                    <a:pt x="76200" y="0"/>
                  </a:moveTo>
                  <a:lnTo>
                    <a:pt x="1828800" y="0"/>
                  </a:lnTo>
                  <a:cubicBezTo>
                    <a:pt x="1870884" y="0"/>
                    <a:pt x="1905000" y="34116"/>
                    <a:pt x="1905000" y="76200"/>
                  </a:cubicBezTo>
                  <a:lnTo>
                    <a:pt x="1905000" y="685800"/>
                  </a:lnTo>
                  <a:cubicBezTo>
                    <a:pt x="1905000" y="727884"/>
                    <a:pt x="1870884" y="762000"/>
                    <a:pt x="1828800" y="762000"/>
                  </a:cubicBezTo>
                  <a:lnTo>
                    <a:pt x="76200" y="762000"/>
                  </a:lnTo>
                  <a:cubicBezTo>
                    <a:pt x="34116" y="762000"/>
                    <a:pt x="0" y="727884"/>
                    <a:pt x="0" y="685800"/>
                  </a:cubicBezTo>
                  <a:lnTo>
                    <a:pt x="0" y="76200"/>
                  </a:lnTo>
                  <a:cubicBezTo>
                    <a:pt x="0" y="34116"/>
                    <a:pt x="34116" y="0"/>
                    <a:pt x="76200" y="0"/>
                  </a:cubicBezTo>
                  <a:close/>
                </a:path>
              </a:pathLst>
            </a:custGeom>
            <a:solidFill>
              <a:srgbClr val="FFFFFF">
                <a:alpha val="10000"/>
              </a:srgbClr>
            </a:solidFill>
            <a:ln>
              <a:noFill/>
            </a:ln>
          </p:spPr>
        </p:sp>
        <p:sp>
          <p:nvSpPr>
            <p:cNvPr id="10" name="TextBox 10"/>
            <p:cNvSpPr txBox="1"/>
            <p:nvPr/>
          </p:nvSpPr>
          <p:spPr>
            <a:xfrm>
              <a:off x="1655921" y="4990624"/>
              <a:ext cx="879157" cy="198120"/>
            </a:xfrm>
            <a:prstGeom prst="rect">
              <a:avLst/>
            </a:prstGeom>
            <a:noFill/>
            <a:ln>
              <a:noFill/>
            </a:ln>
          </p:spPr>
          <p:txBody>
            <a:bodyPr wrap="none" lIns="0" tIns="0" rIns="0" bIns="0" anchor="t" anchorCtr="0">
              <a:spAutoFit/>
            </a:bodyPr>
            <a:lstStyle/>
            <a:p>
              <a:pPr algn="ctr"/>
              <a:r>
                <a:rPr lang="zh-CN" sz="975" dirty="0">
                  <a:solidFill>
                    <a:srgbClr val="FFFFFF">
                      <a:alpha val="70000"/>
                    </a:srgbClr>
                  </a:solidFill>
                  <a:latin typeface="Segoe UI"/>
                  <a:ea typeface="Microsoft YaHei"/>
                  <a:cs typeface="Segoe UI"/>
                </a:rPr>
                <a:t>城投平台数量</a:t>
              </a:r>
            </a:p>
          </p:txBody>
        </p:sp>
        <p:sp>
          <p:nvSpPr>
            <p:cNvPr id="11" name="TextBox 11"/>
            <p:cNvSpPr txBox="1"/>
            <p:nvPr/>
          </p:nvSpPr>
          <p:spPr>
            <a:xfrm>
              <a:off x="1706894" y="5187315"/>
              <a:ext cx="777211" cy="365760"/>
            </a:xfrm>
            <a:prstGeom prst="rect">
              <a:avLst/>
            </a:prstGeom>
            <a:noFill/>
            <a:ln>
              <a:noFill/>
            </a:ln>
          </p:spPr>
          <p:txBody>
            <a:bodyPr wrap="none" lIns="0" tIns="0" rIns="0" bIns="0" anchor="t" anchorCtr="0">
              <a:spAutoFit/>
            </a:bodyPr>
            <a:lstStyle/>
            <a:p>
              <a:pPr algn="ctr"/>
              <a:r>
                <a:rPr lang="zh-CN" sz="1800" b="1" dirty="0">
                  <a:solidFill>
                    <a:srgbClr val="FFFFFF"/>
                  </a:solidFill>
                  <a:latin typeface="Segoe UI"/>
                  <a:ea typeface="Microsoft YaHei"/>
                  <a:cs typeface="Segoe UI"/>
                </a:rPr>
                <a:t>375家</a:t>
              </a:r>
            </a:p>
          </p:txBody>
        </p:sp>
      </p:grpSp>
      <p:grpSp>
        <p:nvGrpSpPr>
          <p:cNvPr id="16" name="Group 16"/>
          <p:cNvGrpSpPr/>
          <p:nvPr/>
        </p:nvGrpSpPr>
        <p:grpSpPr>
          <a:xfrm>
            <a:off x="3238500" y="4762500"/>
            <a:ext cx="1905000" cy="790575"/>
            <a:chOff x="3238500" y="4762500"/>
            <a:chExt cx="1905000" cy="790575"/>
          </a:xfrm>
        </p:grpSpPr>
        <p:sp>
          <p:nvSpPr>
            <p:cNvPr id="13" name="Freeform 13"/>
            <p:cNvSpPr/>
            <p:nvPr/>
          </p:nvSpPr>
          <p:spPr>
            <a:xfrm>
              <a:off x="3238500" y="4762500"/>
              <a:ext cx="1905000" cy="762000"/>
            </a:xfrm>
            <a:custGeom>
              <a:avLst/>
              <a:gdLst/>
              <a:ahLst/>
              <a:cxnLst/>
              <a:rect l="l" t="t" r="r" b="b"/>
              <a:pathLst>
                <a:path w="1905000" h="762000">
                  <a:moveTo>
                    <a:pt x="76200" y="0"/>
                  </a:moveTo>
                  <a:lnTo>
                    <a:pt x="1828800" y="0"/>
                  </a:lnTo>
                  <a:cubicBezTo>
                    <a:pt x="1870884" y="0"/>
                    <a:pt x="1905000" y="34116"/>
                    <a:pt x="1905000" y="76200"/>
                  </a:cubicBezTo>
                  <a:lnTo>
                    <a:pt x="1905000" y="685800"/>
                  </a:lnTo>
                  <a:cubicBezTo>
                    <a:pt x="1905000" y="727884"/>
                    <a:pt x="1870884" y="762000"/>
                    <a:pt x="1828800" y="762000"/>
                  </a:cubicBezTo>
                  <a:lnTo>
                    <a:pt x="76200" y="762000"/>
                  </a:lnTo>
                  <a:cubicBezTo>
                    <a:pt x="34116" y="762000"/>
                    <a:pt x="0" y="727884"/>
                    <a:pt x="0" y="685800"/>
                  </a:cubicBezTo>
                  <a:lnTo>
                    <a:pt x="0" y="76200"/>
                  </a:lnTo>
                  <a:cubicBezTo>
                    <a:pt x="0" y="34116"/>
                    <a:pt x="34116" y="0"/>
                    <a:pt x="76200" y="0"/>
                  </a:cubicBezTo>
                  <a:close/>
                </a:path>
              </a:pathLst>
            </a:custGeom>
            <a:solidFill>
              <a:srgbClr val="FFFFFF">
                <a:alpha val="10000"/>
              </a:srgbClr>
            </a:solidFill>
            <a:ln>
              <a:noFill/>
            </a:ln>
          </p:spPr>
        </p:sp>
        <p:sp>
          <p:nvSpPr>
            <p:cNvPr id="14" name="TextBox 14"/>
            <p:cNvSpPr txBox="1"/>
            <p:nvPr/>
          </p:nvSpPr>
          <p:spPr>
            <a:xfrm>
              <a:off x="3822621" y="4990624"/>
              <a:ext cx="736759" cy="198120"/>
            </a:xfrm>
            <a:prstGeom prst="rect">
              <a:avLst/>
            </a:prstGeom>
            <a:noFill/>
            <a:ln>
              <a:noFill/>
            </a:ln>
          </p:spPr>
          <p:txBody>
            <a:bodyPr wrap="none" lIns="0" tIns="0" rIns="0" bIns="0" anchor="t" anchorCtr="0">
              <a:spAutoFit/>
            </a:bodyPr>
            <a:lstStyle/>
            <a:p>
              <a:pPr algn="ctr"/>
              <a:r>
                <a:rPr lang="zh-CN" sz="975" dirty="0">
                  <a:solidFill>
                    <a:srgbClr val="FFFFFF">
                      <a:alpha val="70000"/>
                    </a:srgbClr>
                  </a:solidFill>
                  <a:latin typeface="Segoe UI"/>
                  <a:ea typeface="Microsoft YaHei"/>
                  <a:cs typeface="Segoe UI"/>
                </a:rPr>
                <a:t>存量债余额</a:t>
              </a:r>
            </a:p>
          </p:txBody>
        </p:sp>
        <p:sp>
          <p:nvSpPr>
            <p:cNvPr id="15" name="TextBox 15"/>
            <p:cNvSpPr txBox="1"/>
            <p:nvPr/>
          </p:nvSpPr>
          <p:spPr>
            <a:xfrm>
              <a:off x="3685080" y="5187315"/>
              <a:ext cx="1011841" cy="365760"/>
            </a:xfrm>
            <a:prstGeom prst="rect">
              <a:avLst/>
            </a:prstGeom>
            <a:noFill/>
            <a:ln>
              <a:noFill/>
            </a:ln>
          </p:spPr>
          <p:txBody>
            <a:bodyPr wrap="none" lIns="0" tIns="0" rIns="0" bIns="0" anchor="t" anchorCtr="0">
              <a:spAutoFit/>
            </a:bodyPr>
            <a:lstStyle/>
            <a:p>
              <a:pPr algn="ctr"/>
              <a:r>
                <a:rPr lang="zh-CN" sz="1800" b="1" dirty="0">
                  <a:solidFill>
                    <a:srgbClr val="FFFFFF"/>
                  </a:solidFill>
                  <a:latin typeface="Segoe UI"/>
                  <a:ea typeface="Microsoft YaHei"/>
                  <a:cs typeface="Segoe UI"/>
                </a:rPr>
                <a:t>5,791亿</a:t>
              </a:r>
            </a:p>
          </p:txBody>
        </p:sp>
      </p:grpSp>
      <p:grpSp>
        <p:nvGrpSpPr>
          <p:cNvPr id="20" name="Group 20"/>
          <p:cNvGrpSpPr/>
          <p:nvPr/>
        </p:nvGrpSpPr>
        <p:grpSpPr>
          <a:xfrm>
            <a:off x="5334000" y="4762500"/>
            <a:ext cx="1905000" cy="790575"/>
            <a:chOff x="5334000" y="4762500"/>
            <a:chExt cx="1905000" cy="790575"/>
          </a:xfrm>
        </p:grpSpPr>
        <p:sp>
          <p:nvSpPr>
            <p:cNvPr id="17" name="Freeform 17"/>
            <p:cNvSpPr/>
            <p:nvPr/>
          </p:nvSpPr>
          <p:spPr>
            <a:xfrm>
              <a:off x="5334000" y="4762500"/>
              <a:ext cx="1905000" cy="762000"/>
            </a:xfrm>
            <a:custGeom>
              <a:avLst/>
              <a:gdLst/>
              <a:ahLst/>
              <a:cxnLst/>
              <a:rect l="l" t="t" r="r" b="b"/>
              <a:pathLst>
                <a:path w="1905000" h="762000">
                  <a:moveTo>
                    <a:pt x="76200" y="0"/>
                  </a:moveTo>
                  <a:lnTo>
                    <a:pt x="1828800" y="0"/>
                  </a:lnTo>
                  <a:cubicBezTo>
                    <a:pt x="1870884" y="0"/>
                    <a:pt x="1905000" y="34116"/>
                    <a:pt x="1905000" y="76200"/>
                  </a:cubicBezTo>
                  <a:lnTo>
                    <a:pt x="1905000" y="685800"/>
                  </a:lnTo>
                  <a:cubicBezTo>
                    <a:pt x="1905000" y="727884"/>
                    <a:pt x="1870884" y="762000"/>
                    <a:pt x="1828800" y="762000"/>
                  </a:cubicBezTo>
                  <a:lnTo>
                    <a:pt x="76200" y="762000"/>
                  </a:lnTo>
                  <a:cubicBezTo>
                    <a:pt x="34116" y="762000"/>
                    <a:pt x="0" y="727884"/>
                    <a:pt x="0" y="685800"/>
                  </a:cubicBezTo>
                  <a:lnTo>
                    <a:pt x="0" y="76200"/>
                  </a:lnTo>
                  <a:cubicBezTo>
                    <a:pt x="0" y="34116"/>
                    <a:pt x="34116" y="0"/>
                    <a:pt x="76200" y="0"/>
                  </a:cubicBezTo>
                  <a:close/>
                </a:path>
              </a:pathLst>
            </a:custGeom>
            <a:solidFill>
              <a:srgbClr val="FFFFFF">
                <a:alpha val="10000"/>
              </a:srgbClr>
            </a:solidFill>
            <a:ln>
              <a:noFill/>
            </a:ln>
          </p:spPr>
        </p:sp>
        <p:sp>
          <p:nvSpPr>
            <p:cNvPr id="18" name="TextBox 18"/>
            <p:cNvSpPr txBox="1"/>
            <p:nvPr/>
          </p:nvSpPr>
          <p:spPr>
            <a:xfrm>
              <a:off x="5832681" y="4990624"/>
              <a:ext cx="907637" cy="198120"/>
            </a:xfrm>
            <a:prstGeom prst="rect">
              <a:avLst/>
            </a:prstGeom>
            <a:noFill/>
            <a:ln>
              <a:noFill/>
            </a:ln>
          </p:spPr>
          <p:txBody>
            <a:bodyPr wrap="none" lIns="0" tIns="0" rIns="0" bIns="0" anchor="t" anchorCtr="0">
              <a:spAutoFit/>
            </a:bodyPr>
            <a:lstStyle/>
            <a:p>
              <a:pPr algn="ctr"/>
              <a:r>
                <a:rPr lang="zh-CN" sz="975" dirty="0">
                  <a:solidFill>
                    <a:srgbClr val="FFFFFF">
                      <a:alpha val="70000"/>
                    </a:srgbClr>
                  </a:solidFill>
                  <a:latin typeface="Segoe UI"/>
                  <a:ea typeface="Microsoft YaHei"/>
                  <a:cs typeface="Segoe UI"/>
                </a:rPr>
                <a:t>2024年净融资</a:t>
              </a:r>
            </a:p>
          </p:txBody>
        </p:sp>
        <p:sp>
          <p:nvSpPr>
            <p:cNvPr id="19" name="TextBox 19"/>
            <p:cNvSpPr txBox="1"/>
            <p:nvPr/>
          </p:nvSpPr>
          <p:spPr>
            <a:xfrm>
              <a:off x="5856489" y="5187315"/>
              <a:ext cx="860022" cy="365760"/>
            </a:xfrm>
            <a:prstGeom prst="rect">
              <a:avLst/>
            </a:prstGeom>
            <a:noFill/>
            <a:ln>
              <a:noFill/>
            </a:ln>
          </p:spPr>
          <p:txBody>
            <a:bodyPr wrap="none" lIns="0" tIns="0" rIns="0" bIns="0" anchor="t" anchorCtr="0">
              <a:spAutoFit/>
            </a:bodyPr>
            <a:lstStyle/>
            <a:p>
              <a:pPr algn="ctr"/>
              <a:r>
                <a:rPr lang="zh-CN" sz="1800" b="1" dirty="0">
                  <a:solidFill>
                    <a:srgbClr val="E63946"/>
                  </a:solidFill>
                  <a:latin typeface="Segoe UI"/>
                  <a:ea typeface="Microsoft YaHei"/>
                  <a:cs typeface="Segoe UI"/>
                </a:rPr>
                <a:t>-187亿</a:t>
              </a:r>
            </a:p>
          </p:txBody>
        </p:sp>
      </p:grpSp>
      <p:grpSp>
        <p:nvGrpSpPr>
          <p:cNvPr id="24" name="Group 24"/>
          <p:cNvGrpSpPr/>
          <p:nvPr/>
        </p:nvGrpSpPr>
        <p:grpSpPr>
          <a:xfrm>
            <a:off x="7429500" y="4762500"/>
            <a:ext cx="1905000" cy="790575"/>
            <a:chOff x="7429500" y="4762500"/>
            <a:chExt cx="1905000" cy="790575"/>
          </a:xfrm>
        </p:grpSpPr>
        <p:sp>
          <p:nvSpPr>
            <p:cNvPr id="21" name="Freeform 21"/>
            <p:cNvSpPr/>
            <p:nvPr/>
          </p:nvSpPr>
          <p:spPr>
            <a:xfrm>
              <a:off x="7429500" y="4762500"/>
              <a:ext cx="1905000" cy="762000"/>
            </a:xfrm>
            <a:custGeom>
              <a:avLst/>
              <a:gdLst/>
              <a:ahLst/>
              <a:cxnLst/>
              <a:rect l="l" t="t" r="r" b="b"/>
              <a:pathLst>
                <a:path w="1905000" h="762000">
                  <a:moveTo>
                    <a:pt x="76200" y="0"/>
                  </a:moveTo>
                  <a:lnTo>
                    <a:pt x="1828800" y="0"/>
                  </a:lnTo>
                  <a:cubicBezTo>
                    <a:pt x="1870884" y="0"/>
                    <a:pt x="1905000" y="34116"/>
                    <a:pt x="1905000" y="76200"/>
                  </a:cubicBezTo>
                  <a:lnTo>
                    <a:pt x="1905000" y="685800"/>
                  </a:lnTo>
                  <a:cubicBezTo>
                    <a:pt x="1905000" y="727884"/>
                    <a:pt x="1870884" y="762000"/>
                    <a:pt x="1828800" y="762000"/>
                  </a:cubicBezTo>
                  <a:lnTo>
                    <a:pt x="76200" y="762000"/>
                  </a:lnTo>
                  <a:cubicBezTo>
                    <a:pt x="34116" y="762000"/>
                    <a:pt x="0" y="727884"/>
                    <a:pt x="0" y="685800"/>
                  </a:cubicBezTo>
                  <a:lnTo>
                    <a:pt x="0" y="76200"/>
                  </a:lnTo>
                  <a:cubicBezTo>
                    <a:pt x="0" y="34116"/>
                    <a:pt x="34116" y="0"/>
                    <a:pt x="76200" y="0"/>
                  </a:cubicBezTo>
                  <a:close/>
                </a:path>
              </a:pathLst>
            </a:custGeom>
            <a:solidFill>
              <a:srgbClr val="FFFFFF">
                <a:alpha val="10000"/>
              </a:srgbClr>
            </a:solidFill>
            <a:ln>
              <a:noFill/>
            </a:ln>
          </p:spPr>
        </p:sp>
        <p:sp>
          <p:nvSpPr>
            <p:cNvPr id="22" name="TextBox 22"/>
            <p:cNvSpPr txBox="1"/>
            <p:nvPr/>
          </p:nvSpPr>
          <p:spPr>
            <a:xfrm>
              <a:off x="8084820" y="4990624"/>
              <a:ext cx="594360" cy="198120"/>
            </a:xfrm>
            <a:prstGeom prst="rect">
              <a:avLst/>
            </a:prstGeom>
            <a:noFill/>
            <a:ln>
              <a:noFill/>
            </a:ln>
          </p:spPr>
          <p:txBody>
            <a:bodyPr wrap="none" lIns="0" tIns="0" rIns="0" bIns="0" anchor="t" anchorCtr="0">
              <a:spAutoFit/>
            </a:bodyPr>
            <a:lstStyle/>
            <a:p>
              <a:pPr algn="ctr"/>
              <a:r>
                <a:rPr lang="zh-CN" sz="975" dirty="0">
                  <a:solidFill>
                    <a:srgbClr val="FFFFFF">
                      <a:alpha val="70000"/>
                    </a:srgbClr>
                  </a:solidFill>
                  <a:latin typeface="Segoe UI"/>
                  <a:ea typeface="Microsoft YaHei"/>
                  <a:cs typeface="Segoe UI"/>
                </a:rPr>
                <a:t>城投利差</a:t>
              </a:r>
            </a:p>
          </p:txBody>
        </p:sp>
        <p:sp>
          <p:nvSpPr>
            <p:cNvPr id="23" name="TextBox 23"/>
            <p:cNvSpPr txBox="1"/>
            <p:nvPr/>
          </p:nvSpPr>
          <p:spPr>
            <a:xfrm>
              <a:off x="7862278" y="5187315"/>
              <a:ext cx="1039444" cy="365760"/>
            </a:xfrm>
            <a:prstGeom prst="rect">
              <a:avLst/>
            </a:prstGeom>
            <a:noFill/>
            <a:ln>
              <a:noFill/>
            </a:ln>
          </p:spPr>
          <p:txBody>
            <a:bodyPr wrap="none" lIns="0" tIns="0" rIns="0" bIns="0" anchor="t" anchorCtr="0">
              <a:spAutoFit/>
            </a:bodyPr>
            <a:lstStyle/>
            <a:p>
              <a:pPr algn="ctr"/>
              <a:r>
                <a:rPr lang="zh-CN" sz="1800" b="1" dirty="0">
                  <a:solidFill>
                    <a:srgbClr val="2ECC71"/>
                  </a:solidFill>
                  <a:latin typeface="Segoe UI"/>
                  <a:ea typeface="Microsoft YaHei"/>
                  <a:cs typeface="Segoe UI"/>
                </a:rPr>
                <a:t>72.21bp</a:t>
              </a:r>
            </a:p>
          </p:txBody>
        </p:sp>
      </p:grpSp>
      <p:sp>
        <p:nvSpPr>
          <p:cNvPr id="25" name="TextBox 25"/>
          <p:cNvSpPr txBox="1"/>
          <p:nvPr/>
        </p:nvSpPr>
        <p:spPr>
          <a:xfrm>
            <a:off x="6017490" y="6363652"/>
            <a:ext cx="157020" cy="213360"/>
          </a:xfrm>
          <a:prstGeom prst="rect">
            <a:avLst/>
          </a:prstGeom>
          <a:noFill/>
          <a:ln>
            <a:noFill/>
          </a:ln>
        </p:spPr>
        <p:txBody>
          <a:bodyPr wrap="none" lIns="0" tIns="0" rIns="0" bIns="0" anchor="t" anchorCtr="0">
            <a:spAutoFit/>
          </a:bodyPr>
          <a:lstStyle/>
          <a:p>
            <a:pPr algn="ctr"/>
            <a:r>
              <a:rPr lang="zh-CN" sz="1050" dirty="0">
                <a:solidFill>
                  <a:srgbClr val="FFFFFF">
                    <a:alpha val="50000"/>
                  </a:srgbClr>
                </a:solidFill>
                <a:latin typeface="Segoe UI"/>
                <a:ea typeface="Microsoft YaHei"/>
                <a:cs typeface="Segoe UI"/>
              </a:rPr>
              <a:t>10</a:t>
            </a:r>
          </a:p>
        </p:txBody>
      </p:sp>
    </p:spTree>
  </p:cSld>
  <p:clrMapOvr>
    <a:masterClrMapping/>
  </p:clrMapOvr>
  <p:transition dur="400">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p:nvPr/>
        </p:nvSpPr>
        <p:spPr>
          <a:xfrm>
            <a:off x="0" y="0"/>
            <a:ext cx="12192000" cy="6858000"/>
          </a:xfrm>
          <a:prstGeom prst="rect">
            <a:avLst/>
          </a:prstGeom>
          <a:solidFill>
            <a:srgbClr val="F8FAFC"/>
          </a:solidFill>
          <a:ln>
            <a:noFill/>
          </a:ln>
        </p:spPr>
      </p:sp>
      <p:sp>
        <p:nvSpPr>
          <p:cNvPr id="3" name="Rectangle 3"/>
          <p:cNvSpPr/>
          <p:nvPr/>
        </p:nvSpPr>
        <p:spPr>
          <a:xfrm>
            <a:off x="0" y="0"/>
            <a:ext cx="12192000" cy="38100"/>
          </a:xfrm>
          <a:prstGeom prst="rect">
            <a:avLst/>
          </a:prstGeom>
          <a:solidFill>
            <a:srgbClr val="1E3A5F"/>
          </a:solidFill>
          <a:ln>
            <a:noFill/>
          </a:ln>
        </p:spPr>
      </p:sp>
      <p:sp>
        <p:nvSpPr>
          <p:cNvPr id="4" name="Rectangle 4"/>
          <p:cNvSpPr/>
          <p:nvPr/>
        </p:nvSpPr>
        <p:spPr>
          <a:xfrm>
            <a:off x="0" y="38100"/>
            <a:ext cx="12192000" cy="533400"/>
          </a:xfrm>
          <a:prstGeom prst="rect">
            <a:avLst/>
          </a:prstGeom>
          <a:solidFill>
            <a:srgbClr val="FFFFFF"/>
          </a:solidFill>
          <a:ln>
            <a:noFill/>
          </a:ln>
        </p:spPr>
      </p:sp>
      <p:sp>
        <p:nvSpPr>
          <p:cNvPr id="5" name="TextBox 5"/>
          <p:cNvSpPr txBox="1"/>
          <p:nvPr/>
        </p:nvSpPr>
        <p:spPr>
          <a:xfrm>
            <a:off x="558165" y="248602"/>
            <a:ext cx="1757636" cy="213360"/>
          </a:xfrm>
          <a:prstGeom prst="rect">
            <a:avLst/>
          </a:prstGeom>
          <a:noFill/>
          <a:ln>
            <a:noFill/>
          </a:ln>
        </p:spPr>
        <p:txBody>
          <a:bodyPr wrap="none" lIns="0" tIns="0" rIns="0" bIns="0" anchor="t" anchorCtr="0">
            <a:spAutoFit/>
          </a:bodyPr>
          <a:lstStyle/>
          <a:p>
            <a:pPr algn="l"/>
            <a:r>
              <a:rPr lang="zh-CN" sz="1050" b="1" dirty="0">
                <a:solidFill>
                  <a:srgbClr val="1E3A5F"/>
                </a:solidFill>
                <a:latin typeface="Segoe UI"/>
                <a:ea typeface="Microsoft YaHei"/>
                <a:cs typeface="Segoe UI"/>
              </a:rPr>
              <a:t>重庆市·2025年区域报告</a:t>
            </a:r>
          </a:p>
        </p:txBody>
      </p:sp>
      <p:sp>
        <p:nvSpPr>
          <p:cNvPr id="6" name="Rectangle 6"/>
          <p:cNvSpPr/>
          <p:nvPr/>
        </p:nvSpPr>
        <p:spPr>
          <a:xfrm>
            <a:off x="1905000" y="209550"/>
            <a:ext cx="9525" cy="190500"/>
          </a:xfrm>
          <a:prstGeom prst="rect">
            <a:avLst/>
          </a:prstGeom>
          <a:solidFill>
            <a:srgbClr val="E2E8F0"/>
          </a:solidFill>
          <a:ln>
            <a:noFill/>
          </a:ln>
        </p:spPr>
      </p:sp>
      <p:sp>
        <p:nvSpPr>
          <p:cNvPr id="7" name="TextBox 7"/>
          <p:cNvSpPr txBox="1"/>
          <p:nvPr/>
        </p:nvSpPr>
        <p:spPr>
          <a:xfrm>
            <a:off x="2082165" y="248602"/>
            <a:ext cx="854773" cy="213360"/>
          </a:xfrm>
          <a:prstGeom prst="rect">
            <a:avLst/>
          </a:prstGeom>
          <a:noFill/>
          <a:ln>
            <a:noFill/>
          </a:ln>
        </p:spPr>
        <p:txBody>
          <a:bodyPr wrap="none" lIns="0" tIns="0" rIns="0" bIns="0" anchor="t" anchorCtr="0">
            <a:spAutoFit/>
          </a:bodyPr>
          <a:lstStyle/>
          <a:p>
            <a:pPr algn="l"/>
            <a:r>
              <a:rPr lang="zh-CN" sz="1050" dirty="0">
                <a:solidFill>
                  <a:srgbClr val="4A90D9"/>
                </a:solidFill>
                <a:latin typeface="Segoe UI"/>
                <a:ea typeface="Microsoft YaHei"/>
                <a:cs typeface="Segoe UI"/>
              </a:rPr>
              <a:t>03 区域城投</a:t>
            </a:r>
          </a:p>
        </p:txBody>
      </p:sp>
      <p:sp>
        <p:nvSpPr>
          <p:cNvPr id="8" name="TextBox 8"/>
          <p:cNvSpPr txBox="1"/>
          <p:nvPr/>
        </p:nvSpPr>
        <p:spPr>
          <a:xfrm>
            <a:off x="11170110" y="248602"/>
            <a:ext cx="463725" cy="213360"/>
          </a:xfrm>
          <a:prstGeom prst="rect">
            <a:avLst/>
          </a:prstGeom>
          <a:noFill/>
          <a:ln>
            <a:noFill/>
          </a:ln>
        </p:spPr>
        <p:txBody>
          <a:bodyPr wrap="none" lIns="0" tIns="0" rIns="0" bIns="0" anchor="t" anchorCtr="0">
            <a:spAutoFit/>
          </a:bodyPr>
          <a:lstStyle/>
          <a:p>
            <a:pPr algn="r"/>
            <a:r>
              <a:rPr lang="zh-CN" sz="1050" dirty="0">
                <a:solidFill>
                  <a:srgbClr val="64748B"/>
                </a:solidFill>
                <a:latin typeface="Segoe UI"/>
                <a:ea typeface="Microsoft YaHei"/>
                <a:cs typeface="Segoe UI"/>
              </a:rPr>
              <a:t>11 / 20</a:t>
            </a:r>
          </a:p>
        </p:txBody>
      </p:sp>
      <p:sp>
        <p:nvSpPr>
          <p:cNvPr id="9" name="Rectangle 9"/>
          <p:cNvSpPr/>
          <p:nvPr/>
        </p:nvSpPr>
        <p:spPr>
          <a:xfrm>
            <a:off x="0" y="571500"/>
            <a:ext cx="12192000" cy="9525"/>
          </a:xfrm>
          <a:prstGeom prst="rect">
            <a:avLst/>
          </a:prstGeom>
          <a:solidFill>
            <a:srgbClr val="E2E8F0"/>
          </a:solidFill>
          <a:ln>
            <a:noFill/>
          </a:ln>
        </p:spPr>
      </p:sp>
      <p:sp>
        <p:nvSpPr>
          <p:cNvPr id="10" name="TextBox 10"/>
          <p:cNvSpPr txBox="1"/>
          <p:nvPr/>
        </p:nvSpPr>
        <p:spPr>
          <a:xfrm>
            <a:off x="544830" y="773430"/>
            <a:ext cx="2533050" cy="426720"/>
          </a:xfrm>
          <a:prstGeom prst="rect">
            <a:avLst/>
          </a:prstGeom>
          <a:noFill/>
          <a:ln>
            <a:noFill/>
          </a:ln>
        </p:spPr>
        <p:txBody>
          <a:bodyPr wrap="none" lIns="0" tIns="0" rIns="0" bIns="0" anchor="t" anchorCtr="0">
            <a:spAutoFit/>
          </a:bodyPr>
          <a:lstStyle/>
          <a:p>
            <a:pPr algn="l"/>
            <a:r>
              <a:rPr lang="zh-CN" sz="2100" b="1" dirty="0">
                <a:solidFill>
                  <a:srgbClr val="1E3A5F"/>
                </a:solidFill>
                <a:latin typeface="Segoe UI"/>
                <a:ea typeface="Microsoft YaHei"/>
                <a:cs typeface="Segoe UI"/>
              </a:rPr>
              <a:t>3.1 区域城投概览</a:t>
            </a:r>
          </a:p>
        </p:txBody>
      </p:sp>
      <p:grpSp>
        <p:nvGrpSpPr>
          <p:cNvPr id="14" name="Group 14"/>
          <p:cNvGrpSpPr/>
          <p:nvPr/>
        </p:nvGrpSpPr>
        <p:grpSpPr>
          <a:xfrm>
            <a:off x="571500" y="1238250"/>
            <a:ext cx="1905000" cy="1019175"/>
            <a:chOff x="571500" y="1238250"/>
            <a:chExt cx="1905000" cy="1019175"/>
          </a:xfrm>
          <a:effectLst>
            <a:outerShdw blurRad="57150" dist="19050" dir="10798281" algn="tl" rotWithShape="0">
              <a:srgbClr val="000000">
                <a:alpha val="10000"/>
              </a:srgbClr>
            </a:outerShdw>
          </a:effectLst>
        </p:grpSpPr>
        <p:sp>
          <p:nvSpPr>
            <p:cNvPr id="11" name="Freeform 11"/>
            <p:cNvSpPr/>
            <p:nvPr/>
          </p:nvSpPr>
          <p:spPr>
            <a:xfrm>
              <a:off x="571500" y="1238250"/>
              <a:ext cx="1905000" cy="952500"/>
            </a:xfrm>
            <a:custGeom>
              <a:avLst/>
              <a:gdLst/>
              <a:ahLst/>
              <a:cxnLst/>
              <a:rect l="l" t="t" r="r" b="b"/>
              <a:pathLst>
                <a:path w="1905000" h="952500">
                  <a:moveTo>
                    <a:pt x="76200" y="0"/>
                  </a:moveTo>
                  <a:lnTo>
                    <a:pt x="1828800" y="0"/>
                  </a:lnTo>
                  <a:cubicBezTo>
                    <a:pt x="1870884" y="0"/>
                    <a:pt x="1905000" y="34116"/>
                    <a:pt x="1905000" y="76200"/>
                  </a:cubicBezTo>
                  <a:lnTo>
                    <a:pt x="1905000" y="876300"/>
                  </a:lnTo>
                  <a:cubicBezTo>
                    <a:pt x="1905000" y="918384"/>
                    <a:pt x="1870884" y="952500"/>
                    <a:pt x="1828800" y="952500"/>
                  </a:cubicBezTo>
                  <a:lnTo>
                    <a:pt x="76200" y="952500"/>
                  </a:lnTo>
                  <a:cubicBezTo>
                    <a:pt x="34116" y="952500"/>
                    <a:pt x="0" y="918384"/>
                    <a:pt x="0" y="876300"/>
                  </a:cubicBezTo>
                  <a:lnTo>
                    <a:pt x="0" y="76200"/>
                  </a:lnTo>
                  <a:cubicBezTo>
                    <a:pt x="0" y="34116"/>
                    <a:pt x="34116" y="0"/>
                    <a:pt x="76200" y="0"/>
                  </a:cubicBezTo>
                  <a:close/>
                </a:path>
              </a:pathLst>
            </a:custGeom>
            <a:solidFill>
              <a:srgbClr val="1E3A5F"/>
            </a:solidFill>
            <a:ln>
              <a:noFill/>
            </a:ln>
            <a:effectLst>
              <a:outerShdw blurRad="57150" dist="19050" dir="10798281" algn="tl" rotWithShape="0">
                <a:srgbClr val="000000">
                  <a:alpha val="10000"/>
                </a:srgbClr>
              </a:outerShdw>
            </a:effectLst>
          </p:spPr>
        </p:sp>
        <p:sp>
          <p:nvSpPr>
            <p:cNvPr id="12" name="TextBox 12"/>
            <p:cNvSpPr txBox="1"/>
            <p:nvPr/>
          </p:nvSpPr>
          <p:spPr>
            <a:xfrm>
              <a:off x="1050608" y="1505902"/>
              <a:ext cx="946785" cy="21336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1050" dirty="0">
                  <a:solidFill>
                    <a:srgbClr val="FFFFFF">
                      <a:alpha val="80000"/>
                    </a:srgbClr>
                  </a:solidFill>
                  <a:latin typeface="Segoe UI"/>
                  <a:ea typeface="Microsoft YaHei"/>
                  <a:cs typeface="Segoe UI"/>
                </a:rPr>
                <a:t>城投平台总数</a:t>
              </a:r>
            </a:p>
          </p:txBody>
        </p:sp>
        <p:sp>
          <p:nvSpPr>
            <p:cNvPr id="13" name="TextBox 13"/>
            <p:cNvSpPr txBox="1"/>
            <p:nvPr/>
          </p:nvSpPr>
          <p:spPr>
            <a:xfrm>
              <a:off x="941091" y="1708785"/>
              <a:ext cx="1165817" cy="54864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2700" b="1" dirty="0">
                  <a:solidFill>
                    <a:srgbClr val="FFFFFF"/>
                  </a:solidFill>
                  <a:latin typeface="Segoe UI"/>
                  <a:ea typeface="Microsoft YaHei"/>
                  <a:cs typeface="Segoe UI"/>
                </a:rPr>
                <a:t>375家</a:t>
              </a:r>
            </a:p>
          </p:txBody>
        </p:sp>
      </p:grpSp>
      <p:grpSp>
        <p:nvGrpSpPr>
          <p:cNvPr id="18" name="Group 18"/>
          <p:cNvGrpSpPr/>
          <p:nvPr/>
        </p:nvGrpSpPr>
        <p:grpSpPr>
          <a:xfrm>
            <a:off x="2667000" y="1238250"/>
            <a:ext cx="1905000" cy="1019175"/>
            <a:chOff x="2667000" y="1238250"/>
            <a:chExt cx="1905000" cy="1019175"/>
          </a:xfrm>
          <a:effectLst>
            <a:outerShdw blurRad="57150" dist="19050" dir="10798281" algn="tl" rotWithShape="0">
              <a:srgbClr val="000000">
                <a:alpha val="10000"/>
              </a:srgbClr>
            </a:outerShdw>
          </a:effectLst>
        </p:grpSpPr>
        <p:sp>
          <p:nvSpPr>
            <p:cNvPr id="15" name="Freeform 15"/>
            <p:cNvSpPr/>
            <p:nvPr/>
          </p:nvSpPr>
          <p:spPr>
            <a:xfrm>
              <a:off x="2667000" y="1238250"/>
              <a:ext cx="1905000" cy="952500"/>
            </a:xfrm>
            <a:custGeom>
              <a:avLst/>
              <a:gdLst/>
              <a:ahLst/>
              <a:cxnLst/>
              <a:rect l="l" t="t" r="r" b="b"/>
              <a:pathLst>
                <a:path w="1905000" h="952500">
                  <a:moveTo>
                    <a:pt x="76200" y="0"/>
                  </a:moveTo>
                  <a:lnTo>
                    <a:pt x="1828800" y="0"/>
                  </a:lnTo>
                  <a:cubicBezTo>
                    <a:pt x="1870884" y="0"/>
                    <a:pt x="1905000" y="34116"/>
                    <a:pt x="1905000" y="76200"/>
                  </a:cubicBezTo>
                  <a:lnTo>
                    <a:pt x="1905000" y="876300"/>
                  </a:lnTo>
                  <a:cubicBezTo>
                    <a:pt x="1905000" y="918384"/>
                    <a:pt x="1870884" y="952500"/>
                    <a:pt x="1828800" y="952500"/>
                  </a:cubicBezTo>
                  <a:lnTo>
                    <a:pt x="76200" y="952500"/>
                  </a:lnTo>
                  <a:cubicBezTo>
                    <a:pt x="34116" y="952500"/>
                    <a:pt x="0" y="918384"/>
                    <a:pt x="0" y="876300"/>
                  </a:cubicBezTo>
                  <a:lnTo>
                    <a:pt x="0" y="76200"/>
                  </a:lnTo>
                  <a:cubicBezTo>
                    <a:pt x="0" y="34116"/>
                    <a:pt x="34116" y="0"/>
                    <a:pt x="76200" y="0"/>
                  </a:cubicBezTo>
                  <a:close/>
                </a:path>
              </a:pathLst>
            </a:custGeom>
            <a:solidFill>
              <a:srgbClr val="4A90D9"/>
            </a:solidFill>
            <a:ln>
              <a:noFill/>
            </a:ln>
            <a:effectLst>
              <a:outerShdw blurRad="57150" dist="19050" dir="10798281" algn="tl" rotWithShape="0">
                <a:srgbClr val="000000">
                  <a:alpha val="10000"/>
                </a:srgbClr>
              </a:outerShdw>
            </a:effectLst>
          </p:spPr>
        </p:sp>
        <p:sp>
          <p:nvSpPr>
            <p:cNvPr id="16" name="TextBox 16"/>
            <p:cNvSpPr txBox="1"/>
            <p:nvPr/>
          </p:nvSpPr>
          <p:spPr>
            <a:xfrm>
              <a:off x="3299460" y="1505902"/>
              <a:ext cx="640080" cy="21336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1050" dirty="0">
                  <a:solidFill>
                    <a:srgbClr val="FFFFFF">
                      <a:alpha val="80000"/>
                    </a:srgbClr>
                  </a:solidFill>
                  <a:latin typeface="Segoe UI"/>
                  <a:ea typeface="Microsoft YaHei"/>
                  <a:cs typeface="Segoe UI"/>
                </a:rPr>
                <a:t>本级平台</a:t>
              </a:r>
            </a:p>
          </p:txBody>
        </p:sp>
        <p:sp>
          <p:nvSpPr>
            <p:cNvPr id="17" name="TextBox 17"/>
            <p:cNvSpPr txBox="1"/>
            <p:nvPr/>
          </p:nvSpPr>
          <p:spPr>
            <a:xfrm>
              <a:off x="3150456" y="1708785"/>
              <a:ext cx="938089" cy="54864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2700" b="1" dirty="0">
                  <a:solidFill>
                    <a:srgbClr val="FFFFFF"/>
                  </a:solidFill>
                  <a:latin typeface="Segoe UI"/>
                  <a:ea typeface="Microsoft YaHei"/>
                  <a:cs typeface="Segoe UI"/>
                </a:rPr>
                <a:t>54家</a:t>
              </a:r>
            </a:p>
          </p:txBody>
        </p:sp>
      </p:grpSp>
      <p:grpSp>
        <p:nvGrpSpPr>
          <p:cNvPr id="22" name="Group 22"/>
          <p:cNvGrpSpPr/>
          <p:nvPr/>
        </p:nvGrpSpPr>
        <p:grpSpPr>
          <a:xfrm>
            <a:off x="4762500" y="1238250"/>
            <a:ext cx="1905000" cy="1019175"/>
            <a:chOff x="4762500" y="1238250"/>
            <a:chExt cx="1905000" cy="1019175"/>
          </a:xfrm>
          <a:effectLst>
            <a:outerShdw blurRad="57150" dist="19050" dir="10798281" algn="tl" rotWithShape="0">
              <a:srgbClr val="000000">
                <a:alpha val="10000"/>
              </a:srgbClr>
            </a:outerShdw>
          </a:effectLst>
        </p:grpSpPr>
        <p:sp>
          <p:nvSpPr>
            <p:cNvPr id="19" name="Freeform 19"/>
            <p:cNvSpPr/>
            <p:nvPr/>
          </p:nvSpPr>
          <p:spPr>
            <a:xfrm>
              <a:off x="4762500" y="1238250"/>
              <a:ext cx="1905000" cy="952500"/>
            </a:xfrm>
            <a:custGeom>
              <a:avLst/>
              <a:gdLst/>
              <a:ahLst/>
              <a:cxnLst/>
              <a:rect l="l" t="t" r="r" b="b"/>
              <a:pathLst>
                <a:path w="1905000" h="952500">
                  <a:moveTo>
                    <a:pt x="76200" y="0"/>
                  </a:moveTo>
                  <a:lnTo>
                    <a:pt x="1828800" y="0"/>
                  </a:lnTo>
                  <a:cubicBezTo>
                    <a:pt x="1870884" y="0"/>
                    <a:pt x="1905000" y="34116"/>
                    <a:pt x="1905000" y="76200"/>
                  </a:cubicBezTo>
                  <a:lnTo>
                    <a:pt x="1905000" y="876300"/>
                  </a:lnTo>
                  <a:cubicBezTo>
                    <a:pt x="1905000" y="918384"/>
                    <a:pt x="1870884" y="952500"/>
                    <a:pt x="1828800" y="952500"/>
                  </a:cubicBezTo>
                  <a:lnTo>
                    <a:pt x="76200" y="952500"/>
                  </a:lnTo>
                  <a:cubicBezTo>
                    <a:pt x="34116" y="952500"/>
                    <a:pt x="0" y="918384"/>
                    <a:pt x="0" y="876300"/>
                  </a:cubicBezTo>
                  <a:lnTo>
                    <a:pt x="0" y="76200"/>
                  </a:lnTo>
                  <a:cubicBezTo>
                    <a:pt x="0" y="34116"/>
                    <a:pt x="34116" y="0"/>
                    <a:pt x="76200" y="0"/>
                  </a:cubicBezTo>
                  <a:close/>
                </a:path>
              </a:pathLst>
            </a:custGeom>
            <a:solidFill>
              <a:srgbClr val="FFFFFF"/>
            </a:solidFill>
            <a:ln>
              <a:noFill/>
            </a:ln>
            <a:effectLst>
              <a:outerShdw blurRad="57150" dist="19050" dir="10798281" algn="tl" rotWithShape="0">
                <a:srgbClr val="000000">
                  <a:alpha val="10000"/>
                </a:srgbClr>
              </a:outerShdw>
            </a:effectLst>
          </p:spPr>
        </p:sp>
        <p:sp>
          <p:nvSpPr>
            <p:cNvPr id="20" name="TextBox 20"/>
            <p:cNvSpPr txBox="1"/>
            <p:nvPr/>
          </p:nvSpPr>
          <p:spPr>
            <a:xfrm>
              <a:off x="5394960" y="1505902"/>
              <a:ext cx="640080" cy="21336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1050" dirty="0">
                  <a:solidFill>
                    <a:srgbClr val="64748B"/>
                  </a:solidFill>
                  <a:latin typeface="Segoe UI"/>
                  <a:ea typeface="Microsoft YaHei"/>
                  <a:cs typeface="Segoe UI"/>
                </a:rPr>
                <a:t>下属辖区</a:t>
              </a:r>
            </a:p>
          </p:txBody>
        </p:sp>
        <p:sp>
          <p:nvSpPr>
            <p:cNvPr id="21" name="TextBox 21"/>
            <p:cNvSpPr txBox="1"/>
            <p:nvPr/>
          </p:nvSpPr>
          <p:spPr>
            <a:xfrm>
              <a:off x="5245956" y="1708785"/>
              <a:ext cx="938089" cy="54864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2700" b="1" dirty="0">
                  <a:solidFill>
                    <a:srgbClr val="1E3A5F"/>
                  </a:solidFill>
                  <a:latin typeface="Segoe UI"/>
                  <a:ea typeface="Microsoft YaHei"/>
                  <a:cs typeface="Segoe UI"/>
                </a:rPr>
                <a:t>38个</a:t>
              </a:r>
            </a:p>
          </p:txBody>
        </p:sp>
      </p:grpSp>
      <p:grpSp>
        <p:nvGrpSpPr>
          <p:cNvPr id="46" name="Group 46"/>
          <p:cNvGrpSpPr/>
          <p:nvPr/>
        </p:nvGrpSpPr>
        <p:grpSpPr>
          <a:xfrm>
            <a:off x="571500" y="2381250"/>
            <a:ext cx="3992880" cy="2667000"/>
            <a:chOff x="571500" y="2381250"/>
            <a:chExt cx="3992880" cy="2667000"/>
          </a:xfrm>
          <a:effectLst>
            <a:outerShdw blurRad="57150" dist="19050" dir="10798281" algn="tl" rotWithShape="0">
              <a:srgbClr val="000000">
                <a:alpha val="10000"/>
              </a:srgbClr>
            </a:outerShdw>
          </a:effectLst>
        </p:grpSpPr>
        <p:sp>
          <p:nvSpPr>
            <p:cNvPr id="23" name="Freeform 23"/>
            <p:cNvSpPr/>
            <p:nvPr/>
          </p:nvSpPr>
          <p:spPr>
            <a:xfrm>
              <a:off x="571500" y="2381250"/>
              <a:ext cx="3429000" cy="2667000"/>
            </a:xfrm>
            <a:custGeom>
              <a:avLst/>
              <a:gdLst/>
              <a:ahLst/>
              <a:cxnLst/>
              <a:rect l="l" t="t" r="r" b="b"/>
              <a:pathLst>
                <a:path w="3429000" h="2667000">
                  <a:moveTo>
                    <a:pt x="76200" y="0"/>
                  </a:moveTo>
                  <a:lnTo>
                    <a:pt x="3352800" y="0"/>
                  </a:lnTo>
                  <a:cubicBezTo>
                    <a:pt x="3394884" y="0"/>
                    <a:pt x="3429000" y="34116"/>
                    <a:pt x="3429000" y="76200"/>
                  </a:cubicBezTo>
                  <a:lnTo>
                    <a:pt x="3429000" y="2590800"/>
                  </a:lnTo>
                  <a:cubicBezTo>
                    <a:pt x="3429000" y="2632884"/>
                    <a:pt x="3394884" y="2667000"/>
                    <a:pt x="3352800" y="2667000"/>
                  </a:cubicBezTo>
                  <a:lnTo>
                    <a:pt x="76200" y="2667000"/>
                  </a:lnTo>
                  <a:cubicBezTo>
                    <a:pt x="34116" y="2667000"/>
                    <a:pt x="0" y="2632884"/>
                    <a:pt x="0" y="2590800"/>
                  </a:cubicBezTo>
                  <a:lnTo>
                    <a:pt x="0" y="76200"/>
                  </a:lnTo>
                  <a:cubicBezTo>
                    <a:pt x="0" y="34116"/>
                    <a:pt x="34116" y="0"/>
                    <a:pt x="76200" y="0"/>
                  </a:cubicBezTo>
                  <a:close/>
                </a:path>
              </a:pathLst>
            </a:custGeom>
            <a:solidFill>
              <a:srgbClr val="FFFFFF"/>
            </a:solidFill>
            <a:ln>
              <a:noFill/>
            </a:ln>
            <a:effectLst>
              <a:outerShdw blurRad="57150" dist="19050" dir="10798281" algn="tl" rotWithShape="0">
                <a:srgbClr val="000000">
                  <a:alpha val="10000"/>
                </a:srgbClr>
              </a:outerShdw>
            </a:effectLst>
          </p:spPr>
        </p:sp>
        <p:sp>
          <p:nvSpPr>
            <p:cNvPr id="24" name="TextBox 24"/>
            <p:cNvSpPr txBox="1"/>
            <p:nvPr/>
          </p:nvSpPr>
          <p:spPr>
            <a:xfrm>
              <a:off x="842010" y="2585085"/>
              <a:ext cx="1134618" cy="24384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1200" b="1" dirty="0">
                  <a:solidFill>
                    <a:srgbClr val="1E3A5F"/>
                  </a:solidFill>
                  <a:latin typeface="Segoe UI"/>
                  <a:ea typeface="Microsoft YaHei"/>
                  <a:cs typeface="Segoe UI"/>
                </a:rPr>
                <a:t>主体评级分布</a:t>
              </a:r>
            </a:p>
          </p:txBody>
        </p:sp>
        <p:sp>
          <p:nvSpPr>
            <p:cNvPr id="25" name="TextBox 25"/>
            <p:cNvSpPr txBox="1"/>
            <p:nvPr/>
          </p:nvSpPr>
          <p:spPr>
            <a:xfrm>
              <a:off x="3227070" y="2617470"/>
              <a:ext cx="1337310" cy="18288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900" dirty="0">
                  <a:solidFill>
                    <a:srgbClr val="64748B"/>
                  </a:solidFill>
                  <a:latin typeface="Segoe UI"/>
                  <a:ea typeface="Microsoft YaHei"/>
                  <a:cs typeface="Segoe UI"/>
                </a:rPr>
                <a:t>仅统计已披露评级平台</a:t>
              </a:r>
            </a:p>
          </p:txBody>
        </p:sp>
        <p:sp>
          <p:nvSpPr>
            <p:cNvPr id="26" name="TextBox 26"/>
            <p:cNvSpPr txBox="1"/>
            <p:nvPr/>
          </p:nvSpPr>
          <p:spPr>
            <a:xfrm>
              <a:off x="844868" y="3037999"/>
              <a:ext cx="259723" cy="19812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975" dirty="0">
                  <a:solidFill>
                    <a:srgbClr val="334155"/>
                  </a:solidFill>
                  <a:latin typeface="Segoe UI"/>
                  <a:ea typeface="Microsoft YaHei"/>
                  <a:cs typeface="Segoe UI"/>
                </a:rPr>
                <a:t>AAA</a:t>
              </a:r>
            </a:p>
          </p:txBody>
        </p:sp>
        <p:sp>
          <p:nvSpPr>
            <p:cNvPr id="27" name="Freeform 27"/>
            <p:cNvSpPr/>
            <p:nvPr/>
          </p:nvSpPr>
          <p:spPr>
            <a:xfrm>
              <a:off x="1333500" y="3000375"/>
              <a:ext cx="1905000" cy="228600"/>
            </a:xfrm>
            <a:custGeom>
              <a:avLst/>
              <a:gdLst/>
              <a:ahLst/>
              <a:cxnLst/>
              <a:rect l="l" t="t" r="r" b="b"/>
              <a:pathLst>
                <a:path w="1905000" h="228600">
                  <a:moveTo>
                    <a:pt x="38100" y="0"/>
                  </a:moveTo>
                  <a:lnTo>
                    <a:pt x="1866900" y="0"/>
                  </a:lnTo>
                  <a:cubicBezTo>
                    <a:pt x="1887942" y="0"/>
                    <a:pt x="1905000" y="17058"/>
                    <a:pt x="1905000" y="38100"/>
                  </a:cubicBezTo>
                  <a:lnTo>
                    <a:pt x="1905000" y="190500"/>
                  </a:lnTo>
                  <a:cubicBezTo>
                    <a:pt x="1905000" y="211542"/>
                    <a:pt x="1887942" y="228600"/>
                    <a:pt x="1866900" y="228600"/>
                  </a:cubicBezTo>
                  <a:lnTo>
                    <a:pt x="38100" y="228600"/>
                  </a:lnTo>
                  <a:cubicBezTo>
                    <a:pt x="17058" y="228600"/>
                    <a:pt x="0" y="211542"/>
                    <a:pt x="0" y="190500"/>
                  </a:cubicBezTo>
                  <a:lnTo>
                    <a:pt x="0" y="38100"/>
                  </a:lnTo>
                  <a:cubicBezTo>
                    <a:pt x="0" y="17058"/>
                    <a:pt x="17058" y="0"/>
                    <a:pt x="38100" y="0"/>
                  </a:cubicBezTo>
                  <a:close/>
                </a:path>
              </a:pathLst>
            </a:custGeom>
            <a:solidFill>
              <a:srgbClr val="E2E8F0"/>
            </a:solidFill>
            <a:ln>
              <a:noFill/>
            </a:ln>
            <a:effectLst>
              <a:outerShdw blurRad="57150" dist="19050" dir="10798281" algn="tl" rotWithShape="0">
                <a:srgbClr val="000000">
                  <a:alpha val="10000"/>
                </a:srgbClr>
              </a:outerShdw>
            </a:effectLst>
          </p:spPr>
        </p:sp>
        <p:sp>
          <p:nvSpPr>
            <p:cNvPr id="28" name="Freeform 28"/>
            <p:cNvSpPr/>
            <p:nvPr/>
          </p:nvSpPr>
          <p:spPr>
            <a:xfrm>
              <a:off x="1333500" y="3000375"/>
              <a:ext cx="381000" cy="228600"/>
            </a:xfrm>
            <a:custGeom>
              <a:avLst/>
              <a:gdLst/>
              <a:ahLst/>
              <a:cxnLst/>
              <a:rect l="l" t="t" r="r" b="b"/>
              <a:pathLst>
                <a:path w="381000" h="228600">
                  <a:moveTo>
                    <a:pt x="38100" y="0"/>
                  </a:moveTo>
                  <a:lnTo>
                    <a:pt x="342900" y="0"/>
                  </a:lnTo>
                  <a:cubicBezTo>
                    <a:pt x="363942" y="0"/>
                    <a:pt x="381000" y="17058"/>
                    <a:pt x="381000" y="38100"/>
                  </a:cubicBezTo>
                  <a:lnTo>
                    <a:pt x="381000" y="190500"/>
                  </a:lnTo>
                  <a:cubicBezTo>
                    <a:pt x="381000" y="211542"/>
                    <a:pt x="363942" y="228600"/>
                    <a:pt x="342900" y="228600"/>
                  </a:cubicBezTo>
                  <a:lnTo>
                    <a:pt x="38100" y="228600"/>
                  </a:lnTo>
                  <a:cubicBezTo>
                    <a:pt x="17058" y="228600"/>
                    <a:pt x="0" y="211542"/>
                    <a:pt x="0" y="190500"/>
                  </a:cubicBezTo>
                  <a:lnTo>
                    <a:pt x="0" y="38100"/>
                  </a:lnTo>
                  <a:cubicBezTo>
                    <a:pt x="0" y="17058"/>
                    <a:pt x="17058" y="0"/>
                    <a:pt x="38100" y="0"/>
                  </a:cubicBezTo>
                  <a:close/>
                </a:path>
              </a:pathLst>
            </a:custGeom>
            <a:solidFill>
              <a:srgbClr val="1E3A5F"/>
            </a:solidFill>
            <a:ln>
              <a:noFill/>
            </a:ln>
            <a:effectLst>
              <a:outerShdw blurRad="57150" dist="19050" dir="10798281" algn="tl" rotWithShape="0">
                <a:srgbClr val="000000">
                  <a:alpha val="10000"/>
                </a:srgbClr>
              </a:outerShdw>
            </a:effectLst>
          </p:spPr>
        </p:sp>
        <p:sp>
          <p:nvSpPr>
            <p:cNvPr id="29" name="TextBox 29"/>
            <p:cNvSpPr txBox="1"/>
            <p:nvPr/>
          </p:nvSpPr>
          <p:spPr>
            <a:xfrm>
              <a:off x="1845945" y="3065145"/>
              <a:ext cx="226600" cy="18288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900" dirty="0">
                  <a:solidFill>
                    <a:srgbClr val="334155"/>
                  </a:solidFill>
                  <a:latin typeface="Segoe UI"/>
                  <a:ea typeface="Microsoft YaHei"/>
                  <a:cs typeface="Segoe UI"/>
                </a:rPr>
                <a:t>8家</a:t>
              </a:r>
            </a:p>
          </p:txBody>
        </p:sp>
        <p:sp>
          <p:nvSpPr>
            <p:cNvPr id="30" name="TextBox 30"/>
            <p:cNvSpPr txBox="1"/>
            <p:nvPr/>
          </p:nvSpPr>
          <p:spPr>
            <a:xfrm>
              <a:off x="844868" y="3466624"/>
              <a:ext cx="259723" cy="19812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975" dirty="0">
                  <a:solidFill>
                    <a:srgbClr val="334155"/>
                  </a:solidFill>
                  <a:latin typeface="Segoe UI"/>
                  <a:ea typeface="Microsoft YaHei"/>
                  <a:cs typeface="Segoe UI"/>
                </a:rPr>
                <a:t>AA+</a:t>
              </a:r>
            </a:p>
          </p:txBody>
        </p:sp>
        <p:sp>
          <p:nvSpPr>
            <p:cNvPr id="31" name="Freeform 31"/>
            <p:cNvSpPr/>
            <p:nvPr/>
          </p:nvSpPr>
          <p:spPr>
            <a:xfrm>
              <a:off x="1333500" y="3429000"/>
              <a:ext cx="1905000" cy="228600"/>
            </a:xfrm>
            <a:custGeom>
              <a:avLst/>
              <a:gdLst/>
              <a:ahLst/>
              <a:cxnLst/>
              <a:rect l="l" t="t" r="r" b="b"/>
              <a:pathLst>
                <a:path w="1905000" h="228600">
                  <a:moveTo>
                    <a:pt x="38100" y="0"/>
                  </a:moveTo>
                  <a:lnTo>
                    <a:pt x="1866900" y="0"/>
                  </a:lnTo>
                  <a:cubicBezTo>
                    <a:pt x="1887942" y="0"/>
                    <a:pt x="1905000" y="17058"/>
                    <a:pt x="1905000" y="38100"/>
                  </a:cubicBezTo>
                  <a:lnTo>
                    <a:pt x="1905000" y="190500"/>
                  </a:lnTo>
                  <a:cubicBezTo>
                    <a:pt x="1905000" y="211542"/>
                    <a:pt x="1887942" y="228600"/>
                    <a:pt x="1866900" y="228600"/>
                  </a:cubicBezTo>
                  <a:lnTo>
                    <a:pt x="38100" y="228600"/>
                  </a:lnTo>
                  <a:cubicBezTo>
                    <a:pt x="17058" y="228600"/>
                    <a:pt x="0" y="211542"/>
                    <a:pt x="0" y="190500"/>
                  </a:cubicBezTo>
                  <a:lnTo>
                    <a:pt x="0" y="38100"/>
                  </a:lnTo>
                  <a:cubicBezTo>
                    <a:pt x="0" y="17058"/>
                    <a:pt x="17058" y="0"/>
                    <a:pt x="38100" y="0"/>
                  </a:cubicBezTo>
                  <a:close/>
                </a:path>
              </a:pathLst>
            </a:custGeom>
            <a:solidFill>
              <a:srgbClr val="E2E8F0"/>
            </a:solidFill>
            <a:ln>
              <a:noFill/>
            </a:ln>
            <a:effectLst>
              <a:outerShdw blurRad="57150" dist="19050" dir="10798281" algn="tl" rotWithShape="0">
                <a:srgbClr val="000000">
                  <a:alpha val="10000"/>
                </a:srgbClr>
              </a:outerShdw>
            </a:effectLst>
          </p:spPr>
        </p:sp>
        <p:sp>
          <p:nvSpPr>
            <p:cNvPr id="32" name="Freeform 32"/>
            <p:cNvSpPr/>
            <p:nvPr/>
          </p:nvSpPr>
          <p:spPr>
            <a:xfrm>
              <a:off x="1333500" y="3429000"/>
              <a:ext cx="762000" cy="228600"/>
            </a:xfrm>
            <a:custGeom>
              <a:avLst/>
              <a:gdLst/>
              <a:ahLst/>
              <a:cxnLst/>
              <a:rect l="l" t="t" r="r" b="b"/>
              <a:pathLst>
                <a:path w="762000" h="228600">
                  <a:moveTo>
                    <a:pt x="38100" y="0"/>
                  </a:moveTo>
                  <a:lnTo>
                    <a:pt x="723900" y="0"/>
                  </a:lnTo>
                  <a:cubicBezTo>
                    <a:pt x="744942" y="0"/>
                    <a:pt x="762000" y="17058"/>
                    <a:pt x="762000" y="38100"/>
                  </a:cubicBezTo>
                  <a:lnTo>
                    <a:pt x="762000" y="190500"/>
                  </a:lnTo>
                  <a:cubicBezTo>
                    <a:pt x="762000" y="211542"/>
                    <a:pt x="744942" y="228600"/>
                    <a:pt x="723900" y="228600"/>
                  </a:cubicBezTo>
                  <a:lnTo>
                    <a:pt x="38100" y="228600"/>
                  </a:lnTo>
                  <a:cubicBezTo>
                    <a:pt x="17058" y="228600"/>
                    <a:pt x="0" y="211542"/>
                    <a:pt x="0" y="190500"/>
                  </a:cubicBezTo>
                  <a:lnTo>
                    <a:pt x="0" y="38100"/>
                  </a:lnTo>
                  <a:cubicBezTo>
                    <a:pt x="0" y="17058"/>
                    <a:pt x="17058" y="0"/>
                    <a:pt x="38100" y="0"/>
                  </a:cubicBezTo>
                  <a:close/>
                </a:path>
              </a:pathLst>
            </a:custGeom>
            <a:solidFill>
              <a:srgbClr val="4A90D9"/>
            </a:solidFill>
            <a:ln>
              <a:noFill/>
            </a:ln>
            <a:effectLst>
              <a:outerShdw blurRad="57150" dist="19050" dir="10798281" algn="tl" rotWithShape="0">
                <a:srgbClr val="000000">
                  <a:alpha val="10000"/>
                </a:srgbClr>
              </a:outerShdw>
            </a:effectLst>
          </p:spPr>
        </p:sp>
        <p:sp>
          <p:nvSpPr>
            <p:cNvPr id="33" name="TextBox 33"/>
            <p:cNvSpPr txBox="1"/>
            <p:nvPr/>
          </p:nvSpPr>
          <p:spPr>
            <a:xfrm>
              <a:off x="2179320" y="3493770"/>
              <a:ext cx="298894" cy="18288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900" dirty="0">
                  <a:solidFill>
                    <a:srgbClr val="334155"/>
                  </a:solidFill>
                  <a:latin typeface="Segoe UI"/>
                  <a:ea typeface="Microsoft YaHei"/>
                  <a:cs typeface="Segoe UI"/>
                </a:rPr>
                <a:t>25家</a:t>
              </a:r>
            </a:p>
          </p:txBody>
        </p:sp>
        <p:sp>
          <p:nvSpPr>
            <p:cNvPr id="34" name="TextBox 34"/>
            <p:cNvSpPr txBox="1"/>
            <p:nvPr/>
          </p:nvSpPr>
          <p:spPr>
            <a:xfrm>
              <a:off x="844868" y="3895249"/>
              <a:ext cx="181404" cy="19812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975" dirty="0">
                  <a:solidFill>
                    <a:srgbClr val="334155"/>
                  </a:solidFill>
                  <a:latin typeface="Segoe UI"/>
                  <a:ea typeface="Microsoft YaHei"/>
                  <a:cs typeface="Segoe UI"/>
                </a:rPr>
                <a:t>AA</a:t>
              </a:r>
            </a:p>
          </p:txBody>
        </p:sp>
        <p:sp>
          <p:nvSpPr>
            <p:cNvPr id="35" name="Freeform 35"/>
            <p:cNvSpPr/>
            <p:nvPr/>
          </p:nvSpPr>
          <p:spPr>
            <a:xfrm>
              <a:off x="1333500" y="3857625"/>
              <a:ext cx="1905000" cy="228600"/>
            </a:xfrm>
            <a:custGeom>
              <a:avLst/>
              <a:gdLst/>
              <a:ahLst/>
              <a:cxnLst/>
              <a:rect l="l" t="t" r="r" b="b"/>
              <a:pathLst>
                <a:path w="1905000" h="228600">
                  <a:moveTo>
                    <a:pt x="38100" y="0"/>
                  </a:moveTo>
                  <a:lnTo>
                    <a:pt x="1866900" y="0"/>
                  </a:lnTo>
                  <a:cubicBezTo>
                    <a:pt x="1887942" y="0"/>
                    <a:pt x="1905000" y="17058"/>
                    <a:pt x="1905000" y="38100"/>
                  </a:cubicBezTo>
                  <a:lnTo>
                    <a:pt x="1905000" y="190500"/>
                  </a:lnTo>
                  <a:cubicBezTo>
                    <a:pt x="1905000" y="211542"/>
                    <a:pt x="1887942" y="228600"/>
                    <a:pt x="1866900" y="228600"/>
                  </a:cubicBezTo>
                  <a:lnTo>
                    <a:pt x="38100" y="228600"/>
                  </a:lnTo>
                  <a:cubicBezTo>
                    <a:pt x="17058" y="228600"/>
                    <a:pt x="0" y="211542"/>
                    <a:pt x="0" y="190500"/>
                  </a:cubicBezTo>
                  <a:lnTo>
                    <a:pt x="0" y="38100"/>
                  </a:lnTo>
                  <a:cubicBezTo>
                    <a:pt x="0" y="17058"/>
                    <a:pt x="17058" y="0"/>
                    <a:pt x="38100" y="0"/>
                  </a:cubicBezTo>
                  <a:close/>
                </a:path>
              </a:pathLst>
            </a:custGeom>
            <a:solidFill>
              <a:srgbClr val="E2E8F0"/>
            </a:solidFill>
            <a:ln>
              <a:noFill/>
            </a:ln>
            <a:effectLst>
              <a:outerShdw blurRad="57150" dist="19050" dir="10798281" algn="tl" rotWithShape="0">
                <a:srgbClr val="000000">
                  <a:alpha val="10000"/>
                </a:srgbClr>
              </a:outerShdw>
            </a:effectLst>
          </p:spPr>
        </p:sp>
        <p:sp>
          <p:nvSpPr>
            <p:cNvPr id="36" name="Freeform 36"/>
            <p:cNvSpPr/>
            <p:nvPr/>
          </p:nvSpPr>
          <p:spPr>
            <a:xfrm>
              <a:off x="1333500" y="3857625"/>
              <a:ext cx="1619250" cy="228600"/>
            </a:xfrm>
            <a:custGeom>
              <a:avLst/>
              <a:gdLst/>
              <a:ahLst/>
              <a:cxnLst/>
              <a:rect l="l" t="t" r="r" b="b"/>
              <a:pathLst>
                <a:path w="1619250" h="228600">
                  <a:moveTo>
                    <a:pt x="38100" y="0"/>
                  </a:moveTo>
                  <a:lnTo>
                    <a:pt x="1581150" y="0"/>
                  </a:lnTo>
                  <a:cubicBezTo>
                    <a:pt x="1602192" y="0"/>
                    <a:pt x="1619250" y="17058"/>
                    <a:pt x="1619250" y="38100"/>
                  </a:cubicBezTo>
                  <a:lnTo>
                    <a:pt x="1619250" y="190500"/>
                  </a:lnTo>
                  <a:cubicBezTo>
                    <a:pt x="1619250" y="211542"/>
                    <a:pt x="1602192" y="228600"/>
                    <a:pt x="1581150" y="228600"/>
                  </a:cubicBezTo>
                  <a:lnTo>
                    <a:pt x="38100" y="228600"/>
                  </a:lnTo>
                  <a:cubicBezTo>
                    <a:pt x="17058" y="228600"/>
                    <a:pt x="0" y="211542"/>
                    <a:pt x="0" y="190500"/>
                  </a:cubicBezTo>
                  <a:lnTo>
                    <a:pt x="0" y="38100"/>
                  </a:lnTo>
                  <a:cubicBezTo>
                    <a:pt x="0" y="17058"/>
                    <a:pt x="17058" y="0"/>
                    <a:pt x="38100" y="0"/>
                  </a:cubicBezTo>
                  <a:close/>
                </a:path>
              </a:pathLst>
            </a:custGeom>
            <a:solidFill>
              <a:srgbClr val="2ECC71"/>
            </a:solidFill>
            <a:ln>
              <a:noFill/>
            </a:ln>
            <a:effectLst>
              <a:outerShdw blurRad="57150" dist="19050" dir="10798281" algn="tl" rotWithShape="0">
                <a:srgbClr val="000000">
                  <a:alpha val="10000"/>
                </a:srgbClr>
              </a:outerShdw>
            </a:effectLst>
          </p:spPr>
        </p:sp>
        <p:sp>
          <p:nvSpPr>
            <p:cNvPr id="37" name="TextBox 37"/>
            <p:cNvSpPr txBox="1"/>
            <p:nvPr/>
          </p:nvSpPr>
          <p:spPr>
            <a:xfrm>
              <a:off x="3036570" y="3922395"/>
              <a:ext cx="926873" cy="18288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900" b="1" dirty="0">
                  <a:solidFill>
                    <a:srgbClr val="1E3A5F"/>
                  </a:solidFill>
                  <a:latin typeface="Segoe UI"/>
                  <a:ea typeface="Microsoft YaHei"/>
                  <a:cs typeface="Segoe UI"/>
                </a:rPr>
                <a:t>85家 (63.91%)</a:t>
              </a:r>
            </a:p>
          </p:txBody>
        </p:sp>
        <p:sp>
          <p:nvSpPr>
            <p:cNvPr id="38" name="TextBox 38"/>
            <p:cNvSpPr txBox="1"/>
            <p:nvPr/>
          </p:nvSpPr>
          <p:spPr>
            <a:xfrm>
              <a:off x="844868" y="4323874"/>
              <a:ext cx="259723" cy="19812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975" dirty="0">
                  <a:solidFill>
                    <a:srgbClr val="334155"/>
                  </a:solidFill>
                  <a:latin typeface="Segoe UI"/>
                  <a:ea typeface="Microsoft YaHei"/>
                  <a:cs typeface="Segoe UI"/>
                </a:rPr>
                <a:t>AA-</a:t>
              </a:r>
            </a:p>
          </p:txBody>
        </p:sp>
        <p:sp>
          <p:nvSpPr>
            <p:cNvPr id="39" name="Freeform 39"/>
            <p:cNvSpPr/>
            <p:nvPr/>
          </p:nvSpPr>
          <p:spPr>
            <a:xfrm>
              <a:off x="1333500" y="4286250"/>
              <a:ext cx="1905000" cy="228600"/>
            </a:xfrm>
            <a:custGeom>
              <a:avLst/>
              <a:gdLst/>
              <a:ahLst/>
              <a:cxnLst/>
              <a:rect l="l" t="t" r="r" b="b"/>
              <a:pathLst>
                <a:path w="1905000" h="228600">
                  <a:moveTo>
                    <a:pt x="38100" y="0"/>
                  </a:moveTo>
                  <a:lnTo>
                    <a:pt x="1866900" y="0"/>
                  </a:lnTo>
                  <a:cubicBezTo>
                    <a:pt x="1887942" y="0"/>
                    <a:pt x="1905000" y="17058"/>
                    <a:pt x="1905000" y="38100"/>
                  </a:cubicBezTo>
                  <a:lnTo>
                    <a:pt x="1905000" y="190500"/>
                  </a:lnTo>
                  <a:cubicBezTo>
                    <a:pt x="1905000" y="211542"/>
                    <a:pt x="1887942" y="228600"/>
                    <a:pt x="1866900" y="228600"/>
                  </a:cubicBezTo>
                  <a:lnTo>
                    <a:pt x="38100" y="228600"/>
                  </a:lnTo>
                  <a:cubicBezTo>
                    <a:pt x="17058" y="228600"/>
                    <a:pt x="0" y="211542"/>
                    <a:pt x="0" y="190500"/>
                  </a:cubicBezTo>
                  <a:lnTo>
                    <a:pt x="0" y="38100"/>
                  </a:lnTo>
                  <a:cubicBezTo>
                    <a:pt x="0" y="17058"/>
                    <a:pt x="17058" y="0"/>
                    <a:pt x="38100" y="0"/>
                  </a:cubicBezTo>
                  <a:close/>
                </a:path>
              </a:pathLst>
            </a:custGeom>
            <a:solidFill>
              <a:srgbClr val="E2E8F0"/>
            </a:solidFill>
            <a:ln>
              <a:noFill/>
            </a:ln>
            <a:effectLst>
              <a:outerShdw blurRad="57150" dist="19050" dir="10798281" algn="tl" rotWithShape="0">
                <a:srgbClr val="000000">
                  <a:alpha val="10000"/>
                </a:srgbClr>
              </a:outerShdw>
            </a:effectLst>
          </p:spPr>
        </p:sp>
        <p:sp>
          <p:nvSpPr>
            <p:cNvPr id="40" name="Freeform 40"/>
            <p:cNvSpPr/>
            <p:nvPr/>
          </p:nvSpPr>
          <p:spPr>
            <a:xfrm>
              <a:off x="1333500" y="4286250"/>
              <a:ext cx="285750" cy="228600"/>
            </a:xfrm>
            <a:custGeom>
              <a:avLst/>
              <a:gdLst/>
              <a:ahLst/>
              <a:cxnLst/>
              <a:rect l="l" t="t" r="r" b="b"/>
              <a:pathLst>
                <a:path w="285750" h="228600">
                  <a:moveTo>
                    <a:pt x="38100" y="0"/>
                  </a:moveTo>
                  <a:lnTo>
                    <a:pt x="247650" y="0"/>
                  </a:lnTo>
                  <a:cubicBezTo>
                    <a:pt x="268692" y="0"/>
                    <a:pt x="285750" y="17058"/>
                    <a:pt x="285750" y="38100"/>
                  </a:cubicBezTo>
                  <a:lnTo>
                    <a:pt x="285750" y="190500"/>
                  </a:lnTo>
                  <a:cubicBezTo>
                    <a:pt x="285750" y="211542"/>
                    <a:pt x="268692" y="228600"/>
                    <a:pt x="247650" y="228600"/>
                  </a:cubicBezTo>
                  <a:lnTo>
                    <a:pt x="38100" y="228600"/>
                  </a:lnTo>
                  <a:cubicBezTo>
                    <a:pt x="17058" y="228600"/>
                    <a:pt x="0" y="211542"/>
                    <a:pt x="0" y="190500"/>
                  </a:cubicBezTo>
                  <a:lnTo>
                    <a:pt x="0" y="38100"/>
                  </a:lnTo>
                  <a:cubicBezTo>
                    <a:pt x="0" y="17058"/>
                    <a:pt x="17058" y="0"/>
                    <a:pt x="38100" y="0"/>
                  </a:cubicBezTo>
                  <a:close/>
                </a:path>
              </a:pathLst>
            </a:custGeom>
            <a:solidFill>
              <a:srgbClr val="F59E0B"/>
            </a:solidFill>
            <a:ln>
              <a:noFill/>
            </a:ln>
            <a:effectLst>
              <a:outerShdw blurRad="57150" dist="19050" dir="10798281" algn="tl" rotWithShape="0">
                <a:srgbClr val="000000">
                  <a:alpha val="10000"/>
                </a:srgbClr>
              </a:outerShdw>
            </a:effectLst>
          </p:spPr>
        </p:sp>
        <p:sp>
          <p:nvSpPr>
            <p:cNvPr id="41" name="TextBox 41"/>
            <p:cNvSpPr txBox="1"/>
            <p:nvPr/>
          </p:nvSpPr>
          <p:spPr>
            <a:xfrm>
              <a:off x="1703070" y="4351020"/>
              <a:ext cx="266033" cy="18288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900" dirty="0">
                  <a:solidFill>
                    <a:srgbClr val="334155"/>
                  </a:solidFill>
                  <a:latin typeface="Segoe UI"/>
                  <a:ea typeface="Microsoft YaHei"/>
                  <a:cs typeface="Segoe UI"/>
                </a:rPr>
                <a:t>15家</a:t>
              </a:r>
            </a:p>
          </p:txBody>
        </p:sp>
        <p:sp>
          <p:nvSpPr>
            <p:cNvPr id="42" name="TextBox 42"/>
            <p:cNvSpPr txBox="1"/>
            <p:nvPr/>
          </p:nvSpPr>
          <p:spPr>
            <a:xfrm>
              <a:off x="844868" y="4752499"/>
              <a:ext cx="309562" cy="19812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975" dirty="0">
                  <a:solidFill>
                    <a:srgbClr val="334155"/>
                  </a:solidFill>
                  <a:latin typeface="Segoe UI"/>
                  <a:ea typeface="Microsoft YaHei"/>
                  <a:cs typeface="Segoe UI"/>
                </a:rPr>
                <a:t>其他</a:t>
              </a:r>
            </a:p>
          </p:txBody>
        </p:sp>
        <p:sp>
          <p:nvSpPr>
            <p:cNvPr id="43" name="Freeform 43"/>
            <p:cNvSpPr/>
            <p:nvPr/>
          </p:nvSpPr>
          <p:spPr>
            <a:xfrm>
              <a:off x="1333500" y="4714875"/>
              <a:ext cx="1905000" cy="228600"/>
            </a:xfrm>
            <a:custGeom>
              <a:avLst/>
              <a:gdLst/>
              <a:ahLst/>
              <a:cxnLst/>
              <a:rect l="l" t="t" r="r" b="b"/>
              <a:pathLst>
                <a:path w="1905000" h="228600">
                  <a:moveTo>
                    <a:pt x="38100" y="0"/>
                  </a:moveTo>
                  <a:lnTo>
                    <a:pt x="1866900" y="0"/>
                  </a:lnTo>
                  <a:cubicBezTo>
                    <a:pt x="1887942" y="0"/>
                    <a:pt x="1905000" y="17058"/>
                    <a:pt x="1905000" y="38100"/>
                  </a:cubicBezTo>
                  <a:lnTo>
                    <a:pt x="1905000" y="190500"/>
                  </a:lnTo>
                  <a:cubicBezTo>
                    <a:pt x="1905000" y="211542"/>
                    <a:pt x="1887942" y="228600"/>
                    <a:pt x="1866900" y="228600"/>
                  </a:cubicBezTo>
                  <a:lnTo>
                    <a:pt x="38100" y="228600"/>
                  </a:lnTo>
                  <a:cubicBezTo>
                    <a:pt x="17058" y="228600"/>
                    <a:pt x="0" y="211542"/>
                    <a:pt x="0" y="190500"/>
                  </a:cubicBezTo>
                  <a:lnTo>
                    <a:pt x="0" y="38100"/>
                  </a:lnTo>
                  <a:cubicBezTo>
                    <a:pt x="0" y="17058"/>
                    <a:pt x="17058" y="0"/>
                    <a:pt x="38100" y="0"/>
                  </a:cubicBezTo>
                  <a:close/>
                </a:path>
              </a:pathLst>
            </a:custGeom>
            <a:solidFill>
              <a:srgbClr val="E2E8F0"/>
            </a:solidFill>
            <a:ln>
              <a:noFill/>
            </a:ln>
            <a:effectLst>
              <a:outerShdw blurRad="57150" dist="19050" dir="10798281" algn="tl" rotWithShape="0">
                <a:srgbClr val="000000">
                  <a:alpha val="10000"/>
                </a:srgbClr>
              </a:outerShdw>
            </a:effectLst>
          </p:spPr>
        </p:sp>
        <p:sp>
          <p:nvSpPr>
            <p:cNvPr id="44" name="Freeform 44"/>
            <p:cNvSpPr/>
            <p:nvPr/>
          </p:nvSpPr>
          <p:spPr>
            <a:xfrm>
              <a:off x="1333500" y="4714875"/>
              <a:ext cx="76200" cy="228600"/>
            </a:xfrm>
            <a:custGeom>
              <a:avLst/>
              <a:gdLst/>
              <a:ahLst/>
              <a:cxnLst/>
              <a:rect l="l" t="t" r="r" b="b"/>
              <a:pathLst>
                <a:path w="76200" h="228600">
                  <a:moveTo>
                    <a:pt x="38100" y="0"/>
                  </a:moveTo>
                  <a:lnTo>
                    <a:pt x="38100" y="0"/>
                  </a:lnTo>
                  <a:cubicBezTo>
                    <a:pt x="59142" y="0"/>
                    <a:pt x="76200" y="17058"/>
                    <a:pt x="76200" y="38100"/>
                  </a:cubicBezTo>
                  <a:lnTo>
                    <a:pt x="76200" y="190500"/>
                  </a:lnTo>
                  <a:cubicBezTo>
                    <a:pt x="76200" y="211542"/>
                    <a:pt x="59142" y="228600"/>
                    <a:pt x="38100" y="228600"/>
                  </a:cubicBezTo>
                  <a:lnTo>
                    <a:pt x="38100" y="228600"/>
                  </a:lnTo>
                  <a:cubicBezTo>
                    <a:pt x="17058" y="228600"/>
                    <a:pt x="0" y="211542"/>
                    <a:pt x="0" y="190500"/>
                  </a:cubicBezTo>
                  <a:lnTo>
                    <a:pt x="0" y="38100"/>
                  </a:lnTo>
                  <a:cubicBezTo>
                    <a:pt x="0" y="17058"/>
                    <a:pt x="17058" y="0"/>
                    <a:pt x="38100" y="0"/>
                  </a:cubicBezTo>
                  <a:close/>
                </a:path>
              </a:pathLst>
            </a:custGeom>
            <a:solidFill>
              <a:srgbClr val="64748B"/>
            </a:solidFill>
            <a:ln>
              <a:noFill/>
            </a:ln>
            <a:effectLst>
              <a:outerShdw blurRad="57150" dist="19050" dir="10798281" algn="tl" rotWithShape="0">
                <a:srgbClr val="000000">
                  <a:alpha val="10000"/>
                </a:srgbClr>
              </a:outerShdw>
            </a:effectLst>
          </p:spPr>
        </p:sp>
        <p:sp>
          <p:nvSpPr>
            <p:cNvPr id="45" name="TextBox 45"/>
            <p:cNvSpPr txBox="1"/>
            <p:nvPr/>
          </p:nvSpPr>
          <p:spPr>
            <a:xfrm>
              <a:off x="1512570" y="4779645"/>
              <a:ext cx="285750" cy="18288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900" dirty="0">
                  <a:solidFill>
                    <a:srgbClr val="334155"/>
                  </a:solidFill>
                  <a:latin typeface="Segoe UI"/>
                  <a:ea typeface="Microsoft YaHei"/>
                  <a:cs typeface="Segoe UI"/>
                </a:rPr>
                <a:t>少量</a:t>
              </a:r>
            </a:p>
          </p:txBody>
        </p:sp>
      </p:grpSp>
      <p:grpSp>
        <p:nvGrpSpPr>
          <p:cNvPr id="65" name="Group 65"/>
          <p:cNvGrpSpPr/>
          <p:nvPr/>
        </p:nvGrpSpPr>
        <p:grpSpPr>
          <a:xfrm>
            <a:off x="4191000" y="2381250"/>
            <a:ext cx="3429000" cy="2667000"/>
            <a:chOff x="4191000" y="2381250"/>
            <a:chExt cx="3429000" cy="2667000"/>
          </a:xfrm>
          <a:effectLst>
            <a:outerShdw blurRad="57150" dist="19050" dir="10798281" algn="tl" rotWithShape="0">
              <a:srgbClr val="000000">
                <a:alpha val="10000"/>
              </a:srgbClr>
            </a:outerShdw>
          </a:effectLst>
        </p:grpSpPr>
        <p:sp>
          <p:nvSpPr>
            <p:cNvPr id="47" name="Freeform 47"/>
            <p:cNvSpPr/>
            <p:nvPr/>
          </p:nvSpPr>
          <p:spPr>
            <a:xfrm>
              <a:off x="4191000" y="2381250"/>
              <a:ext cx="3429000" cy="2667000"/>
            </a:xfrm>
            <a:custGeom>
              <a:avLst/>
              <a:gdLst/>
              <a:ahLst/>
              <a:cxnLst/>
              <a:rect l="l" t="t" r="r" b="b"/>
              <a:pathLst>
                <a:path w="3429000" h="2667000">
                  <a:moveTo>
                    <a:pt x="76200" y="0"/>
                  </a:moveTo>
                  <a:lnTo>
                    <a:pt x="3352800" y="0"/>
                  </a:lnTo>
                  <a:cubicBezTo>
                    <a:pt x="3394884" y="0"/>
                    <a:pt x="3429000" y="34116"/>
                    <a:pt x="3429000" y="76200"/>
                  </a:cubicBezTo>
                  <a:lnTo>
                    <a:pt x="3429000" y="2590800"/>
                  </a:lnTo>
                  <a:cubicBezTo>
                    <a:pt x="3429000" y="2632884"/>
                    <a:pt x="3394884" y="2667000"/>
                    <a:pt x="3352800" y="2667000"/>
                  </a:cubicBezTo>
                  <a:lnTo>
                    <a:pt x="76200" y="2667000"/>
                  </a:lnTo>
                  <a:cubicBezTo>
                    <a:pt x="34116" y="2667000"/>
                    <a:pt x="0" y="2632884"/>
                    <a:pt x="0" y="2590800"/>
                  </a:cubicBezTo>
                  <a:lnTo>
                    <a:pt x="0" y="76200"/>
                  </a:lnTo>
                  <a:cubicBezTo>
                    <a:pt x="0" y="34116"/>
                    <a:pt x="34116" y="0"/>
                    <a:pt x="76200" y="0"/>
                  </a:cubicBezTo>
                  <a:close/>
                </a:path>
              </a:pathLst>
            </a:custGeom>
            <a:solidFill>
              <a:srgbClr val="FFFFFF"/>
            </a:solidFill>
            <a:ln>
              <a:noFill/>
            </a:ln>
            <a:effectLst>
              <a:outerShdw blurRad="57150" dist="19050" dir="10798281" algn="tl" rotWithShape="0">
                <a:srgbClr val="000000">
                  <a:alpha val="10000"/>
                </a:srgbClr>
              </a:outerShdw>
            </a:effectLst>
          </p:spPr>
        </p:sp>
        <p:sp>
          <p:nvSpPr>
            <p:cNvPr id="48" name="TextBox 48"/>
            <p:cNvSpPr txBox="1"/>
            <p:nvPr/>
          </p:nvSpPr>
          <p:spPr>
            <a:xfrm>
              <a:off x="4461510" y="2585085"/>
              <a:ext cx="1134618" cy="24384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1200" b="1" dirty="0">
                  <a:solidFill>
                    <a:srgbClr val="1E3A5F"/>
                  </a:solidFill>
                  <a:latin typeface="Segoe UI"/>
                  <a:ea typeface="Microsoft YaHei"/>
                  <a:cs typeface="Segoe UI"/>
                </a:rPr>
                <a:t>业务类型分布</a:t>
              </a:r>
            </a:p>
          </p:txBody>
        </p:sp>
        <p:sp>
          <p:nvSpPr>
            <p:cNvPr id="49" name="TextBox 49"/>
            <p:cNvSpPr txBox="1"/>
            <p:nvPr/>
          </p:nvSpPr>
          <p:spPr>
            <a:xfrm>
              <a:off x="4465320" y="3046095"/>
              <a:ext cx="811530" cy="18288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900" dirty="0">
                  <a:solidFill>
                    <a:srgbClr val="334155"/>
                  </a:solidFill>
                  <a:latin typeface="Segoe UI"/>
                  <a:ea typeface="Microsoft YaHei"/>
                  <a:cs typeface="Segoe UI"/>
                </a:rPr>
                <a:t>基础设施建设</a:t>
              </a:r>
            </a:p>
          </p:txBody>
        </p:sp>
        <p:sp>
          <p:nvSpPr>
            <p:cNvPr id="50" name="Freeform 50"/>
            <p:cNvSpPr/>
            <p:nvPr/>
          </p:nvSpPr>
          <p:spPr>
            <a:xfrm>
              <a:off x="4476750" y="3238500"/>
              <a:ext cx="2857500" cy="190500"/>
            </a:xfrm>
            <a:custGeom>
              <a:avLst/>
              <a:gdLst/>
              <a:ahLst/>
              <a:cxnLst/>
              <a:rect l="l" t="t" r="r" b="b"/>
              <a:pathLst>
                <a:path w="2857500" h="190500">
                  <a:moveTo>
                    <a:pt x="38100" y="0"/>
                  </a:moveTo>
                  <a:lnTo>
                    <a:pt x="2819400" y="0"/>
                  </a:lnTo>
                  <a:cubicBezTo>
                    <a:pt x="2840442" y="0"/>
                    <a:pt x="2857500" y="17058"/>
                    <a:pt x="2857500" y="38100"/>
                  </a:cubicBezTo>
                  <a:lnTo>
                    <a:pt x="2857500" y="152400"/>
                  </a:lnTo>
                  <a:cubicBezTo>
                    <a:pt x="2857500" y="173442"/>
                    <a:pt x="2840442" y="190500"/>
                    <a:pt x="2819400" y="190500"/>
                  </a:cubicBezTo>
                  <a:lnTo>
                    <a:pt x="38100" y="190500"/>
                  </a:lnTo>
                  <a:cubicBezTo>
                    <a:pt x="17058" y="190500"/>
                    <a:pt x="0" y="173442"/>
                    <a:pt x="0" y="152400"/>
                  </a:cubicBezTo>
                  <a:lnTo>
                    <a:pt x="0" y="38100"/>
                  </a:lnTo>
                  <a:cubicBezTo>
                    <a:pt x="0" y="17058"/>
                    <a:pt x="17058" y="0"/>
                    <a:pt x="38100" y="0"/>
                  </a:cubicBezTo>
                  <a:close/>
                </a:path>
              </a:pathLst>
            </a:custGeom>
            <a:solidFill>
              <a:srgbClr val="E2E8F0"/>
            </a:solidFill>
            <a:ln>
              <a:noFill/>
            </a:ln>
            <a:effectLst>
              <a:outerShdw blurRad="57150" dist="19050" dir="10798281" algn="tl" rotWithShape="0">
                <a:srgbClr val="000000">
                  <a:alpha val="10000"/>
                </a:srgbClr>
              </a:outerShdw>
            </a:effectLst>
          </p:spPr>
        </p:sp>
        <p:sp>
          <p:nvSpPr>
            <p:cNvPr id="51" name="Freeform 51"/>
            <p:cNvSpPr/>
            <p:nvPr/>
          </p:nvSpPr>
          <p:spPr>
            <a:xfrm>
              <a:off x="4476750" y="3238500"/>
              <a:ext cx="1066800" cy="190500"/>
            </a:xfrm>
            <a:custGeom>
              <a:avLst/>
              <a:gdLst/>
              <a:ahLst/>
              <a:cxnLst/>
              <a:rect l="l" t="t" r="r" b="b"/>
              <a:pathLst>
                <a:path w="1066800" h="190500">
                  <a:moveTo>
                    <a:pt x="38100" y="0"/>
                  </a:moveTo>
                  <a:lnTo>
                    <a:pt x="1028700" y="0"/>
                  </a:lnTo>
                  <a:cubicBezTo>
                    <a:pt x="1049742" y="0"/>
                    <a:pt x="1066800" y="17058"/>
                    <a:pt x="1066800" y="38100"/>
                  </a:cubicBezTo>
                  <a:lnTo>
                    <a:pt x="1066800" y="152400"/>
                  </a:lnTo>
                  <a:cubicBezTo>
                    <a:pt x="1066800" y="173442"/>
                    <a:pt x="1049742" y="190500"/>
                    <a:pt x="1028700" y="190500"/>
                  </a:cubicBezTo>
                  <a:lnTo>
                    <a:pt x="38100" y="190500"/>
                  </a:lnTo>
                  <a:cubicBezTo>
                    <a:pt x="17058" y="190500"/>
                    <a:pt x="0" y="173442"/>
                    <a:pt x="0" y="152400"/>
                  </a:cubicBezTo>
                  <a:lnTo>
                    <a:pt x="0" y="38100"/>
                  </a:lnTo>
                  <a:cubicBezTo>
                    <a:pt x="0" y="17058"/>
                    <a:pt x="17058" y="0"/>
                    <a:pt x="38100" y="0"/>
                  </a:cubicBezTo>
                  <a:close/>
                </a:path>
              </a:pathLst>
            </a:custGeom>
            <a:solidFill>
              <a:srgbClr val="1E3A5F"/>
            </a:solidFill>
            <a:ln>
              <a:noFill/>
            </a:ln>
            <a:effectLst>
              <a:outerShdw blurRad="57150" dist="19050" dir="10798281" algn="tl" rotWithShape="0">
                <a:srgbClr val="000000">
                  <a:alpha val="10000"/>
                </a:srgbClr>
              </a:outerShdw>
            </a:effectLst>
          </p:spPr>
        </p:sp>
        <p:sp>
          <p:nvSpPr>
            <p:cNvPr id="52" name="TextBox 52"/>
            <p:cNvSpPr txBox="1"/>
            <p:nvPr/>
          </p:nvSpPr>
          <p:spPr>
            <a:xfrm>
              <a:off x="5656898" y="3292316"/>
              <a:ext cx="438457" cy="16764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825" b="1" dirty="0">
                  <a:solidFill>
                    <a:srgbClr val="1E3A5F"/>
                  </a:solidFill>
                  <a:latin typeface="Segoe UI"/>
                  <a:ea typeface="Microsoft YaHei"/>
                  <a:cs typeface="Segoe UI"/>
                </a:rPr>
                <a:t>37.40%</a:t>
              </a:r>
            </a:p>
          </p:txBody>
        </p:sp>
        <p:sp>
          <p:nvSpPr>
            <p:cNvPr id="53" name="TextBox 53"/>
            <p:cNvSpPr txBox="1"/>
            <p:nvPr/>
          </p:nvSpPr>
          <p:spPr>
            <a:xfrm>
              <a:off x="4465320" y="3569970"/>
              <a:ext cx="548640" cy="18288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900" dirty="0">
                  <a:solidFill>
                    <a:srgbClr val="334155"/>
                  </a:solidFill>
                  <a:latin typeface="Segoe UI"/>
                  <a:ea typeface="Microsoft YaHei"/>
                  <a:cs typeface="Segoe UI"/>
                </a:rPr>
                <a:t>产投平台</a:t>
              </a:r>
            </a:p>
          </p:txBody>
        </p:sp>
        <p:sp>
          <p:nvSpPr>
            <p:cNvPr id="54" name="Freeform 54"/>
            <p:cNvSpPr/>
            <p:nvPr/>
          </p:nvSpPr>
          <p:spPr>
            <a:xfrm>
              <a:off x="4476750" y="3762375"/>
              <a:ext cx="2857500" cy="190500"/>
            </a:xfrm>
            <a:custGeom>
              <a:avLst/>
              <a:gdLst/>
              <a:ahLst/>
              <a:cxnLst/>
              <a:rect l="l" t="t" r="r" b="b"/>
              <a:pathLst>
                <a:path w="2857500" h="190500">
                  <a:moveTo>
                    <a:pt x="38100" y="0"/>
                  </a:moveTo>
                  <a:lnTo>
                    <a:pt x="2819400" y="0"/>
                  </a:lnTo>
                  <a:cubicBezTo>
                    <a:pt x="2840442" y="0"/>
                    <a:pt x="2857500" y="17058"/>
                    <a:pt x="2857500" y="38100"/>
                  </a:cubicBezTo>
                  <a:lnTo>
                    <a:pt x="2857500" y="152400"/>
                  </a:lnTo>
                  <a:cubicBezTo>
                    <a:pt x="2857500" y="173442"/>
                    <a:pt x="2840442" y="190500"/>
                    <a:pt x="2819400" y="190500"/>
                  </a:cubicBezTo>
                  <a:lnTo>
                    <a:pt x="38100" y="190500"/>
                  </a:lnTo>
                  <a:cubicBezTo>
                    <a:pt x="17058" y="190500"/>
                    <a:pt x="0" y="173442"/>
                    <a:pt x="0" y="152400"/>
                  </a:cubicBezTo>
                  <a:lnTo>
                    <a:pt x="0" y="38100"/>
                  </a:lnTo>
                  <a:cubicBezTo>
                    <a:pt x="0" y="17058"/>
                    <a:pt x="17058" y="0"/>
                    <a:pt x="38100" y="0"/>
                  </a:cubicBezTo>
                  <a:close/>
                </a:path>
              </a:pathLst>
            </a:custGeom>
            <a:solidFill>
              <a:srgbClr val="E2E8F0"/>
            </a:solidFill>
            <a:ln>
              <a:noFill/>
            </a:ln>
            <a:effectLst>
              <a:outerShdw blurRad="57150" dist="19050" dir="10798281" algn="tl" rotWithShape="0">
                <a:srgbClr val="000000">
                  <a:alpha val="10000"/>
                </a:srgbClr>
              </a:outerShdw>
            </a:effectLst>
          </p:spPr>
        </p:sp>
        <p:sp>
          <p:nvSpPr>
            <p:cNvPr id="55" name="Freeform 55"/>
            <p:cNvSpPr/>
            <p:nvPr/>
          </p:nvSpPr>
          <p:spPr>
            <a:xfrm>
              <a:off x="4476750" y="3762375"/>
              <a:ext cx="714375" cy="190500"/>
            </a:xfrm>
            <a:custGeom>
              <a:avLst/>
              <a:gdLst/>
              <a:ahLst/>
              <a:cxnLst/>
              <a:rect l="l" t="t" r="r" b="b"/>
              <a:pathLst>
                <a:path w="714375" h="190500">
                  <a:moveTo>
                    <a:pt x="38100" y="0"/>
                  </a:moveTo>
                  <a:lnTo>
                    <a:pt x="676275" y="0"/>
                  </a:lnTo>
                  <a:cubicBezTo>
                    <a:pt x="697317" y="0"/>
                    <a:pt x="714375" y="17058"/>
                    <a:pt x="714375" y="38100"/>
                  </a:cubicBezTo>
                  <a:lnTo>
                    <a:pt x="714375" y="152400"/>
                  </a:lnTo>
                  <a:cubicBezTo>
                    <a:pt x="714375" y="173442"/>
                    <a:pt x="697317" y="190500"/>
                    <a:pt x="676275" y="190500"/>
                  </a:cubicBezTo>
                  <a:lnTo>
                    <a:pt x="38100" y="190500"/>
                  </a:lnTo>
                  <a:cubicBezTo>
                    <a:pt x="17058" y="190500"/>
                    <a:pt x="0" y="173442"/>
                    <a:pt x="0" y="152400"/>
                  </a:cubicBezTo>
                  <a:lnTo>
                    <a:pt x="0" y="38100"/>
                  </a:lnTo>
                  <a:cubicBezTo>
                    <a:pt x="0" y="17058"/>
                    <a:pt x="17058" y="0"/>
                    <a:pt x="38100" y="0"/>
                  </a:cubicBezTo>
                  <a:close/>
                </a:path>
              </a:pathLst>
            </a:custGeom>
            <a:solidFill>
              <a:srgbClr val="4A90D9"/>
            </a:solidFill>
            <a:ln>
              <a:noFill/>
            </a:ln>
            <a:effectLst>
              <a:outerShdw blurRad="57150" dist="19050" dir="10798281" algn="tl" rotWithShape="0">
                <a:srgbClr val="000000">
                  <a:alpha val="10000"/>
                </a:srgbClr>
              </a:outerShdw>
            </a:effectLst>
          </p:spPr>
        </p:sp>
        <p:sp>
          <p:nvSpPr>
            <p:cNvPr id="56" name="TextBox 56"/>
            <p:cNvSpPr txBox="1"/>
            <p:nvPr/>
          </p:nvSpPr>
          <p:spPr>
            <a:xfrm>
              <a:off x="5323522" y="3816191"/>
              <a:ext cx="352306" cy="16764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825" dirty="0">
                  <a:solidFill>
                    <a:srgbClr val="334155"/>
                  </a:solidFill>
                  <a:latin typeface="Segoe UI"/>
                  <a:ea typeface="Microsoft YaHei"/>
                  <a:cs typeface="Segoe UI"/>
                </a:rPr>
                <a:t>25.0%</a:t>
              </a:r>
            </a:p>
          </p:txBody>
        </p:sp>
        <p:sp>
          <p:nvSpPr>
            <p:cNvPr id="57" name="TextBox 57"/>
            <p:cNvSpPr txBox="1"/>
            <p:nvPr/>
          </p:nvSpPr>
          <p:spPr>
            <a:xfrm>
              <a:off x="4465320" y="4093845"/>
              <a:ext cx="811530" cy="18288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900" dirty="0">
                  <a:solidFill>
                    <a:srgbClr val="334155"/>
                  </a:solidFill>
                  <a:latin typeface="Segoe UI"/>
                  <a:ea typeface="Microsoft YaHei"/>
                  <a:cs typeface="Segoe UI"/>
                </a:rPr>
                <a:t>土地开发整理</a:t>
              </a:r>
            </a:p>
          </p:txBody>
        </p:sp>
        <p:sp>
          <p:nvSpPr>
            <p:cNvPr id="58" name="Freeform 58"/>
            <p:cNvSpPr/>
            <p:nvPr/>
          </p:nvSpPr>
          <p:spPr>
            <a:xfrm>
              <a:off x="4476750" y="4286250"/>
              <a:ext cx="2857500" cy="190500"/>
            </a:xfrm>
            <a:custGeom>
              <a:avLst/>
              <a:gdLst/>
              <a:ahLst/>
              <a:cxnLst/>
              <a:rect l="l" t="t" r="r" b="b"/>
              <a:pathLst>
                <a:path w="2857500" h="190500">
                  <a:moveTo>
                    <a:pt x="38100" y="0"/>
                  </a:moveTo>
                  <a:lnTo>
                    <a:pt x="2819400" y="0"/>
                  </a:lnTo>
                  <a:cubicBezTo>
                    <a:pt x="2840442" y="0"/>
                    <a:pt x="2857500" y="17058"/>
                    <a:pt x="2857500" y="38100"/>
                  </a:cubicBezTo>
                  <a:lnTo>
                    <a:pt x="2857500" y="152400"/>
                  </a:lnTo>
                  <a:cubicBezTo>
                    <a:pt x="2857500" y="173442"/>
                    <a:pt x="2840442" y="190500"/>
                    <a:pt x="2819400" y="190500"/>
                  </a:cubicBezTo>
                  <a:lnTo>
                    <a:pt x="38100" y="190500"/>
                  </a:lnTo>
                  <a:cubicBezTo>
                    <a:pt x="17058" y="190500"/>
                    <a:pt x="0" y="173442"/>
                    <a:pt x="0" y="152400"/>
                  </a:cubicBezTo>
                  <a:lnTo>
                    <a:pt x="0" y="38100"/>
                  </a:lnTo>
                  <a:cubicBezTo>
                    <a:pt x="0" y="17058"/>
                    <a:pt x="17058" y="0"/>
                    <a:pt x="38100" y="0"/>
                  </a:cubicBezTo>
                  <a:close/>
                </a:path>
              </a:pathLst>
            </a:custGeom>
            <a:solidFill>
              <a:srgbClr val="E2E8F0"/>
            </a:solidFill>
            <a:ln>
              <a:noFill/>
            </a:ln>
            <a:effectLst>
              <a:outerShdw blurRad="57150" dist="19050" dir="10798281" algn="tl" rotWithShape="0">
                <a:srgbClr val="000000">
                  <a:alpha val="10000"/>
                </a:srgbClr>
              </a:outerShdw>
            </a:effectLst>
          </p:spPr>
        </p:sp>
        <p:sp>
          <p:nvSpPr>
            <p:cNvPr id="59" name="Freeform 59"/>
            <p:cNvSpPr/>
            <p:nvPr/>
          </p:nvSpPr>
          <p:spPr>
            <a:xfrm>
              <a:off x="4476750" y="4286250"/>
              <a:ext cx="514350" cy="190500"/>
            </a:xfrm>
            <a:custGeom>
              <a:avLst/>
              <a:gdLst/>
              <a:ahLst/>
              <a:cxnLst/>
              <a:rect l="l" t="t" r="r" b="b"/>
              <a:pathLst>
                <a:path w="514350" h="190500">
                  <a:moveTo>
                    <a:pt x="38100" y="0"/>
                  </a:moveTo>
                  <a:lnTo>
                    <a:pt x="476250" y="0"/>
                  </a:lnTo>
                  <a:cubicBezTo>
                    <a:pt x="497292" y="0"/>
                    <a:pt x="514350" y="17058"/>
                    <a:pt x="514350" y="38100"/>
                  </a:cubicBezTo>
                  <a:lnTo>
                    <a:pt x="514350" y="152400"/>
                  </a:lnTo>
                  <a:cubicBezTo>
                    <a:pt x="514350" y="173442"/>
                    <a:pt x="497292" y="190500"/>
                    <a:pt x="476250" y="190500"/>
                  </a:cubicBezTo>
                  <a:lnTo>
                    <a:pt x="38100" y="190500"/>
                  </a:lnTo>
                  <a:cubicBezTo>
                    <a:pt x="17058" y="190500"/>
                    <a:pt x="0" y="173442"/>
                    <a:pt x="0" y="152400"/>
                  </a:cubicBezTo>
                  <a:lnTo>
                    <a:pt x="0" y="38100"/>
                  </a:lnTo>
                  <a:cubicBezTo>
                    <a:pt x="0" y="17058"/>
                    <a:pt x="17058" y="0"/>
                    <a:pt x="38100" y="0"/>
                  </a:cubicBezTo>
                  <a:close/>
                </a:path>
              </a:pathLst>
            </a:custGeom>
            <a:solidFill>
              <a:srgbClr val="2ECC71"/>
            </a:solidFill>
            <a:ln>
              <a:noFill/>
            </a:ln>
            <a:effectLst>
              <a:outerShdw blurRad="57150" dist="19050" dir="10798281" algn="tl" rotWithShape="0">
                <a:srgbClr val="000000">
                  <a:alpha val="10000"/>
                </a:srgbClr>
              </a:outerShdw>
            </a:effectLst>
          </p:spPr>
        </p:sp>
        <p:sp>
          <p:nvSpPr>
            <p:cNvPr id="60" name="TextBox 60"/>
            <p:cNvSpPr txBox="1"/>
            <p:nvPr/>
          </p:nvSpPr>
          <p:spPr>
            <a:xfrm>
              <a:off x="5085398" y="4340066"/>
              <a:ext cx="322183" cy="16764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825" dirty="0">
                  <a:solidFill>
                    <a:srgbClr val="334155"/>
                  </a:solidFill>
                  <a:latin typeface="Segoe UI"/>
                  <a:ea typeface="Microsoft YaHei"/>
                  <a:cs typeface="Segoe UI"/>
                </a:rPr>
                <a:t>18.0%</a:t>
              </a:r>
            </a:p>
          </p:txBody>
        </p:sp>
        <p:sp>
          <p:nvSpPr>
            <p:cNvPr id="61" name="TextBox 61"/>
            <p:cNvSpPr txBox="1"/>
            <p:nvPr/>
          </p:nvSpPr>
          <p:spPr>
            <a:xfrm>
              <a:off x="4465320" y="4617720"/>
              <a:ext cx="1015270" cy="18288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900" dirty="0">
                  <a:solidFill>
                    <a:srgbClr val="334155"/>
                  </a:solidFill>
                  <a:latin typeface="Segoe UI"/>
                  <a:ea typeface="Microsoft YaHei"/>
                  <a:cs typeface="Segoe UI"/>
                </a:rPr>
                <a:t>公用事业/综合性</a:t>
              </a:r>
            </a:p>
          </p:txBody>
        </p:sp>
        <p:sp>
          <p:nvSpPr>
            <p:cNvPr id="62" name="Freeform 62"/>
            <p:cNvSpPr/>
            <p:nvPr/>
          </p:nvSpPr>
          <p:spPr>
            <a:xfrm>
              <a:off x="4476750" y="4810125"/>
              <a:ext cx="2857500" cy="190500"/>
            </a:xfrm>
            <a:custGeom>
              <a:avLst/>
              <a:gdLst/>
              <a:ahLst/>
              <a:cxnLst/>
              <a:rect l="l" t="t" r="r" b="b"/>
              <a:pathLst>
                <a:path w="2857500" h="190500">
                  <a:moveTo>
                    <a:pt x="38100" y="0"/>
                  </a:moveTo>
                  <a:lnTo>
                    <a:pt x="2819400" y="0"/>
                  </a:lnTo>
                  <a:cubicBezTo>
                    <a:pt x="2840442" y="0"/>
                    <a:pt x="2857500" y="17058"/>
                    <a:pt x="2857500" y="38100"/>
                  </a:cubicBezTo>
                  <a:lnTo>
                    <a:pt x="2857500" y="152400"/>
                  </a:lnTo>
                  <a:cubicBezTo>
                    <a:pt x="2857500" y="173442"/>
                    <a:pt x="2840442" y="190500"/>
                    <a:pt x="2819400" y="190500"/>
                  </a:cubicBezTo>
                  <a:lnTo>
                    <a:pt x="38100" y="190500"/>
                  </a:lnTo>
                  <a:cubicBezTo>
                    <a:pt x="17058" y="190500"/>
                    <a:pt x="0" y="173442"/>
                    <a:pt x="0" y="152400"/>
                  </a:cubicBezTo>
                  <a:lnTo>
                    <a:pt x="0" y="38100"/>
                  </a:lnTo>
                  <a:cubicBezTo>
                    <a:pt x="0" y="17058"/>
                    <a:pt x="17058" y="0"/>
                    <a:pt x="38100" y="0"/>
                  </a:cubicBezTo>
                  <a:close/>
                </a:path>
              </a:pathLst>
            </a:custGeom>
            <a:solidFill>
              <a:srgbClr val="E2E8F0"/>
            </a:solidFill>
            <a:ln>
              <a:noFill/>
            </a:ln>
            <a:effectLst>
              <a:outerShdw blurRad="57150" dist="19050" dir="10798281" algn="tl" rotWithShape="0">
                <a:srgbClr val="000000">
                  <a:alpha val="10000"/>
                </a:srgbClr>
              </a:outerShdw>
            </a:effectLst>
          </p:spPr>
        </p:sp>
        <p:sp>
          <p:nvSpPr>
            <p:cNvPr id="63" name="Freeform 63"/>
            <p:cNvSpPr/>
            <p:nvPr/>
          </p:nvSpPr>
          <p:spPr>
            <a:xfrm>
              <a:off x="4476750" y="4810125"/>
              <a:ext cx="571500" cy="190500"/>
            </a:xfrm>
            <a:custGeom>
              <a:avLst/>
              <a:gdLst/>
              <a:ahLst/>
              <a:cxnLst/>
              <a:rect l="l" t="t" r="r" b="b"/>
              <a:pathLst>
                <a:path w="571500" h="190500">
                  <a:moveTo>
                    <a:pt x="38100" y="0"/>
                  </a:moveTo>
                  <a:lnTo>
                    <a:pt x="533400" y="0"/>
                  </a:lnTo>
                  <a:cubicBezTo>
                    <a:pt x="554442" y="0"/>
                    <a:pt x="571500" y="17058"/>
                    <a:pt x="571500" y="38100"/>
                  </a:cubicBezTo>
                  <a:lnTo>
                    <a:pt x="571500" y="152400"/>
                  </a:lnTo>
                  <a:cubicBezTo>
                    <a:pt x="571500" y="173442"/>
                    <a:pt x="554442" y="190500"/>
                    <a:pt x="533400" y="190500"/>
                  </a:cubicBezTo>
                  <a:lnTo>
                    <a:pt x="38100" y="190500"/>
                  </a:lnTo>
                  <a:cubicBezTo>
                    <a:pt x="17058" y="190500"/>
                    <a:pt x="0" y="173442"/>
                    <a:pt x="0" y="152400"/>
                  </a:cubicBezTo>
                  <a:lnTo>
                    <a:pt x="0" y="38100"/>
                  </a:lnTo>
                  <a:cubicBezTo>
                    <a:pt x="0" y="17058"/>
                    <a:pt x="17058" y="0"/>
                    <a:pt x="38100" y="0"/>
                  </a:cubicBezTo>
                  <a:close/>
                </a:path>
              </a:pathLst>
            </a:custGeom>
            <a:solidFill>
              <a:srgbClr val="F59E0B"/>
            </a:solidFill>
            <a:ln>
              <a:noFill/>
            </a:ln>
            <a:effectLst>
              <a:outerShdw blurRad="57150" dist="19050" dir="10798281" algn="tl" rotWithShape="0">
                <a:srgbClr val="000000">
                  <a:alpha val="10000"/>
                </a:srgbClr>
              </a:outerShdw>
            </a:effectLst>
          </p:spPr>
        </p:sp>
        <p:sp>
          <p:nvSpPr>
            <p:cNvPr id="64" name="TextBox 64"/>
            <p:cNvSpPr txBox="1"/>
            <p:nvPr/>
          </p:nvSpPr>
          <p:spPr>
            <a:xfrm>
              <a:off x="5180648" y="4863941"/>
              <a:ext cx="322183" cy="16764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825" dirty="0">
                  <a:solidFill>
                    <a:srgbClr val="334155"/>
                  </a:solidFill>
                  <a:latin typeface="Segoe UI"/>
                  <a:ea typeface="Microsoft YaHei"/>
                  <a:cs typeface="Segoe UI"/>
                </a:rPr>
                <a:t>19.6%</a:t>
              </a:r>
            </a:p>
          </p:txBody>
        </p:sp>
      </p:grpSp>
      <p:grpSp>
        <p:nvGrpSpPr>
          <p:cNvPr id="98" name="Group 98"/>
          <p:cNvGrpSpPr/>
          <p:nvPr/>
        </p:nvGrpSpPr>
        <p:grpSpPr>
          <a:xfrm>
            <a:off x="7810500" y="1238250"/>
            <a:ext cx="3810000" cy="3810000"/>
            <a:chOff x="7810500" y="1238250"/>
            <a:chExt cx="3810000" cy="3810000"/>
          </a:xfrm>
          <a:effectLst>
            <a:outerShdw blurRad="57150" dist="19050" dir="10798281" algn="tl" rotWithShape="0">
              <a:srgbClr val="000000">
                <a:alpha val="10000"/>
              </a:srgbClr>
            </a:outerShdw>
          </a:effectLst>
        </p:grpSpPr>
        <p:sp>
          <p:nvSpPr>
            <p:cNvPr id="66" name="Freeform 66"/>
            <p:cNvSpPr/>
            <p:nvPr/>
          </p:nvSpPr>
          <p:spPr>
            <a:xfrm>
              <a:off x="7810500" y="1238250"/>
              <a:ext cx="3810000" cy="3810000"/>
            </a:xfrm>
            <a:custGeom>
              <a:avLst/>
              <a:gdLst/>
              <a:ahLst/>
              <a:cxnLst/>
              <a:rect l="l" t="t" r="r" b="b"/>
              <a:pathLst>
                <a:path w="3810000" h="3810000">
                  <a:moveTo>
                    <a:pt x="76200" y="0"/>
                  </a:moveTo>
                  <a:lnTo>
                    <a:pt x="3733800" y="0"/>
                  </a:lnTo>
                  <a:cubicBezTo>
                    <a:pt x="3775884" y="0"/>
                    <a:pt x="3810000" y="34116"/>
                    <a:pt x="3810000" y="76200"/>
                  </a:cubicBezTo>
                  <a:lnTo>
                    <a:pt x="3810000" y="3733800"/>
                  </a:lnTo>
                  <a:cubicBezTo>
                    <a:pt x="3810000" y="3775884"/>
                    <a:pt x="3775884" y="3810000"/>
                    <a:pt x="3733800" y="3810000"/>
                  </a:cubicBezTo>
                  <a:lnTo>
                    <a:pt x="76200" y="3810000"/>
                  </a:lnTo>
                  <a:cubicBezTo>
                    <a:pt x="34116" y="3810000"/>
                    <a:pt x="0" y="3775884"/>
                    <a:pt x="0" y="3733800"/>
                  </a:cubicBezTo>
                  <a:lnTo>
                    <a:pt x="0" y="76200"/>
                  </a:lnTo>
                  <a:cubicBezTo>
                    <a:pt x="0" y="34116"/>
                    <a:pt x="34116" y="0"/>
                    <a:pt x="76200" y="0"/>
                  </a:cubicBezTo>
                  <a:close/>
                </a:path>
              </a:pathLst>
            </a:custGeom>
            <a:solidFill>
              <a:srgbClr val="FFFFFF"/>
            </a:solidFill>
            <a:ln>
              <a:noFill/>
            </a:ln>
            <a:effectLst>
              <a:outerShdw blurRad="57150" dist="19050" dir="10798281" algn="tl" rotWithShape="0">
                <a:srgbClr val="000000">
                  <a:alpha val="10000"/>
                </a:srgbClr>
              </a:outerShdw>
            </a:effectLst>
          </p:spPr>
        </p:sp>
        <p:sp>
          <p:nvSpPr>
            <p:cNvPr id="67" name="TextBox 67"/>
            <p:cNvSpPr txBox="1"/>
            <p:nvPr/>
          </p:nvSpPr>
          <p:spPr>
            <a:xfrm>
              <a:off x="8081010" y="1442085"/>
              <a:ext cx="1576273" cy="24384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1200" b="1" dirty="0">
                  <a:solidFill>
                    <a:srgbClr val="1E3A5F"/>
                  </a:solidFill>
                  <a:latin typeface="Segoe UI"/>
                  <a:ea typeface="Microsoft YaHei"/>
                  <a:cs typeface="Segoe UI"/>
                </a:rPr>
                <a:t>本级TOP5城投平台</a:t>
              </a:r>
            </a:p>
          </p:txBody>
        </p:sp>
        <p:sp>
          <p:nvSpPr>
            <p:cNvPr id="68" name="Freeform 68"/>
            <p:cNvSpPr/>
            <p:nvPr/>
          </p:nvSpPr>
          <p:spPr>
            <a:xfrm>
              <a:off x="8096250" y="1762125"/>
              <a:ext cx="3238500" cy="304800"/>
            </a:xfrm>
            <a:custGeom>
              <a:avLst/>
              <a:gdLst/>
              <a:ahLst/>
              <a:cxnLst/>
              <a:rect l="l" t="t" r="r" b="b"/>
              <a:pathLst>
                <a:path w="3238500" h="304800">
                  <a:moveTo>
                    <a:pt x="38100" y="0"/>
                  </a:moveTo>
                  <a:lnTo>
                    <a:pt x="3200400" y="0"/>
                  </a:lnTo>
                  <a:cubicBezTo>
                    <a:pt x="3221442" y="0"/>
                    <a:pt x="3238500" y="17058"/>
                    <a:pt x="3238500" y="38100"/>
                  </a:cubicBezTo>
                  <a:lnTo>
                    <a:pt x="3238500" y="266700"/>
                  </a:lnTo>
                  <a:cubicBezTo>
                    <a:pt x="3238500" y="287742"/>
                    <a:pt x="3221442" y="304800"/>
                    <a:pt x="3200400" y="304800"/>
                  </a:cubicBezTo>
                  <a:lnTo>
                    <a:pt x="38100" y="304800"/>
                  </a:lnTo>
                  <a:cubicBezTo>
                    <a:pt x="17058" y="304800"/>
                    <a:pt x="0" y="287742"/>
                    <a:pt x="0" y="266700"/>
                  </a:cubicBezTo>
                  <a:lnTo>
                    <a:pt x="0" y="38100"/>
                  </a:lnTo>
                  <a:cubicBezTo>
                    <a:pt x="0" y="17058"/>
                    <a:pt x="17058" y="0"/>
                    <a:pt x="38100" y="0"/>
                  </a:cubicBezTo>
                  <a:close/>
                </a:path>
              </a:pathLst>
            </a:custGeom>
            <a:solidFill>
              <a:srgbClr val="1E3A5F"/>
            </a:solidFill>
            <a:ln>
              <a:noFill/>
            </a:ln>
            <a:effectLst>
              <a:outerShdw blurRad="57150" dist="19050" dir="10798281" algn="tl" rotWithShape="0">
                <a:srgbClr val="000000">
                  <a:alpha val="10000"/>
                </a:srgbClr>
              </a:outerShdw>
            </a:effectLst>
          </p:spPr>
        </p:sp>
        <p:sp>
          <p:nvSpPr>
            <p:cNvPr id="69" name="TextBox 69"/>
            <p:cNvSpPr txBox="1"/>
            <p:nvPr/>
          </p:nvSpPr>
          <p:spPr>
            <a:xfrm>
              <a:off x="8276272" y="1882616"/>
              <a:ext cx="527018" cy="16764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825" b="1" dirty="0">
                  <a:solidFill>
                    <a:srgbClr val="FFFFFF"/>
                  </a:solidFill>
                  <a:latin typeface="Segoe UI"/>
                  <a:ea typeface="Microsoft YaHei"/>
                  <a:cs typeface="Segoe UI"/>
                </a:rPr>
                <a:t>平台名称</a:t>
              </a:r>
            </a:p>
          </p:txBody>
        </p:sp>
        <p:sp>
          <p:nvSpPr>
            <p:cNvPr id="70" name="TextBox 70"/>
            <p:cNvSpPr txBox="1"/>
            <p:nvPr/>
          </p:nvSpPr>
          <p:spPr>
            <a:xfrm>
              <a:off x="9959507" y="1882616"/>
              <a:ext cx="273987" cy="16764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825" b="1" dirty="0">
                  <a:solidFill>
                    <a:srgbClr val="FFFFFF"/>
                  </a:solidFill>
                  <a:latin typeface="Segoe UI"/>
                  <a:ea typeface="Microsoft YaHei"/>
                  <a:cs typeface="Segoe UI"/>
                </a:rPr>
                <a:t>评级</a:t>
              </a:r>
            </a:p>
          </p:txBody>
        </p:sp>
        <p:sp>
          <p:nvSpPr>
            <p:cNvPr id="71" name="TextBox 71"/>
            <p:cNvSpPr txBox="1"/>
            <p:nvPr/>
          </p:nvSpPr>
          <p:spPr>
            <a:xfrm>
              <a:off x="10525407" y="1882616"/>
              <a:ext cx="666186" cy="16764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825" b="1" dirty="0">
                  <a:solidFill>
                    <a:srgbClr val="FFFFFF"/>
                  </a:solidFill>
                  <a:latin typeface="Segoe UI"/>
                  <a:ea typeface="Microsoft YaHei"/>
                  <a:cs typeface="Segoe UI"/>
                </a:rPr>
                <a:t>总资产(亿)</a:t>
              </a:r>
            </a:p>
          </p:txBody>
        </p:sp>
        <p:sp>
          <p:nvSpPr>
            <p:cNvPr id="72" name="Rectangle 72"/>
            <p:cNvSpPr/>
            <p:nvPr/>
          </p:nvSpPr>
          <p:spPr>
            <a:xfrm>
              <a:off x="8096250" y="2066925"/>
              <a:ext cx="3238500" cy="381000"/>
            </a:xfrm>
            <a:prstGeom prst="rect">
              <a:avLst/>
            </a:prstGeom>
            <a:solidFill>
              <a:srgbClr val="EBF4FF"/>
            </a:solidFill>
            <a:ln>
              <a:noFill/>
            </a:ln>
            <a:effectLst>
              <a:outerShdw blurRad="57150" dist="19050" dir="10798281" algn="tl" rotWithShape="0">
                <a:srgbClr val="000000">
                  <a:alpha val="10000"/>
                </a:srgbClr>
              </a:outerShdw>
            </a:effectLst>
          </p:spPr>
        </p:sp>
        <p:sp>
          <p:nvSpPr>
            <p:cNvPr id="73" name="TextBox 73"/>
            <p:cNvSpPr txBox="1"/>
            <p:nvPr/>
          </p:nvSpPr>
          <p:spPr>
            <a:xfrm>
              <a:off x="8276272" y="2149316"/>
              <a:ext cx="1286113" cy="16764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825" b="1" dirty="0">
                  <a:solidFill>
                    <a:srgbClr val="1E3A5F"/>
                  </a:solidFill>
                  <a:latin typeface="Segoe UI"/>
                  <a:ea typeface="Microsoft YaHei"/>
                  <a:cs typeface="Segoe UI"/>
                </a:rPr>
                <a:t>重庆城市交通开发投资</a:t>
              </a:r>
            </a:p>
          </p:txBody>
        </p:sp>
        <p:sp>
          <p:nvSpPr>
            <p:cNvPr id="74" name="TextBox 74"/>
            <p:cNvSpPr txBox="1"/>
            <p:nvPr/>
          </p:nvSpPr>
          <p:spPr>
            <a:xfrm>
              <a:off x="8277225" y="2300288"/>
              <a:ext cx="796766" cy="15240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750" dirty="0">
                  <a:solidFill>
                    <a:srgbClr val="64748B"/>
                  </a:solidFill>
                  <a:latin typeface="Segoe UI"/>
                  <a:ea typeface="Microsoft YaHei"/>
                  <a:cs typeface="Segoe UI"/>
                </a:rPr>
                <a:t>(集团)有限公司</a:t>
              </a:r>
            </a:p>
          </p:txBody>
        </p:sp>
        <p:sp>
          <p:nvSpPr>
            <p:cNvPr id="75" name="TextBox 75"/>
            <p:cNvSpPr txBox="1"/>
            <p:nvPr/>
          </p:nvSpPr>
          <p:spPr>
            <a:xfrm>
              <a:off x="9986617" y="2215991"/>
              <a:ext cx="219766" cy="16764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825" dirty="0">
                  <a:solidFill>
                    <a:srgbClr val="1E3A5F"/>
                  </a:solidFill>
                  <a:latin typeface="Segoe UI"/>
                  <a:ea typeface="Microsoft YaHei"/>
                  <a:cs typeface="Segoe UI"/>
                </a:rPr>
                <a:t>AAA</a:t>
              </a:r>
            </a:p>
          </p:txBody>
        </p:sp>
        <p:sp>
          <p:nvSpPr>
            <p:cNvPr id="76" name="TextBox 76"/>
            <p:cNvSpPr txBox="1"/>
            <p:nvPr/>
          </p:nvSpPr>
          <p:spPr>
            <a:xfrm>
              <a:off x="10569688" y="2215991"/>
              <a:ext cx="577625" cy="16764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825" b="1" dirty="0">
                  <a:solidFill>
                    <a:srgbClr val="1E3A5F"/>
                  </a:solidFill>
                  <a:latin typeface="Segoe UI"/>
                  <a:ea typeface="Microsoft YaHei"/>
                  <a:cs typeface="Segoe UI"/>
                </a:rPr>
                <a:t>3,846.33</a:t>
              </a:r>
            </a:p>
          </p:txBody>
        </p:sp>
        <p:sp>
          <p:nvSpPr>
            <p:cNvPr id="77" name="Rectangle 77"/>
            <p:cNvSpPr/>
            <p:nvPr/>
          </p:nvSpPr>
          <p:spPr>
            <a:xfrm>
              <a:off x="8096250" y="2447925"/>
              <a:ext cx="3238500" cy="381000"/>
            </a:xfrm>
            <a:prstGeom prst="rect">
              <a:avLst/>
            </a:prstGeom>
            <a:solidFill>
              <a:srgbClr val="FFFFFF"/>
            </a:solidFill>
            <a:ln>
              <a:noFill/>
            </a:ln>
            <a:effectLst>
              <a:outerShdw blurRad="57150" dist="19050" dir="10798281" algn="tl" rotWithShape="0">
                <a:srgbClr val="000000">
                  <a:alpha val="10000"/>
                </a:srgbClr>
              </a:outerShdw>
            </a:effectLst>
          </p:spPr>
        </p:sp>
        <p:sp>
          <p:nvSpPr>
            <p:cNvPr id="78" name="TextBox 78"/>
            <p:cNvSpPr txBox="1"/>
            <p:nvPr/>
          </p:nvSpPr>
          <p:spPr>
            <a:xfrm>
              <a:off x="8276272" y="2530316"/>
              <a:ext cx="984885" cy="16764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825" dirty="0">
                  <a:solidFill>
                    <a:srgbClr val="334155"/>
                  </a:solidFill>
                  <a:latin typeface="Segoe UI"/>
                  <a:ea typeface="Microsoft YaHei"/>
                  <a:cs typeface="Segoe UI"/>
                </a:rPr>
                <a:t>重庆渝富控股集团</a:t>
              </a:r>
            </a:p>
          </p:txBody>
        </p:sp>
        <p:sp>
          <p:nvSpPr>
            <p:cNvPr id="79" name="TextBox 79"/>
            <p:cNvSpPr txBox="1"/>
            <p:nvPr/>
          </p:nvSpPr>
          <p:spPr>
            <a:xfrm>
              <a:off x="8277225" y="2681288"/>
              <a:ext cx="457200" cy="15240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750" dirty="0">
                  <a:solidFill>
                    <a:srgbClr val="64748B"/>
                  </a:solidFill>
                  <a:latin typeface="Segoe UI"/>
                  <a:ea typeface="Microsoft YaHei"/>
                  <a:cs typeface="Segoe UI"/>
                </a:rPr>
                <a:t>有限公司</a:t>
              </a:r>
            </a:p>
          </p:txBody>
        </p:sp>
        <p:sp>
          <p:nvSpPr>
            <p:cNvPr id="80" name="TextBox 80"/>
            <p:cNvSpPr txBox="1"/>
            <p:nvPr/>
          </p:nvSpPr>
          <p:spPr>
            <a:xfrm>
              <a:off x="9986617" y="2596991"/>
              <a:ext cx="219766" cy="16764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825" dirty="0">
                  <a:solidFill>
                    <a:srgbClr val="1E3A5F"/>
                  </a:solidFill>
                  <a:latin typeface="Segoe UI"/>
                  <a:ea typeface="Microsoft YaHei"/>
                  <a:cs typeface="Segoe UI"/>
                </a:rPr>
                <a:t>AAA</a:t>
              </a:r>
            </a:p>
          </p:txBody>
        </p:sp>
        <p:sp>
          <p:nvSpPr>
            <p:cNvPr id="81" name="TextBox 81"/>
            <p:cNvSpPr txBox="1"/>
            <p:nvPr/>
          </p:nvSpPr>
          <p:spPr>
            <a:xfrm>
              <a:off x="10582942" y="2596991"/>
              <a:ext cx="551117" cy="16764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825" dirty="0">
                  <a:solidFill>
                    <a:srgbClr val="334155"/>
                  </a:solidFill>
                  <a:latin typeface="Segoe UI"/>
                  <a:ea typeface="Microsoft YaHei"/>
                  <a:cs typeface="Segoe UI"/>
                </a:rPr>
                <a:t>3,548.39</a:t>
              </a:r>
            </a:p>
          </p:txBody>
        </p:sp>
        <p:sp>
          <p:nvSpPr>
            <p:cNvPr id="82" name="Rectangle 82"/>
            <p:cNvSpPr/>
            <p:nvPr/>
          </p:nvSpPr>
          <p:spPr>
            <a:xfrm>
              <a:off x="8096250" y="2828925"/>
              <a:ext cx="3238500" cy="381000"/>
            </a:xfrm>
            <a:prstGeom prst="rect">
              <a:avLst/>
            </a:prstGeom>
            <a:solidFill>
              <a:srgbClr val="EBF4FF"/>
            </a:solidFill>
            <a:ln>
              <a:noFill/>
            </a:ln>
            <a:effectLst>
              <a:outerShdw blurRad="57150" dist="19050" dir="10798281" algn="tl" rotWithShape="0">
                <a:srgbClr val="000000">
                  <a:alpha val="10000"/>
                </a:srgbClr>
              </a:outerShdw>
            </a:effectLst>
          </p:spPr>
        </p:sp>
        <p:sp>
          <p:nvSpPr>
            <p:cNvPr id="83" name="TextBox 83"/>
            <p:cNvSpPr txBox="1"/>
            <p:nvPr/>
          </p:nvSpPr>
          <p:spPr>
            <a:xfrm>
              <a:off x="8276272" y="2911316"/>
              <a:ext cx="1237917" cy="16764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825" dirty="0">
                  <a:solidFill>
                    <a:srgbClr val="334155"/>
                  </a:solidFill>
                  <a:latin typeface="Segoe UI"/>
                  <a:ea typeface="Microsoft YaHei"/>
                  <a:cs typeface="Segoe UI"/>
                </a:rPr>
                <a:t>重庆市轨道交通(集团)</a:t>
              </a:r>
            </a:p>
          </p:txBody>
        </p:sp>
        <p:sp>
          <p:nvSpPr>
            <p:cNvPr id="84" name="TextBox 84"/>
            <p:cNvSpPr txBox="1"/>
            <p:nvPr/>
          </p:nvSpPr>
          <p:spPr>
            <a:xfrm>
              <a:off x="8277225" y="3062288"/>
              <a:ext cx="457200" cy="15240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750" dirty="0">
                  <a:solidFill>
                    <a:srgbClr val="64748B"/>
                  </a:solidFill>
                  <a:latin typeface="Segoe UI"/>
                  <a:ea typeface="Microsoft YaHei"/>
                  <a:cs typeface="Segoe UI"/>
                </a:rPr>
                <a:t>有限公司</a:t>
              </a:r>
            </a:p>
          </p:txBody>
        </p:sp>
        <p:sp>
          <p:nvSpPr>
            <p:cNvPr id="85" name="TextBox 85"/>
            <p:cNvSpPr txBox="1"/>
            <p:nvPr/>
          </p:nvSpPr>
          <p:spPr>
            <a:xfrm>
              <a:off x="9986617" y="2977991"/>
              <a:ext cx="219766" cy="16764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825" dirty="0">
                  <a:solidFill>
                    <a:srgbClr val="1E3A5F"/>
                  </a:solidFill>
                  <a:latin typeface="Segoe UI"/>
                  <a:ea typeface="Microsoft YaHei"/>
                  <a:cs typeface="Segoe UI"/>
                </a:rPr>
                <a:t>AAA</a:t>
              </a:r>
            </a:p>
          </p:txBody>
        </p:sp>
        <p:sp>
          <p:nvSpPr>
            <p:cNvPr id="86" name="TextBox 86"/>
            <p:cNvSpPr txBox="1"/>
            <p:nvPr/>
          </p:nvSpPr>
          <p:spPr>
            <a:xfrm>
              <a:off x="10582942" y="2977991"/>
              <a:ext cx="551117" cy="16764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825" dirty="0">
                  <a:solidFill>
                    <a:srgbClr val="334155"/>
                  </a:solidFill>
                  <a:latin typeface="Segoe UI"/>
                  <a:ea typeface="Microsoft YaHei"/>
                  <a:cs typeface="Segoe UI"/>
                </a:rPr>
                <a:t>2,550.72</a:t>
              </a:r>
            </a:p>
          </p:txBody>
        </p:sp>
        <p:sp>
          <p:nvSpPr>
            <p:cNvPr id="87" name="Rectangle 87"/>
            <p:cNvSpPr/>
            <p:nvPr/>
          </p:nvSpPr>
          <p:spPr>
            <a:xfrm>
              <a:off x="8096250" y="3209925"/>
              <a:ext cx="3238500" cy="381000"/>
            </a:xfrm>
            <a:prstGeom prst="rect">
              <a:avLst/>
            </a:prstGeom>
            <a:solidFill>
              <a:srgbClr val="FFFFFF"/>
            </a:solidFill>
            <a:ln>
              <a:noFill/>
            </a:ln>
            <a:effectLst>
              <a:outerShdw blurRad="57150" dist="19050" dir="10798281" algn="tl" rotWithShape="0">
                <a:srgbClr val="000000">
                  <a:alpha val="10000"/>
                </a:srgbClr>
              </a:outerShdw>
            </a:effectLst>
          </p:spPr>
        </p:sp>
        <p:sp>
          <p:nvSpPr>
            <p:cNvPr id="88" name="TextBox 88"/>
            <p:cNvSpPr txBox="1"/>
            <p:nvPr/>
          </p:nvSpPr>
          <p:spPr>
            <a:xfrm>
              <a:off x="8276272" y="3292316"/>
              <a:ext cx="1105376" cy="16764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825" dirty="0">
                  <a:solidFill>
                    <a:srgbClr val="334155"/>
                  </a:solidFill>
                  <a:latin typeface="Segoe UI"/>
                  <a:ea typeface="Microsoft YaHei"/>
                  <a:cs typeface="Segoe UI"/>
                </a:rPr>
                <a:t>重庆市城市建设投资</a:t>
              </a:r>
            </a:p>
          </p:txBody>
        </p:sp>
        <p:sp>
          <p:nvSpPr>
            <p:cNvPr id="89" name="TextBox 89"/>
            <p:cNvSpPr txBox="1"/>
            <p:nvPr/>
          </p:nvSpPr>
          <p:spPr>
            <a:xfrm>
              <a:off x="8277225" y="3443288"/>
              <a:ext cx="796766" cy="15240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750" dirty="0">
                  <a:solidFill>
                    <a:srgbClr val="64748B"/>
                  </a:solidFill>
                  <a:latin typeface="Segoe UI"/>
                  <a:ea typeface="Microsoft YaHei"/>
                  <a:cs typeface="Segoe UI"/>
                </a:rPr>
                <a:t>(集团)有限公司</a:t>
              </a:r>
            </a:p>
          </p:txBody>
        </p:sp>
        <p:sp>
          <p:nvSpPr>
            <p:cNvPr id="90" name="TextBox 90"/>
            <p:cNvSpPr txBox="1"/>
            <p:nvPr/>
          </p:nvSpPr>
          <p:spPr>
            <a:xfrm>
              <a:off x="9986617" y="3358991"/>
              <a:ext cx="219766" cy="16764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825" dirty="0">
                  <a:solidFill>
                    <a:srgbClr val="1E3A5F"/>
                  </a:solidFill>
                  <a:latin typeface="Segoe UI"/>
                  <a:ea typeface="Microsoft YaHei"/>
                  <a:cs typeface="Segoe UI"/>
                </a:rPr>
                <a:t>AAA</a:t>
              </a:r>
            </a:p>
          </p:txBody>
        </p:sp>
        <p:sp>
          <p:nvSpPr>
            <p:cNvPr id="91" name="TextBox 91"/>
            <p:cNvSpPr txBox="1"/>
            <p:nvPr/>
          </p:nvSpPr>
          <p:spPr>
            <a:xfrm>
              <a:off x="10598003" y="3358991"/>
              <a:ext cx="520994" cy="16764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825" dirty="0">
                  <a:solidFill>
                    <a:srgbClr val="334155"/>
                  </a:solidFill>
                  <a:latin typeface="Segoe UI"/>
                  <a:ea typeface="Microsoft YaHei"/>
                  <a:cs typeface="Segoe UI"/>
                </a:rPr>
                <a:t>1,839.72</a:t>
              </a:r>
            </a:p>
          </p:txBody>
        </p:sp>
        <p:sp>
          <p:nvSpPr>
            <p:cNvPr id="92" name="Rectangle 92"/>
            <p:cNvSpPr/>
            <p:nvPr/>
          </p:nvSpPr>
          <p:spPr>
            <a:xfrm>
              <a:off x="8096250" y="3590925"/>
              <a:ext cx="3238500" cy="381000"/>
            </a:xfrm>
            <a:prstGeom prst="rect">
              <a:avLst/>
            </a:prstGeom>
            <a:solidFill>
              <a:srgbClr val="EBF4FF"/>
            </a:solidFill>
            <a:ln>
              <a:noFill/>
            </a:ln>
            <a:effectLst>
              <a:outerShdw blurRad="57150" dist="19050" dir="10798281" algn="tl" rotWithShape="0">
                <a:srgbClr val="000000">
                  <a:alpha val="10000"/>
                </a:srgbClr>
              </a:outerShdw>
            </a:effectLst>
          </p:spPr>
        </p:sp>
        <p:sp>
          <p:nvSpPr>
            <p:cNvPr id="93" name="TextBox 93"/>
            <p:cNvSpPr txBox="1"/>
            <p:nvPr/>
          </p:nvSpPr>
          <p:spPr>
            <a:xfrm>
              <a:off x="8276272" y="3673316"/>
              <a:ext cx="1225868" cy="16764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825" dirty="0">
                  <a:solidFill>
                    <a:srgbClr val="334155"/>
                  </a:solidFill>
                  <a:latin typeface="Segoe UI"/>
                  <a:ea typeface="Microsoft YaHei"/>
                  <a:cs typeface="Segoe UI"/>
                </a:rPr>
                <a:t>重庆高新开发建设投资</a:t>
              </a:r>
            </a:p>
          </p:txBody>
        </p:sp>
        <p:sp>
          <p:nvSpPr>
            <p:cNvPr id="94" name="TextBox 94"/>
            <p:cNvSpPr txBox="1"/>
            <p:nvPr/>
          </p:nvSpPr>
          <p:spPr>
            <a:xfrm>
              <a:off x="8277225" y="3824288"/>
              <a:ext cx="676275" cy="15240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750" dirty="0">
                  <a:solidFill>
                    <a:srgbClr val="64748B"/>
                  </a:solidFill>
                  <a:latin typeface="Segoe UI"/>
                  <a:ea typeface="Microsoft YaHei"/>
                  <a:cs typeface="Segoe UI"/>
                </a:rPr>
                <a:t>集团有限公司</a:t>
              </a:r>
            </a:p>
          </p:txBody>
        </p:sp>
        <p:sp>
          <p:nvSpPr>
            <p:cNvPr id="95" name="TextBox 95"/>
            <p:cNvSpPr txBox="1"/>
            <p:nvPr/>
          </p:nvSpPr>
          <p:spPr>
            <a:xfrm>
              <a:off x="9986617" y="3739991"/>
              <a:ext cx="219766" cy="16764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825" dirty="0">
                  <a:solidFill>
                    <a:srgbClr val="1E3A5F"/>
                  </a:solidFill>
                  <a:latin typeface="Segoe UI"/>
                  <a:ea typeface="Microsoft YaHei"/>
                  <a:cs typeface="Segoe UI"/>
                </a:rPr>
                <a:t>AAA</a:t>
              </a:r>
            </a:p>
          </p:txBody>
        </p:sp>
        <p:sp>
          <p:nvSpPr>
            <p:cNvPr id="96" name="TextBox 96"/>
            <p:cNvSpPr txBox="1"/>
            <p:nvPr/>
          </p:nvSpPr>
          <p:spPr>
            <a:xfrm>
              <a:off x="10598003" y="3739991"/>
              <a:ext cx="520994" cy="16764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825" dirty="0">
                  <a:solidFill>
                    <a:srgbClr val="334155"/>
                  </a:solidFill>
                  <a:latin typeface="Segoe UI"/>
                  <a:ea typeface="Microsoft YaHei"/>
                  <a:cs typeface="Segoe UI"/>
                </a:rPr>
                <a:t>1,654.95</a:t>
              </a:r>
            </a:p>
          </p:txBody>
        </p:sp>
        <p:sp>
          <p:nvSpPr>
            <p:cNvPr id="97" name="TextBox 97"/>
            <p:cNvSpPr txBox="1"/>
            <p:nvPr/>
          </p:nvSpPr>
          <p:spPr>
            <a:xfrm>
              <a:off x="8086725" y="4205288"/>
              <a:ext cx="1985248" cy="15240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750" dirty="0">
                  <a:solidFill>
                    <a:srgbClr val="64748B"/>
                  </a:solidFill>
                  <a:latin typeface="Segoe UI"/>
                  <a:ea typeface="Microsoft YaHei"/>
                  <a:cs typeface="Segoe UI"/>
                </a:rPr>
                <a:t>按总资产规模排序 | TOP5均为AAA级平台</a:t>
              </a:r>
            </a:p>
          </p:txBody>
        </p:sp>
      </p:grpSp>
      <p:grpSp>
        <p:nvGrpSpPr>
          <p:cNvPr id="103" name="Group 103"/>
          <p:cNvGrpSpPr/>
          <p:nvPr/>
        </p:nvGrpSpPr>
        <p:grpSpPr>
          <a:xfrm>
            <a:off x="571500" y="5238750"/>
            <a:ext cx="11049000" cy="1047750"/>
            <a:chOff x="571500" y="5238750"/>
            <a:chExt cx="11049000" cy="1047750"/>
          </a:xfrm>
          <a:effectLst>
            <a:outerShdw blurRad="57150" dist="19050" dir="10798281" algn="tl" rotWithShape="0">
              <a:srgbClr val="000000">
                <a:alpha val="10000"/>
              </a:srgbClr>
            </a:outerShdw>
          </a:effectLst>
        </p:grpSpPr>
        <p:sp>
          <p:nvSpPr>
            <p:cNvPr id="99" name="Freeform 99"/>
            <p:cNvSpPr/>
            <p:nvPr/>
          </p:nvSpPr>
          <p:spPr>
            <a:xfrm>
              <a:off x="571500" y="5238750"/>
              <a:ext cx="11049000" cy="1047750"/>
            </a:xfrm>
            <a:custGeom>
              <a:avLst/>
              <a:gdLst/>
              <a:ahLst/>
              <a:cxnLst/>
              <a:rect l="l" t="t" r="r" b="b"/>
              <a:pathLst>
                <a:path w="11049000" h="1047750">
                  <a:moveTo>
                    <a:pt x="76200" y="0"/>
                  </a:moveTo>
                  <a:lnTo>
                    <a:pt x="10972800" y="0"/>
                  </a:lnTo>
                  <a:cubicBezTo>
                    <a:pt x="11014884" y="0"/>
                    <a:pt x="11049000" y="34116"/>
                    <a:pt x="11049000" y="76200"/>
                  </a:cubicBezTo>
                  <a:lnTo>
                    <a:pt x="11049000" y="971550"/>
                  </a:lnTo>
                  <a:cubicBezTo>
                    <a:pt x="11049000" y="1013634"/>
                    <a:pt x="11014884" y="1047750"/>
                    <a:pt x="10972800" y="1047750"/>
                  </a:cubicBezTo>
                  <a:lnTo>
                    <a:pt x="76200" y="1047750"/>
                  </a:lnTo>
                  <a:cubicBezTo>
                    <a:pt x="34116" y="1047750"/>
                    <a:pt x="0" y="1013634"/>
                    <a:pt x="0" y="971550"/>
                  </a:cubicBezTo>
                  <a:lnTo>
                    <a:pt x="0" y="76200"/>
                  </a:lnTo>
                  <a:cubicBezTo>
                    <a:pt x="0" y="34116"/>
                    <a:pt x="34116" y="0"/>
                    <a:pt x="76200" y="0"/>
                  </a:cubicBezTo>
                  <a:close/>
                </a:path>
              </a:pathLst>
            </a:custGeom>
            <a:solidFill>
              <a:srgbClr val="1E3A5F"/>
            </a:solidFill>
            <a:ln>
              <a:noFill/>
            </a:ln>
            <a:effectLst>
              <a:outerShdw blurRad="57150" dist="19050" dir="10798281" algn="tl" rotWithShape="0">
                <a:srgbClr val="000000">
                  <a:alpha val="10000"/>
                </a:srgbClr>
              </a:outerShdw>
            </a:effectLst>
          </p:spPr>
        </p:sp>
        <p:sp>
          <p:nvSpPr>
            <p:cNvPr id="100" name="TextBox 100"/>
            <p:cNvSpPr txBox="1"/>
            <p:nvPr/>
          </p:nvSpPr>
          <p:spPr>
            <a:xfrm>
              <a:off x="843915" y="5458778"/>
              <a:ext cx="1314831" cy="21336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1050" b="1" dirty="0">
                  <a:solidFill>
                    <a:srgbClr val="4A90D9"/>
                  </a:solidFill>
                  <a:latin typeface="Segoe UI"/>
                  <a:ea typeface="Microsoft YaHei"/>
                  <a:cs typeface="Segoe UI"/>
                </a:rPr>
                <a:t>城投平台特征分析</a:t>
              </a:r>
            </a:p>
          </p:txBody>
        </p:sp>
        <p:sp>
          <p:nvSpPr>
            <p:cNvPr id="101" name="TextBox 101"/>
            <p:cNvSpPr txBox="1"/>
            <p:nvPr/>
          </p:nvSpPr>
          <p:spPr>
            <a:xfrm>
              <a:off x="844868" y="5800249"/>
              <a:ext cx="7472220" cy="19812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975" dirty="0">
                  <a:solidFill>
                    <a:srgbClr val="FFFFFF"/>
                  </a:solidFill>
                  <a:latin typeface="Segoe UI"/>
                  <a:ea typeface="Microsoft YaHei"/>
                  <a:cs typeface="Segoe UI"/>
                </a:rPr>
                <a:t>• 评级结构：AA级占比超6成，高评级(AAA/AA+)平台集中于市本级</a:t>
              </a:r>
              <a:r>
                <a:rPr lang="zh-CN" sz="975" dirty="0">
                  <a:solidFill>
                    <a:srgbClr val="FFFFFF"/>
                  </a:solidFill>
                  <a:latin typeface="Segoe UI"/>
                  <a:ea typeface="Microsoft YaHei"/>
                  <a:cs typeface="Segoe UI"/>
                </a:rPr>
                <a:t>• 业务结构：基础设施建设为主，产投平台占比提升</a:t>
              </a:r>
            </a:p>
          </p:txBody>
        </p:sp>
        <p:sp>
          <p:nvSpPr>
            <p:cNvPr id="102" name="TextBox 102"/>
            <p:cNvSpPr txBox="1"/>
            <p:nvPr/>
          </p:nvSpPr>
          <p:spPr>
            <a:xfrm>
              <a:off x="844868" y="6038374"/>
              <a:ext cx="7735657" cy="19812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975" dirty="0">
                  <a:solidFill>
                    <a:srgbClr val="FFFFFF"/>
                  </a:solidFill>
                  <a:latin typeface="Segoe UI"/>
                  <a:ea typeface="Microsoft YaHei"/>
                  <a:cs typeface="Segoe UI"/>
                </a:rPr>
                <a:t>• 头部集中：TOP5平台总资产超1.3万亿，占市本级城投总资产50%以上</a:t>
              </a:r>
              <a:r>
                <a:rPr lang="zh-CN" sz="975" dirty="0">
                  <a:solidFill>
                    <a:srgbClr val="FFFFFF"/>
                  </a:solidFill>
                  <a:latin typeface="Segoe UI"/>
                  <a:ea typeface="Microsoft YaHei"/>
                  <a:cs typeface="Segoe UI"/>
                </a:rPr>
                <a:t>• 资产规模：城交投、渝富控股领衔，规模优势明显</a:t>
              </a:r>
            </a:p>
          </p:txBody>
        </p:sp>
      </p:grpSp>
      <p:sp>
        <p:nvSpPr>
          <p:cNvPr id="104" name="Rectangle 104"/>
          <p:cNvSpPr/>
          <p:nvPr/>
        </p:nvSpPr>
        <p:spPr>
          <a:xfrm>
            <a:off x="0" y="6819900"/>
            <a:ext cx="12192000" cy="38100"/>
          </a:xfrm>
          <a:prstGeom prst="rect">
            <a:avLst/>
          </a:prstGeom>
          <a:solidFill>
            <a:srgbClr val="1E3A5F"/>
          </a:solidFill>
          <a:ln>
            <a:noFill/>
          </a:ln>
        </p:spPr>
      </p:sp>
    </p:spTree>
  </p:cSld>
  <p:clrMapOvr>
    <a:masterClrMapping/>
  </p:clrMapOvr>
  <p:transition dur="400">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p:nvPr/>
        </p:nvSpPr>
        <p:spPr>
          <a:xfrm>
            <a:off x="0" y="0"/>
            <a:ext cx="12192000" cy="6858000"/>
          </a:xfrm>
          <a:prstGeom prst="rect">
            <a:avLst/>
          </a:prstGeom>
          <a:solidFill>
            <a:srgbClr val="F8FAFC"/>
          </a:solidFill>
          <a:ln>
            <a:noFill/>
          </a:ln>
        </p:spPr>
      </p:sp>
      <p:sp>
        <p:nvSpPr>
          <p:cNvPr id="3" name="Rectangle 3"/>
          <p:cNvSpPr/>
          <p:nvPr/>
        </p:nvSpPr>
        <p:spPr>
          <a:xfrm>
            <a:off x="0" y="0"/>
            <a:ext cx="12192000" cy="38100"/>
          </a:xfrm>
          <a:prstGeom prst="rect">
            <a:avLst/>
          </a:prstGeom>
          <a:solidFill>
            <a:srgbClr val="1E3A5F"/>
          </a:solidFill>
          <a:ln>
            <a:noFill/>
          </a:ln>
        </p:spPr>
      </p:sp>
      <p:sp>
        <p:nvSpPr>
          <p:cNvPr id="4" name="Rectangle 4"/>
          <p:cNvSpPr/>
          <p:nvPr/>
        </p:nvSpPr>
        <p:spPr>
          <a:xfrm>
            <a:off x="0" y="38100"/>
            <a:ext cx="12192000" cy="533400"/>
          </a:xfrm>
          <a:prstGeom prst="rect">
            <a:avLst/>
          </a:prstGeom>
          <a:solidFill>
            <a:srgbClr val="FFFFFF"/>
          </a:solidFill>
          <a:ln>
            <a:noFill/>
          </a:ln>
        </p:spPr>
      </p:sp>
      <p:sp>
        <p:nvSpPr>
          <p:cNvPr id="5" name="TextBox 5"/>
          <p:cNvSpPr txBox="1"/>
          <p:nvPr/>
        </p:nvSpPr>
        <p:spPr>
          <a:xfrm>
            <a:off x="558165" y="248602"/>
            <a:ext cx="1757636" cy="213360"/>
          </a:xfrm>
          <a:prstGeom prst="rect">
            <a:avLst/>
          </a:prstGeom>
          <a:noFill/>
          <a:ln>
            <a:noFill/>
          </a:ln>
        </p:spPr>
        <p:txBody>
          <a:bodyPr wrap="none" lIns="0" tIns="0" rIns="0" bIns="0" anchor="t" anchorCtr="0">
            <a:spAutoFit/>
          </a:bodyPr>
          <a:lstStyle/>
          <a:p>
            <a:pPr algn="l"/>
            <a:r>
              <a:rPr lang="zh-CN" sz="1050" b="1" dirty="0">
                <a:solidFill>
                  <a:srgbClr val="1E3A5F"/>
                </a:solidFill>
                <a:latin typeface="Segoe UI"/>
                <a:ea typeface="Microsoft YaHei"/>
                <a:cs typeface="Segoe UI"/>
              </a:rPr>
              <a:t>重庆市·2025年区域报告</a:t>
            </a:r>
          </a:p>
        </p:txBody>
      </p:sp>
      <p:sp>
        <p:nvSpPr>
          <p:cNvPr id="6" name="Rectangle 6"/>
          <p:cNvSpPr/>
          <p:nvPr/>
        </p:nvSpPr>
        <p:spPr>
          <a:xfrm>
            <a:off x="1905000" y="209550"/>
            <a:ext cx="9525" cy="190500"/>
          </a:xfrm>
          <a:prstGeom prst="rect">
            <a:avLst/>
          </a:prstGeom>
          <a:solidFill>
            <a:srgbClr val="E2E8F0"/>
          </a:solidFill>
          <a:ln>
            <a:noFill/>
          </a:ln>
        </p:spPr>
      </p:sp>
      <p:sp>
        <p:nvSpPr>
          <p:cNvPr id="7" name="TextBox 7"/>
          <p:cNvSpPr txBox="1"/>
          <p:nvPr/>
        </p:nvSpPr>
        <p:spPr>
          <a:xfrm>
            <a:off x="2082165" y="248602"/>
            <a:ext cx="854773" cy="213360"/>
          </a:xfrm>
          <a:prstGeom prst="rect">
            <a:avLst/>
          </a:prstGeom>
          <a:noFill/>
          <a:ln>
            <a:noFill/>
          </a:ln>
        </p:spPr>
        <p:txBody>
          <a:bodyPr wrap="none" lIns="0" tIns="0" rIns="0" bIns="0" anchor="t" anchorCtr="0">
            <a:spAutoFit/>
          </a:bodyPr>
          <a:lstStyle/>
          <a:p>
            <a:pPr algn="l"/>
            <a:r>
              <a:rPr lang="zh-CN" sz="1050" dirty="0">
                <a:solidFill>
                  <a:srgbClr val="4A90D9"/>
                </a:solidFill>
                <a:latin typeface="Segoe UI"/>
                <a:ea typeface="Microsoft YaHei"/>
                <a:cs typeface="Segoe UI"/>
              </a:rPr>
              <a:t>03 区域城投</a:t>
            </a:r>
          </a:p>
        </p:txBody>
      </p:sp>
      <p:sp>
        <p:nvSpPr>
          <p:cNvPr id="8" name="TextBox 8"/>
          <p:cNvSpPr txBox="1"/>
          <p:nvPr/>
        </p:nvSpPr>
        <p:spPr>
          <a:xfrm>
            <a:off x="11131772" y="248602"/>
            <a:ext cx="502063" cy="213360"/>
          </a:xfrm>
          <a:prstGeom prst="rect">
            <a:avLst/>
          </a:prstGeom>
          <a:noFill/>
          <a:ln>
            <a:noFill/>
          </a:ln>
        </p:spPr>
        <p:txBody>
          <a:bodyPr wrap="none" lIns="0" tIns="0" rIns="0" bIns="0" anchor="t" anchorCtr="0">
            <a:spAutoFit/>
          </a:bodyPr>
          <a:lstStyle/>
          <a:p>
            <a:pPr algn="r"/>
            <a:r>
              <a:rPr lang="zh-CN" sz="1050" dirty="0">
                <a:solidFill>
                  <a:srgbClr val="64748B"/>
                </a:solidFill>
                <a:latin typeface="Segoe UI"/>
                <a:ea typeface="Microsoft YaHei"/>
                <a:cs typeface="Segoe UI"/>
              </a:rPr>
              <a:t>12 / 20</a:t>
            </a:r>
          </a:p>
        </p:txBody>
      </p:sp>
      <p:sp>
        <p:nvSpPr>
          <p:cNvPr id="9" name="Rectangle 9"/>
          <p:cNvSpPr/>
          <p:nvPr/>
        </p:nvSpPr>
        <p:spPr>
          <a:xfrm>
            <a:off x="0" y="571500"/>
            <a:ext cx="12192000" cy="9525"/>
          </a:xfrm>
          <a:prstGeom prst="rect">
            <a:avLst/>
          </a:prstGeom>
          <a:solidFill>
            <a:srgbClr val="E2E8F0"/>
          </a:solidFill>
          <a:ln>
            <a:noFill/>
          </a:ln>
        </p:spPr>
      </p:sp>
      <p:sp>
        <p:nvSpPr>
          <p:cNvPr id="10" name="TextBox 10"/>
          <p:cNvSpPr txBox="1"/>
          <p:nvPr/>
        </p:nvSpPr>
        <p:spPr>
          <a:xfrm>
            <a:off x="544830" y="773430"/>
            <a:ext cx="1647439" cy="426720"/>
          </a:xfrm>
          <a:prstGeom prst="rect">
            <a:avLst/>
          </a:prstGeom>
          <a:noFill/>
          <a:ln>
            <a:noFill/>
          </a:ln>
        </p:spPr>
        <p:txBody>
          <a:bodyPr wrap="none" lIns="0" tIns="0" rIns="0" bIns="0" anchor="t" anchorCtr="0">
            <a:spAutoFit/>
          </a:bodyPr>
          <a:lstStyle/>
          <a:p>
            <a:pPr algn="l"/>
            <a:r>
              <a:rPr lang="zh-CN" sz="2100" b="1" dirty="0">
                <a:solidFill>
                  <a:srgbClr val="1E3A5F"/>
                </a:solidFill>
                <a:latin typeface="Segoe UI"/>
                <a:ea typeface="Microsoft YaHei"/>
                <a:cs typeface="Segoe UI"/>
              </a:rPr>
              <a:t>3.2 城投债</a:t>
            </a:r>
          </a:p>
        </p:txBody>
      </p:sp>
      <p:sp>
        <p:nvSpPr>
          <p:cNvPr id="11" name="TextBox 11"/>
          <p:cNvSpPr txBox="1"/>
          <p:nvPr/>
        </p:nvSpPr>
        <p:spPr>
          <a:xfrm>
            <a:off x="2367915" y="886778"/>
            <a:ext cx="1391507" cy="213360"/>
          </a:xfrm>
          <a:prstGeom prst="rect">
            <a:avLst/>
          </a:prstGeom>
          <a:noFill/>
          <a:ln>
            <a:noFill/>
          </a:ln>
        </p:spPr>
        <p:txBody>
          <a:bodyPr wrap="none" lIns="0" tIns="0" rIns="0" bIns="0" anchor="t" anchorCtr="0">
            <a:spAutoFit/>
          </a:bodyPr>
          <a:lstStyle/>
          <a:p>
            <a:pPr algn="l"/>
            <a:r>
              <a:rPr lang="zh-CN" sz="1050" dirty="0">
                <a:solidFill>
                  <a:srgbClr val="64748B"/>
                </a:solidFill>
                <a:latin typeface="Segoe UI"/>
                <a:ea typeface="Microsoft YaHei"/>
                <a:cs typeface="Segoe UI"/>
              </a:rPr>
              <a:t>截至2025年12月12日</a:t>
            </a:r>
          </a:p>
        </p:txBody>
      </p:sp>
      <p:grpSp>
        <p:nvGrpSpPr>
          <p:cNvPr id="15" name="Group 15"/>
          <p:cNvGrpSpPr/>
          <p:nvPr/>
        </p:nvGrpSpPr>
        <p:grpSpPr>
          <a:xfrm>
            <a:off x="571500" y="1238250"/>
            <a:ext cx="2095500" cy="952500"/>
            <a:chOff x="571500" y="1238250"/>
            <a:chExt cx="2095500" cy="952500"/>
          </a:xfrm>
          <a:effectLst>
            <a:outerShdw blurRad="57150" dist="19050" dir="10798281" algn="tl" rotWithShape="0">
              <a:srgbClr val="000000">
                <a:alpha val="10000"/>
              </a:srgbClr>
            </a:outerShdw>
          </a:effectLst>
        </p:grpSpPr>
        <p:sp>
          <p:nvSpPr>
            <p:cNvPr id="12" name="Freeform 12"/>
            <p:cNvSpPr/>
            <p:nvPr/>
          </p:nvSpPr>
          <p:spPr>
            <a:xfrm>
              <a:off x="571500" y="1238250"/>
              <a:ext cx="2095500" cy="952500"/>
            </a:xfrm>
            <a:custGeom>
              <a:avLst/>
              <a:gdLst/>
              <a:ahLst/>
              <a:cxnLst/>
              <a:rect l="l" t="t" r="r" b="b"/>
              <a:pathLst>
                <a:path w="2095500" h="952500">
                  <a:moveTo>
                    <a:pt x="76200" y="0"/>
                  </a:moveTo>
                  <a:lnTo>
                    <a:pt x="2019300" y="0"/>
                  </a:lnTo>
                  <a:cubicBezTo>
                    <a:pt x="2061384" y="0"/>
                    <a:pt x="2095500" y="34116"/>
                    <a:pt x="2095500" y="76200"/>
                  </a:cubicBezTo>
                  <a:lnTo>
                    <a:pt x="2095500" y="876300"/>
                  </a:lnTo>
                  <a:cubicBezTo>
                    <a:pt x="2095500" y="918384"/>
                    <a:pt x="2061384" y="952500"/>
                    <a:pt x="2019300" y="952500"/>
                  </a:cubicBezTo>
                  <a:lnTo>
                    <a:pt x="76200" y="952500"/>
                  </a:lnTo>
                  <a:cubicBezTo>
                    <a:pt x="34116" y="952500"/>
                    <a:pt x="0" y="918384"/>
                    <a:pt x="0" y="876300"/>
                  </a:cubicBezTo>
                  <a:lnTo>
                    <a:pt x="0" y="76200"/>
                  </a:lnTo>
                  <a:cubicBezTo>
                    <a:pt x="0" y="34116"/>
                    <a:pt x="34116" y="0"/>
                    <a:pt x="76200" y="0"/>
                  </a:cubicBezTo>
                  <a:close/>
                </a:path>
              </a:pathLst>
            </a:custGeom>
            <a:solidFill>
              <a:srgbClr val="1E3A5F"/>
            </a:solidFill>
            <a:ln>
              <a:noFill/>
            </a:ln>
            <a:effectLst>
              <a:outerShdw blurRad="57150" dist="19050" dir="10798281" algn="tl" rotWithShape="0">
                <a:srgbClr val="000000">
                  <a:alpha val="10000"/>
                </a:srgbClr>
              </a:outerShdw>
            </a:effectLst>
          </p:spPr>
        </p:sp>
        <p:sp>
          <p:nvSpPr>
            <p:cNvPr id="13" name="TextBox 13"/>
            <p:cNvSpPr txBox="1"/>
            <p:nvPr/>
          </p:nvSpPr>
          <p:spPr>
            <a:xfrm>
              <a:off x="1250871" y="1466374"/>
              <a:ext cx="736759" cy="19812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975" dirty="0">
                  <a:solidFill>
                    <a:srgbClr val="FFFFFF">
                      <a:alpha val="80000"/>
                    </a:srgbClr>
                  </a:solidFill>
                  <a:latin typeface="Segoe UI"/>
                  <a:ea typeface="Microsoft YaHei"/>
                  <a:cs typeface="Segoe UI"/>
                </a:rPr>
                <a:t>存量债余额</a:t>
              </a:r>
            </a:p>
          </p:txBody>
        </p:sp>
        <p:sp>
          <p:nvSpPr>
            <p:cNvPr id="14" name="TextBox 14"/>
            <p:cNvSpPr txBox="1"/>
            <p:nvPr/>
          </p:nvSpPr>
          <p:spPr>
            <a:xfrm>
              <a:off x="641052" y="1693545"/>
              <a:ext cx="1956397" cy="48768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2400" b="1" dirty="0">
                  <a:solidFill>
                    <a:srgbClr val="FFFFFF"/>
                  </a:solidFill>
                  <a:latin typeface="Segoe UI"/>
                  <a:ea typeface="Microsoft YaHei"/>
                  <a:cs typeface="Segoe UI"/>
                </a:rPr>
                <a:t>5,791.08亿</a:t>
              </a:r>
            </a:p>
          </p:txBody>
        </p:sp>
      </p:grpSp>
      <p:grpSp>
        <p:nvGrpSpPr>
          <p:cNvPr id="19" name="Group 19"/>
          <p:cNvGrpSpPr/>
          <p:nvPr/>
        </p:nvGrpSpPr>
        <p:grpSpPr>
          <a:xfrm>
            <a:off x="2857500" y="1238250"/>
            <a:ext cx="2095500" cy="952500"/>
            <a:chOff x="2857500" y="1238250"/>
            <a:chExt cx="2095500" cy="952500"/>
          </a:xfrm>
          <a:effectLst>
            <a:outerShdw blurRad="57150" dist="19050" dir="10798281" algn="tl" rotWithShape="0">
              <a:srgbClr val="000000">
                <a:alpha val="10000"/>
              </a:srgbClr>
            </a:outerShdw>
          </a:effectLst>
        </p:grpSpPr>
        <p:sp>
          <p:nvSpPr>
            <p:cNvPr id="16" name="Freeform 16"/>
            <p:cNvSpPr/>
            <p:nvPr/>
          </p:nvSpPr>
          <p:spPr>
            <a:xfrm>
              <a:off x="2857500" y="1238250"/>
              <a:ext cx="2095500" cy="952500"/>
            </a:xfrm>
            <a:custGeom>
              <a:avLst/>
              <a:gdLst/>
              <a:ahLst/>
              <a:cxnLst/>
              <a:rect l="l" t="t" r="r" b="b"/>
              <a:pathLst>
                <a:path w="2095500" h="952500">
                  <a:moveTo>
                    <a:pt x="76200" y="0"/>
                  </a:moveTo>
                  <a:lnTo>
                    <a:pt x="2019300" y="0"/>
                  </a:lnTo>
                  <a:cubicBezTo>
                    <a:pt x="2061384" y="0"/>
                    <a:pt x="2095500" y="34116"/>
                    <a:pt x="2095500" y="76200"/>
                  </a:cubicBezTo>
                  <a:lnTo>
                    <a:pt x="2095500" y="876300"/>
                  </a:lnTo>
                  <a:cubicBezTo>
                    <a:pt x="2095500" y="918384"/>
                    <a:pt x="2061384" y="952500"/>
                    <a:pt x="2019300" y="952500"/>
                  </a:cubicBezTo>
                  <a:lnTo>
                    <a:pt x="76200" y="952500"/>
                  </a:lnTo>
                  <a:cubicBezTo>
                    <a:pt x="34116" y="952500"/>
                    <a:pt x="0" y="918384"/>
                    <a:pt x="0" y="876300"/>
                  </a:cubicBezTo>
                  <a:lnTo>
                    <a:pt x="0" y="76200"/>
                  </a:lnTo>
                  <a:cubicBezTo>
                    <a:pt x="0" y="34116"/>
                    <a:pt x="34116" y="0"/>
                    <a:pt x="76200" y="0"/>
                  </a:cubicBezTo>
                  <a:close/>
                </a:path>
              </a:pathLst>
            </a:custGeom>
            <a:solidFill>
              <a:srgbClr val="FFFFFF"/>
            </a:solidFill>
            <a:ln>
              <a:noFill/>
            </a:ln>
            <a:effectLst>
              <a:outerShdw blurRad="57150" dist="19050" dir="10798281" algn="tl" rotWithShape="0">
                <a:srgbClr val="000000">
                  <a:alpha val="10000"/>
                </a:srgbClr>
              </a:outerShdw>
            </a:effectLst>
          </p:spPr>
        </p:sp>
        <p:sp>
          <p:nvSpPr>
            <p:cNvPr id="17" name="TextBox 17"/>
            <p:cNvSpPr txBox="1"/>
            <p:nvPr/>
          </p:nvSpPr>
          <p:spPr>
            <a:xfrm>
              <a:off x="3451431" y="1466374"/>
              <a:ext cx="907637" cy="19812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975" dirty="0">
                  <a:solidFill>
                    <a:srgbClr val="64748B"/>
                  </a:solidFill>
                  <a:latin typeface="Segoe UI"/>
                  <a:ea typeface="Microsoft YaHei"/>
                  <a:cs typeface="Segoe UI"/>
                </a:rPr>
                <a:t>2024年发行量</a:t>
              </a:r>
            </a:p>
          </p:txBody>
        </p:sp>
        <p:sp>
          <p:nvSpPr>
            <p:cNvPr id="18" name="TextBox 18"/>
            <p:cNvSpPr txBox="1"/>
            <p:nvPr/>
          </p:nvSpPr>
          <p:spPr>
            <a:xfrm>
              <a:off x="2973057" y="1693545"/>
              <a:ext cx="1864385" cy="48768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2400" b="1" dirty="0">
                  <a:solidFill>
                    <a:srgbClr val="1E3A5F"/>
                  </a:solidFill>
                  <a:latin typeface="Segoe UI"/>
                  <a:ea typeface="Microsoft YaHei"/>
                  <a:cs typeface="Segoe UI"/>
                </a:rPr>
                <a:t>2,121.47亿</a:t>
              </a:r>
            </a:p>
          </p:txBody>
        </p:sp>
      </p:grpSp>
      <p:grpSp>
        <p:nvGrpSpPr>
          <p:cNvPr id="23" name="Group 23"/>
          <p:cNvGrpSpPr/>
          <p:nvPr/>
        </p:nvGrpSpPr>
        <p:grpSpPr>
          <a:xfrm>
            <a:off x="5143500" y="1238250"/>
            <a:ext cx="2095500" cy="952500"/>
            <a:chOff x="5143500" y="1238250"/>
            <a:chExt cx="2095500" cy="952500"/>
          </a:xfrm>
          <a:effectLst>
            <a:outerShdw blurRad="57150" dist="19050" dir="10798281" algn="tl" rotWithShape="0">
              <a:srgbClr val="000000">
                <a:alpha val="10000"/>
              </a:srgbClr>
            </a:outerShdw>
          </a:effectLst>
        </p:grpSpPr>
        <p:sp>
          <p:nvSpPr>
            <p:cNvPr id="20" name="Freeform 20"/>
            <p:cNvSpPr/>
            <p:nvPr/>
          </p:nvSpPr>
          <p:spPr>
            <a:xfrm>
              <a:off x="5143500" y="1238250"/>
              <a:ext cx="2095500" cy="952500"/>
            </a:xfrm>
            <a:custGeom>
              <a:avLst/>
              <a:gdLst/>
              <a:ahLst/>
              <a:cxnLst/>
              <a:rect l="l" t="t" r="r" b="b"/>
              <a:pathLst>
                <a:path w="2095500" h="952500">
                  <a:moveTo>
                    <a:pt x="76200" y="0"/>
                  </a:moveTo>
                  <a:lnTo>
                    <a:pt x="2019300" y="0"/>
                  </a:lnTo>
                  <a:cubicBezTo>
                    <a:pt x="2061384" y="0"/>
                    <a:pt x="2095500" y="34116"/>
                    <a:pt x="2095500" y="76200"/>
                  </a:cubicBezTo>
                  <a:lnTo>
                    <a:pt x="2095500" y="876300"/>
                  </a:lnTo>
                  <a:cubicBezTo>
                    <a:pt x="2095500" y="918384"/>
                    <a:pt x="2061384" y="952500"/>
                    <a:pt x="2019300" y="952500"/>
                  </a:cubicBezTo>
                  <a:lnTo>
                    <a:pt x="76200" y="952500"/>
                  </a:lnTo>
                  <a:cubicBezTo>
                    <a:pt x="34116" y="952500"/>
                    <a:pt x="0" y="918384"/>
                    <a:pt x="0" y="876300"/>
                  </a:cubicBezTo>
                  <a:lnTo>
                    <a:pt x="0" y="76200"/>
                  </a:lnTo>
                  <a:cubicBezTo>
                    <a:pt x="0" y="34116"/>
                    <a:pt x="34116" y="0"/>
                    <a:pt x="76200" y="0"/>
                  </a:cubicBezTo>
                  <a:close/>
                </a:path>
              </a:pathLst>
            </a:custGeom>
            <a:solidFill>
              <a:srgbClr val="FFFFFF"/>
            </a:solidFill>
            <a:ln>
              <a:noFill/>
            </a:ln>
            <a:effectLst>
              <a:outerShdw blurRad="57150" dist="19050" dir="10798281" algn="tl" rotWithShape="0">
                <a:srgbClr val="000000">
                  <a:alpha val="10000"/>
                </a:srgbClr>
              </a:outerShdw>
            </a:effectLst>
          </p:spPr>
        </p:sp>
        <p:sp>
          <p:nvSpPr>
            <p:cNvPr id="21" name="TextBox 21"/>
            <p:cNvSpPr txBox="1"/>
            <p:nvPr/>
          </p:nvSpPr>
          <p:spPr>
            <a:xfrm>
              <a:off x="5737431" y="1466374"/>
              <a:ext cx="907637" cy="19812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975" dirty="0">
                  <a:solidFill>
                    <a:srgbClr val="64748B"/>
                  </a:solidFill>
                  <a:latin typeface="Segoe UI"/>
                  <a:ea typeface="Microsoft YaHei"/>
                  <a:cs typeface="Segoe UI"/>
                </a:rPr>
                <a:t>2024年偿还量</a:t>
              </a:r>
            </a:p>
          </p:txBody>
        </p:sp>
        <p:sp>
          <p:nvSpPr>
            <p:cNvPr id="22" name="TextBox 22"/>
            <p:cNvSpPr txBox="1"/>
            <p:nvPr/>
          </p:nvSpPr>
          <p:spPr>
            <a:xfrm>
              <a:off x="5167046" y="1693545"/>
              <a:ext cx="2048408" cy="48768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2400" b="1" dirty="0">
                  <a:solidFill>
                    <a:srgbClr val="1E3A5F"/>
                  </a:solidFill>
                  <a:latin typeface="Segoe UI"/>
                  <a:ea typeface="Microsoft YaHei"/>
                  <a:cs typeface="Segoe UI"/>
                </a:rPr>
                <a:t>2,308.62亿</a:t>
              </a:r>
            </a:p>
          </p:txBody>
        </p:sp>
      </p:grpSp>
      <p:grpSp>
        <p:nvGrpSpPr>
          <p:cNvPr id="27" name="Group 27"/>
          <p:cNvGrpSpPr/>
          <p:nvPr/>
        </p:nvGrpSpPr>
        <p:grpSpPr>
          <a:xfrm>
            <a:off x="7429500" y="1238250"/>
            <a:ext cx="2095500" cy="952500"/>
            <a:chOff x="7429500" y="1238250"/>
            <a:chExt cx="2095500" cy="952500"/>
          </a:xfrm>
          <a:effectLst>
            <a:outerShdw blurRad="57150" dist="19050" dir="10798281" algn="tl" rotWithShape="0">
              <a:srgbClr val="000000">
                <a:alpha val="10000"/>
              </a:srgbClr>
            </a:outerShdw>
          </a:effectLst>
        </p:grpSpPr>
        <p:sp>
          <p:nvSpPr>
            <p:cNvPr id="24" name="Freeform 24"/>
            <p:cNvSpPr/>
            <p:nvPr/>
          </p:nvSpPr>
          <p:spPr>
            <a:xfrm>
              <a:off x="7429500" y="1238250"/>
              <a:ext cx="2095500" cy="952500"/>
            </a:xfrm>
            <a:custGeom>
              <a:avLst/>
              <a:gdLst/>
              <a:ahLst/>
              <a:cxnLst/>
              <a:rect l="l" t="t" r="r" b="b"/>
              <a:pathLst>
                <a:path w="2095500" h="952500">
                  <a:moveTo>
                    <a:pt x="76200" y="0"/>
                  </a:moveTo>
                  <a:lnTo>
                    <a:pt x="2019300" y="0"/>
                  </a:lnTo>
                  <a:cubicBezTo>
                    <a:pt x="2061384" y="0"/>
                    <a:pt x="2095500" y="34116"/>
                    <a:pt x="2095500" y="76200"/>
                  </a:cubicBezTo>
                  <a:lnTo>
                    <a:pt x="2095500" y="876300"/>
                  </a:lnTo>
                  <a:cubicBezTo>
                    <a:pt x="2095500" y="918384"/>
                    <a:pt x="2061384" y="952500"/>
                    <a:pt x="2019300" y="952500"/>
                  </a:cubicBezTo>
                  <a:lnTo>
                    <a:pt x="76200" y="952500"/>
                  </a:lnTo>
                  <a:cubicBezTo>
                    <a:pt x="34116" y="952500"/>
                    <a:pt x="0" y="918384"/>
                    <a:pt x="0" y="876300"/>
                  </a:cubicBezTo>
                  <a:lnTo>
                    <a:pt x="0" y="76200"/>
                  </a:lnTo>
                  <a:cubicBezTo>
                    <a:pt x="0" y="34116"/>
                    <a:pt x="34116" y="0"/>
                    <a:pt x="76200" y="0"/>
                  </a:cubicBezTo>
                  <a:close/>
                </a:path>
              </a:pathLst>
            </a:custGeom>
            <a:solidFill>
              <a:srgbClr val="FEF3C7"/>
            </a:solidFill>
            <a:ln>
              <a:noFill/>
            </a:ln>
            <a:effectLst>
              <a:outerShdw blurRad="57150" dist="19050" dir="10798281" algn="tl" rotWithShape="0">
                <a:srgbClr val="000000">
                  <a:alpha val="10000"/>
                </a:srgbClr>
              </a:outerShdw>
            </a:effectLst>
          </p:spPr>
        </p:sp>
        <p:sp>
          <p:nvSpPr>
            <p:cNvPr id="25" name="TextBox 25"/>
            <p:cNvSpPr txBox="1"/>
            <p:nvPr/>
          </p:nvSpPr>
          <p:spPr>
            <a:xfrm>
              <a:off x="8023431" y="1466374"/>
              <a:ext cx="907637" cy="19812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975" dirty="0">
                  <a:solidFill>
                    <a:srgbClr val="64748B"/>
                  </a:solidFill>
                  <a:latin typeface="Segoe UI"/>
                  <a:ea typeface="Microsoft YaHei"/>
                  <a:cs typeface="Segoe UI"/>
                </a:rPr>
                <a:t>2024年净融资</a:t>
              </a:r>
            </a:p>
          </p:txBody>
        </p:sp>
        <p:sp>
          <p:nvSpPr>
            <p:cNvPr id="26" name="TextBox 26"/>
            <p:cNvSpPr txBox="1"/>
            <p:nvPr/>
          </p:nvSpPr>
          <p:spPr>
            <a:xfrm>
              <a:off x="7646270" y="1693545"/>
              <a:ext cx="1661960" cy="48768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2400" b="1" dirty="0">
                  <a:solidFill>
                    <a:srgbClr val="E63946"/>
                  </a:solidFill>
                  <a:latin typeface="Segoe UI"/>
                  <a:ea typeface="Microsoft YaHei"/>
                  <a:cs typeface="Segoe UI"/>
                </a:rPr>
                <a:t>-187.15亿</a:t>
              </a:r>
            </a:p>
          </p:txBody>
        </p:sp>
      </p:grpSp>
      <p:grpSp>
        <p:nvGrpSpPr>
          <p:cNvPr id="31" name="Group 31"/>
          <p:cNvGrpSpPr/>
          <p:nvPr/>
        </p:nvGrpSpPr>
        <p:grpSpPr>
          <a:xfrm>
            <a:off x="9715500" y="1238250"/>
            <a:ext cx="1905000" cy="952500"/>
            <a:chOff x="9715500" y="1238250"/>
            <a:chExt cx="1905000" cy="952500"/>
          </a:xfrm>
          <a:effectLst>
            <a:outerShdw blurRad="57150" dist="19050" dir="10798281" algn="tl" rotWithShape="0">
              <a:srgbClr val="000000">
                <a:alpha val="10000"/>
              </a:srgbClr>
            </a:outerShdw>
          </a:effectLst>
        </p:grpSpPr>
        <p:sp>
          <p:nvSpPr>
            <p:cNvPr id="28" name="Freeform 28"/>
            <p:cNvSpPr/>
            <p:nvPr/>
          </p:nvSpPr>
          <p:spPr>
            <a:xfrm>
              <a:off x="9715500" y="1238250"/>
              <a:ext cx="1905000" cy="952500"/>
            </a:xfrm>
            <a:custGeom>
              <a:avLst/>
              <a:gdLst/>
              <a:ahLst/>
              <a:cxnLst/>
              <a:rect l="l" t="t" r="r" b="b"/>
              <a:pathLst>
                <a:path w="1905000" h="952500">
                  <a:moveTo>
                    <a:pt x="76200" y="0"/>
                  </a:moveTo>
                  <a:lnTo>
                    <a:pt x="1828800" y="0"/>
                  </a:lnTo>
                  <a:cubicBezTo>
                    <a:pt x="1870884" y="0"/>
                    <a:pt x="1905000" y="34116"/>
                    <a:pt x="1905000" y="76200"/>
                  </a:cubicBezTo>
                  <a:lnTo>
                    <a:pt x="1905000" y="876300"/>
                  </a:lnTo>
                  <a:cubicBezTo>
                    <a:pt x="1905000" y="918384"/>
                    <a:pt x="1870884" y="952500"/>
                    <a:pt x="1828800" y="952500"/>
                  </a:cubicBezTo>
                  <a:lnTo>
                    <a:pt x="76200" y="952500"/>
                  </a:lnTo>
                  <a:cubicBezTo>
                    <a:pt x="34116" y="952500"/>
                    <a:pt x="0" y="918384"/>
                    <a:pt x="0" y="876300"/>
                  </a:cubicBezTo>
                  <a:lnTo>
                    <a:pt x="0" y="76200"/>
                  </a:lnTo>
                  <a:cubicBezTo>
                    <a:pt x="0" y="34116"/>
                    <a:pt x="34116" y="0"/>
                    <a:pt x="76200" y="0"/>
                  </a:cubicBezTo>
                  <a:close/>
                </a:path>
              </a:pathLst>
            </a:custGeom>
            <a:solidFill>
              <a:srgbClr val="FFFFFF"/>
            </a:solidFill>
            <a:ln>
              <a:noFill/>
            </a:ln>
            <a:effectLst>
              <a:outerShdw blurRad="57150" dist="19050" dir="10798281" algn="tl" rotWithShape="0">
                <a:srgbClr val="000000">
                  <a:alpha val="10000"/>
                </a:srgbClr>
              </a:outerShdw>
            </a:effectLst>
          </p:spPr>
        </p:sp>
        <p:sp>
          <p:nvSpPr>
            <p:cNvPr id="29" name="TextBox 29"/>
            <p:cNvSpPr txBox="1"/>
            <p:nvPr/>
          </p:nvSpPr>
          <p:spPr>
            <a:xfrm>
              <a:off x="10142982" y="1466374"/>
              <a:ext cx="1050036" cy="19812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975" dirty="0">
                  <a:solidFill>
                    <a:srgbClr val="64748B"/>
                  </a:solidFill>
                  <a:latin typeface="Segoe UI"/>
                  <a:ea typeface="Microsoft YaHei"/>
                  <a:cs typeface="Segoe UI"/>
                </a:rPr>
                <a:t>2029年偿还压力</a:t>
              </a:r>
            </a:p>
          </p:txBody>
        </p:sp>
        <p:sp>
          <p:nvSpPr>
            <p:cNvPr id="30" name="TextBox 30"/>
            <p:cNvSpPr txBox="1"/>
            <p:nvPr/>
          </p:nvSpPr>
          <p:spPr>
            <a:xfrm>
              <a:off x="9993440" y="1693545"/>
              <a:ext cx="1349121" cy="48768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2400" b="1" dirty="0">
                  <a:solidFill>
                    <a:srgbClr val="F59E0B"/>
                  </a:solidFill>
                  <a:latin typeface="Segoe UI"/>
                  <a:ea typeface="Microsoft YaHei"/>
                  <a:cs typeface="Segoe UI"/>
                </a:rPr>
                <a:t>1,276亿</a:t>
              </a:r>
            </a:p>
          </p:txBody>
        </p:sp>
      </p:grpSp>
      <p:grpSp>
        <p:nvGrpSpPr>
          <p:cNvPr id="58" name="Group 58"/>
          <p:cNvGrpSpPr/>
          <p:nvPr/>
        </p:nvGrpSpPr>
        <p:grpSpPr>
          <a:xfrm>
            <a:off x="571500" y="2381250"/>
            <a:ext cx="3651649" cy="2952750"/>
            <a:chOff x="571500" y="2381250"/>
            <a:chExt cx="3651649" cy="2952750"/>
          </a:xfrm>
          <a:effectLst>
            <a:outerShdw blurRad="57150" dist="19050" dir="10798281" algn="tl" rotWithShape="0">
              <a:srgbClr val="000000">
                <a:alpha val="10000"/>
              </a:srgbClr>
            </a:outerShdw>
          </a:effectLst>
        </p:grpSpPr>
        <p:sp>
          <p:nvSpPr>
            <p:cNvPr id="32" name="Freeform 32"/>
            <p:cNvSpPr/>
            <p:nvPr/>
          </p:nvSpPr>
          <p:spPr>
            <a:xfrm>
              <a:off x="571500" y="2381250"/>
              <a:ext cx="3619500" cy="2952750"/>
            </a:xfrm>
            <a:custGeom>
              <a:avLst/>
              <a:gdLst/>
              <a:ahLst/>
              <a:cxnLst/>
              <a:rect l="l" t="t" r="r" b="b"/>
              <a:pathLst>
                <a:path w="3619500" h="2952750">
                  <a:moveTo>
                    <a:pt x="76200" y="0"/>
                  </a:moveTo>
                  <a:lnTo>
                    <a:pt x="3543300" y="0"/>
                  </a:lnTo>
                  <a:cubicBezTo>
                    <a:pt x="3585384" y="0"/>
                    <a:pt x="3619500" y="34116"/>
                    <a:pt x="3619500" y="76200"/>
                  </a:cubicBezTo>
                  <a:lnTo>
                    <a:pt x="3619500" y="2876550"/>
                  </a:lnTo>
                  <a:cubicBezTo>
                    <a:pt x="3619500" y="2918634"/>
                    <a:pt x="3585384" y="2952750"/>
                    <a:pt x="3543300" y="2952750"/>
                  </a:cubicBezTo>
                  <a:lnTo>
                    <a:pt x="76200" y="2952750"/>
                  </a:lnTo>
                  <a:cubicBezTo>
                    <a:pt x="34116" y="2952750"/>
                    <a:pt x="0" y="2918634"/>
                    <a:pt x="0" y="2876550"/>
                  </a:cubicBezTo>
                  <a:lnTo>
                    <a:pt x="0" y="76200"/>
                  </a:lnTo>
                  <a:cubicBezTo>
                    <a:pt x="0" y="34116"/>
                    <a:pt x="34116" y="0"/>
                    <a:pt x="76200" y="0"/>
                  </a:cubicBezTo>
                  <a:close/>
                </a:path>
              </a:pathLst>
            </a:custGeom>
            <a:solidFill>
              <a:srgbClr val="FFFFFF"/>
            </a:solidFill>
            <a:ln>
              <a:noFill/>
            </a:ln>
            <a:effectLst>
              <a:outerShdw blurRad="57150" dist="19050" dir="10798281" algn="tl" rotWithShape="0">
                <a:srgbClr val="000000">
                  <a:alpha val="10000"/>
                </a:srgbClr>
              </a:outerShdw>
            </a:effectLst>
          </p:spPr>
        </p:sp>
        <p:sp>
          <p:nvSpPr>
            <p:cNvPr id="33" name="TextBox 33"/>
            <p:cNvSpPr txBox="1"/>
            <p:nvPr/>
          </p:nvSpPr>
          <p:spPr>
            <a:xfrm>
              <a:off x="842010" y="2585085"/>
              <a:ext cx="1318641" cy="24384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1200" b="1" dirty="0">
                  <a:solidFill>
                    <a:srgbClr val="1E3A5F"/>
                  </a:solidFill>
                  <a:latin typeface="Segoe UI"/>
                  <a:ea typeface="Microsoft YaHei"/>
                  <a:cs typeface="Segoe UI"/>
                </a:rPr>
                <a:t>存量债类型分布</a:t>
              </a:r>
            </a:p>
          </p:txBody>
        </p:sp>
        <p:sp>
          <p:nvSpPr>
            <p:cNvPr id="34" name="TextBox 34"/>
            <p:cNvSpPr txBox="1"/>
            <p:nvPr/>
          </p:nvSpPr>
          <p:spPr>
            <a:xfrm>
              <a:off x="845820" y="2998470"/>
              <a:ext cx="417195" cy="18288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900" dirty="0">
                  <a:solidFill>
                    <a:srgbClr val="334155"/>
                  </a:solidFill>
                  <a:latin typeface="Segoe UI"/>
                  <a:ea typeface="Microsoft YaHei"/>
                  <a:cs typeface="Segoe UI"/>
                </a:rPr>
                <a:t>私募债</a:t>
              </a:r>
            </a:p>
          </p:txBody>
        </p:sp>
        <p:sp>
          <p:nvSpPr>
            <p:cNvPr id="35" name="Freeform 35"/>
            <p:cNvSpPr/>
            <p:nvPr/>
          </p:nvSpPr>
          <p:spPr>
            <a:xfrm>
              <a:off x="1524000" y="2952750"/>
              <a:ext cx="2095500" cy="209550"/>
            </a:xfrm>
            <a:custGeom>
              <a:avLst/>
              <a:gdLst/>
              <a:ahLst/>
              <a:cxnLst/>
              <a:rect l="l" t="t" r="r" b="b"/>
              <a:pathLst>
                <a:path w="2095500" h="209550">
                  <a:moveTo>
                    <a:pt x="38100" y="0"/>
                  </a:moveTo>
                  <a:lnTo>
                    <a:pt x="2057400" y="0"/>
                  </a:lnTo>
                  <a:cubicBezTo>
                    <a:pt x="2078442" y="0"/>
                    <a:pt x="2095500" y="17058"/>
                    <a:pt x="2095500" y="38100"/>
                  </a:cubicBezTo>
                  <a:lnTo>
                    <a:pt x="2095500" y="171450"/>
                  </a:lnTo>
                  <a:cubicBezTo>
                    <a:pt x="2095500" y="192492"/>
                    <a:pt x="2078442" y="209550"/>
                    <a:pt x="2057400" y="209550"/>
                  </a:cubicBezTo>
                  <a:lnTo>
                    <a:pt x="38100" y="209550"/>
                  </a:lnTo>
                  <a:cubicBezTo>
                    <a:pt x="17058" y="209550"/>
                    <a:pt x="0" y="192492"/>
                    <a:pt x="0" y="171450"/>
                  </a:cubicBezTo>
                  <a:lnTo>
                    <a:pt x="0" y="38100"/>
                  </a:lnTo>
                  <a:cubicBezTo>
                    <a:pt x="0" y="17058"/>
                    <a:pt x="17058" y="0"/>
                    <a:pt x="38100" y="0"/>
                  </a:cubicBezTo>
                  <a:close/>
                </a:path>
              </a:pathLst>
            </a:custGeom>
            <a:solidFill>
              <a:srgbClr val="E2E8F0"/>
            </a:solidFill>
            <a:ln>
              <a:noFill/>
            </a:ln>
            <a:effectLst>
              <a:outerShdw blurRad="57150" dist="19050" dir="10798281" algn="tl" rotWithShape="0">
                <a:srgbClr val="000000">
                  <a:alpha val="10000"/>
                </a:srgbClr>
              </a:outerShdw>
            </a:effectLst>
          </p:spPr>
        </p:sp>
        <p:sp>
          <p:nvSpPr>
            <p:cNvPr id="36" name="Freeform 36"/>
            <p:cNvSpPr/>
            <p:nvPr/>
          </p:nvSpPr>
          <p:spPr>
            <a:xfrm>
              <a:off x="1524000" y="2952750"/>
              <a:ext cx="1571625" cy="209550"/>
            </a:xfrm>
            <a:custGeom>
              <a:avLst/>
              <a:gdLst/>
              <a:ahLst/>
              <a:cxnLst/>
              <a:rect l="l" t="t" r="r" b="b"/>
              <a:pathLst>
                <a:path w="1571625" h="209550">
                  <a:moveTo>
                    <a:pt x="38100" y="0"/>
                  </a:moveTo>
                  <a:lnTo>
                    <a:pt x="1533525" y="0"/>
                  </a:lnTo>
                  <a:cubicBezTo>
                    <a:pt x="1554567" y="0"/>
                    <a:pt x="1571625" y="17058"/>
                    <a:pt x="1571625" y="38100"/>
                  </a:cubicBezTo>
                  <a:lnTo>
                    <a:pt x="1571625" y="171450"/>
                  </a:lnTo>
                  <a:cubicBezTo>
                    <a:pt x="1571625" y="192492"/>
                    <a:pt x="1554567" y="209550"/>
                    <a:pt x="1533525" y="209550"/>
                  </a:cubicBezTo>
                  <a:lnTo>
                    <a:pt x="38100" y="209550"/>
                  </a:lnTo>
                  <a:cubicBezTo>
                    <a:pt x="17058" y="209550"/>
                    <a:pt x="0" y="192492"/>
                    <a:pt x="0" y="171450"/>
                  </a:cubicBezTo>
                  <a:lnTo>
                    <a:pt x="0" y="38100"/>
                  </a:lnTo>
                  <a:cubicBezTo>
                    <a:pt x="0" y="17058"/>
                    <a:pt x="17058" y="0"/>
                    <a:pt x="38100" y="0"/>
                  </a:cubicBezTo>
                  <a:close/>
                </a:path>
              </a:pathLst>
            </a:custGeom>
            <a:solidFill>
              <a:srgbClr val="1E3A5F"/>
            </a:solidFill>
            <a:ln>
              <a:noFill/>
            </a:ln>
            <a:effectLst>
              <a:outerShdw blurRad="57150" dist="19050" dir="10798281" algn="tl" rotWithShape="0">
                <a:srgbClr val="000000">
                  <a:alpha val="10000"/>
                </a:srgbClr>
              </a:outerShdw>
            </a:effectLst>
          </p:spPr>
        </p:sp>
        <p:sp>
          <p:nvSpPr>
            <p:cNvPr id="37" name="TextBox 37"/>
            <p:cNvSpPr txBox="1"/>
            <p:nvPr/>
          </p:nvSpPr>
          <p:spPr>
            <a:xfrm>
              <a:off x="3228022" y="3016091"/>
              <a:ext cx="995127" cy="16764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825" b="1" dirty="0">
                  <a:solidFill>
                    <a:srgbClr val="1E3A5F"/>
                  </a:solidFill>
                  <a:latin typeface="Segoe UI"/>
                  <a:ea typeface="Microsoft YaHei"/>
                  <a:cs typeface="Segoe UI"/>
                </a:rPr>
                <a:t>37.94% | 2,197亿</a:t>
              </a:r>
            </a:p>
          </p:txBody>
        </p:sp>
        <p:sp>
          <p:nvSpPr>
            <p:cNvPr id="38" name="TextBox 38"/>
            <p:cNvSpPr txBox="1"/>
            <p:nvPr/>
          </p:nvSpPr>
          <p:spPr>
            <a:xfrm>
              <a:off x="845820" y="3379470"/>
              <a:ext cx="548640" cy="18288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900" dirty="0">
                  <a:solidFill>
                    <a:srgbClr val="334155"/>
                  </a:solidFill>
                  <a:latin typeface="Segoe UI"/>
                  <a:ea typeface="Microsoft YaHei"/>
                  <a:cs typeface="Segoe UI"/>
                </a:rPr>
                <a:t>中期票据</a:t>
              </a:r>
            </a:p>
          </p:txBody>
        </p:sp>
        <p:sp>
          <p:nvSpPr>
            <p:cNvPr id="39" name="Freeform 39"/>
            <p:cNvSpPr/>
            <p:nvPr/>
          </p:nvSpPr>
          <p:spPr>
            <a:xfrm>
              <a:off x="1524000" y="3333750"/>
              <a:ext cx="2095500" cy="209550"/>
            </a:xfrm>
            <a:custGeom>
              <a:avLst/>
              <a:gdLst/>
              <a:ahLst/>
              <a:cxnLst/>
              <a:rect l="l" t="t" r="r" b="b"/>
              <a:pathLst>
                <a:path w="2095500" h="209550">
                  <a:moveTo>
                    <a:pt x="38100" y="0"/>
                  </a:moveTo>
                  <a:lnTo>
                    <a:pt x="2057400" y="0"/>
                  </a:lnTo>
                  <a:cubicBezTo>
                    <a:pt x="2078442" y="0"/>
                    <a:pt x="2095500" y="17058"/>
                    <a:pt x="2095500" y="38100"/>
                  </a:cubicBezTo>
                  <a:lnTo>
                    <a:pt x="2095500" y="171450"/>
                  </a:lnTo>
                  <a:cubicBezTo>
                    <a:pt x="2095500" y="192492"/>
                    <a:pt x="2078442" y="209550"/>
                    <a:pt x="2057400" y="209550"/>
                  </a:cubicBezTo>
                  <a:lnTo>
                    <a:pt x="38100" y="209550"/>
                  </a:lnTo>
                  <a:cubicBezTo>
                    <a:pt x="17058" y="209550"/>
                    <a:pt x="0" y="192492"/>
                    <a:pt x="0" y="171450"/>
                  </a:cubicBezTo>
                  <a:lnTo>
                    <a:pt x="0" y="38100"/>
                  </a:lnTo>
                  <a:cubicBezTo>
                    <a:pt x="0" y="17058"/>
                    <a:pt x="17058" y="0"/>
                    <a:pt x="38100" y="0"/>
                  </a:cubicBezTo>
                  <a:close/>
                </a:path>
              </a:pathLst>
            </a:custGeom>
            <a:solidFill>
              <a:srgbClr val="E2E8F0"/>
            </a:solidFill>
            <a:ln>
              <a:noFill/>
            </a:ln>
            <a:effectLst>
              <a:outerShdw blurRad="57150" dist="19050" dir="10798281" algn="tl" rotWithShape="0">
                <a:srgbClr val="000000">
                  <a:alpha val="10000"/>
                </a:srgbClr>
              </a:outerShdw>
            </a:effectLst>
          </p:spPr>
        </p:sp>
        <p:sp>
          <p:nvSpPr>
            <p:cNvPr id="40" name="Freeform 40"/>
            <p:cNvSpPr/>
            <p:nvPr/>
          </p:nvSpPr>
          <p:spPr>
            <a:xfrm>
              <a:off x="1524000" y="3333750"/>
              <a:ext cx="1304925" cy="209550"/>
            </a:xfrm>
            <a:custGeom>
              <a:avLst/>
              <a:gdLst/>
              <a:ahLst/>
              <a:cxnLst/>
              <a:rect l="l" t="t" r="r" b="b"/>
              <a:pathLst>
                <a:path w="1304925" h="209550">
                  <a:moveTo>
                    <a:pt x="38100" y="0"/>
                  </a:moveTo>
                  <a:lnTo>
                    <a:pt x="1266825" y="0"/>
                  </a:lnTo>
                  <a:cubicBezTo>
                    <a:pt x="1287867" y="0"/>
                    <a:pt x="1304925" y="17058"/>
                    <a:pt x="1304925" y="38100"/>
                  </a:cubicBezTo>
                  <a:lnTo>
                    <a:pt x="1304925" y="171450"/>
                  </a:lnTo>
                  <a:cubicBezTo>
                    <a:pt x="1304925" y="192492"/>
                    <a:pt x="1287867" y="209550"/>
                    <a:pt x="1266825" y="209550"/>
                  </a:cubicBezTo>
                  <a:lnTo>
                    <a:pt x="38100" y="209550"/>
                  </a:lnTo>
                  <a:cubicBezTo>
                    <a:pt x="17058" y="209550"/>
                    <a:pt x="0" y="192492"/>
                    <a:pt x="0" y="171450"/>
                  </a:cubicBezTo>
                  <a:lnTo>
                    <a:pt x="0" y="38100"/>
                  </a:lnTo>
                  <a:cubicBezTo>
                    <a:pt x="0" y="17058"/>
                    <a:pt x="17058" y="0"/>
                    <a:pt x="38100" y="0"/>
                  </a:cubicBezTo>
                  <a:close/>
                </a:path>
              </a:pathLst>
            </a:custGeom>
            <a:solidFill>
              <a:srgbClr val="4A90D9"/>
            </a:solidFill>
            <a:ln>
              <a:noFill/>
            </a:ln>
            <a:effectLst>
              <a:outerShdw blurRad="57150" dist="19050" dir="10798281" algn="tl" rotWithShape="0">
                <a:srgbClr val="000000">
                  <a:alpha val="10000"/>
                </a:srgbClr>
              </a:outerShdw>
            </a:effectLst>
          </p:spPr>
        </p:sp>
        <p:sp>
          <p:nvSpPr>
            <p:cNvPr id="41" name="TextBox 41"/>
            <p:cNvSpPr txBox="1"/>
            <p:nvPr/>
          </p:nvSpPr>
          <p:spPr>
            <a:xfrm>
              <a:off x="2942272" y="3397091"/>
              <a:ext cx="888492" cy="16764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825" dirty="0">
                  <a:solidFill>
                    <a:srgbClr val="334155"/>
                  </a:solidFill>
                  <a:latin typeface="Segoe UI"/>
                  <a:ea typeface="Microsoft YaHei"/>
                  <a:cs typeface="Segoe UI"/>
                </a:rPr>
                <a:t>31.44% | 1,821亿</a:t>
              </a:r>
            </a:p>
          </p:txBody>
        </p:sp>
        <p:sp>
          <p:nvSpPr>
            <p:cNvPr id="42" name="TextBox 42"/>
            <p:cNvSpPr txBox="1"/>
            <p:nvPr/>
          </p:nvSpPr>
          <p:spPr>
            <a:xfrm>
              <a:off x="845820" y="3760470"/>
              <a:ext cx="765524" cy="18288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900" dirty="0">
                  <a:solidFill>
                    <a:srgbClr val="334155"/>
                  </a:solidFill>
                  <a:latin typeface="Segoe UI"/>
                  <a:ea typeface="Microsoft YaHei"/>
                  <a:cs typeface="Segoe UI"/>
                </a:rPr>
                <a:t>定向工具PPN</a:t>
              </a:r>
            </a:p>
          </p:txBody>
        </p:sp>
        <p:sp>
          <p:nvSpPr>
            <p:cNvPr id="43" name="Freeform 43"/>
            <p:cNvSpPr/>
            <p:nvPr/>
          </p:nvSpPr>
          <p:spPr>
            <a:xfrm>
              <a:off x="1524000" y="3714750"/>
              <a:ext cx="2095500" cy="209550"/>
            </a:xfrm>
            <a:custGeom>
              <a:avLst/>
              <a:gdLst/>
              <a:ahLst/>
              <a:cxnLst/>
              <a:rect l="l" t="t" r="r" b="b"/>
              <a:pathLst>
                <a:path w="2095500" h="209550">
                  <a:moveTo>
                    <a:pt x="38100" y="0"/>
                  </a:moveTo>
                  <a:lnTo>
                    <a:pt x="2057400" y="0"/>
                  </a:lnTo>
                  <a:cubicBezTo>
                    <a:pt x="2078442" y="0"/>
                    <a:pt x="2095500" y="17058"/>
                    <a:pt x="2095500" y="38100"/>
                  </a:cubicBezTo>
                  <a:lnTo>
                    <a:pt x="2095500" y="171450"/>
                  </a:lnTo>
                  <a:cubicBezTo>
                    <a:pt x="2095500" y="192492"/>
                    <a:pt x="2078442" y="209550"/>
                    <a:pt x="2057400" y="209550"/>
                  </a:cubicBezTo>
                  <a:lnTo>
                    <a:pt x="38100" y="209550"/>
                  </a:lnTo>
                  <a:cubicBezTo>
                    <a:pt x="17058" y="209550"/>
                    <a:pt x="0" y="192492"/>
                    <a:pt x="0" y="171450"/>
                  </a:cubicBezTo>
                  <a:lnTo>
                    <a:pt x="0" y="38100"/>
                  </a:lnTo>
                  <a:cubicBezTo>
                    <a:pt x="0" y="17058"/>
                    <a:pt x="17058" y="0"/>
                    <a:pt x="38100" y="0"/>
                  </a:cubicBezTo>
                  <a:close/>
                </a:path>
              </a:pathLst>
            </a:custGeom>
            <a:solidFill>
              <a:srgbClr val="E2E8F0"/>
            </a:solidFill>
            <a:ln>
              <a:noFill/>
            </a:ln>
            <a:effectLst>
              <a:outerShdw blurRad="57150" dist="19050" dir="10798281" algn="tl" rotWithShape="0">
                <a:srgbClr val="000000">
                  <a:alpha val="10000"/>
                </a:srgbClr>
              </a:outerShdw>
            </a:effectLst>
          </p:spPr>
        </p:sp>
        <p:sp>
          <p:nvSpPr>
            <p:cNvPr id="44" name="Freeform 44"/>
            <p:cNvSpPr/>
            <p:nvPr/>
          </p:nvSpPr>
          <p:spPr>
            <a:xfrm>
              <a:off x="1524000" y="3714750"/>
              <a:ext cx="685800" cy="209550"/>
            </a:xfrm>
            <a:custGeom>
              <a:avLst/>
              <a:gdLst/>
              <a:ahLst/>
              <a:cxnLst/>
              <a:rect l="l" t="t" r="r" b="b"/>
              <a:pathLst>
                <a:path w="685800" h="209550">
                  <a:moveTo>
                    <a:pt x="38100" y="0"/>
                  </a:moveTo>
                  <a:lnTo>
                    <a:pt x="647700" y="0"/>
                  </a:lnTo>
                  <a:cubicBezTo>
                    <a:pt x="668742" y="0"/>
                    <a:pt x="685800" y="17058"/>
                    <a:pt x="685800" y="38100"/>
                  </a:cubicBezTo>
                  <a:lnTo>
                    <a:pt x="685800" y="171450"/>
                  </a:lnTo>
                  <a:cubicBezTo>
                    <a:pt x="685800" y="192492"/>
                    <a:pt x="668742" y="209550"/>
                    <a:pt x="647700" y="209550"/>
                  </a:cubicBezTo>
                  <a:lnTo>
                    <a:pt x="38100" y="209550"/>
                  </a:lnTo>
                  <a:cubicBezTo>
                    <a:pt x="17058" y="209550"/>
                    <a:pt x="0" y="192492"/>
                    <a:pt x="0" y="171450"/>
                  </a:cubicBezTo>
                  <a:lnTo>
                    <a:pt x="0" y="38100"/>
                  </a:lnTo>
                  <a:cubicBezTo>
                    <a:pt x="0" y="17058"/>
                    <a:pt x="17058" y="0"/>
                    <a:pt x="38100" y="0"/>
                  </a:cubicBezTo>
                  <a:close/>
                </a:path>
              </a:pathLst>
            </a:custGeom>
            <a:solidFill>
              <a:srgbClr val="2ECC71"/>
            </a:solidFill>
            <a:ln>
              <a:noFill/>
            </a:ln>
            <a:effectLst>
              <a:outerShdw blurRad="57150" dist="19050" dir="10798281" algn="tl" rotWithShape="0">
                <a:srgbClr val="000000">
                  <a:alpha val="10000"/>
                </a:srgbClr>
              </a:outerShdw>
            </a:effectLst>
          </p:spPr>
        </p:sp>
        <p:sp>
          <p:nvSpPr>
            <p:cNvPr id="45" name="TextBox 45"/>
            <p:cNvSpPr txBox="1"/>
            <p:nvPr/>
          </p:nvSpPr>
          <p:spPr>
            <a:xfrm>
              <a:off x="2323148" y="3778091"/>
              <a:ext cx="816197" cy="16764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825" dirty="0">
                  <a:solidFill>
                    <a:srgbClr val="334155"/>
                  </a:solidFill>
                  <a:latin typeface="Segoe UI"/>
                  <a:ea typeface="Microsoft YaHei"/>
                  <a:cs typeface="Segoe UI"/>
                </a:rPr>
                <a:t>16.62% | 962亿</a:t>
              </a:r>
            </a:p>
          </p:txBody>
        </p:sp>
        <p:sp>
          <p:nvSpPr>
            <p:cNvPr id="46" name="TextBox 46"/>
            <p:cNvSpPr txBox="1"/>
            <p:nvPr/>
          </p:nvSpPr>
          <p:spPr>
            <a:xfrm>
              <a:off x="845820" y="4141470"/>
              <a:ext cx="417195" cy="18288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900" dirty="0">
                  <a:solidFill>
                    <a:srgbClr val="334155"/>
                  </a:solidFill>
                  <a:latin typeface="Segoe UI"/>
                  <a:ea typeface="Microsoft YaHei"/>
                  <a:cs typeface="Segoe UI"/>
                </a:rPr>
                <a:t>公司债</a:t>
              </a:r>
            </a:p>
          </p:txBody>
        </p:sp>
        <p:sp>
          <p:nvSpPr>
            <p:cNvPr id="47" name="Freeform 47"/>
            <p:cNvSpPr/>
            <p:nvPr/>
          </p:nvSpPr>
          <p:spPr>
            <a:xfrm>
              <a:off x="1524000" y="4095750"/>
              <a:ext cx="2095500" cy="209550"/>
            </a:xfrm>
            <a:custGeom>
              <a:avLst/>
              <a:gdLst/>
              <a:ahLst/>
              <a:cxnLst/>
              <a:rect l="l" t="t" r="r" b="b"/>
              <a:pathLst>
                <a:path w="2095500" h="209550">
                  <a:moveTo>
                    <a:pt x="38100" y="0"/>
                  </a:moveTo>
                  <a:lnTo>
                    <a:pt x="2057400" y="0"/>
                  </a:lnTo>
                  <a:cubicBezTo>
                    <a:pt x="2078442" y="0"/>
                    <a:pt x="2095500" y="17058"/>
                    <a:pt x="2095500" y="38100"/>
                  </a:cubicBezTo>
                  <a:lnTo>
                    <a:pt x="2095500" y="171450"/>
                  </a:lnTo>
                  <a:cubicBezTo>
                    <a:pt x="2095500" y="192492"/>
                    <a:pt x="2078442" y="209550"/>
                    <a:pt x="2057400" y="209550"/>
                  </a:cubicBezTo>
                  <a:lnTo>
                    <a:pt x="38100" y="209550"/>
                  </a:lnTo>
                  <a:cubicBezTo>
                    <a:pt x="17058" y="209550"/>
                    <a:pt x="0" y="192492"/>
                    <a:pt x="0" y="171450"/>
                  </a:cubicBezTo>
                  <a:lnTo>
                    <a:pt x="0" y="38100"/>
                  </a:lnTo>
                  <a:cubicBezTo>
                    <a:pt x="0" y="17058"/>
                    <a:pt x="17058" y="0"/>
                    <a:pt x="38100" y="0"/>
                  </a:cubicBezTo>
                  <a:close/>
                </a:path>
              </a:pathLst>
            </a:custGeom>
            <a:solidFill>
              <a:srgbClr val="E2E8F0"/>
            </a:solidFill>
            <a:ln>
              <a:noFill/>
            </a:ln>
            <a:effectLst>
              <a:outerShdw blurRad="57150" dist="19050" dir="10798281" algn="tl" rotWithShape="0">
                <a:srgbClr val="000000">
                  <a:alpha val="10000"/>
                </a:srgbClr>
              </a:outerShdw>
            </a:effectLst>
          </p:spPr>
        </p:sp>
        <p:sp>
          <p:nvSpPr>
            <p:cNvPr id="48" name="Freeform 48"/>
            <p:cNvSpPr/>
            <p:nvPr/>
          </p:nvSpPr>
          <p:spPr>
            <a:xfrm>
              <a:off x="1524000" y="4095750"/>
              <a:ext cx="238125" cy="209550"/>
            </a:xfrm>
            <a:custGeom>
              <a:avLst/>
              <a:gdLst/>
              <a:ahLst/>
              <a:cxnLst/>
              <a:rect l="l" t="t" r="r" b="b"/>
              <a:pathLst>
                <a:path w="238125" h="209550">
                  <a:moveTo>
                    <a:pt x="38100" y="0"/>
                  </a:moveTo>
                  <a:lnTo>
                    <a:pt x="200025" y="0"/>
                  </a:lnTo>
                  <a:cubicBezTo>
                    <a:pt x="221067" y="0"/>
                    <a:pt x="238125" y="17058"/>
                    <a:pt x="238125" y="38100"/>
                  </a:cubicBezTo>
                  <a:lnTo>
                    <a:pt x="238125" y="171450"/>
                  </a:lnTo>
                  <a:cubicBezTo>
                    <a:pt x="238125" y="192492"/>
                    <a:pt x="221067" y="209550"/>
                    <a:pt x="200025" y="209550"/>
                  </a:cubicBezTo>
                  <a:lnTo>
                    <a:pt x="38100" y="209550"/>
                  </a:lnTo>
                  <a:cubicBezTo>
                    <a:pt x="17058" y="209550"/>
                    <a:pt x="0" y="192492"/>
                    <a:pt x="0" y="171450"/>
                  </a:cubicBezTo>
                  <a:lnTo>
                    <a:pt x="0" y="38100"/>
                  </a:lnTo>
                  <a:cubicBezTo>
                    <a:pt x="0" y="17058"/>
                    <a:pt x="17058" y="0"/>
                    <a:pt x="38100" y="0"/>
                  </a:cubicBezTo>
                  <a:close/>
                </a:path>
              </a:pathLst>
            </a:custGeom>
            <a:solidFill>
              <a:srgbClr val="F59E0B"/>
            </a:solidFill>
            <a:ln>
              <a:noFill/>
            </a:ln>
            <a:effectLst>
              <a:outerShdw blurRad="57150" dist="19050" dir="10798281" algn="tl" rotWithShape="0">
                <a:srgbClr val="000000">
                  <a:alpha val="10000"/>
                </a:srgbClr>
              </a:outerShdw>
            </a:effectLst>
          </p:spPr>
        </p:sp>
        <p:sp>
          <p:nvSpPr>
            <p:cNvPr id="49" name="TextBox 49"/>
            <p:cNvSpPr txBox="1"/>
            <p:nvPr/>
          </p:nvSpPr>
          <p:spPr>
            <a:xfrm>
              <a:off x="1894522" y="4159091"/>
              <a:ext cx="780050" cy="16764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825" dirty="0">
                  <a:solidFill>
                    <a:srgbClr val="334155"/>
                  </a:solidFill>
                  <a:latin typeface="Segoe UI"/>
                  <a:ea typeface="Microsoft YaHei"/>
                  <a:cs typeface="Segoe UI"/>
                </a:rPr>
                <a:t>5.79% | 336亿</a:t>
              </a:r>
            </a:p>
          </p:txBody>
        </p:sp>
        <p:sp>
          <p:nvSpPr>
            <p:cNvPr id="50" name="TextBox 50"/>
            <p:cNvSpPr txBox="1"/>
            <p:nvPr/>
          </p:nvSpPr>
          <p:spPr>
            <a:xfrm>
              <a:off x="845820" y="4522470"/>
              <a:ext cx="417195" cy="18288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900" dirty="0">
                  <a:solidFill>
                    <a:srgbClr val="334155"/>
                  </a:solidFill>
                  <a:latin typeface="Segoe UI"/>
                  <a:ea typeface="Microsoft YaHei"/>
                  <a:cs typeface="Segoe UI"/>
                </a:rPr>
                <a:t>企业债</a:t>
              </a:r>
            </a:p>
          </p:txBody>
        </p:sp>
        <p:sp>
          <p:nvSpPr>
            <p:cNvPr id="51" name="Freeform 51"/>
            <p:cNvSpPr/>
            <p:nvPr/>
          </p:nvSpPr>
          <p:spPr>
            <a:xfrm>
              <a:off x="1524000" y="4476750"/>
              <a:ext cx="2095500" cy="209550"/>
            </a:xfrm>
            <a:custGeom>
              <a:avLst/>
              <a:gdLst/>
              <a:ahLst/>
              <a:cxnLst/>
              <a:rect l="l" t="t" r="r" b="b"/>
              <a:pathLst>
                <a:path w="2095500" h="209550">
                  <a:moveTo>
                    <a:pt x="38100" y="0"/>
                  </a:moveTo>
                  <a:lnTo>
                    <a:pt x="2057400" y="0"/>
                  </a:lnTo>
                  <a:cubicBezTo>
                    <a:pt x="2078442" y="0"/>
                    <a:pt x="2095500" y="17058"/>
                    <a:pt x="2095500" y="38100"/>
                  </a:cubicBezTo>
                  <a:lnTo>
                    <a:pt x="2095500" y="171450"/>
                  </a:lnTo>
                  <a:cubicBezTo>
                    <a:pt x="2095500" y="192492"/>
                    <a:pt x="2078442" y="209550"/>
                    <a:pt x="2057400" y="209550"/>
                  </a:cubicBezTo>
                  <a:lnTo>
                    <a:pt x="38100" y="209550"/>
                  </a:lnTo>
                  <a:cubicBezTo>
                    <a:pt x="17058" y="209550"/>
                    <a:pt x="0" y="192492"/>
                    <a:pt x="0" y="171450"/>
                  </a:cubicBezTo>
                  <a:lnTo>
                    <a:pt x="0" y="38100"/>
                  </a:lnTo>
                  <a:cubicBezTo>
                    <a:pt x="0" y="17058"/>
                    <a:pt x="17058" y="0"/>
                    <a:pt x="38100" y="0"/>
                  </a:cubicBezTo>
                  <a:close/>
                </a:path>
              </a:pathLst>
            </a:custGeom>
            <a:solidFill>
              <a:srgbClr val="E2E8F0"/>
            </a:solidFill>
            <a:ln>
              <a:noFill/>
            </a:ln>
            <a:effectLst>
              <a:outerShdw blurRad="57150" dist="19050" dir="10798281" algn="tl" rotWithShape="0">
                <a:srgbClr val="000000">
                  <a:alpha val="10000"/>
                </a:srgbClr>
              </a:outerShdw>
            </a:effectLst>
          </p:spPr>
        </p:sp>
        <p:sp>
          <p:nvSpPr>
            <p:cNvPr id="52" name="Freeform 52"/>
            <p:cNvSpPr/>
            <p:nvPr/>
          </p:nvSpPr>
          <p:spPr>
            <a:xfrm>
              <a:off x="1524000" y="4476750"/>
              <a:ext cx="180975" cy="209550"/>
            </a:xfrm>
            <a:custGeom>
              <a:avLst/>
              <a:gdLst/>
              <a:ahLst/>
              <a:cxnLst/>
              <a:rect l="l" t="t" r="r" b="b"/>
              <a:pathLst>
                <a:path w="180975" h="209550">
                  <a:moveTo>
                    <a:pt x="38100" y="0"/>
                  </a:moveTo>
                  <a:lnTo>
                    <a:pt x="142875" y="0"/>
                  </a:lnTo>
                  <a:cubicBezTo>
                    <a:pt x="163917" y="0"/>
                    <a:pt x="180975" y="17058"/>
                    <a:pt x="180975" y="38100"/>
                  </a:cubicBezTo>
                  <a:lnTo>
                    <a:pt x="180975" y="171450"/>
                  </a:lnTo>
                  <a:cubicBezTo>
                    <a:pt x="180975" y="192492"/>
                    <a:pt x="163917" y="209550"/>
                    <a:pt x="142875" y="209550"/>
                  </a:cubicBezTo>
                  <a:lnTo>
                    <a:pt x="38100" y="209550"/>
                  </a:lnTo>
                  <a:cubicBezTo>
                    <a:pt x="17058" y="209550"/>
                    <a:pt x="0" y="192492"/>
                    <a:pt x="0" y="171450"/>
                  </a:cubicBezTo>
                  <a:lnTo>
                    <a:pt x="0" y="38100"/>
                  </a:lnTo>
                  <a:cubicBezTo>
                    <a:pt x="0" y="17058"/>
                    <a:pt x="17058" y="0"/>
                    <a:pt x="38100" y="0"/>
                  </a:cubicBezTo>
                  <a:close/>
                </a:path>
              </a:pathLst>
            </a:custGeom>
            <a:solidFill>
              <a:srgbClr val="64748B"/>
            </a:solidFill>
            <a:ln>
              <a:noFill/>
            </a:ln>
            <a:effectLst>
              <a:outerShdw blurRad="57150" dist="19050" dir="10798281" algn="tl" rotWithShape="0">
                <a:srgbClr val="000000">
                  <a:alpha val="10000"/>
                </a:srgbClr>
              </a:outerShdw>
            </a:effectLst>
          </p:spPr>
        </p:sp>
        <p:sp>
          <p:nvSpPr>
            <p:cNvPr id="53" name="TextBox 53"/>
            <p:cNvSpPr txBox="1"/>
            <p:nvPr/>
          </p:nvSpPr>
          <p:spPr>
            <a:xfrm>
              <a:off x="1799272" y="4540091"/>
              <a:ext cx="780050" cy="16764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825" dirty="0">
                  <a:solidFill>
                    <a:srgbClr val="334155"/>
                  </a:solidFill>
                  <a:latin typeface="Segoe UI"/>
                  <a:ea typeface="Microsoft YaHei"/>
                  <a:cs typeface="Segoe UI"/>
                </a:rPr>
                <a:t>4.30% | 249亿</a:t>
              </a:r>
            </a:p>
          </p:txBody>
        </p:sp>
        <p:sp>
          <p:nvSpPr>
            <p:cNvPr id="54" name="TextBox 54"/>
            <p:cNvSpPr txBox="1"/>
            <p:nvPr/>
          </p:nvSpPr>
          <p:spPr>
            <a:xfrm>
              <a:off x="845820" y="4903470"/>
              <a:ext cx="752380" cy="18288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900" dirty="0">
                  <a:solidFill>
                    <a:srgbClr val="334155"/>
                  </a:solidFill>
                  <a:latin typeface="Segoe UI"/>
                  <a:ea typeface="Microsoft YaHei"/>
                  <a:cs typeface="Segoe UI"/>
                </a:rPr>
                <a:t>短融/超短融</a:t>
              </a:r>
            </a:p>
          </p:txBody>
        </p:sp>
        <p:sp>
          <p:nvSpPr>
            <p:cNvPr id="55" name="Freeform 55"/>
            <p:cNvSpPr/>
            <p:nvPr/>
          </p:nvSpPr>
          <p:spPr>
            <a:xfrm>
              <a:off x="1524000" y="4857750"/>
              <a:ext cx="2095500" cy="209550"/>
            </a:xfrm>
            <a:custGeom>
              <a:avLst/>
              <a:gdLst/>
              <a:ahLst/>
              <a:cxnLst/>
              <a:rect l="l" t="t" r="r" b="b"/>
              <a:pathLst>
                <a:path w="2095500" h="209550">
                  <a:moveTo>
                    <a:pt x="38100" y="0"/>
                  </a:moveTo>
                  <a:lnTo>
                    <a:pt x="2057400" y="0"/>
                  </a:lnTo>
                  <a:cubicBezTo>
                    <a:pt x="2078442" y="0"/>
                    <a:pt x="2095500" y="17058"/>
                    <a:pt x="2095500" y="38100"/>
                  </a:cubicBezTo>
                  <a:lnTo>
                    <a:pt x="2095500" y="171450"/>
                  </a:lnTo>
                  <a:cubicBezTo>
                    <a:pt x="2095500" y="192492"/>
                    <a:pt x="2078442" y="209550"/>
                    <a:pt x="2057400" y="209550"/>
                  </a:cubicBezTo>
                  <a:lnTo>
                    <a:pt x="38100" y="209550"/>
                  </a:lnTo>
                  <a:cubicBezTo>
                    <a:pt x="17058" y="209550"/>
                    <a:pt x="0" y="192492"/>
                    <a:pt x="0" y="171450"/>
                  </a:cubicBezTo>
                  <a:lnTo>
                    <a:pt x="0" y="38100"/>
                  </a:lnTo>
                  <a:cubicBezTo>
                    <a:pt x="0" y="17058"/>
                    <a:pt x="17058" y="0"/>
                    <a:pt x="38100" y="0"/>
                  </a:cubicBezTo>
                  <a:close/>
                </a:path>
              </a:pathLst>
            </a:custGeom>
            <a:solidFill>
              <a:srgbClr val="E2E8F0"/>
            </a:solidFill>
            <a:ln>
              <a:noFill/>
            </a:ln>
            <a:effectLst>
              <a:outerShdw blurRad="57150" dist="19050" dir="10798281" algn="tl" rotWithShape="0">
                <a:srgbClr val="000000">
                  <a:alpha val="10000"/>
                </a:srgbClr>
              </a:outerShdw>
            </a:effectLst>
          </p:spPr>
        </p:sp>
        <p:sp>
          <p:nvSpPr>
            <p:cNvPr id="56" name="Freeform 56"/>
            <p:cNvSpPr/>
            <p:nvPr/>
          </p:nvSpPr>
          <p:spPr>
            <a:xfrm>
              <a:off x="1524000" y="4857750"/>
              <a:ext cx="161925" cy="209550"/>
            </a:xfrm>
            <a:custGeom>
              <a:avLst/>
              <a:gdLst/>
              <a:ahLst/>
              <a:cxnLst/>
              <a:rect l="l" t="t" r="r" b="b"/>
              <a:pathLst>
                <a:path w="161925" h="209550">
                  <a:moveTo>
                    <a:pt x="38100" y="0"/>
                  </a:moveTo>
                  <a:lnTo>
                    <a:pt x="123825" y="0"/>
                  </a:lnTo>
                  <a:cubicBezTo>
                    <a:pt x="144867" y="0"/>
                    <a:pt x="161925" y="17058"/>
                    <a:pt x="161925" y="38100"/>
                  </a:cubicBezTo>
                  <a:lnTo>
                    <a:pt x="161925" y="171450"/>
                  </a:lnTo>
                  <a:cubicBezTo>
                    <a:pt x="161925" y="192492"/>
                    <a:pt x="144867" y="209550"/>
                    <a:pt x="123825" y="209550"/>
                  </a:cubicBezTo>
                  <a:lnTo>
                    <a:pt x="38100" y="209550"/>
                  </a:lnTo>
                  <a:cubicBezTo>
                    <a:pt x="17058" y="209550"/>
                    <a:pt x="0" y="192492"/>
                    <a:pt x="0" y="171450"/>
                  </a:cubicBezTo>
                  <a:lnTo>
                    <a:pt x="0" y="38100"/>
                  </a:lnTo>
                  <a:cubicBezTo>
                    <a:pt x="0" y="17058"/>
                    <a:pt x="17058" y="0"/>
                    <a:pt x="38100" y="0"/>
                  </a:cubicBezTo>
                  <a:close/>
                </a:path>
              </a:pathLst>
            </a:custGeom>
            <a:solidFill>
              <a:srgbClr val="94A3B8"/>
            </a:solidFill>
            <a:ln>
              <a:noFill/>
            </a:ln>
            <a:effectLst>
              <a:outerShdw blurRad="57150" dist="19050" dir="10798281" algn="tl" rotWithShape="0">
                <a:srgbClr val="000000">
                  <a:alpha val="10000"/>
                </a:srgbClr>
              </a:outerShdw>
            </a:effectLst>
          </p:spPr>
        </p:sp>
        <p:sp>
          <p:nvSpPr>
            <p:cNvPr id="57" name="TextBox 57"/>
            <p:cNvSpPr txBox="1"/>
            <p:nvPr/>
          </p:nvSpPr>
          <p:spPr>
            <a:xfrm>
              <a:off x="1799272" y="4921091"/>
              <a:ext cx="780050" cy="16764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825" dirty="0">
                  <a:solidFill>
                    <a:srgbClr val="334155"/>
                  </a:solidFill>
                  <a:latin typeface="Segoe UI"/>
                  <a:ea typeface="Microsoft YaHei"/>
                  <a:cs typeface="Segoe UI"/>
                </a:rPr>
                <a:t>3.90% | 226亿</a:t>
              </a:r>
            </a:p>
          </p:txBody>
        </p:sp>
      </p:grpSp>
      <p:grpSp>
        <p:nvGrpSpPr>
          <p:cNvPr id="105" name="Group 105"/>
          <p:cNvGrpSpPr/>
          <p:nvPr/>
        </p:nvGrpSpPr>
        <p:grpSpPr>
          <a:xfrm>
            <a:off x="4381500" y="2381250"/>
            <a:ext cx="7239000" cy="2952750"/>
            <a:chOff x="4381500" y="2381250"/>
            <a:chExt cx="7239000" cy="2952750"/>
          </a:xfrm>
          <a:effectLst>
            <a:outerShdw blurRad="57150" dist="19050" dir="10798281" algn="tl" rotWithShape="0">
              <a:srgbClr val="000000">
                <a:alpha val="10000"/>
              </a:srgbClr>
            </a:outerShdw>
          </a:effectLst>
        </p:grpSpPr>
        <p:sp>
          <p:nvSpPr>
            <p:cNvPr id="59" name="Freeform 59"/>
            <p:cNvSpPr/>
            <p:nvPr/>
          </p:nvSpPr>
          <p:spPr>
            <a:xfrm>
              <a:off x="4381500" y="2381250"/>
              <a:ext cx="7239000" cy="2952750"/>
            </a:xfrm>
            <a:custGeom>
              <a:avLst/>
              <a:gdLst/>
              <a:ahLst/>
              <a:cxnLst/>
              <a:rect l="l" t="t" r="r" b="b"/>
              <a:pathLst>
                <a:path w="7239000" h="2952750">
                  <a:moveTo>
                    <a:pt x="76200" y="0"/>
                  </a:moveTo>
                  <a:lnTo>
                    <a:pt x="7162800" y="0"/>
                  </a:lnTo>
                  <a:cubicBezTo>
                    <a:pt x="7204884" y="0"/>
                    <a:pt x="7239000" y="34116"/>
                    <a:pt x="7239000" y="76200"/>
                  </a:cubicBezTo>
                  <a:lnTo>
                    <a:pt x="7239000" y="2876550"/>
                  </a:lnTo>
                  <a:cubicBezTo>
                    <a:pt x="7239000" y="2918634"/>
                    <a:pt x="7204884" y="2952750"/>
                    <a:pt x="7162800" y="2952750"/>
                  </a:cubicBezTo>
                  <a:lnTo>
                    <a:pt x="76200" y="2952750"/>
                  </a:lnTo>
                  <a:cubicBezTo>
                    <a:pt x="34116" y="2952750"/>
                    <a:pt x="0" y="2918634"/>
                    <a:pt x="0" y="2876550"/>
                  </a:cubicBezTo>
                  <a:lnTo>
                    <a:pt x="0" y="76200"/>
                  </a:lnTo>
                  <a:cubicBezTo>
                    <a:pt x="0" y="34116"/>
                    <a:pt x="34116" y="0"/>
                    <a:pt x="76200" y="0"/>
                  </a:cubicBezTo>
                  <a:close/>
                </a:path>
              </a:pathLst>
            </a:custGeom>
            <a:solidFill>
              <a:srgbClr val="FFFFFF"/>
            </a:solidFill>
            <a:ln>
              <a:noFill/>
            </a:ln>
            <a:effectLst>
              <a:outerShdw blurRad="57150" dist="19050" dir="10798281" algn="tl" rotWithShape="0">
                <a:srgbClr val="000000">
                  <a:alpha val="10000"/>
                </a:srgbClr>
              </a:outerShdw>
            </a:effectLst>
          </p:spPr>
        </p:sp>
        <p:sp>
          <p:nvSpPr>
            <p:cNvPr id="60" name="TextBox 60"/>
            <p:cNvSpPr txBox="1"/>
            <p:nvPr/>
          </p:nvSpPr>
          <p:spPr>
            <a:xfrm>
              <a:off x="4652010" y="2585085"/>
              <a:ext cx="2919641" cy="24384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1200" b="1" dirty="0">
                  <a:solidFill>
                    <a:srgbClr val="1E3A5F"/>
                  </a:solidFill>
                  <a:latin typeface="Segoe UI"/>
                  <a:ea typeface="Microsoft YaHei"/>
                  <a:cs typeface="Segoe UI"/>
                </a:rPr>
                <a:t>城投债净融资趋势（2015-2024年）</a:t>
              </a:r>
            </a:p>
          </p:txBody>
        </p:sp>
        <p:sp>
          <p:nvSpPr>
            <p:cNvPr id="61" name="Freeform 61"/>
            <p:cNvSpPr/>
            <p:nvPr/>
          </p:nvSpPr>
          <p:spPr>
            <a:xfrm>
              <a:off x="4667250" y="2905125"/>
              <a:ext cx="6667500" cy="266700"/>
            </a:xfrm>
            <a:custGeom>
              <a:avLst/>
              <a:gdLst/>
              <a:ahLst/>
              <a:cxnLst/>
              <a:rect l="l" t="t" r="r" b="b"/>
              <a:pathLst>
                <a:path w="6667500" h="266700">
                  <a:moveTo>
                    <a:pt x="38100" y="0"/>
                  </a:moveTo>
                  <a:lnTo>
                    <a:pt x="6629400" y="0"/>
                  </a:lnTo>
                  <a:cubicBezTo>
                    <a:pt x="6650442" y="0"/>
                    <a:pt x="6667500" y="17058"/>
                    <a:pt x="6667500" y="38100"/>
                  </a:cubicBezTo>
                  <a:lnTo>
                    <a:pt x="6667500" y="228600"/>
                  </a:lnTo>
                  <a:cubicBezTo>
                    <a:pt x="6667500" y="249642"/>
                    <a:pt x="6650442" y="266700"/>
                    <a:pt x="6629400" y="266700"/>
                  </a:cubicBezTo>
                  <a:lnTo>
                    <a:pt x="38100" y="266700"/>
                  </a:lnTo>
                  <a:cubicBezTo>
                    <a:pt x="17058" y="266700"/>
                    <a:pt x="0" y="249642"/>
                    <a:pt x="0" y="228600"/>
                  </a:cubicBezTo>
                  <a:lnTo>
                    <a:pt x="0" y="38100"/>
                  </a:lnTo>
                  <a:cubicBezTo>
                    <a:pt x="0" y="17058"/>
                    <a:pt x="17058" y="0"/>
                    <a:pt x="38100" y="0"/>
                  </a:cubicBezTo>
                  <a:close/>
                </a:path>
              </a:pathLst>
            </a:custGeom>
            <a:solidFill>
              <a:srgbClr val="1E3A5F"/>
            </a:solidFill>
            <a:ln>
              <a:noFill/>
            </a:ln>
            <a:effectLst>
              <a:outerShdw blurRad="57150" dist="19050" dir="10798281" algn="tl" rotWithShape="0">
                <a:srgbClr val="000000">
                  <a:alpha val="10000"/>
                </a:srgbClr>
              </a:outerShdw>
            </a:effectLst>
          </p:spPr>
        </p:sp>
        <p:sp>
          <p:nvSpPr>
            <p:cNvPr id="62" name="TextBox 62"/>
            <p:cNvSpPr txBox="1"/>
            <p:nvPr/>
          </p:nvSpPr>
          <p:spPr>
            <a:xfrm>
              <a:off x="5006507" y="3006566"/>
              <a:ext cx="273987" cy="16764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825" b="1" dirty="0">
                  <a:solidFill>
                    <a:srgbClr val="FFFFFF"/>
                  </a:solidFill>
                  <a:latin typeface="Segoe UI"/>
                  <a:ea typeface="Microsoft YaHei"/>
                  <a:cs typeface="Segoe UI"/>
                </a:rPr>
                <a:t>年份</a:t>
              </a:r>
            </a:p>
          </p:txBody>
        </p:sp>
        <p:sp>
          <p:nvSpPr>
            <p:cNvPr id="63" name="TextBox 63"/>
            <p:cNvSpPr txBox="1"/>
            <p:nvPr/>
          </p:nvSpPr>
          <p:spPr>
            <a:xfrm>
              <a:off x="5953407" y="3006566"/>
              <a:ext cx="666186" cy="16764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825" b="1" dirty="0">
                  <a:solidFill>
                    <a:srgbClr val="FFFFFF"/>
                  </a:solidFill>
                  <a:latin typeface="Segoe UI"/>
                  <a:ea typeface="Microsoft YaHei"/>
                  <a:cs typeface="Segoe UI"/>
                </a:rPr>
                <a:t>净融资(亿)</a:t>
              </a:r>
            </a:p>
          </p:txBody>
        </p:sp>
        <p:sp>
          <p:nvSpPr>
            <p:cNvPr id="64" name="TextBox 64"/>
            <p:cNvSpPr txBox="1"/>
            <p:nvPr/>
          </p:nvSpPr>
          <p:spPr>
            <a:xfrm>
              <a:off x="7286907" y="3006566"/>
              <a:ext cx="666186" cy="16764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825" b="1" dirty="0">
                  <a:solidFill>
                    <a:srgbClr val="FFFFFF"/>
                  </a:solidFill>
                  <a:latin typeface="Segoe UI"/>
                  <a:ea typeface="Microsoft YaHei"/>
                  <a:cs typeface="Segoe UI"/>
                </a:rPr>
                <a:t>发行量(亿)</a:t>
              </a:r>
            </a:p>
          </p:txBody>
        </p:sp>
        <p:sp>
          <p:nvSpPr>
            <p:cNvPr id="65" name="TextBox 65"/>
            <p:cNvSpPr txBox="1"/>
            <p:nvPr/>
          </p:nvSpPr>
          <p:spPr>
            <a:xfrm>
              <a:off x="8620407" y="3006566"/>
              <a:ext cx="666186" cy="16764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825" b="1" dirty="0">
                  <a:solidFill>
                    <a:srgbClr val="FFFFFF"/>
                  </a:solidFill>
                  <a:latin typeface="Segoe UI"/>
                  <a:ea typeface="Microsoft YaHei"/>
                  <a:cs typeface="Segoe UI"/>
                </a:rPr>
                <a:t>偿还量(亿)</a:t>
              </a:r>
            </a:p>
          </p:txBody>
        </p:sp>
        <p:sp>
          <p:nvSpPr>
            <p:cNvPr id="66" name="TextBox 66"/>
            <p:cNvSpPr txBox="1"/>
            <p:nvPr/>
          </p:nvSpPr>
          <p:spPr>
            <a:xfrm>
              <a:off x="10150007" y="3006566"/>
              <a:ext cx="273987" cy="16764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825" b="1" dirty="0">
                  <a:solidFill>
                    <a:srgbClr val="FFFFFF"/>
                  </a:solidFill>
                  <a:latin typeface="Segoe UI"/>
                  <a:ea typeface="Microsoft YaHei"/>
                  <a:cs typeface="Segoe UI"/>
                </a:rPr>
                <a:t>趋势</a:t>
              </a:r>
            </a:p>
          </p:txBody>
        </p:sp>
        <p:sp>
          <p:nvSpPr>
            <p:cNvPr id="67" name="Rectangle 67"/>
            <p:cNvSpPr/>
            <p:nvPr/>
          </p:nvSpPr>
          <p:spPr>
            <a:xfrm>
              <a:off x="4667250" y="3171825"/>
              <a:ext cx="6667500" cy="247650"/>
            </a:xfrm>
            <a:prstGeom prst="rect">
              <a:avLst/>
            </a:prstGeom>
            <a:solidFill>
              <a:srgbClr val="FEF3C7"/>
            </a:solidFill>
            <a:ln>
              <a:noFill/>
            </a:ln>
            <a:effectLst>
              <a:outerShdw blurRad="57150" dist="19050" dir="10798281" algn="tl" rotWithShape="0">
                <a:srgbClr val="000000">
                  <a:alpha val="10000"/>
                </a:srgbClr>
              </a:outerShdw>
            </a:effectLst>
          </p:spPr>
        </p:sp>
        <p:sp>
          <p:nvSpPr>
            <p:cNvPr id="68" name="TextBox 68"/>
            <p:cNvSpPr txBox="1"/>
            <p:nvPr/>
          </p:nvSpPr>
          <p:spPr>
            <a:xfrm>
              <a:off x="4993855" y="3254216"/>
              <a:ext cx="299290" cy="16764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825" b="1" dirty="0">
                  <a:solidFill>
                    <a:srgbClr val="1E3A5F"/>
                  </a:solidFill>
                  <a:latin typeface="Segoe UI"/>
                  <a:ea typeface="Microsoft YaHei"/>
                  <a:cs typeface="Segoe UI"/>
                </a:rPr>
                <a:t>2024</a:t>
              </a:r>
            </a:p>
          </p:txBody>
        </p:sp>
        <p:sp>
          <p:nvSpPr>
            <p:cNvPr id="69" name="TextBox 69"/>
            <p:cNvSpPr txBox="1"/>
            <p:nvPr/>
          </p:nvSpPr>
          <p:spPr>
            <a:xfrm>
              <a:off x="6064109" y="3254216"/>
              <a:ext cx="444783" cy="16764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825" b="1" dirty="0">
                  <a:solidFill>
                    <a:srgbClr val="E63946"/>
                  </a:solidFill>
                  <a:latin typeface="Segoe UI"/>
                  <a:ea typeface="Microsoft YaHei"/>
                  <a:cs typeface="Segoe UI"/>
                </a:rPr>
                <a:t>-187.15</a:t>
              </a:r>
            </a:p>
          </p:txBody>
        </p:sp>
        <p:sp>
          <p:nvSpPr>
            <p:cNvPr id="70" name="TextBox 70"/>
            <p:cNvSpPr txBox="1"/>
            <p:nvPr/>
          </p:nvSpPr>
          <p:spPr>
            <a:xfrm>
              <a:off x="7374565" y="3254216"/>
              <a:ext cx="490871" cy="16764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825" dirty="0">
                  <a:solidFill>
                    <a:srgbClr val="334155"/>
                  </a:solidFill>
                  <a:latin typeface="Segoe UI"/>
                  <a:ea typeface="Microsoft YaHei"/>
                  <a:cs typeface="Segoe UI"/>
                </a:rPr>
                <a:t>2,121.47</a:t>
              </a:r>
            </a:p>
          </p:txBody>
        </p:sp>
        <p:sp>
          <p:nvSpPr>
            <p:cNvPr id="71" name="TextBox 71"/>
            <p:cNvSpPr txBox="1"/>
            <p:nvPr/>
          </p:nvSpPr>
          <p:spPr>
            <a:xfrm>
              <a:off x="8677942" y="3254216"/>
              <a:ext cx="551117" cy="16764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825" dirty="0">
                  <a:solidFill>
                    <a:srgbClr val="334155"/>
                  </a:solidFill>
                  <a:latin typeface="Segoe UI"/>
                  <a:ea typeface="Microsoft YaHei"/>
                  <a:cs typeface="Segoe UI"/>
                </a:rPr>
                <a:t>2,308.62</a:t>
              </a:r>
            </a:p>
          </p:txBody>
        </p:sp>
        <p:sp>
          <p:nvSpPr>
            <p:cNvPr id="72" name="TextBox 72"/>
            <p:cNvSpPr txBox="1"/>
            <p:nvPr/>
          </p:nvSpPr>
          <p:spPr>
            <a:xfrm>
              <a:off x="9924086" y="3254216"/>
              <a:ext cx="725829" cy="16764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825" dirty="0">
                  <a:solidFill>
                    <a:srgbClr val="E63946"/>
                  </a:solidFill>
                  <a:latin typeface="Segoe UI"/>
                  <a:ea typeface="Microsoft YaHei"/>
                  <a:cs typeface="Segoe UI"/>
                </a:rPr>
                <a:t>▼ 首次净流出</a:t>
              </a:r>
            </a:p>
          </p:txBody>
        </p:sp>
        <p:sp>
          <p:nvSpPr>
            <p:cNvPr id="73" name="Rectangle 73"/>
            <p:cNvSpPr/>
            <p:nvPr/>
          </p:nvSpPr>
          <p:spPr>
            <a:xfrm>
              <a:off x="4667250" y="3419475"/>
              <a:ext cx="6667500" cy="247650"/>
            </a:xfrm>
            <a:prstGeom prst="rect">
              <a:avLst/>
            </a:prstGeom>
            <a:solidFill>
              <a:srgbClr val="FFFFFF"/>
            </a:solidFill>
            <a:ln>
              <a:noFill/>
            </a:ln>
            <a:effectLst>
              <a:outerShdw blurRad="57150" dist="19050" dir="10798281" algn="tl" rotWithShape="0">
                <a:srgbClr val="000000">
                  <a:alpha val="10000"/>
                </a:srgbClr>
              </a:outerShdw>
            </a:effectLst>
          </p:spPr>
        </p:sp>
        <p:sp>
          <p:nvSpPr>
            <p:cNvPr id="74" name="TextBox 74"/>
            <p:cNvSpPr txBox="1"/>
            <p:nvPr/>
          </p:nvSpPr>
          <p:spPr>
            <a:xfrm>
              <a:off x="5000482" y="3501866"/>
              <a:ext cx="286036" cy="16764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825" dirty="0">
                  <a:solidFill>
                    <a:srgbClr val="334155"/>
                  </a:solidFill>
                  <a:latin typeface="Segoe UI"/>
                  <a:ea typeface="Microsoft YaHei"/>
                  <a:cs typeface="Segoe UI"/>
                </a:rPr>
                <a:t>2023</a:t>
              </a:r>
            </a:p>
          </p:txBody>
        </p:sp>
        <p:sp>
          <p:nvSpPr>
            <p:cNvPr id="75" name="TextBox 75"/>
            <p:cNvSpPr txBox="1"/>
            <p:nvPr/>
          </p:nvSpPr>
          <p:spPr>
            <a:xfrm>
              <a:off x="6077212" y="3501866"/>
              <a:ext cx="418576" cy="16764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825" dirty="0">
                  <a:solidFill>
                    <a:srgbClr val="2ECC71"/>
                  </a:solidFill>
                  <a:latin typeface="Segoe UI"/>
                  <a:ea typeface="Microsoft YaHei"/>
                  <a:cs typeface="Segoe UI"/>
                </a:rPr>
                <a:t>668.93</a:t>
              </a:r>
            </a:p>
          </p:txBody>
        </p:sp>
        <p:sp>
          <p:nvSpPr>
            <p:cNvPr id="76" name="TextBox 76"/>
            <p:cNvSpPr txBox="1"/>
            <p:nvPr/>
          </p:nvSpPr>
          <p:spPr>
            <a:xfrm>
              <a:off x="7359503" y="3501866"/>
              <a:ext cx="520994" cy="16764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825" dirty="0">
                  <a:solidFill>
                    <a:srgbClr val="334155"/>
                  </a:solidFill>
                  <a:latin typeface="Segoe UI"/>
                  <a:ea typeface="Microsoft YaHei"/>
                  <a:cs typeface="Segoe UI"/>
                </a:rPr>
                <a:t>2,174.44</a:t>
              </a:r>
            </a:p>
          </p:txBody>
        </p:sp>
        <p:sp>
          <p:nvSpPr>
            <p:cNvPr id="77" name="TextBox 77"/>
            <p:cNvSpPr txBox="1"/>
            <p:nvPr/>
          </p:nvSpPr>
          <p:spPr>
            <a:xfrm>
              <a:off x="8708065" y="3501866"/>
              <a:ext cx="490871" cy="16764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825" dirty="0">
                  <a:solidFill>
                    <a:srgbClr val="334155"/>
                  </a:solidFill>
                  <a:latin typeface="Segoe UI"/>
                  <a:ea typeface="Microsoft YaHei"/>
                  <a:cs typeface="Segoe UI"/>
                </a:rPr>
                <a:t>1,505.51</a:t>
              </a:r>
            </a:p>
          </p:txBody>
        </p:sp>
        <p:sp>
          <p:nvSpPr>
            <p:cNvPr id="78" name="TextBox 78"/>
            <p:cNvSpPr txBox="1"/>
            <p:nvPr/>
          </p:nvSpPr>
          <p:spPr>
            <a:xfrm>
              <a:off x="10243387" y="3501866"/>
              <a:ext cx="87225" cy="16764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825" dirty="0">
                  <a:solidFill>
                    <a:srgbClr val="334155"/>
                  </a:solidFill>
                  <a:latin typeface="Segoe UI"/>
                  <a:ea typeface="Microsoft YaHei"/>
                  <a:cs typeface="Segoe UI"/>
                </a:rPr>
                <a:t>-</a:t>
              </a:r>
            </a:p>
          </p:txBody>
        </p:sp>
        <p:sp>
          <p:nvSpPr>
            <p:cNvPr id="79" name="Rectangle 79"/>
            <p:cNvSpPr/>
            <p:nvPr/>
          </p:nvSpPr>
          <p:spPr>
            <a:xfrm>
              <a:off x="4667250" y="3667125"/>
              <a:ext cx="6667500" cy="247650"/>
            </a:xfrm>
            <a:prstGeom prst="rect">
              <a:avLst/>
            </a:prstGeom>
            <a:solidFill>
              <a:srgbClr val="EBF4FF"/>
            </a:solidFill>
            <a:ln>
              <a:noFill/>
            </a:ln>
            <a:effectLst>
              <a:outerShdw blurRad="57150" dist="19050" dir="10798281" algn="tl" rotWithShape="0">
                <a:srgbClr val="000000">
                  <a:alpha val="10000"/>
                </a:srgbClr>
              </a:outerShdw>
            </a:effectLst>
          </p:spPr>
        </p:sp>
        <p:sp>
          <p:nvSpPr>
            <p:cNvPr id="80" name="TextBox 80"/>
            <p:cNvSpPr txBox="1"/>
            <p:nvPr/>
          </p:nvSpPr>
          <p:spPr>
            <a:xfrm>
              <a:off x="5000482" y="3749516"/>
              <a:ext cx="286036" cy="16764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825" dirty="0">
                  <a:solidFill>
                    <a:srgbClr val="334155"/>
                  </a:solidFill>
                  <a:latin typeface="Segoe UI"/>
                  <a:ea typeface="Microsoft YaHei"/>
                  <a:cs typeface="Segoe UI"/>
                </a:rPr>
                <a:t>2022</a:t>
              </a:r>
            </a:p>
          </p:txBody>
        </p:sp>
        <p:sp>
          <p:nvSpPr>
            <p:cNvPr id="81" name="TextBox 81"/>
            <p:cNvSpPr txBox="1"/>
            <p:nvPr/>
          </p:nvSpPr>
          <p:spPr>
            <a:xfrm>
              <a:off x="6077212" y="3749516"/>
              <a:ext cx="418576" cy="16764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825" dirty="0">
                  <a:solidFill>
                    <a:srgbClr val="2ECC71"/>
                  </a:solidFill>
                  <a:latin typeface="Segoe UI"/>
                  <a:ea typeface="Microsoft YaHei"/>
                  <a:cs typeface="Segoe UI"/>
                </a:rPr>
                <a:t>387.50</a:t>
              </a:r>
            </a:p>
          </p:txBody>
        </p:sp>
        <p:sp>
          <p:nvSpPr>
            <p:cNvPr id="82" name="TextBox 82"/>
            <p:cNvSpPr txBox="1"/>
            <p:nvPr/>
          </p:nvSpPr>
          <p:spPr>
            <a:xfrm>
              <a:off x="7359503" y="3749516"/>
              <a:ext cx="520994" cy="16764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825" dirty="0">
                  <a:solidFill>
                    <a:srgbClr val="334155"/>
                  </a:solidFill>
                  <a:latin typeface="Segoe UI"/>
                  <a:ea typeface="Microsoft YaHei"/>
                  <a:cs typeface="Segoe UI"/>
                </a:rPr>
                <a:t>1,703.58</a:t>
              </a:r>
            </a:p>
          </p:txBody>
        </p:sp>
        <p:sp>
          <p:nvSpPr>
            <p:cNvPr id="83" name="TextBox 83"/>
            <p:cNvSpPr txBox="1"/>
            <p:nvPr/>
          </p:nvSpPr>
          <p:spPr>
            <a:xfrm>
              <a:off x="8708065" y="3749516"/>
              <a:ext cx="490871" cy="16764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825" dirty="0">
                  <a:solidFill>
                    <a:srgbClr val="334155"/>
                  </a:solidFill>
                  <a:latin typeface="Segoe UI"/>
                  <a:ea typeface="Microsoft YaHei"/>
                  <a:cs typeface="Segoe UI"/>
                </a:rPr>
                <a:t>1,316.07</a:t>
              </a:r>
            </a:p>
          </p:txBody>
        </p:sp>
        <p:sp>
          <p:nvSpPr>
            <p:cNvPr id="84" name="TextBox 84"/>
            <p:cNvSpPr txBox="1"/>
            <p:nvPr/>
          </p:nvSpPr>
          <p:spPr>
            <a:xfrm>
              <a:off x="10243387" y="3749516"/>
              <a:ext cx="87225" cy="16764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825" dirty="0">
                  <a:solidFill>
                    <a:srgbClr val="334155"/>
                  </a:solidFill>
                  <a:latin typeface="Segoe UI"/>
                  <a:ea typeface="Microsoft YaHei"/>
                  <a:cs typeface="Segoe UI"/>
                </a:rPr>
                <a:t>-</a:t>
              </a:r>
            </a:p>
          </p:txBody>
        </p:sp>
        <p:sp>
          <p:nvSpPr>
            <p:cNvPr id="85" name="Rectangle 85"/>
            <p:cNvSpPr/>
            <p:nvPr/>
          </p:nvSpPr>
          <p:spPr>
            <a:xfrm>
              <a:off x="4667250" y="3914775"/>
              <a:ext cx="6667500" cy="247650"/>
            </a:xfrm>
            <a:prstGeom prst="rect">
              <a:avLst/>
            </a:prstGeom>
            <a:solidFill>
              <a:srgbClr val="FFFFFF"/>
            </a:solidFill>
            <a:ln>
              <a:noFill/>
            </a:ln>
            <a:effectLst>
              <a:outerShdw blurRad="57150" dist="19050" dir="10798281" algn="tl" rotWithShape="0">
                <a:srgbClr val="000000">
                  <a:alpha val="10000"/>
                </a:srgbClr>
              </a:outerShdw>
            </a:effectLst>
          </p:spPr>
        </p:sp>
        <p:sp>
          <p:nvSpPr>
            <p:cNvPr id="86" name="TextBox 86"/>
            <p:cNvSpPr txBox="1"/>
            <p:nvPr/>
          </p:nvSpPr>
          <p:spPr>
            <a:xfrm>
              <a:off x="5015544" y="3997166"/>
              <a:ext cx="255913" cy="16764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825" dirty="0">
                  <a:solidFill>
                    <a:srgbClr val="334155"/>
                  </a:solidFill>
                  <a:latin typeface="Segoe UI"/>
                  <a:ea typeface="Microsoft YaHei"/>
                  <a:cs typeface="Segoe UI"/>
                </a:rPr>
                <a:t>2021</a:t>
              </a:r>
            </a:p>
          </p:txBody>
        </p:sp>
        <p:sp>
          <p:nvSpPr>
            <p:cNvPr id="87" name="TextBox 87"/>
            <p:cNvSpPr txBox="1"/>
            <p:nvPr/>
          </p:nvSpPr>
          <p:spPr>
            <a:xfrm>
              <a:off x="6067271" y="3997166"/>
              <a:ext cx="438457" cy="16764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825" b="1" dirty="0">
                  <a:solidFill>
                    <a:srgbClr val="2ECC71"/>
                  </a:solidFill>
                  <a:latin typeface="Segoe UI"/>
                  <a:ea typeface="Microsoft YaHei"/>
                  <a:cs typeface="Segoe UI"/>
                </a:rPr>
                <a:t>824.58</a:t>
              </a:r>
            </a:p>
          </p:txBody>
        </p:sp>
        <p:sp>
          <p:nvSpPr>
            <p:cNvPr id="88" name="TextBox 88"/>
            <p:cNvSpPr txBox="1"/>
            <p:nvPr/>
          </p:nvSpPr>
          <p:spPr>
            <a:xfrm>
              <a:off x="7359503" y="3997166"/>
              <a:ext cx="520994" cy="16764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825" dirty="0">
                  <a:solidFill>
                    <a:srgbClr val="334155"/>
                  </a:solidFill>
                  <a:latin typeface="Segoe UI"/>
                  <a:ea typeface="Microsoft YaHei"/>
                  <a:cs typeface="Segoe UI"/>
                </a:rPr>
                <a:t>2,103.33</a:t>
              </a:r>
            </a:p>
          </p:txBody>
        </p:sp>
        <p:sp>
          <p:nvSpPr>
            <p:cNvPr id="89" name="TextBox 89"/>
            <p:cNvSpPr txBox="1"/>
            <p:nvPr/>
          </p:nvSpPr>
          <p:spPr>
            <a:xfrm>
              <a:off x="8693003" y="3997166"/>
              <a:ext cx="520994" cy="16764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825" dirty="0">
                  <a:solidFill>
                    <a:srgbClr val="334155"/>
                  </a:solidFill>
                  <a:latin typeface="Segoe UI"/>
                  <a:ea typeface="Microsoft YaHei"/>
                  <a:cs typeface="Segoe UI"/>
                </a:rPr>
                <a:t>1,278.75</a:t>
              </a:r>
            </a:p>
          </p:txBody>
        </p:sp>
        <p:sp>
          <p:nvSpPr>
            <p:cNvPr id="90" name="TextBox 90"/>
            <p:cNvSpPr txBox="1"/>
            <p:nvPr/>
          </p:nvSpPr>
          <p:spPr>
            <a:xfrm>
              <a:off x="10044577" y="3997166"/>
              <a:ext cx="484846" cy="16764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825" dirty="0">
                  <a:solidFill>
                    <a:srgbClr val="2ECC71"/>
                  </a:solidFill>
                  <a:latin typeface="Segoe UI"/>
                  <a:ea typeface="Microsoft YaHei"/>
                  <a:cs typeface="Segoe UI"/>
                </a:rPr>
                <a:t>▲ 峰值年</a:t>
              </a:r>
            </a:p>
          </p:txBody>
        </p:sp>
        <p:sp>
          <p:nvSpPr>
            <p:cNvPr id="91" name="Rectangle 91"/>
            <p:cNvSpPr/>
            <p:nvPr/>
          </p:nvSpPr>
          <p:spPr>
            <a:xfrm>
              <a:off x="4667250" y="4162425"/>
              <a:ext cx="6667500" cy="247650"/>
            </a:xfrm>
            <a:prstGeom prst="rect">
              <a:avLst/>
            </a:prstGeom>
            <a:solidFill>
              <a:srgbClr val="EBF4FF"/>
            </a:solidFill>
            <a:ln>
              <a:noFill/>
            </a:ln>
            <a:effectLst>
              <a:outerShdw blurRad="57150" dist="19050" dir="10798281" algn="tl" rotWithShape="0">
                <a:srgbClr val="000000">
                  <a:alpha val="10000"/>
                </a:srgbClr>
              </a:outerShdw>
            </a:effectLst>
          </p:spPr>
        </p:sp>
        <p:sp>
          <p:nvSpPr>
            <p:cNvPr id="92" name="TextBox 92"/>
            <p:cNvSpPr txBox="1"/>
            <p:nvPr/>
          </p:nvSpPr>
          <p:spPr>
            <a:xfrm>
              <a:off x="5000482" y="4244816"/>
              <a:ext cx="286036" cy="16764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825" dirty="0">
                  <a:solidFill>
                    <a:srgbClr val="334155"/>
                  </a:solidFill>
                  <a:latin typeface="Segoe UI"/>
                  <a:ea typeface="Microsoft YaHei"/>
                  <a:cs typeface="Segoe UI"/>
                </a:rPr>
                <a:t>2020</a:t>
              </a:r>
            </a:p>
          </p:txBody>
        </p:sp>
        <p:sp>
          <p:nvSpPr>
            <p:cNvPr id="93" name="TextBox 93"/>
            <p:cNvSpPr txBox="1"/>
            <p:nvPr/>
          </p:nvSpPr>
          <p:spPr>
            <a:xfrm>
              <a:off x="6077212" y="4244816"/>
              <a:ext cx="418576" cy="16764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825" dirty="0">
                  <a:solidFill>
                    <a:srgbClr val="2ECC71"/>
                  </a:solidFill>
                  <a:latin typeface="Segoe UI"/>
                  <a:ea typeface="Microsoft YaHei"/>
                  <a:cs typeface="Segoe UI"/>
                </a:rPr>
                <a:t>748.25</a:t>
              </a:r>
            </a:p>
          </p:txBody>
        </p:sp>
        <p:sp>
          <p:nvSpPr>
            <p:cNvPr id="94" name="TextBox 94"/>
            <p:cNvSpPr txBox="1"/>
            <p:nvPr/>
          </p:nvSpPr>
          <p:spPr>
            <a:xfrm>
              <a:off x="7359503" y="4244816"/>
              <a:ext cx="520994" cy="16764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825" dirty="0">
                  <a:solidFill>
                    <a:srgbClr val="334155"/>
                  </a:solidFill>
                  <a:latin typeface="Segoe UI"/>
                  <a:ea typeface="Microsoft YaHei"/>
                  <a:cs typeface="Segoe UI"/>
                </a:rPr>
                <a:t>1,578.29</a:t>
              </a:r>
            </a:p>
          </p:txBody>
        </p:sp>
        <p:sp>
          <p:nvSpPr>
            <p:cNvPr id="95" name="TextBox 95"/>
            <p:cNvSpPr txBox="1"/>
            <p:nvPr/>
          </p:nvSpPr>
          <p:spPr>
            <a:xfrm>
              <a:off x="8744212" y="4244816"/>
              <a:ext cx="418576" cy="16764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825" dirty="0">
                  <a:solidFill>
                    <a:srgbClr val="334155"/>
                  </a:solidFill>
                  <a:latin typeface="Segoe UI"/>
                  <a:ea typeface="Microsoft YaHei"/>
                  <a:cs typeface="Segoe UI"/>
                </a:rPr>
                <a:t>830.04</a:t>
              </a:r>
            </a:p>
          </p:txBody>
        </p:sp>
        <p:sp>
          <p:nvSpPr>
            <p:cNvPr id="96" name="TextBox 96"/>
            <p:cNvSpPr txBox="1"/>
            <p:nvPr/>
          </p:nvSpPr>
          <p:spPr>
            <a:xfrm>
              <a:off x="10243387" y="4244816"/>
              <a:ext cx="87225" cy="16764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825" dirty="0">
                  <a:solidFill>
                    <a:srgbClr val="334155"/>
                  </a:solidFill>
                  <a:latin typeface="Segoe UI"/>
                  <a:ea typeface="Microsoft YaHei"/>
                  <a:cs typeface="Segoe UI"/>
                </a:rPr>
                <a:t>-</a:t>
              </a:r>
            </a:p>
          </p:txBody>
        </p:sp>
        <p:sp>
          <p:nvSpPr>
            <p:cNvPr id="97" name="Rectangle 97"/>
            <p:cNvSpPr/>
            <p:nvPr/>
          </p:nvSpPr>
          <p:spPr>
            <a:xfrm>
              <a:off x="4667250" y="4410075"/>
              <a:ext cx="6667500" cy="247650"/>
            </a:xfrm>
            <a:prstGeom prst="rect">
              <a:avLst/>
            </a:prstGeom>
            <a:solidFill>
              <a:srgbClr val="FFFFFF"/>
            </a:solidFill>
            <a:ln>
              <a:noFill/>
            </a:ln>
            <a:effectLst>
              <a:outerShdw blurRad="57150" dist="19050" dir="10798281" algn="tl" rotWithShape="0">
                <a:srgbClr val="000000">
                  <a:alpha val="10000"/>
                </a:srgbClr>
              </a:outerShdw>
            </a:effectLst>
          </p:spPr>
        </p:sp>
        <p:sp>
          <p:nvSpPr>
            <p:cNvPr id="98" name="TextBox 98"/>
            <p:cNvSpPr txBox="1"/>
            <p:nvPr/>
          </p:nvSpPr>
          <p:spPr>
            <a:xfrm>
              <a:off x="5015544" y="4492466"/>
              <a:ext cx="255913" cy="16764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825" dirty="0">
                  <a:solidFill>
                    <a:srgbClr val="334155"/>
                  </a:solidFill>
                  <a:latin typeface="Segoe UI"/>
                  <a:ea typeface="Microsoft YaHei"/>
                  <a:cs typeface="Segoe UI"/>
                </a:rPr>
                <a:t>2016</a:t>
              </a:r>
            </a:p>
          </p:txBody>
        </p:sp>
        <p:sp>
          <p:nvSpPr>
            <p:cNvPr id="99" name="TextBox 99"/>
            <p:cNvSpPr txBox="1"/>
            <p:nvPr/>
          </p:nvSpPr>
          <p:spPr>
            <a:xfrm>
              <a:off x="6067271" y="4492466"/>
              <a:ext cx="438457" cy="16764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825" b="1" dirty="0">
                  <a:solidFill>
                    <a:srgbClr val="2ECC71"/>
                  </a:solidFill>
                  <a:latin typeface="Segoe UI"/>
                  <a:ea typeface="Microsoft YaHei"/>
                  <a:cs typeface="Segoe UI"/>
                </a:rPr>
                <a:t>906.82</a:t>
              </a:r>
            </a:p>
          </p:txBody>
        </p:sp>
        <p:sp>
          <p:nvSpPr>
            <p:cNvPr id="100" name="TextBox 100"/>
            <p:cNvSpPr txBox="1"/>
            <p:nvPr/>
          </p:nvSpPr>
          <p:spPr>
            <a:xfrm>
              <a:off x="7374565" y="4492466"/>
              <a:ext cx="490871" cy="16764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825" dirty="0">
                  <a:solidFill>
                    <a:srgbClr val="334155"/>
                  </a:solidFill>
                  <a:latin typeface="Segoe UI"/>
                  <a:ea typeface="Microsoft YaHei"/>
                  <a:cs typeface="Segoe UI"/>
                </a:rPr>
                <a:t>1,217.20</a:t>
              </a:r>
            </a:p>
          </p:txBody>
        </p:sp>
        <p:sp>
          <p:nvSpPr>
            <p:cNvPr id="101" name="TextBox 101"/>
            <p:cNvSpPr txBox="1"/>
            <p:nvPr/>
          </p:nvSpPr>
          <p:spPr>
            <a:xfrm>
              <a:off x="8759273" y="4492466"/>
              <a:ext cx="388453" cy="16764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825" dirty="0">
                  <a:solidFill>
                    <a:srgbClr val="334155"/>
                  </a:solidFill>
                  <a:latin typeface="Segoe UI"/>
                  <a:ea typeface="Microsoft YaHei"/>
                  <a:cs typeface="Segoe UI"/>
                </a:rPr>
                <a:t>310.38</a:t>
              </a:r>
            </a:p>
          </p:txBody>
        </p:sp>
        <p:sp>
          <p:nvSpPr>
            <p:cNvPr id="102" name="TextBox 102"/>
            <p:cNvSpPr txBox="1"/>
            <p:nvPr/>
          </p:nvSpPr>
          <p:spPr>
            <a:xfrm>
              <a:off x="9984331" y="4492466"/>
              <a:ext cx="605338" cy="16764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825" dirty="0">
                  <a:solidFill>
                    <a:srgbClr val="2ECC71"/>
                  </a:solidFill>
                  <a:latin typeface="Segoe UI"/>
                  <a:ea typeface="Microsoft YaHei"/>
                  <a:cs typeface="Segoe UI"/>
                </a:rPr>
                <a:t>▲ 历史峰值</a:t>
              </a:r>
            </a:p>
          </p:txBody>
        </p:sp>
        <p:sp>
          <p:nvSpPr>
            <p:cNvPr id="103" name="Freeform 103"/>
            <p:cNvSpPr/>
            <p:nvPr/>
          </p:nvSpPr>
          <p:spPr>
            <a:xfrm>
              <a:off x="4667250" y="4762500"/>
              <a:ext cx="6667500" cy="428625"/>
            </a:xfrm>
            <a:custGeom>
              <a:avLst/>
              <a:gdLst/>
              <a:ahLst/>
              <a:cxnLst/>
              <a:rect l="l" t="t" r="r" b="b"/>
              <a:pathLst>
                <a:path w="6667500" h="428625">
                  <a:moveTo>
                    <a:pt x="38100" y="0"/>
                  </a:moveTo>
                  <a:lnTo>
                    <a:pt x="6629400" y="0"/>
                  </a:lnTo>
                  <a:cubicBezTo>
                    <a:pt x="6650442" y="0"/>
                    <a:pt x="6667500" y="17058"/>
                    <a:pt x="6667500" y="38100"/>
                  </a:cubicBezTo>
                  <a:lnTo>
                    <a:pt x="6667500" y="390525"/>
                  </a:lnTo>
                  <a:cubicBezTo>
                    <a:pt x="6667500" y="411567"/>
                    <a:pt x="6650442" y="428625"/>
                    <a:pt x="6629400" y="428625"/>
                  </a:cubicBezTo>
                  <a:lnTo>
                    <a:pt x="38100" y="428625"/>
                  </a:lnTo>
                  <a:cubicBezTo>
                    <a:pt x="17058" y="428625"/>
                    <a:pt x="0" y="411567"/>
                    <a:pt x="0" y="390525"/>
                  </a:cubicBezTo>
                  <a:lnTo>
                    <a:pt x="0" y="38100"/>
                  </a:lnTo>
                  <a:cubicBezTo>
                    <a:pt x="0" y="17058"/>
                    <a:pt x="17058" y="0"/>
                    <a:pt x="38100" y="0"/>
                  </a:cubicBezTo>
                  <a:close/>
                </a:path>
              </a:pathLst>
            </a:custGeom>
            <a:solidFill>
              <a:srgbClr val="EBF4FF"/>
            </a:solidFill>
            <a:ln>
              <a:noFill/>
            </a:ln>
            <a:effectLst>
              <a:outerShdw blurRad="57150" dist="19050" dir="10798281" algn="tl" rotWithShape="0">
                <a:srgbClr val="000000">
                  <a:alpha val="10000"/>
                </a:srgbClr>
              </a:outerShdw>
            </a:effectLst>
          </p:spPr>
        </p:sp>
        <p:sp>
          <p:nvSpPr>
            <p:cNvPr id="104" name="TextBox 104"/>
            <p:cNvSpPr txBox="1"/>
            <p:nvPr/>
          </p:nvSpPr>
          <p:spPr>
            <a:xfrm>
              <a:off x="4846320" y="4932045"/>
              <a:ext cx="4919186" cy="18288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900" dirty="0">
                  <a:solidFill>
                    <a:srgbClr val="4A90D9"/>
                  </a:solidFill>
                  <a:latin typeface="Segoe UI"/>
                  <a:ea typeface="Microsoft YaHei"/>
                  <a:cs typeface="Segoe UI"/>
                </a:rPr>
                <a:t>💡 2024年城投债首次转为净流出，反映去杠杆政策效果显现，偿还压力集中于2029年</a:t>
              </a:r>
            </a:p>
          </p:txBody>
        </p:sp>
      </p:grpSp>
      <p:grpSp>
        <p:nvGrpSpPr>
          <p:cNvPr id="116" name="Group 116"/>
          <p:cNvGrpSpPr/>
          <p:nvPr/>
        </p:nvGrpSpPr>
        <p:grpSpPr>
          <a:xfrm>
            <a:off x="571500" y="5524500"/>
            <a:ext cx="11049000" cy="762000"/>
            <a:chOff x="571500" y="5524500"/>
            <a:chExt cx="11049000" cy="762000"/>
          </a:xfrm>
          <a:effectLst>
            <a:outerShdw blurRad="57150" dist="19050" dir="10798281" algn="tl" rotWithShape="0">
              <a:srgbClr val="000000">
                <a:alpha val="10000"/>
              </a:srgbClr>
            </a:outerShdw>
          </a:effectLst>
        </p:grpSpPr>
        <p:sp>
          <p:nvSpPr>
            <p:cNvPr id="106" name="Freeform 106"/>
            <p:cNvSpPr/>
            <p:nvPr/>
          </p:nvSpPr>
          <p:spPr>
            <a:xfrm>
              <a:off x="571500" y="5524500"/>
              <a:ext cx="11049000" cy="762000"/>
            </a:xfrm>
            <a:custGeom>
              <a:avLst/>
              <a:gdLst/>
              <a:ahLst/>
              <a:cxnLst/>
              <a:rect l="l" t="t" r="r" b="b"/>
              <a:pathLst>
                <a:path w="11049000" h="762000">
                  <a:moveTo>
                    <a:pt x="76200" y="0"/>
                  </a:moveTo>
                  <a:lnTo>
                    <a:pt x="10972800" y="0"/>
                  </a:lnTo>
                  <a:cubicBezTo>
                    <a:pt x="11014884" y="0"/>
                    <a:pt x="11049000" y="34116"/>
                    <a:pt x="11049000" y="76200"/>
                  </a:cubicBezTo>
                  <a:lnTo>
                    <a:pt x="11049000" y="685800"/>
                  </a:lnTo>
                  <a:cubicBezTo>
                    <a:pt x="11049000" y="727884"/>
                    <a:pt x="11014884" y="762000"/>
                    <a:pt x="10972800" y="762000"/>
                  </a:cubicBezTo>
                  <a:lnTo>
                    <a:pt x="76200" y="762000"/>
                  </a:lnTo>
                  <a:cubicBezTo>
                    <a:pt x="34116" y="762000"/>
                    <a:pt x="0" y="727884"/>
                    <a:pt x="0" y="685800"/>
                  </a:cubicBezTo>
                  <a:lnTo>
                    <a:pt x="0" y="76200"/>
                  </a:lnTo>
                  <a:cubicBezTo>
                    <a:pt x="0" y="34116"/>
                    <a:pt x="34116" y="0"/>
                    <a:pt x="76200" y="0"/>
                  </a:cubicBezTo>
                  <a:close/>
                </a:path>
              </a:pathLst>
            </a:custGeom>
            <a:solidFill>
              <a:srgbClr val="1E3A5F"/>
            </a:solidFill>
            <a:ln>
              <a:noFill/>
            </a:ln>
            <a:effectLst>
              <a:outerShdw blurRad="57150" dist="19050" dir="10798281" algn="tl" rotWithShape="0">
                <a:srgbClr val="000000">
                  <a:alpha val="10000"/>
                </a:srgbClr>
              </a:outerShdw>
            </a:effectLst>
          </p:spPr>
        </p:sp>
        <p:sp>
          <p:nvSpPr>
            <p:cNvPr id="107" name="TextBox 107"/>
            <p:cNvSpPr txBox="1"/>
            <p:nvPr/>
          </p:nvSpPr>
          <p:spPr>
            <a:xfrm>
              <a:off x="843915" y="5744528"/>
              <a:ext cx="1306780" cy="21336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1050" b="1" dirty="0">
                  <a:solidFill>
                    <a:srgbClr val="FFFFFF"/>
                  </a:solidFill>
                  <a:latin typeface="Segoe UI"/>
                  <a:ea typeface="Microsoft YaHei"/>
                  <a:cs typeface="Segoe UI"/>
                </a:rPr>
                <a:t>3.3 城投利差快览</a:t>
              </a:r>
            </a:p>
          </p:txBody>
        </p:sp>
        <p:sp>
          <p:nvSpPr>
            <p:cNvPr id="108" name="TextBox 108"/>
            <p:cNvSpPr txBox="1"/>
            <p:nvPr/>
          </p:nvSpPr>
          <p:spPr>
            <a:xfrm>
              <a:off x="2655570" y="5713095"/>
              <a:ext cx="548640" cy="18288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900" dirty="0">
                  <a:solidFill>
                    <a:srgbClr val="FFFFFF">
                      <a:alpha val="70000"/>
                    </a:srgbClr>
                  </a:solidFill>
                  <a:latin typeface="Segoe UI"/>
                  <a:ea typeface="Microsoft YaHei"/>
                  <a:cs typeface="Segoe UI"/>
                </a:rPr>
                <a:t>当前利差</a:t>
              </a:r>
            </a:p>
          </p:txBody>
        </p:sp>
        <p:sp>
          <p:nvSpPr>
            <p:cNvPr id="109" name="TextBox 109"/>
            <p:cNvSpPr txBox="1"/>
            <p:nvPr/>
          </p:nvSpPr>
          <p:spPr>
            <a:xfrm>
              <a:off x="2644140" y="5854065"/>
              <a:ext cx="1039444" cy="36576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1800" b="1" dirty="0">
                  <a:solidFill>
                    <a:srgbClr val="FFFFFF"/>
                  </a:solidFill>
                  <a:latin typeface="Segoe UI"/>
                  <a:ea typeface="Microsoft YaHei"/>
                  <a:cs typeface="Segoe UI"/>
                </a:rPr>
                <a:t>72.21bp</a:t>
              </a:r>
            </a:p>
          </p:txBody>
        </p:sp>
        <p:sp>
          <p:nvSpPr>
            <p:cNvPr id="110" name="TextBox 110"/>
            <p:cNvSpPr txBox="1"/>
            <p:nvPr/>
          </p:nvSpPr>
          <p:spPr>
            <a:xfrm>
              <a:off x="4274820" y="5713095"/>
              <a:ext cx="680085" cy="18288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900" dirty="0">
                  <a:solidFill>
                    <a:srgbClr val="FFFFFF">
                      <a:alpha val="70000"/>
                    </a:srgbClr>
                  </a:solidFill>
                  <a:latin typeface="Segoe UI"/>
                  <a:ea typeface="Microsoft YaHei"/>
                  <a:cs typeface="Segoe UI"/>
                </a:rPr>
                <a:t>较年初变动</a:t>
              </a:r>
            </a:p>
          </p:txBody>
        </p:sp>
        <p:sp>
          <p:nvSpPr>
            <p:cNvPr id="111" name="TextBox 111"/>
            <p:cNvSpPr txBox="1"/>
            <p:nvPr/>
          </p:nvSpPr>
          <p:spPr>
            <a:xfrm>
              <a:off x="4263390" y="5854065"/>
              <a:ext cx="1260272" cy="36576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1800" b="1" dirty="0">
                  <a:solidFill>
                    <a:srgbClr val="2ECC71"/>
                  </a:solidFill>
                  <a:latin typeface="Segoe UI"/>
                  <a:ea typeface="Microsoft YaHei"/>
                  <a:cs typeface="Segoe UI"/>
                </a:rPr>
                <a:t>-38.62bp</a:t>
              </a:r>
            </a:p>
          </p:txBody>
        </p:sp>
        <p:sp>
          <p:nvSpPr>
            <p:cNvPr id="112" name="TextBox 112"/>
            <p:cNvSpPr txBox="1"/>
            <p:nvPr/>
          </p:nvSpPr>
          <p:spPr>
            <a:xfrm>
              <a:off x="5989320" y="5713095"/>
              <a:ext cx="548640" cy="18288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900" dirty="0">
                  <a:solidFill>
                    <a:srgbClr val="FFFFFF">
                      <a:alpha val="70000"/>
                    </a:srgbClr>
                  </a:solidFill>
                  <a:latin typeface="Segoe UI"/>
                  <a:ea typeface="Microsoft YaHei"/>
                  <a:cs typeface="Segoe UI"/>
                </a:rPr>
                <a:t>历史分位</a:t>
              </a:r>
            </a:p>
          </p:txBody>
        </p:sp>
        <p:sp>
          <p:nvSpPr>
            <p:cNvPr id="113" name="TextBox 113"/>
            <p:cNvSpPr txBox="1"/>
            <p:nvPr/>
          </p:nvSpPr>
          <p:spPr>
            <a:xfrm>
              <a:off x="5977890" y="5854065"/>
              <a:ext cx="804815" cy="36576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1800" b="1" dirty="0">
                  <a:solidFill>
                    <a:srgbClr val="2ECC71"/>
                  </a:solidFill>
                  <a:latin typeface="Segoe UI"/>
                  <a:ea typeface="Microsoft YaHei"/>
                  <a:cs typeface="Segoe UI"/>
                </a:rPr>
                <a:t>2.95%</a:t>
              </a:r>
            </a:p>
          </p:txBody>
        </p:sp>
        <p:sp>
          <p:nvSpPr>
            <p:cNvPr id="114" name="Freeform 114"/>
            <p:cNvSpPr/>
            <p:nvPr/>
          </p:nvSpPr>
          <p:spPr>
            <a:xfrm>
              <a:off x="7620000" y="5667375"/>
              <a:ext cx="3810000" cy="476250"/>
            </a:xfrm>
            <a:custGeom>
              <a:avLst/>
              <a:gdLst/>
              <a:ahLst/>
              <a:cxnLst/>
              <a:rect l="l" t="t" r="r" b="b"/>
              <a:pathLst>
                <a:path w="3810000" h="476250">
                  <a:moveTo>
                    <a:pt x="57150" y="0"/>
                  </a:moveTo>
                  <a:lnTo>
                    <a:pt x="3752850" y="0"/>
                  </a:lnTo>
                  <a:cubicBezTo>
                    <a:pt x="3784413" y="0"/>
                    <a:pt x="3810000" y="25587"/>
                    <a:pt x="3810000" y="57150"/>
                  </a:cubicBezTo>
                  <a:lnTo>
                    <a:pt x="3810000" y="419100"/>
                  </a:lnTo>
                  <a:cubicBezTo>
                    <a:pt x="3810000" y="450663"/>
                    <a:pt x="3784413" y="476250"/>
                    <a:pt x="3752850" y="476250"/>
                  </a:cubicBezTo>
                  <a:lnTo>
                    <a:pt x="57150" y="476250"/>
                  </a:lnTo>
                  <a:cubicBezTo>
                    <a:pt x="25587" y="476250"/>
                    <a:pt x="0" y="450663"/>
                    <a:pt x="0" y="419100"/>
                  </a:cubicBezTo>
                  <a:lnTo>
                    <a:pt x="0" y="57150"/>
                  </a:lnTo>
                  <a:cubicBezTo>
                    <a:pt x="0" y="25587"/>
                    <a:pt x="25587" y="0"/>
                    <a:pt x="57150" y="0"/>
                  </a:cubicBezTo>
                  <a:close/>
                </a:path>
              </a:pathLst>
            </a:custGeom>
            <a:solidFill>
              <a:srgbClr val="FFFFFF">
                <a:alpha val="10000"/>
              </a:srgbClr>
            </a:solidFill>
            <a:ln>
              <a:noFill/>
            </a:ln>
            <a:effectLst>
              <a:outerShdw blurRad="57150" dist="19050" dir="10798281" algn="tl" rotWithShape="0">
                <a:srgbClr val="000000">
                  <a:alpha val="10000"/>
                </a:srgbClr>
              </a:outerShdw>
            </a:effectLst>
          </p:spPr>
        </p:sp>
        <p:sp>
          <p:nvSpPr>
            <p:cNvPr id="115" name="TextBox 115"/>
            <p:cNvSpPr txBox="1"/>
            <p:nvPr/>
          </p:nvSpPr>
          <p:spPr>
            <a:xfrm>
              <a:off x="7978140" y="5839778"/>
              <a:ext cx="3093720" cy="21336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1050" dirty="0">
                  <a:solidFill>
                    <a:srgbClr val="FFFFFF"/>
                  </a:solidFill>
                  <a:latin typeface="Segoe UI"/>
                  <a:ea typeface="Microsoft YaHei"/>
                  <a:cs typeface="Segoe UI"/>
                </a:rPr>
                <a:t>利差处于历史极低位，信用风险定价显著改善</a:t>
              </a:r>
            </a:p>
          </p:txBody>
        </p:sp>
      </p:grpSp>
      <p:sp>
        <p:nvSpPr>
          <p:cNvPr id="117" name="Rectangle 117"/>
          <p:cNvSpPr/>
          <p:nvPr/>
        </p:nvSpPr>
        <p:spPr>
          <a:xfrm>
            <a:off x="0" y="6819900"/>
            <a:ext cx="12192000" cy="38100"/>
          </a:xfrm>
          <a:prstGeom prst="rect">
            <a:avLst/>
          </a:prstGeom>
          <a:solidFill>
            <a:srgbClr val="1E3A5F"/>
          </a:solidFill>
          <a:ln>
            <a:noFill/>
          </a:ln>
        </p:spPr>
      </p:sp>
    </p:spTree>
  </p:cSld>
  <p:clrMapOvr>
    <a:masterClrMapping/>
  </p:clrMapOvr>
  <p:transition dur="400">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p:nvPr/>
        </p:nvSpPr>
        <p:spPr>
          <a:xfrm>
            <a:off x="0" y="0"/>
            <a:ext cx="12192000" cy="6858000"/>
          </a:xfrm>
          <a:prstGeom prst="rect">
            <a:avLst/>
          </a:prstGeom>
          <a:gradFill>
            <a:gsLst>
              <a:gs pos="0">
                <a:srgbClr val="1E3A5F"/>
              </a:gs>
              <a:gs pos="100000">
                <a:srgbClr val="2E5A8B"/>
              </a:gs>
            </a:gsLst>
            <a:lin ang="2700000" scaled="1"/>
          </a:gradFill>
          <a:ln>
            <a:noFill/>
          </a:ln>
        </p:spPr>
      </p:sp>
      <p:sp>
        <p:nvSpPr>
          <p:cNvPr id="3" name="TextBox 3"/>
          <p:cNvSpPr txBox="1"/>
          <p:nvPr/>
        </p:nvSpPr>
        <p:spPr>
          <a:xfrm>
            <a:off x="7566184" y="1524000"/>
            <a:ext cx="5822633" cy="6096000"/>
          </a:xfrm>
          <a:prstGeom prst="rect">
            <a:avLst/>
          </a:prstGeom>
          <a:noFill/>
          <a:ln>
            <a:noFill/>
          </a:ln>
        </p:spPr>
        <p:txBody>
          <a:bodyPr wrap="none" lIns="0" tIns="0" rIns="0" bIns="0" anchor="t" anchorCtr="0">
            <a:spAutoFit/>
          </a:bodyPr>
          <a:lstStyle/>
          <a:p>
            <a:pPr algn="ctr"/>
            <a:r>
              <a:rPr lang="zh-CN" sz="30000" b="1" dirty="0">
                <a:solidFill>
                  <a:srgbClr val="FFFFFF">
                    <a:alpha val="5000"/>
                  </a:srgbClr>
                </a:solidFill>
                <a:latin typeface="Segoe UI"/>
                <a:ea typeface="Microsoft YaHei"/>
                <a:cs typeface="Segoe UI"/>
              </a:rPr>
              <a:t>04</a:t>
            </a:r>
          </a:p>
        </p:txBody>
      </p:sp>
      <p:sp>
        <p:nvSpPr>
          <p:cNvPr id="4" name="Rectangle 4"/>
          <p:cNvSpPr/>
          <p:nvPr/>
        </p:nvSpPr>
        <p:spPr>
          <a:xfrm>
            <a:off x="762000" y="2857500"/>
            <a:ext cx="57150" cy="1143000"/>
          </a:xfrm>
          <a:prstGeom prst="rect">
            <a:avLst/>
          </a:prstGeom>
          <a:solidFill>
            <a:srgbClr val="2ECC71"/>
          </a:solidFill>
          <a:ln>
            <a:noFill/>
          </a:ln>
        </p:spPr>
      </p:sp>
      <p:sp>
        <p:nvSpPr>
          <p:cNvPr id="5" name="TextBox 5"/>
          <p:cNvSpPr txBox="1"/>
          <p:nvPr/>
        </p:nvSpPr>
        <p:spPr>
          <a:xfrm>
            <a:off x="1074420" y="2750820"/>
            <a:ext cx="1048074" cy="1097280"/>
          </a:xfrm>
          <a:prstGeom prst="rect">
            <a:avLst/>
          </a:prstGeom>
          <a:noFill/>
          <a:ln>
            <a:noFill/>
          </a:ln>
        </p:spPr>
        <p:txBody>
          <a:bodyPr wrap="none" lIns="0" tIns="0" rIns="0" bIns="0" anchor="t" anchorCtr="0">
            <a:spAutoFit/>
          </a:bodyPr>
          <a:lstStyle/>
          <a:p>
            <a:pPr algn="l"/>
            <a:r>
              <a:rPr lang="zh-CN" sz="5400" b="1" dirty="0">
                <a:solidFill>
                  <a:srgbClr val="FFFFFF"/>
                </a:solidFill>
                <a:latin typeface="Segoe UI"/>
                <a:ea typeface="Microsoft YaHei"/>
                <a:cs typeface="Segoe UI"/>
              </a:rPr>
              <a:t>04</a:t>
            </a:r>
          </a:p>
        </p:txBody>
      </p:sp>
      <p:sp>
        <p:nvSpPr>
          <p:cNvPr id="6" name="TextBox 6"/>
          <p:cNvSpPr txBox="1"/>
          <p:nvPr/>
        </p:nvSpPr>
        <p:spPr>
          <a:xfrm>
            <a:off x="2621280" y="2945130"/>
            <a:ext cx="3955923" cy="731520"/>
          </a:xfrm>
          <a:prstGeom prst="rect">
            <a:avLst/>
          </a:prstGeom>
          <a:noFill/>
          <a:ln>
            <a:noFill/>
          </a:ln>
        </p:spPr>
        <p:txBody>
          <a:bodyPr wrap="none" lIns="0" tIns="0" rIns="0" bIns="0" anchor="t" anchorCtr="0">
            <a:spAutoFit/>
          </a:bodyPr>
          <a:lstStyle/>
          <a:p>
            <a:pPr algn="l"/>
            <a:r>
              <a:rPr lang="zh-CN" sz="3600" b="1" dirty="0">
                <a:solidFill>
                  <a:srgbClr val="FFFFFF"/>
                </a:solidFill>
                <a:latin typeface="Segoe UI"/>
                <a:ea typeface="Microsoft YaHei"/>
                <a:cs typeface="Segoe UI"/>
              </a:rPr>
              <a:t>银行业金融资源</a:t>
            </a:r>
          </a:p>
        </p:txBody>
      </p:sp>
      <p:sp>
        <p:nvSpPr>
          <p:cNvPr id="7" name="TextBox 7"/>
          <p:cNvSpPr txBox="1"/>
          <p:nvPr/>
        </p:nvSpPr>
        <p:spPr>
          <a:xfrm>
            <a:off x="1125855" y="3854768"/>
            <a:ext cx="3622738" cy="274320"/>
          </a:xfrm>
          <a:prstGeom prst="rect">
            <a:avLst/>
          </a:prstGeom>
          <a:noFill/>
          <a:ln>
            <a:noFill/>
          </a:ln>
        </p:spPr>
        <p:txBody>
          <a:bodyPr wrap="none" lIns="0" tIns="0" rIns="0" bIns="0" anchor="t" anchorCtr="0">
            <a:spAutoFit/>
          </a:bodyPr>
          <a:lstStyle/>
          <a:p>
            <a:pPr algn="l"/>
            <a:r>
              <a:rPr lang="zh-CN" sz="1350" dirty="0">
                <a:solidFill>
                  <a:srgbClr val="FFFFFF">
                    <a:alpha val="80000"/>
                  </a:srgbClr>
                </a:solidFill>
                <a:latin typeface="Segoe UI"/>
                <a:ea typeface="Microsoft YaHei"/>
                <a:cs typeface="Segoe UI"/>
              </a:rPr>
              <a:t>银行业总资产8.12万亿，不良贷款率1.14%</a:t>
            </a:r>
          </a:p>
        </p:txBody>
      </p:sp>
      <p:sp>
        <p:nvSpPr>
          <p:cNvPr id="8" name="TextBox 8"/>
          <p:cNvSpPr txBox="1"/>
          <p:nvPr/>
        </p:nvSpPr>
        <p:spPr>
          <a:xfrm>
            <a:off x="1125855" y="4140518"/>
            <a:ext cx="4145232" cy="274320"/>
          </a:xfrm>
          <a:prstGeom prst="rect">
            <a:avLst/>
          </a:prstGeom>
          <a:noFill/>
          <a:ln>
            <a:noFill/>
          </a:ln>
        </p:spPr>
        <p:txBody>
          <a:bodyPr wrap="none" lIns="0" tIns="0" rIns="0" bIns="0" anchor="t" anchorCtr="0">
            <a:spAutoFit/>
          </a:bodyPr>
          <a:lstStyle/>
          <a:p>
            <a:pPr algn="l"/>
            <a:r>
              <a:rPr lang="zh-CN" sz="1350" dirty="0">
                <a:solidFill>
                  <a:srgbClr val="FFFFFF">
                    <a:alpha val="80000"/>
                  </a:srgbClr>
                </a:solidFill>
                <a:latin typeface="Segoe UI"/>
                <a:ea typeface="Microsoft YaHei"/>
                <a:cs typeface="Segoe UI"/>
              </a:rPr>
              <a:t>37家银行法人机构，5,438个营业网点覆盖全域</a:t>
            </a:r>
          </a:p>
        </p:txBody>
      </p:sp>
      <p:grpSp>
        <p:nvGrpSpPr>
          <p:cNvPr id="12" name="Group 12"/>
          <p:cNvGrpSpPr/>
          <p:nvPr/>
        </p:nvGrpSpPr>
        <p:grpSpPr>
          <a:xfrm>
            <a:off x="1143000" y="4762500"/>
            <a:ext cx="1905000" cy="790575"/>
            <a:chOff x="1143000" y="4762500"/>
            <a:chExt cx="1905000" cy="790575"/>
          </a:xfrm>
        </p:grpSpPr>
        <p:sp>
          <p:nvSpPr>
            <p:cNvPr id="9" name="Freeform 9"/>
            <p:cNvSpPr/>
            <p:nvPr/>
          </p:nvSpPr>
          <p:spPr>
            <a:xfrm>
              <a:off x="1143000" y="4762500"/>
              <a:ext cx="1905000" cy="762000"/>
            </a:xfrm>
            <a:custGeom>
              <a:avLst/>
              <a:gdLst/>
              <a:ahLst/>
              <a:cxnLst/>
              <a:rect l="l" t="t" r="r" b="b"/>
              <a:pathLst>
                <a:path w="1905000" h="762000">
                  <a:moveTo>
                    <a:pt x="76200" y="0"/>
                  </a:moveTo>
                  <a:lnTo>
                    <a:pt x="1828800" y="0"/>
                  </a:lnTo>
                  <a:cubicBezTo>
                    <a:pt x="1870884" y="0"/>
                    <a:pt x="1905000" y="34116"/>
                    <a:pt x="1905000" y="76200"/>
                  </a:cubicBezTo>
                  <a:lnTo>
                    <a:pt x="1905000" y="685800"/>
                  </a:lnTo>
                  <a:cubicBezTo>
                    <a:pt x="1905000" y="727884"/>
                    <a:pt x="1870884" y="762000"/>
                    <a:pt x="1828800" y="762000"/>
                  </a:cubicBezTo>
                  <a:lnTo>
                    <a:pt x="76200" y="762000"/>
                  </a:lnTo>
                  <a:cubicBezTo>
                    <a:pt x="34116" y="762000"/>
                    <a:pt x="0" y="727884"/>
                    <a:pt x="0" y="685800"/>
                  </a:cubicBezTo>
                  <a:lnTo>
                    <a:pt x="0" y="76200"/>
                  </a:lnTo>
                  <a:cubicBezTo>
                    <a:pt x="0" y="34116"/>
                    <a:pt x="34116" y="0"/>
                    <a:pt x="76200" y="0"/>
                  </a:cubicBezTo>
                  <a:close/>
                </a:path>
              </a:pathLst>
            </a:custGeom>
            <a:solidFill>
              <a:srgbClr val="FFFFFF">
                <a:alpha val="10000"/>
              </a:srgbClr>
            </a:solidFill>
            <a:ln>
              <a:noFill/>
            </a:ln>
          </p:spPr>
        </p:sp>
        <p:sp>
          <p:nvSpPr>
            <p:cNvPr id="10" name="TextBox 10"/>
            <p:cNvSpPr txBox="1"/>
            <p:nvPr/>
          </p:nvSpPr>
          <p:spPr>
            <a:xfrm>
              <a:off x="1655921" y="4990624"/>
              <a:ext cx="879157" cy="198120"/>
            </a:xfrm>
            <a:prstGeom prst="rect">
              <a:avLst/>
            </a:prstGeom>
            <a:noFill/>
            <a:ln>
              <a:noFill/>
            </a:ln>
          </p:spPr>
          <p:txBody>
            <a:bodyPr wrap="none" lIns="0" tIns="0" rIns="0" bIns="0" anchor="t" anchorCtr="0">
              <a:spAutoFit/>
            </a:bodyPr>
            <a:lstStyle/>
            <a:p>
              <a:pPr algn="ctr"/>
              <a:r>
                <a:rPr lang="zh-CN" sz="975" dirty="0">
                  <a:solidFill>
                    <a:srgbClr val="FFFFFF">
                      <a:alpha val="70000"/>
                    </a:srgbClr>
                  </a:solidFill>
                  <a:latin typeface="Segoe UI"/>
                  <a:ea typeface="Microsoft YaHei"/>
                  <a:cs typeface="Segoe UI"/>
                </a:rPr>
                <a:t>银行业总资产</a:t>
              </a:r>
            </a:p>
          </p:txBody>
        </p:sp>
        <p:sp>
          <p:nvSpPr>
            <p:cNvPr id="11" name="TextBox 11"/>
            <p:cNvSpPr txBox="1"/>
            <p:nvPr/>
          </p:nvSpPr>
          <p:spPr>
            <a:xfrm>
              <a:off x="1527472" y="5187315"/>
              <a:ext cx="1136056" cy="365760"/>
            </a:xfrm>
            <a:prstGeom prst="rect">
              <a:avLst/>
            </a:prstGeom>
            <a:noFill/>
            <a:ln>
              <a:noFill/>
            </a:ln>
          </p:spPr>
          <p:txBody>
            <a:bodyPr wrap="none" lIns="0" tIns="0" rIns="0" bIns="0" anchor="t" anchorCtr="0">
              <a:spAutoFit/>
            </a:bodyPr>
            <a:lstStyle/>
            <a:p>
              <a:pPr algn="ctr"/>
              <a:r>
                <a:rPr lang="zh-CN" sz="1800" b="1" dirty="0">
                  <a:solidFill>
                    <a:srgbClr val="FFFFFF"/>
                  </a:solidFill>
                  <a:latin typeface="Segoe UI"/>
                  <a:ea typeface="Microsoft YaHei"/>
                  <a:cs typeface="Segoe UI"/>
                </a:rPr>
                <a:t>8.12万亿</a:t>
              </a:r>
            </a:p>
          </p:txBody>
        </p:sp>
      </p:grpSp>
      <p:grpSp>
        <p:nvGrpSpPr>
          <p:cNvPr id="16" name="Group 16"/>
          <p:cNvGrpSpPr/>
          <p:nvPr/>
        </p:nvGrpSpPr>
        <p:grpSpPr>
          <a:xfrm>
            <a:off x="3238500" y="4762500"/>
            <a:ext cx="1905000" cy="790575"/>
            <a:chOff x="3238500" y="4762500"/>
            <a:chExt cx="1905000" cy="790575"/>
          </a:xfrm>
        </p:grpSpPr>
        <p:sp>
          <p:nvSpPr>
            <p:cNvPr id="13" name="Freeform 13"/>
            <p:cNvSpPr/>
            <p:nvPr/>
          </p:nvSpPr>
          <p:spPr>
            <a:xfrm>
              <a:off x="3238500" y="4762500"/>
              <a:ext cx="1905000" cy="762000"/>
            </a:xfrm>
            <a:custGeom>
              <a:avLst/>
              <a:gdLst/>
              <a:ahLst/>
              <a:cxnLst/>
              <a:rect l="l" t="t" r="r" b="b"/>
              <a:pathLst>
                <a:path w="1905000" h="762000">
                  <a:moveTo>
                    <a:pt x="76200" y="0"/>
                  </a:moveTo>
                  <a:lnTo>
                    <a:pt x="1828800" y="0"/>
                  </a:lnTo>
                  <a:cubicBezTo>
                    <a:pt x="1870884" y="0"/>
                    <a:pt x="1905000" y="34116"/>
                    <a:pt x="1905000" y="76200"/>
                  </a:cubicBezTo>
                  <a:lnTo>
                    <a:pt x="1905000" y="685800"/>
                  </a:lnTo>
                  <a:cubicBezTo>
                    <a:pt x="1905000" y="727884"/>
                    <a:pt x="1870884" y="762000"/>
                    <a:pt x="1828800" y="762000"/>
                  </a:cubicBezTo>
                  <a:lnTo>
                    <a:pt x="76200" y="762000"/>
                  </a:lnTo>
                  <a:cubicBezTo>
                    <a:pt x="34116" y="762000"/>
                    <a:pt x="0" y="727884"/>
                    <a:pt x="0" y="685800"/>
                  </a:cubicBezTo>
                  <a:lnTo>
                    <a:pt x="0" y="76200"/>
                  </a:lnTo>
                  <a:cubicBezTo>
                    <a:pt x="0" y="34116"/>
                    <a:pt x="34116" y="0"/>
                    <a:pt x="76200" y="0"/>
                  </a:cubicBezTo>
                  <a:close/>
                </a:path>
              </a:pathLst>
            </a:custGeom>
            <a:solidFill>
              <a:srgbClr val="FFFFFF">
                <a:alpha val="10000"/>
              </a:srgbClr>
            </a:solidFill>
            <a:ln>
              <a:noFill/>
            </a:ln>
          </p:spPr>
        </p:sp>
        <p:sp>
          <p:nvSpPr>
            <p:cNvPr id="14" name="TextBox 14"/>
            <p:cNvSpPr txBox="1"/>
            <p:nvPr/>
          </p:nvSpPr>
          <p:spPr>
            <a:xfrm>
              <a:off x="3822621" y="4990624"/>
              <a:ext cx="736759" cy="198120"/>
            </a:xfrm>
            <a:prstGeom prst="rect">
              <a:avLst/>
            </a:prstGeom>
            <a:noFill/>
            <a:ln>
              <a:noFill/>
            </a:ln>
          </p:spPr>
          <p:txBody>
            <a:bodyPr wrap="none" lIns="0" tIns="0" rIns="0" bIns="0" anchor="t" anchorCtr="0">
              <a:spAutoFit/>
            </a:bodyPr>
            <a:lstStyle/>
            <a:p>
              <a:pPr algn="ctr"/>
              <a:r>
                <a:rPr lang="zh-CN" sz="975" dirty="0">
                  <a:solidFill>
                    <a:srgbClr val="FFFFFF">
                      <a:alpha val="70000"/>
                    </a:srgbClr>
                  </a:solidFill>
                  <a:latin typeface="Segoe UI"/>
                  <a:ea typeface="Microsoft YaHei"/>
                  <a:cs typeface="Segoe UI"/>
                </a:rPr>
                <a:t>不良贷款率</a:t>
              </a:r>
            </a:p>
          </p:txBody>
        </p:sp>
        <p:sp>
          <p:nvSpPr>
            <p:cNvPr id="15" name="TextBox 15"/>
            <p:cNvSpPr txBox="1"/>
            <p:nvPr/>
          </p:nvSpPr>
          <p:spPr>
            <a:xfrm>
              <a:off x="3857601" y="5187315"/>
              <a:ext cx="666798" cy="365760"/>
            </a:xfrm>
            <a:prstGeom prst="rect">
              <a:avLst/>
            </a:prstGeom>
            <a:noFill/>
            <a:ln>
              <a:noFill/>
            </a:ln>
          </p:spPr>
          <p:txBody>
            <a:bodyPr wrap="none" lIns="0" tIns="0" rIns="0" bIns="0" anchor="t" anchorCtr="0">
              <a:spAutoFit/>
            </a:bodyPr>
            <a:lstStyle/>
            <a:p>
              <a:pPr algn="ctr"/>
              <a:r>
                <a:rPr lang="zh-CN" sz="1800" b="1" dirty="0">
                  <a:solidFill>
                    <a:srgbClr val="2ECC71"/>
                  </a:solidFill>
                  <a:latin typeface="Segoe UI"/>
                  <a:ea typeface="Microsoft YaHei"/>
                  <a:cs typeface="Segoe UI"/>
                </a:rPr>
                <a:t>1.14%</a:t>
              </a:r>
            </a:p>
          </p:txBody>
        </p:sp>
      </p:grpSp>
      <p:grpSp>
        <p:nvGrpSpPr>
          <p:cNvPr id="20" name="Group 20"/>
          <p:cNvGrpSpPr/>
          <p:nvPr/>
        </p:nvGrpSpPr>
        <p:grpSpPr>
          <a:xfrm>
            <a:off x="5334000" y="4762500"/>
            <a:ext cx="1905000" cy="790575"/>
            <a:chOff x="5334000" y="4762500"/>
            <a:chExt cx="1905000" cy="790575"/>
          </a:xfrm>
        </p:grpSpPr>
        <p:sp>
          <p:nvSpPr>
            <p:cNvPr id="17" name="Freeform 17"/>
            <p:cNvSpPr/>
            <p:nvPr/>
          </p:nvSpPr>
          <p:spPr>
            <a:xfrm>
              <a:off x="5334000" y="4762500"/>
              <a:ext cx="1905000" cy="762000"/>
            </a:xfrm>
            <a:custGeom>
              <a:avLst/>
              <a:gdLst/>
              <a:ahLst/>
              <a:cxnLst/>
              <a:rect l="l" t="t" r="r" b="b"/>
              <a:pathLst>
                <a:path w="1905000" h="762000">
                  <a:moveTo>
                    <a:pt x="76200" y="0"/>
                  </a:moveTo>
                  <a:lnTo>
                    <a:pt x="1828800" y="0"/>
                  </a:lnTo>
                  <a:cubicBezTo>
                    <a:pt x="1870884" y="0"/>
                    <a:pt x="1905000" y="34116"/>
                    <a:pt x="1905000" y="76200"/>
                  </a:cubicBezTo>
                  <a:lnTo>
                    <a:pt x="1905000" y="685800"/>
                  </a:lnTo>
                  <a:cubicBezTo>
                    <a:pt x="1905000" y="727884"/>
                    <a:pt x="1870884" y="762000"/>
                    <a:pt x="1828800" y="762000"/>
                  </a:cubicBezTo>
                  <a:lnTo>
                    <a:pt x="76200" y="762000"/>
                  </a:lnTo>
                  <a:cubicBezTo>
                    <a:pt x="34116" y="762000"/>
                    <a:pt x="0" y="727884"/>
                    <a:pt x="0" y="685800"/>
                  </a:cubicBezTo>
                  <a:lnTo>
                    <a:pt x="0" y="76200"/>
                  </a:lnTo>
                  <a:cubicBezTo>
                    <a:pt x="0" y="34116"/>
                    <a:pt x="34116" y="0"/>
                    <a:pt x="76200" y="0"/>
                  </a:cubicBezTo>
                  <a:close/>
                </a:path>
              </a:pathLst>
            </a:custGeom>
            <a:solidFill>
              <a:srgbClr val="FFFFFF">
                <a:alpha val="10000"/>
              </a:srgbClr>
            </a:solidFill>
            <a:ln>
              <a:noFill/>
            </a:ln>
          </p:spPr>
        </p:sp>
        <p:sp>
          <p:nvSpPr>
            <p:cNvPr id="18" name="TextBox 18"/>
            <p:cNvSpPr txBox="1"/>
            <p:nvPr/>
          </p:nvSpPr>
          <p:spPr>
            <a:xfrm>
              <a:off x="5989320" y="4990624"/>
              <a:ext cx="594360" cy="198120"/>
            </a:xfrm>
            <a:prstGeom prst="rect">
              <a:avLst/>
            </a:prstGeom>
            <a:noFill/>
            <a:ln>
              <a:noFill/>
            </a:ln>
          </p:spPr>
          <p:txBody>
            <a:bodyPr wrap="none" lIns="0" tIns="0" rIns="0" bIns="0" anchor="t" anchorCtr="0">
              <a:spAutoFit/>
            </a:bodyPr>
            <a:lstStyle/>
            <a:p>
              <a:pPr algn="ctr"/>
              <a:r>
                <a:rPr lang="zh-CN" sz="975" dirty="0">
                  <a:solidFill>
                    <a:srgbClr val="FFFFFF">
                      <a:alpha val="70000"/>
                    </a:srgbClr>
                  </a:solidFill>
                  <a:latin typeface="Segoe UI"/>
                  <a:ea typeface="Microsoft YaHei"/>
                  <a:cs typeface="Segoe UI"/>
                </a:rPr>
                <a:t>存款余额</a:t>
              </a:r>
            </a:p>
          </p:txBody>
        </p:sp>
        <p:sp>
          <p:nvSpPr>
            <p:cNvPr id="19" name="TextBox 19"/>
            <p:cNvSpPr txBox="1"/>
            <p:nvPr/>
          </p:nvSpPr>
          <p:spPr>
            <a:xfrm>
              <a:off x="5683968" y="5187315"/>
              <a:ext cx="1205065" cy="365760"/>
            </a:xfrm>
            <a:prstGeom prst="rect">
              <a:avLst/>
            </a:prstGeom>
            <a:noFill/>
            <a:ln>
              <a:noFill/>
            </a:ln>
          </p:spPr>
          <p:txBody>
            <a:bodyPr wrap="none" lIns="0" tIns="0" rIns="0" bIns="0" anchor="t" anchorCtr="0">
              <a:spAutoFit/>
            </a:bodyPr>
            <a:lstStyle/>
            <a:p>
              <a:pPr algn="ctr"/>
              <a:r>
                <a:rPr lang="zh-CN" sz="1800" b="1" dirty="0">
                  <a:solidFill>
                    <a:srgbClr val="FFFFFF"/>
                  </a:solidFill>
                  <a:latin typeface="Segoe UI"/>
                  <a:ea typeface="Microsoft YaHei"/>
                  <a:cs typeface="Segoe UI"/>
                </a:rPr>
                <a:t>5.63万亿</a:t>
              </a:r>
            </a:p>
          </p:txBody>
        </p:sp>
      </p:grpSp>
      <p:grpSp>
        <p:nvGrpSpPr>
          <p:cNvPr id="24" name="Group 24"/>
          <p:cNvGrpSpPr/>
          <p:nvPr/>
        </p:nvGrpSpPr>
        <p:grpSpPr>
          <a:xfrm>
            <a:off x="7429500" y="4762500"/>
            <a:ext cx="1905000" cy="790575"/>
            <a:chOff x="7429500" y="4762500"/>
            <a:chExt cx="1905000" cy="790575"/>
          </a:xfrm>
        </p:grpSpPr>
        <p:sp>
          <p:nvSpPr>
            <p:cNvPr id="21" name="Freeform 21"/>
            <p:cNvSpPr/>
            <p:nvPr/>
          </p:nvSpPr>
          <p:spPr>
            <a:xfrm>
              <a:off x="7429500" y="4762500"/>
              <a:ext cx="1905000" cy="762000"/>
            </a:xfrm>
            <a:custGeom>
              <a:avLst/>
              <a:gdLst/>
              <a:ahLst/>
              <a:cxnLst/>
              <a:rect l="l" t="t" r="r" b="b"/>
              <a:pathLst>
                <a:path w="1905000" h="762000">
                  <a:moveTo>
                    <a:pt x="76200" y="0"/>
                  </a:moveTo>
                  <a:lnTo>
                    <a:pt x="1828800" y="0"/>
                  </a:lnTo>
                  <a:cubicBezTo>
                    <a:pt x="1870884" y="0"/>
                    <a:pt x="1905000" y="34116"/>
                    <a:pt x="1905000" y="76200"/>
                  </a:cubicBezTo>
                  <a:lnTo>
                    <a:pt x="1905000" y="685800"/>
                  </a:lnTo>
                  <a:cubicBezTo>
                    <a:pt x="1905000" y="727884"/>
                    <a:pt x="1870884" y="762000"/>
                    <a:pt x="1828800" y="762000"/>
                  </a:cubicBezTo>
                  <a:lnTo>
                    <a:pt x="76200" y="762000"/>
                  </a:lnTo>
                  <a:cubicBezTo>
                    <a:pt x="34116" y="762000"/>
                    <a:pt x="0" y="727884"/>
                    <a:pt x="0" y="685800"/>
                  </a:cubicBezTo>
                  <a:lnTo>
                    <a:pt x="0" y="76200"/>
                  </a:lnTo>
                  <a:cubicBezTo>
                    <a:pt x="0" y="34116"/>
                    <a:pt x="34116" y="0"/>
                    <a:pt x="76200" y="0"/>
                  </a:cubicBezTo>
                  <a:close/>
                </a:path>
              </a:pathLst>
            </a:custGeom>
            <a:solidFill>
              <a:srgbClr val="FFFFFF">
                <a:alpha val="10000"/>
              </a:srgbClr>
            </a:solidFill>
            <a:ln>
              <a:noFill/>
            </a:ln>
          </p:spPr>
        </p:sp>
        <p:sp>
          <p:nvSpPr>
            <p:cNvPr id="22" name="TextBox 22"/>
            <p:cNvSpPr txBox="1"/>
            <p:nvPr/>
          </p:nvSpPr>
          <p:spPr>
            <a:xfrm>
              <a:off x="8084820" y="4990624"/>
              <a:ext cx="594360" cy="198120"/>
            </a:xfrm>
            <a:prstGeom prst="rect">
              <a:avLst/>
            </a:prstGeom>
            <a:noFill/>
            <a:ln>
              <a:noFill/>
            </a:ln>
          </p:spPr>
          <p:txBody>
            <a:bodyPr wrap="none" lIns="0" tIns="0" rIns="0" bIns="0" anchor="t" anchorCtr="0">
              <a:spAutoFit/>
            </a:bodyPr>
            <a:lstStyle/>
            <a:p>
              <a:pPr algn="ctr"/>
              <a:r>
                <a:rPr lang="zh-CN" sz="975" dirty="0">
                  <a:solidFill>
                    <a:srgbClr val="FFFFFF">
                      <a:alpha val="70000"/>
                    </a:srgbClr>
                  </a:solidFill>
                  <a:latin typeface="Segoe UI"/>
                  <a:ea typeface="Microsoft YaHei"/>
                  <a:cs typeface="Segoe UI"/>
                </a:rPr>
                <a:t>贷款余额</a:t>
              </a:r>
            </a:p>
          </p:txBody>
        </p:sp>
        <p:sp>
          <p:nvSpPr>
            <p:cNvPr id="23" name="TextBox 23"/>
            <p:cNvSpPr txBox="1"/>
            <p:nvPr/>
          </p:nvSpPr>
          <p:spPr>
            <a:xfrm>
              <a:off x="7813972" y="5187315"/>
              <a:ext cx="1136056" cy="365760"/>
            </a:xfrm>
            <a:prstGeom prst="rect">
              <a:avLst/>
            </a:prstGeom>
            <a:noFill/>
            <a:ln>
              <a:noFill/>
            </a:ln>
          </p:spPr>
          <p:txBody>
            <a:bodyPr wrap="none" lIns="0" tIns="0" rIns="0" bIns="0" anchor="t" anchorCtr="0">
              <a:spAutoFit/>
            </a:bodyPr>
            <a:lstStyle/>
            <a:p>
              <a:pPr algn="ctr"/>
              <a:r>
                <a:rPr lang="zh-CN" sz="1800" b="1" dirty="0">
                  <a:solidFill>
                    <a:srgbClr val="FFFFFF"/>
                  </a:solidFill>
                  <a:latin typeface="Segoe UI"/>
                  <a:ea typeface="Microsoft YaHei"/>
                  <a:cs typeface="Segoe UI"/>
                </a:rPr>
                <a:t>6.01万亿</a:t>
              </a:r>
            </a:p>
          </p:txBody>
        </p:sp>
      </p:grpSp>
      <p:sp>
        <p:nvSpPr>
          <p:cNvPr id="25" name="TextBox 25"/>
          <p:cNvSpPr txBox="1"/>
          <p:nvPr/>
        </p:nvSpPr>
        <p:spPr>
          <a:xfrm>
            <a:off x="6017490" y="6363652"/>
            <a:ext cx="157020" cy="213360"/>
          </a:xfrm>
          <a:prstGeom prst="rect">
            <a:avLst/>
          </a:prstGeom>
          <a:noFill/>
          <a:ln>
            <a:noFill/>
          </a:ln>
        </p:spPr>
        <p:txBody>
          <a:bodyPr wrap="none" lIns="0" tIns="0" rIns="0" bIns="0" anchor="t" anchorCtr="0">
            <a:spAutoFit/>
          </a:bodyPr>
          <a:lstStyle/>
          <a:p>
            <a:pPr algn="ctr"/>
            <a:r>
              <a:rPr lang="zh-CN" sz="1050" dirty="0">
                <a:solidFill>
                  <a:srgbClr val="FFFFFF">
                    <a:alpha val="50000"/>
                  </a:srgbClr>
                </a:solidFill>
                <a:latin typeface="Segoe UI"/>
                <a:ea typeface="Microsoft YaHei"/>
                <a:cs typeface="Segoe UI"/>
              </a:rPr>
              <a:t>13</a:t>
            </a:r>
          </a:p>
        </p:txBody>
      </p:sp>
    </p:spTree>
  </p:cSld>
  <p:clrMapOvr>
    <a:masterClrMapping/>
  </p:clrMapOvr>
  <p:transition dur="400">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p:nvPr/>
        </p:nvSpPr>
        <p:spPr>
          <a:xfrm>
            <a:off x="0" y="0"/>
            <a:ext cx="12192000" cy="6858000"/>
          </a:xfrm>
          <a:prstGeom prst="rect">
            <a:avLst/>
          </a:prstGeom>
          <a:solidFill>
            <a:srgbClr val="F8FAFC"/>
          </a:solidFill>
          <a:ln>
            <a:noFill/>
          </a:ln>
        </p:spPr>
      </p:sp>
      <p:sp>
        <p:nvSpPr>
          <p:cNvPr id="3" name="Rectangle 3"/>
          <p:cNvSpPr/>
          <p:nvPr/>
        </p:nvSpPr>
        <p:spPr>
          <a:xfrm>
            <a:off x="0" y="0"/>
            <a:ext cx="12192000" cy="38100"/>
          </a:xfrm>
          <a:prstGeom prst="rect">
            <a:avLst/>
          </a:prstGeom>
          <a:solidFill>
            <a:srgbClr val="1E3A5F"/>
          </a:solidFill>
          <a:ln>
            <a:noFill/>
          </a:ln>
        </p:spPr>
      </p:sp>
      <p:sp>
        <p:nvSpPr>
          <p:cNvPr id="4" name="Rectangle 4"/>
          <p:cNvSpPr/>
          <p:nvPr/>
        </p:nvSpPr>
        <p:spPr>
          <a:xfrm>
            <a:off x="0" y="38100"/>
            <a:ext cx="12192000" cy="533400"/>
          </a:xfrm>
          <a:prstGeom prst="rect">
            <a:avLst/>
          </a:prstGeom>
          <a:solidFill>
            <a:srgbClr val="FFFFFF"/>
          </a:solidFill>
          <a:ln>
            <a:noFill/>
          </a:ln>
        </p:spPr>
      </p:sp>
      <p:sp>
        <p:nvSpPr>
          <p:cNvPr id="5" name="TextBox 5"/>
          <p:cNvSpPr txBox="1"/>
          <p:nvPr/>
        </p:nvSpPr>
        <p:spPr>
          <a:xfrm>
            <a:off x="558165" y="248602"/>
            <a:ext cx="1757636" cy="213360"/>
          </a:xfrm>
          <a:prstGeom prst="rect">
            <a:avLst/>
          </a:prstGeom>
          <a:noFill/>
          <a:ln>
            <a:noFill/>
          </a:ln>
        </p:spPr>
        <p:txBody>
          <a:bodyPr wrap="none" lIns="0" tIns="0" rIns="0" bIns="0" anchor="t" anchorCtr="0">
            <a:spAutoFit/>
          </a:bodyPr>
          <a:lstStyle/>
          <a:p>
            <a:pPr algn="l"/>
            <a:r>
              <a:rPr lang="zh-CN" sz="1050" b="1" dirty="0">
                <a:solidFill>
                  <a:srgbClr val="1E3A5F"/>
                </a:solidFill>
                <a:latin typeface="Segoe UI"/>
                <a:ea typeface="Microsoft YaHei"/>
                <a:cs typeface="Segoe UI"/>
              </a:rPr>
              <a:t>重庆市·2025年区域报告</a:t>
            </a:r>
          </a:p>
        </p:txBody>
      </p:sp>
      <p:sp>
        <p:nvSpPr>
          <p:cNvPr id="6" name="Rectangle 6"/>
          <p:cNvSpPr/>
          <p:nvPr/>
        </p:nvSpPr>
        <p:spPr>
          <a:xfrm>
            <a:off x="1905000" y="209550"/>
            <a:ext cx="9525" cy="190500"/>
          </a:xfrm>
          <a:prstGeom prst="rect">
            <a:avLst/>
          </a:prstGeom>
          <a:solidFill>
            <a:srgbClr val="E2E8F0"/>
          </a:solidFill>
          <a:ln>
            <a:noFill/>
          </a:ln>
        </p:spPr>
      </p:sp>
      <p:sp>
        <p:nvSpPr>
          <p:cNvPr id="7" name="TextBox 7"/>
          <p:cNvSpPr txBox="1"/>
          <p:nvPr/>
        </p:nvSpPr>
        <p:spPr>
          <a:xfrm>
            <a:off x="2082165" y="248602"/>
            <a:ext cx="1314831" cy="213360"/>
          </a:xfrm>
          <a:prstGeom prst="rect">
            <a:avLst/>
          </a:prstGeom>
          <a:noFill/>
          <a:ln>
            <a:noFill/>
          </a:ln>
        </p:spPr>
        <p:txBody>
          <a:bodyPr wrap="none" lIns="0" tIns="0" rIns="0" bIns="0" anchor="t" anchorCtr="0">
            <a:spAutoFit/>
          </a:bodyPr>
          <a:lstStyle/>
          <a:p>
            <a:pPr algn="l"/>
            <a:r>
              <a:rPr lang="zh-CN" sz="1050" dirty="0">
                <a:solidFill>
                  <a:srgbClr val="4A90D9"/>
                </a:solidFill>
                <a:latin typeface="Segoe UI"/>
                <a:ea typeface="Microsoft YaHei"/>
                <a:cs typeface="Segoe UI"/>
              </a:rPr>
              <a:t>04 银行业金融资源</a:t>
            </a:r>
          </a:p>
        </p:txBody>
      </p:sp>
      <p:sp>
        <p:nvSpPr>
          <p:cNvPr id="8" name="TextBox 8"/>
          <p:cNvSpPr txBox="1"/>
          <p:nvPr/>
        </p:nvSpPr>
        <p:spPr>
          <a:xfrm>
            <a:off x="11131772" y="248602"/>
            <a:ext cx="502063" cy="213360"/>
          </a:xfrm>
          <a:prstGeom prst="rect">
            <a:avLst/>
          </a:prstGeom>
          <a:noFill/>
          <a:ln>
            <a:noFill/>
          </a:ln>
        </p:spPr>
        <p:txBody>
          <a:bodyPr wrap="none" lIns="0" tIns="0" rIns="0" bIns="0" anchor="t" anchorCtr="0">
            <a:spAutoFit/>
          </a:bodyPr>
          <a:lstStyle/>
          <a:p>
            <a:pPr algn="r"/>
            <a:r>
              <a:rPr lang="zh-CN" sz="1050" dirty="0">
                <a:solidFill>
                  <a:srgbClr val="64748B"/>
                </a:solidFill>
                <a:latin typeface="Segoe UI"/>
                <a:ea typeface="Microsoft YaHei"/>
                <a:cs typeface="Segoe UI"/>
              </a:rPr>
              <a:t>14 / 20</a:t>
            </a:r>
          </a:p>
        </p:txBody>
      </p:sp>
      <p:sp>
        <p:nvSpPr>
          <p:cNvPr id="9" name="Rectangle 9"/>
          <p:cNvSpPr/>
          <p:nvPr/>
        </p:nvSpPr>
        <p:spPr>
          <a:xfrm>
            <a:off x="0" y="571500"/>
            <a:ext cx="12192000" cy="9525"/>
          </a:xfrm>
          <a:prstGeom prst="rect">
            <a:avLst/>
          </a:prstGeom>
          <a:solidFill>
            <a:srgbClr val="E2E8F0"/>
          </a:solidFill>
          <a:ln>
            <a:noFill/>
          </a:ln>
        </p:spPr>
      </p:sp>
      <p:sp>
        <p:nvSpPr>
          <p:cNvPr id="10" name="TextBox 10"/>
          <p:cNvSpPr txBox="1"/>
          <p:nvPr/>
        </p:nvSpPr>
        <p:spPr>
          <a:xfrm>
            <a:off x="544830" y="773430"/>
            <a:ext cx="4497495" cy="426720"/>
          </a:xfrm>
          <a:prstGeom prst="rect">
            <a:avLst/>
          </a:prstGeom>
          <a:noFill/>
          <a:ln>
            <a:noFill/>
          </a:ln>
        </p:spPr>
        <p:txBody>
          <a:bodyPr wrap="none" lIns="0" tIns="0" rIns="0" bIns="0" anchor="t" anchorCtr="0">
            <a:spAutoFit/>
          </a:bodyPr>
          <a:lstStyle/>
          <a:p>
            <a:pPr algn="l"/>
            <a:r>
              <a:rPr lang="zh-CN" sz="2100" b="1" dirty="0">
                <a:solidFill>
                  <a:srgbClr val="1E3A5F"/>
                </a:solidFill>
                <a:latin typeface="Segoe UI"/>
                <a:ea typeface="Microsoft YaHei"/>
                <a:cs typeface="Segoe UI"/>
              </a:rPr>
              <a:t>4.1 存贷款规模 &amp; 4.2 银行分布</a:t>
            </a:r>
          </a:p>
        </p:txBody>
      </p:sp>
      <p:grpSp>
        <p:nvGrpSpPr>
          <p:cNvPr id="15" name="Group 15"/>
          <p:cNvGrpSpPr/>
          <p:nvPr/>
        </p:nvGrpSpPr>
        <p:grpSpPr>
          <a:xfrm>
            <a:off x="571500" y="1238250"/>
            <a:ext cx="1809750" cy="1047750"/>
            <a:chOff x="571500" y="1238250"/>
            <a:chExt cx="1809750" cy="1047750"/>
          </a:xfrm>
          <a:effectLst>
            <a:outerShdw blurRad="57150" dist="19050" dir="10798281" algn="tl" rotWithShape="0">
              <a:srgbClr val="000000">
                <a:alpha val="10000"/>
              </a:srgbClr>
            </a:outerShdw>
          </a:effectLst>
        </p:grpSpPr>
        <p:sp>
          <p:nvSpPr>
            <p:cNvPr id="11" name="Freeform 11"/>
            <p:cNvSpPr/>
            <p:nvPr/>
          </p:nvSpPr>
          <p:spPr>
            <a:xfrm>
              <a:off x="571500" y="1238250"/>
              <a:ext cx="1809750" cy="1047750"/>
            </a:xfrm>
            <a:custGeom>
              <a:avLst/>
              <a:gdLst/>
              <a:ahLst/>
              <a:cxnLst/>
              <a:rect l="l" t="t" r="r" b="b"/>
              <a:pathLst>
                <a:path w="1809750" h="1047750">
                  <a:moveTo>
                    <a:pt x="76200" y="0"/>
                  </a:moveTo>
                  <a:lnTo>
                    <a:pt x="1733550" y="0"/>
                  </a:lnTo>
                  <a:cubicBezTo>
                    <a:pt x="1775634" y="0"/>
                    <a:pt x="1809750" y="34116"/>
                    <a:pt x="1809750" y="76200"/>
                  </a:cubicBezTo>
                  <a:lnTo>
                    <a:pt x="1809750" y="971550"/>
                  </a:lnTo>
                  <a:cubicBezTo>
                    <a:pt x="1809750" y="1013634"/>
                    <a:pt x="1775634" y="1047750"/>
                    <a:pt x="1733550" y="1047750"/>
                  </a:cubicBezTo>
                  <a:lnTo>
                    <a:pt x="76200" y="1047750"/>
                  </a:lnTo>
                  <a:cubicBezTo>
                    <a:pt x="34116" y="1047750"/>
                    <a:pt x="0" y="1013634"/>
                    <a:pt x="0" y="971550"/>
                  </a:cubicBezTo>
                  <a:lnTo>
                    <a:pt x="0" y="76200"/>
                  </a:lnTo>
                  <a:cubicBezTo>
                    <a:pt x="0" y="34116"/>
                    <a:pt x="34116" y="0"/>
                    <a:pt x="76200" y="0"/>
                  </a:cubicBezTo>
                  <a:close/>
                </a:path>
              </a:pathLst>
            </a:custGeom>
            <a:solidFill>
              <a:srgbClr val="1E3A5F"/>
            </a:solidFill>
            <a:ln>
              <a:noFill/>
            </a:ln>
            <a:effectLst>
              <a:outerShdw blurRad="57150" dist="19050" dir="10798281" algn="tl" rotWithShape="0">
                <a:srgbClr val="000000">
                  <a:alpha val="10000"/>
                </a:srgbClr>
              </a:outerShdw>
            </a:effectLst>
          </p:spPr>
        </p:sp>
        <p:sp>
          <p:nvSpPr>
            <p:cNvPr id="12" name="TextBox 12"/>
            <p:cNvSpPr txBox="1"/>
            <p:nvPr/>
          </p:nvSpPr>
          <p:spPr>
            <a:xfrm>
              <a:off x="1070610" y="1426845"/>
              <a:ext cx="811530" cy="18288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900" dirty="0">
                  <a:solidFill>
                    <a:srgbClr val="FFFFFF">
                      <a:alpha val="80000"/>
                    </a:srgbClr>
                  </a:solidFill>
                  <a:latin typeface="Segoe UI"/>
                  <a:ea typeface="Microsoft YaHei"/>
                  <a:cs typeface="Segoe UI"/>
                </a:rPr>
                <a:t>银行业总资产</a:t>
              </a:r>
            </a:p>
          </p:txBody>
        </p:sp>
        <p:sp>
          <p:nvSpPr>
            <p:cNvPr id="13" name="TextBox 13"/>
            <p:cNvSpPr txBox="1"/>
            <p:nvPr/>
          </p:nvSpPr>
          <p:spPr>
            <a:xfrm>
              <a:off x="998849" y="1678305"/>
              <a:ext cx="955053" cy="42672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2100" b="1" dirty="0">
                  <a:solidFill>
                    <a:srgbClr val="FFFFFF"/>
                  </a:solidFill>
                  <a:latin typeface="Segoe UI"/>
                  <a:ea typeface="Microsoft YaHei"/>
                  <a:cs typeface="Segoe UI"/>
                </a:rPr>
                <a:t>81,178</a:t>
              </a:r>
            </a:p>
          </p:txBody>
        </p:sp>
        <p:sp>
          <p:nvSpPr>
            <p:cNvPr id="14" name="TextBox 14"/>
            <p:cNvSpPr txBox="1"/>
            <p:nvPr/>
          </p:nvSpPr>
          <p:spPr>
            <a:xfrm>
              <a:off x="1333500" y="1998345"/>
              <a:ext cx="285750" cy="18288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900" dirty="0">
                  <a:solidFill>
                    <a:srgbClr val="FFFFFF">
                      <a:alpha val="70000"/>
                    </a:srgbClr>
                  </a:solidFill>
                  <a:latin typeface="Segoe UI"/>
                  <a:ea typeface="Microsoft YaHei"/>
                  <a:cs typeface="Segoe UI"/>
                </a:rPr>
                <a:t>亿元</a:t>
              </a:r>
            </a:p>
          </p:txBody>
        </p:sp>
      </p:grpSp>
      <p:grpSp>
        <p:nvGrpSpPr>
          <p:cNvPr id="20" name="Group 20"/>
          <p:cNvGrpSpPr/>
          <p:nvPr/>
        </p:nvGrpSpPr>
        <p:grpSpPr>
          <a:xfrm>
            <a:off x="2571750" y="1238250"/>
            <a:ext cx="1809750" cy="1047750"/>
            <a:chOff x="2571750" y="1238250"/>
            <a:chExt cx="1809750" cy="1047750"/>
          </a:xfrm>
          <a:effectLst>
            <a:outerShdw blurRad="57150" dist="19050" dir="10798281" algn="tl" rotWithShape="0">
              <a:srgbClr val="000000">
                <a:alpha val="10000"/>
              </a:srgbClr>
            </a:outerShdw>
          </a:effectLst>
        </p:grpSpPr>
        <p:sp>
          <p:nvSpPr>
            <p:cNvPr id="16" name="Freeform 16"/>
            <p:cNvSpPr/>
            <p:nvPr/>
          </p:nvSpPr>
          <p:spPr>
            <a:xfrm>
              <a:off x="2571750" y="1238250"/>
              <a:ext cx="1809750" cy="1047750"/>
            </a:xfrm>
            <a:custGeom>
              <a:avLst/>
              <a:gdLst/>
              <a:ahLst/>
              <a:cxnLst/>
              <a:rect l="l" t="t" r="r" b="b"/>
              <a:pathLst>
                <a:path w="1809750" h="1047750">
                  <a:moveTo>
                    <a:pt x="76200" y="0"/>
                  </a:moveTo>
                  <a:lnTo>
                    <a:pt x="1733550" y="0"/>
                  </a:lnTo>
                  <a:cubicBezTo>
                    <a:pt x="1775634" y="0"/>
                    <a:pt x="1809750" y="34116"/>
                    <a:pt x="1809750" y="76200"/>
                  </a:cubicBezTo>
                  <a:lnTo>
                    <a:pt x="1809750" y="971550"/>
                  </a:lnTo>
                  <a:cubicBezTo>
                    <a:pt x="1809750" y="1013634"/>
                    <a:pt x="1775634" y="1047750"/>
                    <a:pt x="1733550" y="1047750"/>
                  </a:cubicBezTo>
                  <a:lnTo>
                    <a:pt x="76200" y="1047750"/>
                  </a:lnTo>
                  <a:cubicBezTo>
                    <a:pt x="34116" y="1047750"/>
                    <a:pt x="0" y="1013634"/>
                    <a:pt x="0" y="971550"/>
                  </a:cubicBezTo>
                  <a:lnTo>
                    <a:pt x="0" y="76200"/>
                  </a:lnTo>
                  <a:cubicBezTo>
                    <a:pt x="0" y="34116"/>
                    <a:pt x="34116" y="0"/>
                    <a:pt x="76200" y="0"/>
                  </a:cubicBezTo>
                  <a:close/>
                </a:path>
              </a:pathLst>
            </a:custGeom>
            <a:solidFill>
              <a:srgbClr val="FFFFFF"/>
            </a:solidFill>
            <a:ln>
              <a:noFill/>
            </a:ln>
            <a:effectLst>
              <a:outerShdw blurRad="57150" dist="19050" dir="10798281" algn="tl" rotWithShape="0">
                <a:srgbClr val="000000">
                  <a:alpha val="10000"/>
                </a:srgbClr>
              </a:outerShdw>
            </a:effectLst>
          </p:spPr>
        </p:sp>
        <p:sp>
          <p:nvSpPr>
            <p:cNvPr id="17" name="TextBox 17"/>
            <p:cNvSpPr txBox="1"/>
            <p:nvPr/>
          </p:nvSpPr>
          <p:spPr>
            <a:xfrm>
              <a:off x="3005138" y="1426845"/>
              <a:ext cx="942975" cy="18288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900" dirty="0">
                  <a:solidFill>
                    <a:srgbClr val="64748B"/>
                  </a:solidFill>
                  <a:latin typeface="Segoe UI"/>
                  <a:ea typeface="Microsoft YaHei"/>
                  <a:cs typeface="Segoe UI"/>
                </a:rPr>
                <a:t>本外币存款余额</a:t>
              </a:r>
            </a:p>
          </p:txBody>
        </p:sp>
        <p:sp>
          <p:nvSpPr>
            <p:cNvPr id="18" name="TextBox 18"/>
            <p:cNvSpPr txBox="1"/>
            <p:nvPr/>
          </p:nvSpPr>
          <p:spPr>
            <a:xfrm>
              <a:off x="2918589" y="1678305"/>
              <a:ext cx="1116073" cy="42672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2100" b="1" dirty="0">
                  <a:solidFill>
                    <a:srgbClr val="1E3A5F"/>
                  </a:solidFill>
                  <a:latin typeface="Segoe UI"/>
                  <a:ea typeface="Microsoft YaHei"/>
                  <a:cs typeface="Segoe UI"/>
                </a:rPr>
                <a:t>56,328</a:t>
              </a:r>
            </a:p>
          </p:txBody>
        </p:sp>
        <p:sp>
          <p:nvSpPr>
            <p:cNvPr id="19" name="TextBox 19"/>
            <p:cNvSpPr txBox="1"/>
            <p:nvPr/>
          </p:nvSpPr>
          <p:spPr>
            <a:xfrm>
              <a:off x="3333750" y="1998345"/>
              <a:ext cx="285750" cy="18288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900" dirty="0">
                  <a:solidFill>
                    <a:srgbClr val="64748B"/>
                  </a:solidFill>
                  <a:latin typeface="Segoe UI"/>
                  <a:ea typeface="Microsoft YaHei"/>
                  <a:cs typeface="Segoe UI"/>
                </a:rPr>
                <a:t>亿元</a:t>
              </a:r>
            </a:p>
          </p:txBody>
        </p:sp>
      </p:grpSp>
      <p:grpSp>
        <p:nvGrpSpPr>
          <p:cNvPr id="25" name="Group 25"/>
          <p:cNvGrpSpPr/>
          <p:nvPr/>
        </p:nvGrpSpPr>
        <p:grpSpPr>
          <a:xfrm>
            <a:off x="4572000" y="1238250"/>
            <a:ext cx="1809750" cy="1047750"/>
            <a:chOff x="4572000" y="1238250"/>
            <a:chExt cx="1809750" cy="1047750"/>
          </a:xfrm>
          <a:effectLst>
            <a:outerShdw blurRad="57150" dist="19050" dir="10798281" algn="tl" rotWithShape="0">
              <a:srgbClr val="000000">
                <a:alpha val="10000"/>
              </a:srgbClr>
            </a:outerShdw>
          </a:effectLst>
        </p:grpSpPr>
        <p:sp>
          <p:nvSpPr>
            <p:cNvPr id="21" name="Freeform 21"/>
            <p:cNvSpPr/>
            <p:nvPr/>
          </p:nvSpPr>
          <p:spPr>
            <a:xfrm>
              <a:off x="4572000" y="1238250"/>
              <a:ext cx="1809750" cy="1047750"/>
            </a:xfrm>
            <a:custGeom>
              <a:avLst/>
              <a:gdLst/>
              <a:ahLst/>
              <a:cxnLst/>
              <a:rect l="l" t="t" r="r" b="b"/>
              <a:pathLst>
                <a:path w="1809750" h="1047750">
                  <a:moveTo>
                    <a:pt x="76200" y="0"/>
                  </a:moveTo>
                  <a:lnTo>
                    <a:pt x="1733550" y="0"/>
                  </a:lnTo>
                  <a:cubicBezTo>
                    <a:pt x="1775634" y="0"/>
                    <a:pt x="1809750" y="34116"/>
                    <a:pt x="1809750" y="76200"/>
                  </a:cubicBezTo>
                  <a:lnTo>
                    <a:pt x="1809750" y="971550"/>
                  </a:lnTo>
                  <a:cubicBezTo>
                    <a:pt x="1809750" y="1013634"/>
                    <a:pt x="1775634" y="1047750"/>
                    <a:pt x="1733550" y="1047750"/>
                  </a:cubicBezTo>
                  <a:lnTo>
                    <a:pt x="76200" y="1047750"/>
                  </a:lnTo>
                  <a:cubicBezTo>
                    <a:pt x="34116" y="1047750"/>
                    <a:pt x="0" y="1013634"/>
                    <a:pt x="0" y="971550"/>
                  </a:cubicBezTo>
                  <a:lnTo>
                    <a:pt x="0" y="76200"/>
                  </a:lnTo>
                  <a:cubicBezTo>
                    <a:pt x="0" y="34116"/>
                    <a:pt x="34116" y="0"/>
                    <a:pt x="76200" y="0"/>
                  </a:cubicBezTo>
                  <a:close/>
                </a:path>
              </a:pathLst>
            </a:custGeom>
            <a:solidFill>
              <a:srgbClr val="FFFFFF"/>
            </a:solidFill>
            <a:ln>
              <a:noFill/>
            </a:ln>
            <a:effectLst>
              <a:outerShdw blurRad="57150" dist="19050" dir="10798281" algn="tl" rotWithShape="0">
                <a:srgbClr val="000000">
                  <a:alpha val="10000"/>
                </a:srgbClr>
              </a:outerShdw>
            </a:effectLst>
          </p:spPr>
        </p:sp>
        <p:sp>
          <p:nvSpPr>
            <p:cNvPr id="22" name="TextBox 22"/>
            <p:cNvSpPr txBox="1"/>
            <p:nvPr/>
          </p:nvSpPr>
          <p:spPr>
            <a:xfrm>
              <a:off x="5005388" y="1426845"/>
              <a:ext cx="942975" cy="18288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900" dirty="0">
                  <a:solidFill>
                    <a:srgbClr val="64748B"/>
                  </a:solidFill>
                  <a:latin typeface="Segoe UI"/>
                  <a:ea typeface="Microsoft YaHei"/>
                  <a:cs typeface="Segoe UI"/>
                </a:rPr>
                <a:t>本外币贷款余额</a:t>
              </a:r>
            </a:p>
          </p:txBody>
        </p:sp>
        <p:sp>
          <p:nvSpPr>
            <p:cNvPr id="23" name="TextBox 23"/>
            <p:cNvSpPr txBox="1"/>
            <p:nvPr/>
          </p:nvSpPr>
          <p:spPr>
            <a:xfrm>
              <a:off x="4999349" y="1678305"/>
              <a:ext cx="955053" cy="42672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2100" b="1" dirty="0">
                  <a:solidFill>
                    <a:srgbClr val="1E3A5F"/>
                  </a:solidFill>
                  <a:latin typeface="Segoe UI"/>
                  <a:ea typeface="Microsoft YaHei"/>
                  <a:cs typeface="Segoe UI"/>
                </a:rPr>
                <a:t>60,119</a:t>
              </a:r>
            </a:p>
          </p:txBody>
        </p:sp>
        <p:sp>
          <p:nvSpPr>
            <p:cNvPr id="24" name="TextBox 24"/>
            <p:cNvSpPr txBox="1"/>
            <p:nvPr/>
          </p:nvSpPr>
          <p:spPr>
            <a:xfrm>
              <a:off x="5334000" y="1998345"/>
              <a:ext cx="285750" cy="18288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900" dirty="0">
                  <a:solidFill>
                    <a:srgbClr val="64748B"/>
                  </a:solidFill>
                  <a:latin typeface="Segoe UI"/>
                  <a:ea typeface="Microsoft YaHei"/>
                  <a:cs typeface="Segoe UI"/>
                </a:rPr>
                <a:t>亿元</a:t>
              </a:r>
            </a:p>
          </p:txBody>
        </p:sp>
      </p:grpSp>
      <p:grpSp>
        <p:nvGrpSpPr>
          <p:cNvPr id="30" name="Group 30"/>
          <p:cNvGrpSpPr/>
          <p:nvPr/>
        </p:nvGrpSpPr>
        <p:grpSpPr>
          <a:xfrm>
            <a:off x="6572250" y="1238250"/>
            <a:ext cx="1809750" cy="1047750"/>
            <a:chOff x="6572250" y="1238250"/>
            <a:chExt cx="1809750" cy="1047750"/>
          </a:xfrm>
          <a:effectLst>
            <a:outerShdw blurRad="57150" dist="19050" dir="10798281" algn="tl" rotWithShape="0">
              <a:srgbClr val="000000">
                <a:alpha val="10000"/>
              </a:srgbClr>
            </a:outerShdw>
          </a:effectLst>
        </p:grpSpPr>
        <p:sp>
          <p:nvSpPr>
            <p:cNvPr id="26" name="Freeform 26"/>
            <p:cNvSpPr/>
            <p:nvPr/>
          </p:nvSpPr>
          <p:spPr>
            <a:xfrm>
              <a:off x="6572250" y="1238250"/>
              <a:ext cx="1809750" cy="1047750"/>
            </a:xfrm>
            <a:custGeom>
              <a:avLst/>
              <a:gdLst/>
              <a:ahLst/>
              <a:cxnLst/>
              <a:rect l="l" t="t" r="r" b="b"/>
              <a:pathLst>
                <a:path w="1809750" h="1047750">
                  <a:moveTo>
                    <a:pt x="76200" y="0"/>
                  </a:moveTo>
                  <a:lnTo>
                    <a:pt x="1733550" y="0"/>
                  </a:lnTo>
                  <a:cubicBezTo>
                    <a:pt x="1775634" y="0"/>
                    <a:pt x="1809750" y="34116"/>
                    <a:pt x="1809750" y="76200"/>
                  </a:cubicBezTo>
                  <a:lnTo>
                    <a:pt x="1809750" y="971550"/>
                  </a:lnTo>
                  <a:cubicBezTo>
                    <a:pt x="1809750" y="1013634"/>
                    <a:pt x="1775634" y="1047750"/>
                    <a:pt x="1733550" y="1047750"/>
                  </a:cubicBezTo>
                  <a:lnTo>
                    <a:pt x="76200" y="1047750"/>
                  </a:lnTo>
                  <a:cubicBezTo>
                    <a:pt x="34116" y="1047750"/>
                    <a:pt x="0" y="1013634"/>
                    <a:pt x="0" y="971550"/>
                  </a:cubicBezTo>
                  <a:lnTo>
                    <a:pt x="0" y="76200"/>
                  </a:lnTo>
                  <a:cubicBezTo>
                    <a:pt x="0" y="34116"/>
                    <a:pt x="34116" y="0"/>
                    <a:pt x="76200" y="0"/>
                  </a:cubicBezTo>
                  <a:close/>
                </a:path>
              </a:pathLst>
            </a:custGeom>
            <a:solidFill>
              <a:srgbClr val="FFFFFF"/>
            </a:solidFill>
            <a:ln>
              <a:noFill/>
            </a:ln>
            <a:effectLst>
              <a:outerShdw blurRad="57150" dist="19050" dir="10798281" algn="tl" rotWithShape="0">
                <a:srgbClr val="000000">
                  <a:alpha val="10000"/>
                </a:srgbClr>
              </a:outerShdw>
            </a:effectLst>
          </p:spPr>
        </p:sp>
        <p:sp>
          <p:nvSpPr>
            <p:cNvPr id="27" name="TextBox 27"/>
            <p:cNvSpPr txBox="1"/>
            <p:nvPr/>
          </p:nvSpPr>
          <p:spPr>
            <a:xfrm>
              <a:off x="7137082" y="1426845"/>
              <a:ext cx="680085" cy="18288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900" dirty="0">
                  <a:solidFill>
                    <a:srgbClr val="64748B"/>
                  </a:solidFill>
                  <a:latin typeface="Segoe UI"/>
                  <a:ea typeface="Microsoft YaHei"/>
                  <a:cs typeface="Segoe UI"/>
                </a:rPr>
                <a:t>不良贷款率</a:t>
              </a:r>
            </a:p>
          </p:txBody>
        </p:sp>
        <p:sp>
          <p:nvSpPr>
            <p:cNvPr id="28" name="TextBox 28"/>
            <p:cNvSpPr txBox="1"/>
            <p:nvPr/>
          </p:nvSpPr>
          <p:spPr>
            <a:xfrm>
              <a:off x="7088160" y="1678305"/>
              <a:ext cx="777931" cy="42672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2100" b="1" dirty="0">
                  <a:solidFill>
                    <a:srgbClr val="2ECC71"/>
                  </a:solidFill>
                  <a:latin typeface="Segoe UI"/>
                  <a:ea typeface="Microsoft YaHei"/>
                  <a:cs typeface="Segoe UI"/>
                </a:rPr>
                <a:t>1.14%</a:t>
              </a:r>
            </a:p>
          </p:txBody>
        </p:sp>
        <p:sp>
          <p:nvSpPr>
            <p:cNvPr id="29" name="TextBox 29"/>
            <p:cNvSpPr txBox="1"/>
            <p:nvPr/>
          </p:nvSpPr>
          <p:spPr>
            <a:xfrm>
              <a:off x="7081218" y="1998345"/>
              <a:ext cx="791813" cy="18288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900" dirty="0">
                  <a:solidFill>
                    <a:srgbClr val="2ECC71"/>
                  </a:solidFill>
                  <a:latin typeface="Segoe UI"/>
                  <a:ea typeface="Microsoft YaHei"/>
                  <a:cs typeface="Segoe UI"/>
                </a:rPr>
                <a:t>▼ 较上年降低</a:t>
              </a:r>
            </a:p>
          </p:txBody>
        </p:sp>
      </p:grpSp>
      <p:grpSp>
        <p:nvGrpSpPr>
          <p:cNvPr id="35" name="Group 35"/>
          <p:cNvGrpSpPr/>
          <p:nvPr/>
        </p:nvGrpSpPr>
        <p:grpSpPr>
          <a:xfrm>
            <a:off x="8572500" y="1238250"/>
            <a:ext cx="3048000" cy="1047750"/>
            <a:chOff x="8572500" y="1238250"/>
            <a:chExt cx="3048000" cy="1047750"/>
          </a:xfrm>
          <a:effectLst>
            <a:outerShdw blurRad="57150" dist="19050" dir="10798281" algn="tl" rotWithShape="0">
              <a:srgbClr val="000000">
                <a:alpha val="10000"/>
              </a:srgbClr>
            </a:outerShdw>
          </a:effectLst>
        </p:grpSpPr>
        <p:sp>
          <p:nvSpPr>
            <p:cNvPr id="31" name="Freeform 31"/>
            <p:cNvSpPr/>
            <p:nvPr/>
          </p:nvSpPr>
          <p:spPr>
            <a:xfrm>
              <a:off x="8572500" y="1238250"/>
              <a:ext cx="3048000" cy="1047750"/>
            </a:xfrm>
            <a:custGeom>
              <a:avLst/>
              <a:gdLst/>
              <a:ahLst/>
              <a:cxnLst/>
              <a:rect l="l" t="t" r="r" b="b"/>
              <a:pathLst>
                <a:path w="3048000" h="1047750">
                  <a:moveTo>
                    <a:pt x="76200" y="0"/>
                  </a:moveTo>
                  <a:lnTo>
                    <a:pt x="2971800" y="0"/>
                  </a:lnTo>
                  <a:cubicBezTo>
                    <a:pt x="3013884" y="0"/>
                    <a:pt x="3048000" y="34116"/>
                    <a:pt x="3048000" y="76200"/>
                  </a:cubicBezTo>
                  <a:lnTo>
                    <a:pt x="3048000" y="971550"/>
                  </a:lnTo>
                  <a:cubicBezTo>
                    <a:pt x="3048000" y="1013634"/>
                    <a:pt x="3013884" y="1047750"/>
                    <a:pt x="2971800" y="1047750"/>
                  </a:cubicBezTo>
                  <a:lnTo>
                    <a:pt x="76200" y="1047750"/>
                  </a:lnTo>
                  <a:cubicBezTo>
                    <a:pt x="34116" y="1047750"/>
                    <a:pt x="0" y="1013634"/>
                    <a:pt x="0" y="971550"/>
                  </a:cubicBezTo>
                  <a:lnTo>
                    <a:pt x="0" y="76200"/>
                  </a:lnTo>
                  <a:cubicBezTo>
                    <a:pt x="0" y="34116"/>
                    <a:pt x="34116" y="0"/>
                    <a:pt x="76200" y="0"/>
                  </a:cubicBezTo>
                  <a:close/>
                </a:path>
              </a:pathLst>
            </a:custGeom>
            <a:solidFill>
              <a:srgbClr val="EBF4FF"/>
            </a:solidFill>
            <a:ln>
              <a:noFill/>
            </a:ln>
            <a:effectLst>
              <a:outerShdw blurRad="57150" dist="19050" dir="10798281" algn="tl" rotWithShape="0">
                <a:srgbClr val="000000">
                  <a:alpha val="10000"/>
                </a:srgbClr>
              </a:outerShdw>
            </a:effectLst>
          </p:spPr>
        </p:sp>
        <p:sp>
          <p:nvSpPr>
            <p:cNvPr id="32" name="TextBox 32"/>
            <p:cNvSpPr txBox="1"/>
            <p:nvPr/>
          </p:nvSpPr>
          <p:spPr>
            <a:xfrm>
              <a:off x="9887902" y="1426845"/>
              <a:ext cx="417195" cy="18288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900" dirty="0">
                  <a:solidFill>
                    <a:srgbClr val="64748B"/>
                  </a:solidFill>
                  <a:latin typeface="Segoe UI"/>
                  <a:ea typeface="Microsoft YaHei"/>
                  <a:cs typeface="Segoe UI"/>
                </a:rPr>
                <a:t>存贷比</a:t>
              </a:r>
            </a:p>
          </p:txBody>
        </p:sp>
        <p:sp>
          <p:nvSpPr>
            <p:cNvPr id="33" name="TextBox 33"/>
            <p:cNvSpPr txBox="1"/>
            <p:nvPr/>
          </p:nvSpPr>
          <p:spPr>
            <a:xfrm>
              <a:off x="9490158" y="1678305"/>
              <a:ext cx="1212685" cy="42672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2100" b="1" dirty="0">
                  <a:solidFill>
                    <a:srgbClr val="4A90D9"/>
                  </a:solidFill>
                  <a:latin typeface="Segoe UI"/>
                  <a:ea typeface="Microsoft YaHei"/>
                  <a:cs typeface="Segoe UI"/>
                </a:rPr>
                <a:t>106.73%</a:t>
              </a:r>
            </a:p>
          </p:txBody>
        </p:sp>
        <p:sp>
          <p:nvSpPr>
            <p:cNvPr id="34" name="TextBox 34"/>
            <p:cNvSpPr txBox="1"/>
            <p:nvPr/>
          </p:nvSpPr>
          <p:spPr>
            <a:xfrm>
              <a:off x="8902065" y="1998345"/>
              <a:ext cx="2388870" cy="18288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900" dirty="0">
                  <a:solidFill>
                    <a:srgbClr val="64748B"/>
                  </a:solidFill>
                  <a:latin typeface="Segoe UI"/>
                  <a:ea typeface="Microsoft YaHei"/>
                  <a:cs typeface="Segoe UI"/>
                </a:rPr>
                <a:t>贷款规模超存款，金融支持实体经济有力</a:t>
              </a:r>
            </a:p>
          </p:txBody>
        </p:sp>
      </p:grpSp>
      <p:grpSp>
        <p:nvGrpSpPr>
          <p:cNvPr id="78" name="Group 78"/>
          <p:cNvGrpSpPr/>
          <p:nvPr/>
        </p:nvGrpSpPr>
        <p:grpSpPr>
          <a:xfrm>
            <a:off x="571500" y="2476500"/>
            <a:ext cx="5524500" cy="2762250"/>
            <a:chOff x="571500" y="2476500"/>
            <a:chExt cx="5524500" cy="2762250"/>
          </a:xfrm>
          <a:effectLst>
            <a:outerShdw blurRad="57150" dist="19050" dir="10798281" algn="tl" rotWithShape="0">
              <a:srgbClr val="000000">
                <a:alpha val="10000"/>
              </a:srgbClr>
            </a:outerShdw>
          </a:effectLst>
        </p:grpSpPr>
        <p:sp>
          <p:nvSpPr>
            <p:cNvPr id="36" name="Freeform 36"/>
            <p:cNvSpPr/>
            <p:nvPr/>
          </p:nvSpPr>
          <p:spPr>
            <a:xfrm>
              <a:off x="571500" y="2476500"/>
              <a:ext cx="5524500" cy="2762250"/>
            </a:xfrm>
            <a:custGeom>
              <a:avLst/>
              <a:gdLst/>
              <a:ahLst/>
              <a:cxnLst/>
              <a:rect l="l" t="t" r="r" b="b"/>
              <a:pathLst>
                <a:path w="5524500" h="2762250">
                  <a:moveTo>
                    <a:pt x="76200" y="0"/>
                  </a:moveTo>
                  <a:lnTo>
                    <a:pt x="5448300" y="0"/>
                  </a:lnTo>
                  <a:cubicBezTo>
                    <a:pt x="5490384" y="0"/>
                    <a:pt x="5524500" y="34116"/>
                    <a:pt x="5524500" y="76200"/>
                  </a:cubicBezTo>
                  <a:lnTo>
                    <a:pt x="5524500" y="2686050"/>
                  </a:lnTo>
                  <a:cubicBezTo>
                    <a:pt x="5524500" y="2728134"/>
                    <a:pt x="5490384" y="2762250"/>
                    <a:pt x="5448300" y="2762250"/>
                  </a:cubicBezTo>
                  <a:lnTo>
                    <a:pt x="76200" y="2762250"/>
                  </a:lnTo>
                  <a:cubicBezTo>
                    <a:pt x="34116" y="2762250"/>
                    <a:pt x="0" y="2728134"/>
                    <a:pt x="0" y="2686050"/>
                  </a:cubicBezTo>
                  <a:lnTo>
                    <a:pt x="0" y="76200"/>
                  </a:lnTo>
                  <a:cubicBezTo>
                    <a:pt x="0" y="34116"/>
                    <a:pt x="34116" y="0"/>
                    <a:pt x="76200" y="0"/>
                  </a:cubicBezTo>
                  <a:close/>
                </a:path>
              </a:pathLst>
            </a:custGeom>
            <a:solidFill>
              <a:srgbClr val="FFFFFF"/>
            </a:solidFill>
            <a:ln>
              <a:noFill/>
            </a:ln>
            <a:effectLst>
              <a:outerShdw blurRad="57150" dist="19050" dir="10798281" algn="tl" rotWithShape="0">
                <a:srgbClr val="000000">
                  <a:alpha val="10000"/>
                </a:srgbClr>
              </a:outerShdw>
            </a:effectLst>
          </p:spPr>
        </p:sp>
        <p:sp>
          <p:nvSpPr>
            <p:cNvPr id="37" name="TextBox 37"/>
            <p:cNvSpPr txBox="1"/>
            <p:nvPr/>
          </p:nvSpPr>
          <p:spPr>
            <a:xfrm>
              <a:off x="842010" y="2680335"/>
              <a:ext cx="1134618" cy="24384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1200" b="1" dirty="0">
                  <a:solidFill>
                    <a:srgbClr val="1E3A5F"/>
                  </a:solidFill>
                  <a:latin typeface="Segoe UI"/>
                  <a:ea typeface="Microsoft YaHei"/>
                  <a:cs typeface="Segoe UI"/>
                </a:rPr>
                <a:t>银行机构分布</a:t>
              </a:r>
            </a:p>
          </p:txBody>
        </p:sp>
        <p:sp>
          <p:nvSpPr>
            <p:cNvPr id="38" name="Freeform 38"/>
            <p:cNvSpPr/>
            <p:nvPr/>
          </p:nvSpPr>
          <p:spPr>
            <a:xfrm>
              <a:off x="857250" y="3000375"/>
              <a:ext cx="4953000" cy="285750"/>
            </a:xfrm>
            <a:custGeom>
              <a:avLst/>
              <a:gdLst/>
              <a:ahLst/>
              <a:cxnLst/>
              <a:rect l="l" t="t" r="r" b="b"/>
              <a:pathLst>
                <a:path w="4953000" h="285750">
                  <a:moveTo>
                    <a:pt x="38100" y="0"/>
                  </a:moveTo>
                  <a:lnTo>
                    <a:pt x="4914900" y="0"/>
                  </a:lnTo>
                  <a:cubicBezTo>
                    <a:pt x="4935942" y="0"/>
                    <a:pt x="4953000" y="17058"/>
                    <a:pt x="4953000" y="38100"/>
                  </a:cubicBezTo>
                  <a:lnTo>
                    <a:pt x="4953000" y="247650"/>
                  </a:lnTo>
                  <a:cubicBezTo>
                    <a:pt x="4953000" y="268692"/>
                    <a:pt x="4935942" y="285750"/>
                    <a:pt x="4914900" y="285750"/>
                  </a:cubicBezTo>
                  <a:lnTo>
                    <a:pt x="38100" y="285750"/>
                  </a:lnTo>
                  <a:cubicBezTo>
                    <a:pt x="17058" y="285750"/>
                    <a:pt x="0" y="268692"/>
                    <a:pt x="0" y="247650"/>
                  </a:cubicBezTo>
                  <a:lnTo>
                    <a:pt x="0" y="38100"/>
                  </a:lnTo>
                  <a:cubicBezTo>
                    <a:pt x="0" y="17058"/>
                    <a:pt x="17058" y="0"/>
                    <a:pt x="38100" y="0"/>
                  </a:cubicBezTo>
                  <a:close/>
                </a:path>
              </a:pathLst>
            </a:custGeom>
            <a:solidFill>
              <a:srgbClr val="1E3A5F"/>
            </a:solidFill>
            <a:ln>
              <a:noFill/>
            </a:ln>
            <a:effectLst>
              <a:outerShdw blurRad="57150" dist="19050" dir="10798281" algn="tl" rotWithShape="0">
                <a:srgbClr val="000000">
                  <a:alpha val="10000"/>
                </a:srgbClr>
              </a:outerShdw>
            </a:effectLst>
          </p:spPr>
        </p:sp>
        <p:sp>
          <p:nvSpPr>
            <p:cNvPr id="39" name="TextBox 39"/>
            <p:cNvSpPr txBox="1"/>
            <p:nvPr/>
          </p:nvSpPr>
          <p:spPr>
            <a:xfrm>
              <a:off x="1450991" y="3111341"/>
              <a:ext cx="527018" cy="16764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825" b="1" dirty="0">
                  <a:solidFill>
                    <a:srgbClr val="FFFFFF"/>
                  </a:solidFill>
                  <a:latin typeface="Segoe UI"/>
                  <a:ea typeface="Microsoft YaHei"/>
                  <a:cs typeface="Segoe UI"/>
                </a:rPr>
                <a:t>银行类型</a:t>
              </a:r>
            </a:p>
          </p:txBody>
        </p:sp>
        <p:sp>
          <p:nvSpPr>
            <p:cNvPr id="40" name="TextBox 40"/>
            <p:cNvSpPr txBox="1"/>
            <p:nvPr/>
          </p:nvSpPr>
          <p:spPr>
            <a:xfrm>
              <a:off x="2784491" y="3111341"/>
              <a:ext cx="527018" cy="16764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825" b="1" dirty="0">
                  <a:solidFill>
                    <a:srgbClr val="FFFFFF"/>
                  </a:solidFill>
                  <a:latin typeface="Segoe UI"/>
                  <a:ea typeface="Microsoft YaHei"/>
                  <a:cs typeface="Segoe UI"/>
                </a:rPr>
                <a:t>法人机构</a:t>
              </a:r>
            </a:p>
          </p:txBody>
        </p:sp>
        <p:sp>
          <p:nvSpPr>
            <p:cNvPr id="41" name="TextBox 41"/>
            <p:cNvSpPr txBox="1"/>
            <p:nvPr/>
          </p:nvSpPr>
          <p:spPr>
            <a:xfrm>
              <a:off x="3641741" y="3111341"/>
              <a:ext cx="527018" cy="16764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825" b="1" dirty="0">
                  <a:solidFill>
                    <a:srgbClr val="FFFFFF"/>
                  </a:solidFill>
                  <a:latin typeface="Segoe UI"/>
                  <a:ea typeface="Microsoft YaHei"/>
                  <a:cs typeface="Segoe UI"/>
                </a:rPr>
                <a:t>一级分行</a:t>
              </a:r>
            </a:p>
          </p:txBody>
        </p:sp>
        <p:sp>
          <p:nvSpPr>
            <p:cNvPr id="42" name="TextBox 42"/>
            <p:cNvSpPr txBox="1"/>
            <p:nvPr/>
          </p:nvSpPr>
          <p:spPr>
            <a:xfrm>
              <a:off x="4498991" y="3111341"/>
              <a:ext cx="527018" cy="16764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825" b="1" dirty="0">
                  <a:solidFill>
                    <a:srgbClr val="FFFFFF"/>
                  </a:solidFill>
                  <a:latin typeface="Segoe UI"/>
                  <a:ea typeface="Microsoft YaHei"/>
                  <a:cs typeface="Segoe UI"/>
                </a:rPr>
                <a:t>营业网点</a:t>
              </a:r>
            </a:p>
          </p:txBody>
        </p:sp>
        <p:sp>
          <p:nvSpPr>
            <p:cNvPr id="43" name="Rectangle 43"/>
            <p:cNvSpPr/>
            <p:nvPr/>
          </p:nvSpPr>
          <p:spPr>
            <a:xfrm>
              <a:off x="857250" y="3286125"/>
              <a:ext cx="4953000" cy="266700"/>
            </a:xfrm>
            <a:prstGeom prst="rect">
              <a:avLst/>
            </a:prstGeom>
            <a:solidFill>
              <a:srgbClr val="EBF4FF"/>
            </a:solidFill>
            <a:ln>
              <a:noFill/>
            </a:ln>
            <a:effectLst>
              <a:outerShdw blurRad="57150" dist="19050" dir="10798281" algn="tl" rotWithShape="0">
                <a:srgbClr val="000000">
                  <a:alpha val="10000"/>
                </a:srgbClr>
              </a:outerShdw>
            </a:effectLst>
          </p:spPr>
        </p:sp>
        <p:sp>
          <p:nvSpPr>
            <p:cNvPr id="44" name="TextBox 44"/>
            <p:cNvSpPr txBox="1"/>
            <p:nvPr/>
          </p:nvSpPr>
          <p:spPr>
            <a:xfrm>
              <a:off x="1342549" y="3378041"/>
              <a:ext cx="743902" cy="16764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825" dirty="0">
                  <a:solidFill>
                    <a:srgbClr val="334155"/>
                  </a:solidFill>
                  <a:latin typeface="Segoe UI"/>
                  <a:ea typeface="Microsoft YaHei"/>
                  <a:cs typeface="Segoe UI"/>
                </a:rPr>
                <a:t>大型商业银行</a:t>
              </a:r>
            </a:p>
          </p:txBody>
        </p:sp>
        <p:sp>
          <p:nvSpPr>
            <p:cNvPr id="45" name="TextBox 45"/>
            <p:cNvSpPr txBox="1"/>
            <p:nvPr/>
          </p:nvSpPr>
          <p:spPr>
            <a:xfrm>
              <a:off x="3004387" y="3378041"/>
              <a:ext cx="87225" cy="16764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825" dirty="0">
                  <a:solidFill>
                    <a:srgbClr val="334155"/>
                  </a:solidFill>
                  <a:latin typeface="Segoe UI"/>
                  <a:ea typeface="Microsoft YaHei"/>
                  <a:cs typeface="Segoe UI"/>
                </a:rPr>
                <a:t>-</a:t>
              </a:r>
            </a:p>
          </p:txBody>
        </p:sp>
        <p:sp>
          <p:nvSpPr>
            <p:cNvPr id="46" name="TextBox 46"/>
            <p:cNvSpPr txBox="1"/>
            <p:nvPr/>
          </p:nvSpPr>
          <p:spPr>
            <a:xfrm>
              <a:off x="3861637" y="3378041"/>
              <a:ext cx="87225" cy="16764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825" dirty="0">
                  <a:solidFill>
                    <a:srgbClr val="334155"/>
                  </a:solidFill>
                  <a:latin typeface="Segoe UI"/>
                  <a:ea typeface="Microsoft YaHei"/>
                  <a:cs typeface="Segoe UI"/>
                </a:rPr>
                <a:t>6</a:t>
              </a:r>
            </a:p>
          </p:txBody>
        </p:sp>
        <p:sp>
          <p:nvSpPr>
            <p:cNvPr id="47" name="TextBox 47"/>
            <p:cNvSpPr txBox="1"/>
            <p:nvPr/>
          </p:nvSpPr>
          <p:spPr>
            <a:xfrm>
              <a:off x="4578063" y="3378041"/>
              <a:ext cx="368873" cy="16764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825" b="1" dirty="0">
                  <a:solidFill>
                    <a:srgbClr val="1E3A5F"/>
                  </a:solidFill>
                  <a:latin typeface="Segoe UI"/>
                  <a:ea typeface="Microsoft YaHei"/>
                  <a:cs typeface="Segoe UI"/>
                </a:rPr>
                <a:t>2,869</a:t>
              </a:r>
            </a:p>
          </p:txBody>
        </p:sp>
        <p:sp>
          <p:nvSpPr>
            <p:cNvPr id="48" name="Rectangle 48"/>
            <p:cNvSpPr/>
            <p:nvPr/>
          </p:nvSpPr>
          <p:spPr>
            <a:xfrm>
              <a:off x="857250" y="3552825"/>
              <a:ext cx="4953000" cy="266700"/>
            </a:xfrm>
            <a:prstGeom prst="rect">
              <a:avLst/>
            </a:prstGeom>
            <a:solidFill>
              <a:srgbClr val="FFFFFF"/>
            </a:solidFill>
            <a:ln>
              <a:noFill/>
            </a:ln>
            <a:effectLst>
              <a:outerShdw blurRad="57150" dist="19050" dir="10798281" algn="tl" rotWithShape="0">
                <a:srgbClr val="000000">
                  <a:alpha val="10000"/>
                </a:srgbClr>
              </a:outerShdw>
            </a:effectLst>
          </p:spPr>
        </p:sp>
        <p:sp>
          <p:nvSpPr>
            <p:cNvPr id="49" name="TextBox 49"/>
            <p:cNvSpPr txBox="1"/>
            <p:nvPr/>
          </p:nvSpPr>
          <p:spPr>
            <a:xfrm>
              <a:off x="1282303" y="3644741"/>
              <a:ext cx="864394" cy="16764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825" dirty="0">
                  <a:solidFill>
                    <a:srgbClr val="334155"/>
                  </a:solidFill>
                  <a:latin typeface="Segoe UI"/>
                  <a:ea typeface="Microsoft YaHei"/>
                  <a:cs typeface="Segoe UI"/>
                </a:rPr>
                <a:t>股份制商业银行</a:t>
              </a:r>
            </a:p>
          </p:txBody>
        </p:sp>
        <p:sp>
          <p:nvSpPr>
            <p:cNvPr id="50" name="TextBox 50"/>
            <p:cNvSpPr txBox="1"/>
            <p:nvPr/>
          </p:nvSpPr>
          <p:spPr>
            <a:xfrm>
              <a:off x="3004387" y="3644741"/>
              <a:ext cx="87225" cy="16764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825" dirty="0">
                  <a:solidFill>
                    <a:srgbClr val="334155"/>
                  </a:solidFill>
                  <a:latin typeface="Segoe UI"/>
                  <a:ea typeface="Microsoft YaHei"/>
                  <a:cs typeface="Segoe UI"/>
                </a:rPr>
                <a:t>-</a:t>
              </a:r>
            </a:p>
          </p:txBody>
        </p:sp>
        <p:sp>
          <p:nvSpPr>
            <p:cNvPr id="51" name="TextBox 51"/>
            <p:cNvSpPr txBox="1"/>
            <p:nvPr/>
          </p:nvSpPr>
          <p:spPr>
            <a:xfrm>
              <a:off x="3843564" y="3644741"/>
              <a:ext cx="123373" cy="16764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825" dirty="0">
                  <a:solidFill>
                    <a:srgbClr val="334155"/>
                  </a:solidFill>
                  <a:latin typeface="Segoe UI"/>
                  <a:ea typeface="Microsoft YaHei"/>
                  <a:cs typeface="Segoe UI"/>
                </a:rPr>
                <a:t>12</a:t>
              </a:r>
            </a:p>
          </p:txBody>
        </p:sp>
        <p:sp>
          <p:nvSpPr>
            <p:cNvPr id="52" name="TextBox 52"/>
            <p:cNvSpPr txBox="1"/>
            <p:nvPr/>
          </p:nvSpPr>
          <p:spPr>
            <a:xfrm>
              <a:off x="4652617" y="3644741"/>
              <a:ext cx="219766" cy="16764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825" dirty="0">
                  <a:solidFill>
                    <a:srgbClr val="334155"/>
                  </a:solidFill>
                  <a:latin typeface="Segoe UI"/>
                  <a:ea typeface="Microsoft YaHei"/>
                  <a:cs typeface="Segoe UI"/>
                </a:rPr>
                <a:t>388</a:t>
              </a:r>
            </a:p>
          </p:txBody>
        </p:sp>
        <p:sp>
          <p:nvSpPr>
            <p:cNvPr id="53" name="Rectangle 53"/>
            <p:cNvSpPr/>
            <p:nvPr/>
          </p:nvSpPr>
          <p:spPr>
            <a:xfrm>
              <a:off x="857250" y="3819525"/>
              <a:ext cx="4953000" cy="266700"/>
            </a:xfrm>
            <a:prstGeom prst="rect">
              <a:avLst/>
            </a:prstGeom>
            <a:solidFill>
              <a:srgbClr val="EBF4FF"/>
            </a:solidFill>
            <a:ln>
              <a:noFill/>
            </a:ln>
            <a:effectLst>
              <a:outerShdw blurRad="57150" dist="19050" dir="10798281" algn="tl" rotWithShape="0">
                <a:srgbClr val="000000">
                  <a:alpha val="10000"/>
                </a:srgbClr>
              </a:outerShdw>
            </a:effectLst>
          </p:spPr>
        </p:sp>
        <p:sp>
          <p:nvSpPr>
            <p:cNvPr id="54" name="TextBox 54"/>
            <p:cNvSpPr txBox="1"/>
            <p:nvPr/>
          </p:nvSpPr>
          <p:spPr>
            <a:xfrm>
              <a:off x="1342549" y="3911441"/>
              <a:ext cx="743902" cy="16764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825" dirty="0">
                  <a:solidFill>
                    <a:srgbClr val="334155"/>
                  </a:solidFill>
                  <a:latin typeface="Segoe UI"/>
                  <a:ea typeface="Microsoft YaHei"/>
                  <a:cs typeface="Segoe UI"/>
                </a:rPr>
                <a:t>城市商业银行</a:t>
              </a:r>
            </a:p>
          </p:txBody>
        </p:sp>
        <p:sp>
          <p:nvSpPr>
            <p:cNvPr id="55" name="TextBox 55"/>
            <p:cNvSpPr txBox="1"/>
            <p:nvPr/>
          </p:nvSpPr>
          <p:spPr>
            <a:xfrm>
              <a:off x="3002731" y="3911441"/>
              <a:ext cx="90539" cy="16764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825" b="1" dirty="0">
                  <a:solidFill>
                    <a:srgbClr val="4A90D9"/>
                  </a:solidFill>
                  <a:latin typeface="Segoe UI"/>
                  <a:ea typeface="Microsoft YaHei"/>
                  <a:cs typeface="Segoe UI"/>
                </a:rPr>
                <a:t>2</a:t>
              </a:r>
            </a:p>
          </p:txBody>
        </p:sp>
        <p:sp>
          <p:nvSpPr>
            <p:cNvPr id="56" name="TextBox 56"/>
            <p:cNvSpPr txBox="1"/>
            <p:nvPr/>
          </p:nvSpPr>
          <p:spPr>
            <a:xfrm>
              <a:off x="3843564" y="3911441"/>
              <a:ext cx="123373" cy="16764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825" dirty="0">
                  <a:solidFill>
                    <a:srgbClr val="334155"/>
                  </a:solidFill>
                  <a:latin typeface="Segoe UI"/>
                  <a:ea typeface="Microsoft YaHei"/>
                  <a:cs typeface="Segoe UI"/>
                </a:rPr>
                <a:t>10</a:t>
              </a:r>
            </a:p>
          </p:txBody>
        </p:sp>
        <p:sp>
          <p:nvSpPr>
            <p:cNvPr id="57" name="TextBox 57"/>
            <p:cNvSpPr txBox="1"/>
            <p:nvPr/>
          </p:nvSpPr>
          <p:spPr>
            <a:xfrm>
              <a:off x="4652617" y="3911441"/>
              <a:ext cx="219766" cy="16764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825" dirty="0">
                  <a:solidFill>
                    <a:srgbClr val="334155"/>
                  </a:solidFill>
                  <a:latin typeface="Segoe UI"/>
                  <a:ea typeface="Microsoft YaHei"/>
                  <a:cs typeface="Segoe UI"/>
                </a:rPr>
                <a:t>338</a:t>
              </a:r>
            </a:p>
          </p:txBody>
        </p:sp>
        <p:sp>
          <p:nvSpPr>
            <p:cNvPr id="58" name="Rectangle 58"/>
            <p:cNvSpPr/>
            <p:nvPr/>
          </p:nvSpPr>
          <p:spPr>
            <a:xfrm>
              <a:off x="857250" y="4086225"/>
              <a:ext cx="4953000" cy="266700"/>
            </a:xfrm>
            <a:prstGeom prst="rect">
              <a:avLst/>
            </a:prstGeom>
            <a:solidFill>
              <a:srgbClr val="FFFFFF"/>
            </a:solidFill>
            <a:ln>
              <a:noFill/>
            </a:ln>
            <a:effectLst>
              <a:outerShdw blurRad="57150" dist="19050" dir="10798281" algn="tl" rotWithShape="0">
                <a:srgbClr val="000000">
                  <a:alpha val="10000"/>
                </a:srgbClr>
              </a:outerShdw>
            </a:effectLst>
          </p:spPr>
        </p:sp>
        <p:sp>
          <p:nvSpPr>
            <p:cNvPr id="59" name="TextBox 59"/>
            <p:cNvSpPr txBox="1"/>
            <p:nvPr/>
          </p:nvSpPr>
          <p:spPr>
            <a:xfrm>
              <a:off x="1342549" y="4178141"/>
              <a:ext cx="743902" cy="16764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825" dirty="0">
                  <a:solidFill>
                    <a:srgbClr val="334155"/>
                  </a:solidFill>
                  <a:latin typeface="Segoe UI"/>
                  <a:ea typeface="Microsoft YaHei"/>
                  <a:cs typeface="Segoe UI"/>
                </a:rPr>
                <a:t>农村商业银行</a:t>
              </a:r>
            </a:p>
          </p:txBody>
        </p:sp>
        <p:sp>
          <p:nvSpPr>
            <p:cNvPr id="60" name="TextBox 60"/>
            <p:cNvSpPr txBox="1"/>
            <p:nvPr/>
          </p:nvSpPr>
          <p:spPr>
            <a:xfrm>
              <a:off x="3018545" y="4178141"/>
              <a:ext cx="58910" cy="16764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825" b="1" dirty="0">
                  <a:solidFill>
                    <a:srgbClr val="4A90D9"/>
                  </a:solidFill>
                  <a:latin typeface="Segoe UI"/>
                  <a:ea typeface="Microsoft YaHei"/>
                  <a:cs typeface="Segoe UI"/>
                </a:rPr>
                <a:t>1</a:t>
              </a:r>
            </a:p>
          </p:txBody>
        </p:sp>
        <p:sp>
          <p:nvSpPr>
            <p:cNvPr id="61" name="TextBox 61"/>
            <p:cNvSpPr txBox="1"/>
            <p:nvPr/>
          </p:nvSpPr>
          <p:spPr>
            <a:xfrm>
              <a:off x="3861637" y="4178141"/>
              <a:ext cx="87225" cy="16764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825" dirty="0">
                  <a:solidFill>
                    <a:srgbClr val="334155"/>
                  </a:solidFill>
                  <a:latin typeface="Segoe UI"/>
                  <a:ea typeface="Microsoft YaHei"/>
                  <a:cs typeface="Segoe UI"/>
                </a:rPr>
                <a:t>2</a:t>
              </a:r>
            </a:p>
          </p:txBody>
        </p:sp>
        <p:sp>
          <p:nvSpPr>
            <p:cNvPr id="62" name="TextBox 62"/>
            <p:cNvSpPr txBox="1"/>
            <p:nvPr/>
          </p:nvSpPr>
          <p:spPr>
            <a:xfrm>
              <a:off x="4593878" y="4178141"/>
              <a:ext cx="337245" cy="16764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825" b="1" dirty="0">
                  <a:solidFill>
                    <a:srgbClr val="1E3A5F"/>
                  </a:solidFill>
                  <a:latin typeface="Segoe UI"/>
                  <a:ea typeface="Microsoft YaHei"/>
                  <a:cs typeface="Segoe UI"/>
                </a:rPr>
                <a:t>1,720</a:t>
              </a:r>
            </a:p>
          </p:txBody>
        </p:sp>
        <p:sp>
          <p:nvSpPr>
            <p:cNvPr id="63" name="Rectangle 63"/>
            <p:cNvSpPr/>
            <p:nvPr/>
          </p:nvSpPr>
          <p:spPr>
            <a:xfrm>
              <a:off x="857250" y="4352925"/>
              <a:ext cx="4953000" cy="266700"/>
            </a:xfrm>
            <a:prstGeom prst="rect">
              <a:avLst/>
            </a:prstGeom>
            <a:solidFill>
              <a:srgbClr val="EBF4FF"/>
            </a:solidFill>
            <a:ln>
              <a:noFill/>
            </a:ln>
            <a:effectLst>
              <a:outerShdw blurRad="57150" dist="19050" dir="10798281" algn="tl" rotWithShape="0">
                <a:srgbClr val="000000">
                  <a:alpha val="10000"/>
                </a:srgbClr>
              </a:outerShdw>
            </a:effectLst>
          </p:spPr>
        </p:sp>
        <p:sp>
          <p:nvSpPr>
            <p:cNvPr id="64" name="TextBox 64"/>
            <p:cNvSpPr txBox="1"/>
            <p:nvPr/>
          </p:nvSpPr>
          <p:spPr>
            <a:xfrm>
              <a:off x="1463040" y="4444841"/>
              <a:ext cx="502920" cy="16764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825" dirty="0">
                  <a:solidFill>
                    <a:srgbClr val="334155"/>
                  </a:solidFill>
                  <a:latin typeface="Segoe UI"/>
                  <a:ea typeface="Microsoft YaHei"/>
                  <a:cs typeface="Segoe UI"/>
                </a:rPr>
                <a:t>村镇银行</a:t>
              </a:r>
            </a:p>
          </p:txBody>
        </p:sp>
        <p:sp>
          <p:nvSpPr>
            <p:cNvPr id="65" name="TextBox 65"/>
            <p:cNvSpPr txBox="1"/>
            <p:nvPr/>
          </p:nvSpPr>
          <p:spPr>
            <a:xfrm>
              <a:off x="2967939" y="4444841"/>
              <a:ext cx="160122" cy="16764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825" b="1" dirty="0">
                  <a:solidFill>
                    <a:srgbClr val="4A90D9"/>
                  </a:solidFill>
                  <a:latin typeface="Segoe UI"/>
                  <a:ea typeface="Microsoft YaHei"/>
                  <a:cs typeface="Segoe UI"/>
                </a:rPr>
                <a:t>33</a:t>
              </a:r>
            </a:p>
          </p:txBody>
        </p:sp>
        <p:sp>
          <p:nvSpPr>
            <p:cNvPr id="66" name="TextBox 66"/>
            <p:cNvSpPr txBox="1"/>
            <p:nvPr/>
          </p:nvSpPr>
          <p:spPr>
            <a:xfrm>
              <a:off x="3861637" y="4444841"/>
              <a:ext cx="87225" cy="16764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825" dirty="0">
                  <a:solidFill>
                    <a:srgbClr val="334155"/>
                  </a:solidFill>
                  <a:latin typeface="Segoe UI"/>
                  <a:ea typeface="Microsoft YaHei"/>
                  <a:cs typeface="Segoe UI"/>
                </a:rPr>
                <a:t>-</a:t>
              </a:r>
            </a:p>
          </p:txBody>
        </p:sp>
        <p:sp>
          <p:nvSpPr>
            <p:cNvPr id="67" name="TextBox 67"/>
            <p:cNvSpPr txBox="1"/>
            <p:nvPr/>
          </p:nvSpPr>
          <p:spPr>
            <a:xfrm>
              <a:off x="4685752" y="4444841"/>
              <a:ext cx="153495" cy="16764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825" dirty="0">
                  <a:solidFill>
                    <a:srgbClr val="334155"/>
                  </a:solidFill>
                  <a:latin typeface="Segoe UI"/>
                  <a:ea typeface="Microsoft YaHei"/>
                  <a:cs typeface="Segoe UI"/>
                </a:rPr>
                <a:t>86</a:t>
              </a:r>
            </a:p>
          </p:txBody>
        </p:sp>
        <p:sp>
          <p:nvSpPr>
            <p:cNvPr id="68" name="Rectangle 68"/>
            <p:cNvSpPr/>
            <p:nvPr/>
          </p:nvSpPr>
          <p:spPr>
            <a:xfrm>
              <a:off x="857250" y="4619625"/>
              <a:ext cx="4953000" cy="266700"/>
            </a:xfrm>
            <a:prstGeom prst="rect">
              <a:avLst/>
            </a:prstGeom>
            <a:solidFill>
              <a:srgbClr val="FFFFFF"/>
            </a:solidFill>
            <a:ln>
              <a:noFill/>
            </a:ln>
            <a:effectLst>
              <a:outerShdw blurRad="57150" dist="19050" dir="10798281" algn="tl" rotWithShape="0">
                <a:srgbClr val="000000">
                  <a:alpha val="10000"/>
                </a:srgbClr>
              </a:outerShdw>
            </a:effectLst>
          </p:spPr>
        </p:sp>
        <p:sp>
          <p:nvSpPr>
            <p:cNvPr id="69" name="TextBox 69"/>
            <p:cNvSpPr txBox="1"/>
            <p:nvPr/>
          </p:nvSpPr>
          <p:spPr>
            <a:xfrm>
              <a:off x="1309414" y="4711541"/>
              <a:ext cx="810173" cy="16764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825" dirty="0">
                  <a:solidFill>
                    <a:srgbClr val="334155"/>
                  </a:solidFill>
                  <a:latin typeface="Segoe UI"/>
                  <a:ea typeface="Microsoft YaHei"/>
                  <a:cs typeface="Segoe UI"/>
                </a:rPr>
                <a:t>外资/民营银行</a:t>
              </a:r>
            </a:p>
          </p:txBody>
        </p:sp>
        <p:sp>
          <p:nvSpPr>
            <p:cNvPr id="70" name="TextBox 70"/>
            <p:cNvSpPr txBox="1"/>
            <p:nvPr/>
          </p:nvSpPr>
          <p:spPr>
            <a:xfrm>
              <a:off x="3019449" y="4711541"/>
              <a:ext cx="57102" cy="16764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825" dirty="0">
                  <a:solidFill>
                    <a:srgbClr val="334155"/>
                  </a:solidFill>
                  <a:latin typeface="Segoe UI"/>
                  <a:ea typeface="Microsoft YaHei"/>
                  <a:cs typeface="Segoe UI"/>
                </a:rPr>
                <a:t>1</a:t>
              </a:r>
            </a:p>
          </p:txBody>
        </p:sp>
        <p:sp>
          <p:nvSpPr>
            <p:cNvPr id="71" name="TextBox 71"/>
            <p:cNvSpPr txBox="1"/>
            <p:nvPr/>
          </p:nvSpPr>
          <p:spPr>
            <a:xfrm>
              <a:off x="3843564" y="4711541"/>
              <a:ext cx="123373" cy="16764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825" dirty="0">
                  <a:solidFill>
                    <a:srgbClr val="334155"/>
                  </a:solidFill>
                  <a:latin typeface="Segoe UI"/>
                  <a:ea typeface="Microsoft YaHei"/>
                  <a:cs typeface="Segoe UI"/>
                </a:rPr>
                <a:t>15</a:t>
              </a:r>
            </a:p>
          </p:txBody>
        </p:sp>
        <p:sp>
          <p:nvSpPr>
            <p:cNvPr id="72" name="TextBox 72"/>
            <p:cNvSpPr txBox="1"/>
            <p:nvPr/>
          </p:nvSpPr>
          <p:spPr>
            <a:xfrm>
              <a:off x="4718887" y="4711541"/>
              <a:ext cx="87225" cy="16764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825" dirty="0">
                  <a:solidFill>
                    <a:srgbClr val="334155"/>
                  </a:solidFill>
                  <a:latin typeface="Segoe UI"/>
                  <a:ea typeface="Microsoft YaHei"/>
                  <a:cs typeface="Segoe UI"/>
                </a:rPr>
                <a:t>4</a:t>
              </a:r>
            </a:p>
          </p:txBody>
        </p:sp>
        <p:sp>
          <p:nvSpPr>
            <p:cNvPr id="73" name="Freeform 73"/>
            <p:cNvSpPr/>
            <p:nvPr/>
          </p:nvSpPr>
          <p:spPr>
            <a:xfrm>
              <a:off x="857250" y="4886325"/>
              <a:ext cx="4953000" cy="266700"/>
            </a:xfrm>
            <a:custGeom>
              <a:avLst/>
              <a:gdLst/>
              <a:ahLst/>
              <a:cxnLst/>
              <a:rect l="l" t="t" r="r" b="b"/>
              <a:pathLst>
                <a:path w="4953000" h="266700">
                  <a:moveTo>
                    <a:pt x="38100" y="0"/>
                  </a:moveTo>
                  <a:lnTo>
                    <a:pt x="4914900" y="0"/>
                  </a:lnTo>
                  <a:cubicBezTo>
                    <a:pt x="4935942" y="0"/>
                    <a:pt x="4953000" y="17058"/>
                    <a:pt x="4953000" y="38100"/>
                  </a:cubicBezTo>
                  <a:lnTo>
                    <a:pt x="4953000" y="228600"/>
                  </a:lnTo>
                  <a:cubicBezTo>
                    <a:pt x="4953000" y="249642"/>
                    <a:pt x="4935942" y="266700"/>
                    <a:pt x="4914900" y="266700"/>
                  </a:cubicBezTo>
                  <a:lnTo>
                    <a:pt x="38100" y="266700"/>
                  </a:lnTo>
                  <a:cubicBezTo>
                    <a:pt x="17058" y="266700"/>
                    <a:pt x="0" y="249642"/>
                    <a:pt x="0" y="228600"/>
                  </a:cubicBezTo>
                  <a:lnTo>
                    <a:pt x="0" y="38100"/>
                  </a:lnTo>
                  <a:cubicBezTo>
                    <a:pt x="0" y="17058"/>
                    <a:pt x="17058" y="0"/>
                    <a:pt x="38100" y="0"/>
                  </a:cubicBezTo>
                  <a:close/>
                </a:path>
              </a:pathLst>
            </a:custGeom>
            <a:solidFill>
              <a:srgbClr val="1E3A5F"/>
            </a:solidFill>
            <a:ln>
              <a:noFill/>
            </a:ln>
            <a:effectLst>
              <a:outerShdw blurRad="57150" dist="19050" dir="10798281" algn="tl" rotWithShape="0">
                <a:srgbClr val="000000">
                  <a:alpha val="10000"/>
                </a:srgbClr>
              </a:outerShdw>
            </a:effectLst>
          </p:spPr>
        </p:sp>
        <p:sp>
          <p:nvSpPr>
            <p:cNvPr id="74" name="TextBox 74"/>
            <p:cNvSpPr txBox="1"/>
            <p:nvPr/>
          </p:nvSpPr>
          <p:spPr>
            <a:xfrm>
              <a:off x="1577507" y="4978241"/>
              <a:ext cx="273987" cy="16764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825" b="1" dirty="0">
                  <a:solidFill>
                    <a:srgbClr val="FFFFFF"/>
                  </a:solidFill>
                  <a:latin typeface="Segoe UI"/>
                  <a:ea typeface="Microsoft YaHei"/>
                  <a:cs typeface="Segoe UI"/>
                </a:rPr>
                <a:t>合计</a:t>
              </a:r>
            </a:p>
          </p:txBody>
        </p:sp>
        <p:sp>
          <p:nvSpPr>
            <p:cNvPr id="75" name="TextBox 75"/>
            <p:cNvSpPr txBox="1"/>
            <p:nvPr/>
          </p:nvSpPr>
          <p:spPr>
            <a:xfrm>
              <a:off x="2967939" y="4978241"/>
              <a:ext cx="160122" cy="16764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825" b="1" dirty="0">
                  <a:solidFill>
                    <a:srgbClr val="FFFFFF"/>
                  </a:solidFill>
                  <a:latin typeface="Segoe UI"/>
                  <a:ea typeface="Microsoft YaHei"/>
                  <a:cs typeface="Segoe UI"/>
                </a:rPr>
                <a:t>37</a:t>
              </a:r>
            </a:p>
          </p:txBody>
        </p:sp>
        <p:sp>
          <p:nvSpPr>
            <p:cNvPr id="76" name="TextBox 76"/>
            <p:cNvSpPr txBox="1"/>
            <p:nvPr/>
          </p:nvSpPr>
          <p:spPr>
            <a:xfrm>
              <a:off x="3825189" y="4978241"/>
              <a:ext cx="160122" cy="16764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825" b="1" dirty="0">
                  <a:solidFill>
                    <a:srgbClr val="FFFFFF"/>
                  </a:solidFill>
                  <a:latin typeface="Segoe UI"/>
                  <a:ea typeface="Microsoft YaHei"/>
                  <a:cs typeface="Segoe UI"/>
                </a:rPr>
                <a:t>48</a:t>
              </a:r>
            </a:p>
          </p:txBody>
        </p:sp>
        <p:sp>
          <p:nvSpPr>
            <p:cNvPr id="77" name="TextBox 77"/>
            <p:cNvSpPr txBox="1"/>
            <p:nvPr/>
          </p:nvSpPr>
          <p:spPr>
            <a:xfrm>
              <a:off x="4578063" y="4978241"/>
              <a:ext cx="368873" cy="16764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825" b="1" dirty="0">
                  <a:solidFill>
                    <a:srgbClr val="FFFFFF"/>
                  </a:solidFill>
                  <a:latin typeface="Segoe UI"/>
                  <a:ea typeface="Microsoft YaHei"/>
                  <a:cs typeface="Segoe UI"/>
                </a:rPr>
                <a:t>5,438</a:t>
              </a:r>
            </a:p>
          </p:txBody>
        </p:sp>
      </p:grpSp>
      <p:grpSp>
        <p:nvGrpSpPr>
          <p:cNvPr id="109" name="Group 109"/>
          <p:cNvGrpSpPr/>
          <p:nvPr/>
        </p:nvGrpSpPr>
        <p:grpSpPr>
          <a:xfrm>
            <a:off x="6286500" y="2476500"/>
            <a:ext cx="5334000" cy="2762250"/>
            <a:chOff x="6286500" y="2476500"/>
            <a:chExt cx="5334000" cy="2762250"/>
          </a:xfrm>
          <a:effectLst>
            <a:outerShdw blurRad="57150" dist="19050" dir="10798281" algn="tl" rotWithShape="0">
              <a:srgbClr val="000000">
                <a:alpha val="10000"/>
              </a:srgbClr>
            </a:outerShdw>
          </a:effectLst>
        </p:grpSpPr>
        <p:sp>
          <p:nvSpPr>
            <p:cNvPr id="79" name="Freeform 79"/>
            <p:cNvSpPr/>
            <p:nvPr/>
          </p:nvSpPr>
          <p:spPr>
            <a:xfrm>
              <a:off x="6286500" y="2476500"/>
              <a:ext cx="5334000" cy="2762250"/>
            </a:xfrm>
            <a:custGeom>
              <a:avLst/>
              <a:gdLst/>
              <a:ahLst/>
              <a:cxnLst/>
              <a:rect l="l" t="t" r="r" b="b"/>
              <a:pathLst>
                <a:path w="5334000" h="2762250">
                  <a:moveTo>
                    <a:pt x="76200" y="0"/>
                  </a:moveTo>
                  <a:lnTo>
                    <a:pt x="5257800" y="0"/>
                  </a:lnTo>
                  <a:cubicBezTo>
                    <a:pt x="5299884" y="0"/>
                    <a:pt x="5334000" y="34116"/>
                    <a:pt x="5334000" y="76200"/>
                  </a:cubicBezTo>
                  <a:lnTo>
                    <a:pt x="5334000" y="2686050"/>
                  </a:lnTo>
                  <a:cubicBezTo>
                    <a:pt x="5334000" y="2728134"/>
                    <a:pt x="5299884" y="2762250"/>
                    <a:pt x="5257800" y="2762250"/>
                  </a:cubicBezTo>
                  <a:lnTo>
                    <a:pt x="76200" y="2762250"/>
                  </a:lnTo>
                  <a:cubicBezTo>
                    <a:pt x="34116" y="2762250"/>
                    <a:pt x="0" y="2728134"/>
                    <a:pt x="0" y="2686050"/>
                  </a:cubicBezTo>
                  <a:lnTo>
                    <a:pt x="0" y="76200"/>
                  </a:lnTo>
                  <a:cubicBezTo>
                    <a:pt x="0" y="34116"/>
                    <a:pt x="34116" y="0"/>
                    <a:pt x="76200" y="0"/>
                  </a:cubicBezTo>
                  <a:close/>
                </a:path>
              </a:pathLst>
            </a:custGeom>
            <a:solidFill>
              <a:srgbClr val="FFFFFF"/>
            </a:solidFill>
            <a:ln>
              <a:noFill/>
            </a:ln>
            <a:effectLst>
              <a:outerShdw blurRad="57150" dist="19050" dir="10798281" algn="tl" rotWithShape="0">
                <a:srgbClr val="000000">
                  <a:alpha val="10000"/>
                </a:srgbClr>
              </a:outerShdw>
            </a:effectLst>
          </p:spPr>
        </p:sp>
        <p:sp>
          <p:nvSpPr>
            <p:cNvPr id="80" name="TextBox 80"/>
            <p:cNvSpPr txBox="1"/>
            <p:nvPr/>
          </p:nvSpPr>
          <p:spPr>
            <a:xfrm>
              <a:off x="6557010" y="2680335"/>
              <a:ext cx="2827630" cy="24384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1200" b="1" dirty="0">
                  <a:solidFill>
                    <a:srgbClr val="1E3A5F"/>
                  </a:solidFill>
                  <a:latin typeface="Segoe UI"/>
                  <a:ea typeface="Microsoft YaHei"/>
                  <a:cs typeface="Segoe UI"/>
                </a:rPr>
                <a:t>属地主要银行财务指标（2024年）</a:t>
              </a:r>
            </a:p>
          </p:txBody>
        </p:sp>
        <p:sp>
          <p:nvSpPr>
            <p:cNvPr id="81" name="Freeform 81"/>
            <p:cNvSpPr/>
            <p:nvPr/>
          </p:nvSpPr>
          <p:spPr>
            <a:xfrm>
              <a:off x="6572250" y="3000375"/>
              <a:ext cx="4762500" cy="266700"/>
            </a:xfrm>
            <a:custGeom>
              <a:avLst/>
              <a:gdLst/>
              <a:ahLst/>
              <a:cxnLst/>
              <a:rect l="l" t="t" r="r" b="b"/>
              <a:pathLst>
                <a:path w="4762500" h="266700">
                  <a:moveTo>
                    <a:pt x="38100" y="0"/>
                  </a:moveTo>
                  <a:lnTo>
                    <a:pt x="4724400" y="0"/>
                  </a:lnTo>
                  <a:cubicBezTo>
                    <a:pt x="4745442" y="0"/>
                    <a:pt x="4762500" y="17058"/>
                    <a:pt x="4762500" y="38100"/>
                  </a:cubicBezTo>
                  <a:lnTo>
                    <a:pt x="4762500" y="228600"/>
                  </a:lnTo>
                  <a:cubicBezTo>
                    <a:pt x="4762500" y="249642"/>
                    <a:pt x="4745442" y="266700"/>
                    <a:pt x="4724400" y="266700"/>
                  </a:cubicBezTo>
                  <a:lnTo>
                    <a:pt x="38100" y="266700"/>
                  </a:lnTo>
                  <a:cubicBezTo>
                    <a:pt x="17058" y="266700"/>
                    <a:pt x="0" y="249642"/>
                    <a:pt x="0" y="228600"/>
                  </a:cubicBezTo>
                  <a:lnTo>
                    <a:pt x="0" y="38100"/>
                  </a:lnTo>
                  <a:cubicBezTo>
                    <a:pt x="0" y="17058"/>
                    <a:pt x="17058" y="0"/>
                    <a:pt x="38100" y="0"/>
                  </a:cubicBezTo>
                  <a:close/>
                </a:path>
              </a:pathLst>
            </a:custGeom>
            <a:solidFill>
              <a:srgbClr val="1E3A5F"/>
            </a:solidFill>
            <a:ln>
              <a:noFill/>
            </a:ln>
            <a:effectLst>
              <a:outerShdw blurRad="57150" dist="19050" dir="10798281" algn="tl" rotWithShape="0">
                <a:srgbClr val="000000">
                  <a:alpha val="10000"/>
                </a:srgbClr>
              </a:outerShdw>
            </a:effectLst>
          </p:spPr>
        </p:sp>
        <p:sp>
          <p:nvSpPr>
            <p:cNvPr id="82" name="TextBox 82"/>
            <p:cNvSpPr txBox="1"/>
            <p:nvPr/>
          </p:nvSpPr>
          <p:spPr>
            <a:xfrm>
              <a:off x="7285196" y="3100388"/>
              <a:ext cx="479108" cy="15240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750" b="1" dirty="0">
                  <a:solidFill>
                    <a:srgbClr val="FFFFFF"/>
                  </a:solidFill>
                  <a:latin typeface="Segoe UI"/>
                  <a:ea typeface="Microsoft YaHei"/>
                  <a:cs typeface="Segoe UI"/>
                </a:rPr>
                <a:t>银行名称</a:t>
              </a:r>
            </a:p>
          </p:txBody>
        </p:sp>
        <p:sp>
          <p:nvSpPr>
            <p:cNvPr id="83" name="TextBox 83"/>
            <p:cNvSpPr txBox="1"/>
            <p:nvPr/>
          </p:nvSpPr>
          <p:spPr>
            <a:xfrm>
              <a:off x="8460188" y="3100388"/>
              <a:ext cx="605623" cy="15240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750" b="1" dirty="0">
                  <a:solidFill>
                    <a:srgbClr val="FFFFFF"/>
                  </a:solidFill>
                  <a:latin typeface="Segoe UI"/>
                  <a:ea typeface="Microsoft YaHei"/>
                  <a:cs typeface="Segoe UI"/>
                </a:rPr>
                <a:t>总资产(亿)</a:t>
              </a:r>
            </a:p>
          </p:txBody>
        </p:sp>
        <p:sp>
          <p:nvSpPr>
            <p:cNvPr id="84" name="TextBox 84"/>
            <p:cNvSpPr txBox="1"/>
            <p:nvPr/>
          </p:nvSpPr>
          <p:spPr>
            <a:xfrm>
              <a:off x="9317438" y="3100388"/>
              <a:ext cx="605623" cy="15240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750" b="1" dirty="0">
                  <a:solidFill>
                    <a:srgbClr val="FFFFFF"/>
                  </a:solidFill>
                  <a:latin typeface="Segoe UI"/>
                  <a:ea typeface="Microsoft YaHei"/>
                  <a:cs typeface="Segoe UI"/>
                </a:rPr>
                <a:t>净利润(亿)</a:t>
              </a:r>
            </a:p>
          </p:txBody>
        </p:sp>
        <p:sp>
          <p:nvSpPr>
            <p:cNvPr id="85" name="TextBox 85"/>
            <p:cNvSpPr txBox="1"/>
            <p:nvPr/>
          </p:nvSpPr>
          <p:spPr>
            <a:xfrm>
              <a:off x="10200567" y="3100388"/>
              <a:ext cx="553867" cy="15240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750" b="1" dirty="0">
                  <a:solidFill>
                    <a:srgbClr val="FFFFFF"/>
                  </a:solidFill>
                  <a:latin typeface="Segoe UI"/>
                  <a:ea typeface="Microsoft YaHei"/>
                  <a:cs typeface="Segoe UI"/>
                </a:rPr>
                <a:t>不良率(%)</a:t>
              </a:r>
            </a:p>
          </p:txBody>
        </p:sp>
        <p:sp>
          <p:nvSpPr>
            <p:cNvPr id="86" name="Rectangle 86"/>
            <p:cNvSpPr/>
            <p:nvPr/>
          </p:nvSpPr>
          <p:spPr>
            <a:xfrm>
              <a:off x="6572250" y="3267075"/>
              <a:ext cx="4762500" cy="304800"/>
            </a:xfrm>
            <a:prstGeom prst="rect">
              <a:avLst/>
            </a:prstGeom>
            <a:solidFill>
              <a:srgbClr val="EBF4FF"/>
            </a:solidFill>
            <a:ln>
              <a:noFill/>
            </a:ln>
            <a:effectLst>
              <a:outerShdw blurRad="57150" dist="19050" dir="10798281" algn="tl" rotWithShape="0">
                <a:srgbClr val="000000">
                  <a:alpha val="10000"/>
                </a:srgbClr>
              </a:outerShdw>
            </a:effectLst>
          </p:spPr>
        </p:sp>
        <p:sp>
          <p:nvSpPr>
            <p:cNvPr id="87" name="TextBox 87"/>
            <p:cNvSpPr txBox="1"/>
            <p:nvPr/>
          </p:nvSpPr>
          <p:spPr>
            <a:xfrm>
              <a:off x="7197983" y="3378041"/>
              <a:ext cx="653534" cy="16764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825" b="1" dirty="0">
                  <a:solidFill>
                    <a:srgbClr val="1E3A5F"/>
                  </a:solidFill>
                  <a:latin typeface="Segoe UI"/>
                  <a:ea typeface="Microsoft YaHei"/>
                  <a:cs typeface="Segoe UI"/>
                </a:rPr>
                <a:t>重庆农商行</a:t>
              </a:r>
            </a:p>
          </p:txBody>
        </p:sp>
        <p:sp>
          <p:nvSpPr>
            <p:cNvPr id="88" name="TextBox 88"/>
            <p:cNvSpPr txBox="1"/>
            <p:nvPr/>
          </p:nvSpPr>
          <p:spPr>
            <a:xfrm>
              <a:off x="8471025" y="3378041"/>
              <a:ext cx="583950" cy="16764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825" b="1" dirty="0">
                  <a:solidFill>
                    <a:srgbClr val="1E3A5F"/>
                  </a:solidFill>
                  <a:latin typeface="Segoe UI"/>
                  <a:ea typeface="Microsoft YaHei"/>
                  <a:cs typeface="Segoe UI"/>
                </a:rPr>
                <a:t>15,149.42</a:t>
              </a:r>
            </a:p>
          </p:txBody>
        </p:sp>
        <p:sp>
          <p:nvSpPr>
            <p:cNvPr id="89" name="TextBox 89"/>
            <p:cNvSpPr txBox="1"/>
            <p:nvPr/>
          </p:nvSpPr>
          <p:spPr>
            <a:xfrm>
              <a:off x="9448465" y="3378041"/>
              <a:ext cx="343570" cy="16764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825" b="1" dirty="0">
                  <a:solidFill>
                    <a:srgbClr val="2ECC71"/>
                  </a:solidFill>
                  <a:latin typeface="Segoe UI"/>
                  <a:ea typeface="Microsoft YaHei"/>
                  <a:cs typeface="Segoe UI"/>
                </a:rPr>
                <a:t>115.13</a:t>
              </a:r>
            </a:p>
          </p:txBody>
        </p:sp>
        <p:sp>
          <p:nvSpPr>
            <p:cNvPr id="90" name="TextBox 90"/>
            <p:cNvSpPr txBox="1"/>
            <p:nvPr/>
          </p:nvSpPr>
          <p:spPr>
            <a:xfrm>
              <a:off x="10364605" y="3378041"/>
              <a:ext cx="225790" cy="16764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825" dirty="0">
                  <a:solidFill>
                    <a:srgbClr val="2ECC71"/>
                  </a:solidFill>
                  <a:latin typeface="Segoe UI"/>
                  <a:ea typeface="Microsoft YaHei"/>
                  <a:cs typeface="Segoe UI"/>
                </a:rPr>
                <a:t>1.18</a:t>
              </a:r>
            </a:p>
          </p:txBody>
        </p:sp>
        <p:sp>
          <p:nvSpPr>
            <p:cNvPr id="91" name="Rectangle 91"/>
            <p:cNvSpPr/>
            <p:nvPr/>
          </p:nvSpPr>
          <p:spPr>
            <a:xfrm>
              <a:off x="6572250" y="3571875"/>
              <a:ext cx="4762500" cy="304800"/>
            </a:xfrm>
            <a:prstGeom prst="rect">
              <a:avLst/>
            </a:prstGeom>
            <a:solidFill>
              <a:srgbClr val="FFFFFF"/>
            </a:solidFill>
            <a:ln>
              <a:noFill/>
            </a:ln>
            <a:effectLst>
              <a:outerShdw blurRad="57150" dist="19050" dir="10798281" algn="tl" rotWithShape="0">
                <a:srgbClr val="000000">
                  <a:alpha val="10000"/>
                </a:srgbClr>
              </a:outerShdw>
            </a:effectLst>
          </p:spPr>
        </p:sp>
        <p:sp>
          <p:nvSpPr>
            <p:cNvPr id="92" name="TextBox 92"/>
            <p:cNvSpPr txBox="1"/>
            <p:nvPr/>
          </p:nvSpPr>
          <p:spPr>
            <a:xfrm>
              <a:off x="7273290" y="3682841"/>
              <a:ext cx="502920" cy="16764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825" dirty="0">
                  <a:solidFill>
                    <a:srgbClr val="334155"/>
                  </a:solidFill>
                  <a:latin typeface="Segoe UI"/>
                  <a:ea typeface="Microsoft YaHei"/>
                  <a:cs typeface="Segoe UI"/>
                </a:rPr>
                <a:t>重庆银行</a:t>
              </a:r>
            </a:p>
          </p:txBody>
        </p:sp>
        <p:sp>
          <p:nvSpPr>
            <p:cNvPr id="93" name="TextBox 93"/>
            <p:cNvSpPr txBox="1"/>
            <p:nvPr/>
          </p:nvSpPr>
          <p:spPr>
            <a:xfrm>
              <a:off x="8487442" y="3682841"/>
              <a:ext cx="551117" cy="16764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825" dirty="0">
                  <a:solidFill>
                    <a:srgbClr val="334155"/>
                  </a:solidFill>
                  <a:latin typeface="Segoe UI"/>
                  <a:ea typeface="Microsoft YaHei"/>
                  <a:cs typeface="Segoe UI"/>
                </a:rPr>
                <a:t>8,566.42</a:t>
              </a:r>
            </a:p>
          </p:txBody>
        </p:sp>
        <p:sp>
          <p:nvSpPr>
            <p:cNvPr id="94" name="TextBox 94"/>
            <p:cNvSpPr txBox="1"/>
            <p:nvPr/>
          </p:nvSpPr>
          <p:spPr>
            <a:xfrm>
              <a:off x="9474220" y="3682841"/>
              <a:ext cx="292060" cy="16764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825" dirty="0">
                  <a:solidFill>
                    <a:srgbClr val="334155"/>
                  </a:solidFill>
                  <a:latin typeface="Segoe UI"/>
                  <a:ea typeface="Microsoft YaHei"/>
                  <a:cs typeface="Segoe UI"/>
                </a:rPr>
                <a:t>51.17</a:t>
              </a:r>
            </a:p>
          </p:txBody>
        </p:sp>
        <p:sp>
          <p:nvSpPr>
            <p:cNvPr id="95" name="TextBox 95"/>
            <p:cNvSpPr txBox="1"/>
            <p:nvPr/>
          </p:nvSpPr>
          <p:spPr>
            <a:xfrm>
              <a:off x="10349544" y="3682841"/>
              <a:ext cx="255913" cy="16764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825" dirty="0">
                  <a:solidFill>
                    <a:srgbClr val="334155"/>
                  </a:solidFill>
                  <a:latin typeface="Segoe UI"/>
                  <a:ea typeface="Microsoft YaHei"/>
                  <a:cs typeface="Segoe UI"/>
                </a:rPr>
                <a:t>1.25</a:t>
              </a:r>
            </a:p>
          </p:txBody>
        </p:sp>
        <p:sp>
          <p:nvSpPr>
            <p:cNvPr id="96" name="Rectangle 96"/>
            <p:cNvSpPr/>
            <p:nvPr/>
          </p:nvSpPr>
          <p:spPr>
            <a:xfrm>
              <a:off x="6572250" y="3876675"/>
              <a:ext cx="4762500" cy="304800"/>
            </a:xfrm>
            <a:prstGeom prst="rect">
              <a:avLst/>
            </a:prstGeom>
            <a:solidFill>
              <a:srgbClr val="EBF4FF"/>
            </a:solidFill>
            <a:ln>
              <a:noFill/>
            </a:ln>
            <a:effectLst>
              <a:outerShdw blurRad="57150" dist="19050" dir="10798281" algn="tl" rotWithShape="0">
                <a:srgbClr val="000000">
                  <a:alpha val="10000"/>
                </a:srgbClr>
              </a:outerShdw>
            </a:effectLst>
          </p:spPr>
        </p:sp>
        <p:sp>
          <p:nvSpPr>
            <p:cNvPr id="97" name="TextBox 97"/>
            <p:cNvSpPr txBox="1"/>
            <p:nvPr/>
          </p:nvSpPr>
          <p:spPr>
            <a:xfrm>
              <a:off x="7152799" y="3987641"/>
              <a:ext cx="743902" cy="16764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825" dirty="0">
                  <a:solidFill>
                    <a:srgbClr val="334155"/>
                  </a:solidFill>
                  <a:latin typeface="Segoe UI"/>
                  <a:ea typeface="Microsoft YaHei"/>
                  <a:cs typeface="Segoe UI"/>
                </a:rPr>
                <a:t>重庆三峡银行</a:t>
              </a:r>
            </a:p>
          </p:txBody>
        </p:sp>
        <p:sp>
          <p:nvSpPr>
            <p:cNvPr id="98" name="TextBox 98"/>
            <p:cNvSpPr txBox="1"/>
            <p:nvPr/>
          </p:nvSpPr>
          <p:spPr>
            <a:xfrm>
              <a:off x="8487442" y="3987641"/>
              <a:ext cx="551117" cy="16764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825" dirty="0">
                  <a:solidFill>
                    <a:srgbClr val="334155"/>
                  </a:solidFill>
                  <a:latin typeface="Segoe UI"/>
                  <a:ea typeface="Microsoft YaHei"/>
                  <a:cs typeface="Segoe UI"/>
                </a:rPr>
                <a:t>3,360.55</a:t>
              </a:r>
            </a:p>
          </p:txBody>
        </p:sp>
        <p:sp>
          <p:nvSpPr>
            <p:cNvPr id="99" name="TextBox 99"/>
            <p:cNvSpPr txBox="1"/>
            <p:nvPr/>
          </p:nvSpPr>
          <p:spPr>
            <a:xfrm>
              <a:off x="9459158" y="3987641"/>
              <a:ext cx="322183" cy="16764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825" dirty="0">
                  <a:solidFill>
                    <a:srgbClr val="334155"/>
                  </a:solidFill>
                  <a:latin typeface="Segoe UI"/>
                  <a:ea typeface="Microsoft YaHei"/>
                  <a:cs typeface="Segoe UI"/>
                </a:rPr>
                <a:t>13.23</a:t>
              </a:r>
            </a:p>
          </p:txBody>
        </p:sp>
        <p:sp>
          <p:nvSpPr>
            <p:cNvPr id="100" name="TextBox 100"/>
            <p:cNvSpPr txBox="1"/>
            <p:nvPr/>
          </p:nvSpPr>
          <p:spPr>
            <a:xfrm>
              <a:off x="10349544" y="3987641"/>
              <a:ext cx="255913" cy="16764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825" dirty="0">
                  <a:solidFill>
                    <a:srgbClr val="F59E0B"/>
                  </a:solidFill>
                  <a:latin typeface="Segoe UI"/>
                  <a:ea typeface="Microsoft YaHei"/>
                  <a:cs typeface="Segoe UI"/>
                </a:rPr>
                <a:t>1.66</a:t>
              </a:r>
            </a:p>
          </p:txBody>
        </p:sp>
        <p:sp>
          <p:nvSpPr>
            <p:cNvPr id="101" name="Rectangle 101"/>
            <p:cNvSpPr/>
            <p:nvPr/>
          </p:nvSpPr>
          <p:spPr>
            <a:xfrm>
              <a:off x="6572250" y="4181475"/>
              <a:ext cx="4762500" cy="304800"/>
            </a:xfrm>
            <a:prstGeom prst="rect">
              <a:avLst/>
            </a:prstGeom>
            <a:solidFill>
              <a:srgbClr val="FFFFFF"/>
            </a:solidFill>
            <a:ln>
              <a:noFill/>
            </a:ln>
            <a:effectLst>
              <a:outerShdw blurRad="57150" dist="19050" dir="10798281" algn="tl" rotWithShape="0">
                <a:srgbClr val="000000">
                  <a:alpha val="10000"/>
                </a:srgbClr>
              </a:outerShdw>
            </a:effectLst>
          </p:spPr>
        </p:sp>
        <p:sp>
          <p:nvSpPr>
            <p:cNvPr id="102" name="TextBox 102"/>
            <p:cNvSpPr txBox="1"/>
            <p:nvPr/>
          </p:nvSpPr>
          <p:spPr>
            <a:xfrm>
              <a:off x="6911816" y="4292441"/>
              <a:ext cx="1225868" cy="16764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825" dirty="0">
                  <a:solidFill>
                    <a:srgbClr val="334155"/>
                  </a:solidFill>
                  <a:latin typeface="Segoe UI"/>
                  <a:ea typeface="Microsoft YaHei"/>
                  <a:cs typeface="Segoe UI"/>
                </a:rPr>
                <a:t>重庆富民银行（民营）</a:t>
              </a:r>
            </a:p>
          </p:txBody>
        </p:sp>
        <p:sp>
          <p:nvSpPr>
            <p:cNvPr id="103" name="TextBox 103"/>
            <p:cNvSpPr txBox="1"/>
            <p:nvPr/>
          </p:nvSpPr>
          <p:spPr>
            <a:xfrm>
              <a:off x="8553712" y="4292441"/>
              <a:ext cx="418576" cy="16764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825" dirty="0">
                  <a:solidFill>
                    <a:srgbClr val="334155"/>
                  </a:solidFill>
                  <a:latin typeface="Segoe UI"/>
                  <a:ea typeface="Microsoft YaHei"/>
                  <a:cs typeface="Segoe UI"/>
                </a:rPr>
                <a:t>622.94</a:t>
              </a:r>
            </a:p>
          </p:txBody>
        </p:sp>
        <p:sp>
          <p:nvSpPr>
            <p:cNvPr id="104" name="TextBox 104"/>
            <p:cNvSpPr txBox="1"/>
            <p:nvPr/>
          </p:nvSpPr>
          <p:spPr>
            <a:xfrm>
              <a:off x="9492294" y="4292441"/>
              <a:ext cx="255913" cy="16764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825" dirty="0">
                  <a:solidFill>
                    <a:srgbClr val="334155"/>
                  </a:solidFill>
                  <a:latin typeface="Segoe UI"/>
                  <a:ea typeface="Microsoft YaHei"/>
                  <a:cs typeface="Segoe UI"/>
                </a:rPr>
                <a:t>4.16</a:t>
              </a:r>
            </a:p>
          </p:txBody>
        </p:sp>
        <p:sp>
          <p:nvSpPr>
            <p:cNvPr id="105" name="TextBox 105"/>
            <p:cNvSpPr txBox="1"/>
            <p:nvPr/>
          </p:nvSpPr>
          <p:spPr>
            <a:xfrm>
              <a:off x="10349544" y="4292441"/>
              <a:ext cx="255913" cy="16764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825" dirty="0">
                  <a:solidFill>
                    <a:srgbClr val="334155"/>
                  </a:solidFill>
                  <a:latin typeface="Segoe UI"/>
                  <a:ea typeface="Microsoft YaHei"/>
                  <a:cs typeface="Segoe UI"/>
                </a:rPr>
                <a:t>1.44</a:t>
              </a:r>
            </a:p>
          </p:txBody>
        </p:sp>
        <p:sp>
          <p:nvSpPr>
            <p:cNvPr id="106" name="Freeform 106"/>
            <p:cNvSpPr/>
            <p:nvPr/>
          </p:nvSpPr>
          <p:spPr>
            <a:xfrm>
              <a:off x="6572250" y="4619625"/>
              <a:ext cx="4762500" cy="476250"/>
            </a:xfrm>
            <a:custGeom>
              <a:avLst/>
              <a:gdLst/>
              <a:ahLst/>
              <a:cxnLst/>
              <a:rect l="l" t="t" r="r" b="b"/>
              <a:pathLst>
                <a:path w="4762500" h="476250">
                  <a:moveTo>
                    <a:pt x="38100" y="0"/>
                  </a:moveTo>
                  <a:lnTo>
                    <a:pt x="4724400" y="0"/>
                  </a:lnTo>
                  <a:cubicBezTo>
                    <a:pt x="4745442" y="0"/>
                    <a:pt x="4762500" y="17058"/>
                    <a:pt x="4762500" y="38100"/>
                  </a:cubicBezTo>
                  <a:lnTo>
                    <a:pt x="4762500" y="438150"/>
                  </a:lnTo>
                  <a:cubicBezTo>
                    <a:pt x="4762500" y="459192"/>
                    <a:pt x="4745442" y="476250"/>
                    <a:pt x="4724400" y="476250"/>
                  </a:cubicBezTo>
                  <a:lnTo>
                    <a:pt x="38100" y="476250"/>
                  </a:lnTo>
                  <a:cubicBezTo>
                    <a:pt x="17058" y="476250"/>
                    <a:pt x="0" y="459192"/>
                    <a:pt x="0" y="438150"/>
                  </a:cubicBezTo>
                  <a:lnTo>
                    <a:pt x="0" y="38100"/>
                  </a:lnTo>
                  <a:cubicBezTo>
                    <a:pt x="0" y="17058"/>
                    <a:pt x="17058" y="0"/>
                    <a:pt x="38100" y="0"/>
                  </a:cubicBezTo>
                  <a:close/>
                </a:path>
              </a:pathLst>
            </a:custGeom>
            <a:solidFill>
              <a:srgbClr val="EBF4FF"/>
            </a:solidFill>
            <a:ln>
              <a:noFill/>
            </a:ln>
            <a:effectLst>
              <a:outerShdw blurRad="57150" dist="19050" dir="10798281" algn="tl" rotWithShape="0">
                <a:srgbClr val="000000">
                  <a:alpha val="10000"/>
                </a:srgbClr>
              </a:outerShdw>
            </a:effectLst>
          </p:spPr>
        </p:sp>
        <p:sp>
          <p:nvSpPr>
            <p:cNvPr id="107" name="TextBox 107"/>
            <p:cNvSpPr txBox="1"/>
            <p:nvPr/>
          </p:nvSpPr>
          <p:spPr>
            <a:xfrm>
              <a:off x="6751320" y="4760595"/>
              <a:ext cx="3624453" cy="18288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900" dirty="0">
                  <a:solidFill>
                    <a:srgbClr val="4A90D9"/>
                  </a:solidFill>
                  <a:latin typeface="Segoe UI"/>
                  <a:ea typeface="Microsoft YaHei"/>
                  <a:cs typeface="Segoe UI"/>
                </a:rPr>
                <a:t>💡 重庆农商行为全国规模最大农商行之一，2家城商行经营稳健</a:t>
              </a:r>
            </a:p>
          </p:txBody>
        </p:sp>
        <p:sp>
          <p:nvSpPr>
            <p:cNvPr id="108" name="TextBox 108"/>
            <p:cNvSpPr txBox="1"/>
            <p:nvPr/>
          </p:nvSpPr>
          <p:spPr>
            <a:xfrm>
              <a:off x="6752272" y="4940141"/>
              <a:ext cx="2671762" cy="16764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825" dirty="0">
                  <a:solidFill>
                    <a:srgbClr val="64748B"/>
                  </a:solidFill>
                  <a:latin typeface="Segoe UI"/>
                  <a:ea typeface="Microsoft YaHei"/>
                  <a:cs typeface="Segoe UI"/>
                </a:rPr>
                <a:t>整体不良率可控，本地银行资源支撑区域经济发展</a:t>
              </a:r>
            </a:p>
          </p:txBody>
        </p:sp>
      </p:grpSp>
      <p:grpSp>
        <p:nvGrpSpPr>
          <p:cNvPr id="114" name="Group 114"/>
          <p:cNvGrpSpPr/>
          <p:nvPr/>
        </p:nvGrpSpPr>
        <p:grpSpPr>
          <a:xfrm>
            <a:off x="571500" y="5429250"/>
            <a:ext cx="11049000" cy="902494"/>
            <a:chOff x="571500" y="5429250"/>
            <a:chExt cx="11049000" cy="902494"/>
          </a:xfrm>
          <a:effectLst>
            <a:outerShdw blurRad="57150" dist="19050" dir="10798281" algn="tl" rotWithShape="0">
              <a:srgbClr val="000000">
                <a:alpha val="10000"/>
              </a:srgbClr>
            </a:outerShdw>
          </a:effectLst>
        </p:grpSpPr>
        <p:sp>
          <p:nvSpPr>
            <p:cNvPr id="110" name="Freeform 110"/>
            <p:cNvSpPr/>
            <p:nvPr/>
          </p:nvSpPr>
          <p:spPr>
            <a:xfrm>
              <a:off x="571500" y="5429250"/>
              <a:ext cx="11049000" cy="857250"/>
            </a:xfrm>
            <a:custGeom>
              <a:avLst/>
              <a:gdLst/>
              <a:ahLst/>
              <a:cxnLst/>
              <a:rect l="l" t="t" r="r" b="b"/>
              <a:pathLst>
                <a:path w="11049000" h="857250">
                  <a:moveTo>
                    <a:pt x="76200" y="0"/>
                  </a:moveTo>
                  <a:lnTo>
                    <a:pt x="10972800" y="0"/>
                  </a:lnTo>
                  <a:cubicBezTo>
                    <a:pt x="11014884" y="0"/>
                    <a:pt x="11049000" y="34116"/>
                    <a:pt x="11049000" y="76200"/>
                  </a:cubicBezTo>
                  <a:lnTo>
                    <a:pt x="11049000" y="781050"/>
                  </a:lnTo>
                  <a:cubicBezTo>
                    <a:pt x="11049000" y="823134"/>
                    <a:pt x="11014884" y="857250"/>
                    <a:pt x="10972800" y="857250"/>
                  </a:cubicBezTo>
                  <a:lnTo>
                    <a:pt x="76200" y="857250"/>
                  </a:lnTo>
                  <a:cubicBezTo>
                    <a:pt x="34116" y="857250"/>
                    <a:pt x="0" y="823134"/>
                    <a:pt x="0" y="781050"/>
                  </a:cubicBezTo>
                  <a:lnTo>
                    <a:pt x="0" y="76200"/>
                  </a:lnTo>
                  <a:cubicBezTo>
                    <a:pt x="0" y="34116"/>
                    <a:pt x="34116" y="0"/>
                    <a:pt x="76200" y="0"/>
                  </a:cubicBezTo>
                  <a:close/>
                </a:path>
              </a:pathLst>
            </a:custGeom>
            <a:solidFill>
              <a:srgbClr val="1E3A5F"/>
            </a:solidFill>
            <a:ln>
              <a:noFill/>
            </a:ln>
            <a:effectLst>
              <a:outerShdw blurRad="57150" dist="19050" dir="10798281" algn="tl" rotWithShape="0">
                <a:srgbClr val="000000">
                  <a:alpha val="10000"/>
                </a:srgbClr>
              </a:outerShdw>
            </a:effectLst>
          </p:spPr>
        </p:sp>
        <p:sp>
          <p:nvSpPr>
            <p:cNvPr id="111" name="TextBox 111"/>
            <p:cNvSpPr txBox="1"/>
            <p:nvPr/>
          </p:nvSpPr>
          <p:spPr>
            <a:xfrm>
              <a:off x="843915" y="5649278"/>
              <a:ext cx="992791" cy="21336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1050" b="1" dirty="0">
                  <a:solidFill>
                    <a:srgbClr val="4A90D9"/>
                  </a:solidFill>
                  <a:latin typeface="Segoe UI"/>
                  <a:ea typeface="Microsoft YaHei"/>
                  <a:cs typeface="Segoe UI"/>
                </a:rPr>
                <a:t>金融资源评价</a:t>
              </a:r>
            </a:p>
          </p:txBody>
        </p:sp>
        <p:sp>
          <p:nvSpPr>
            <p:cNvPr id="112" name="TextBox 112"/>
            <p:cNvSpPr txBox="1"/>
            <p:nvPr/>
          </p:nvSpPr>
          <p:spPr>
            <a:xfrm>
              <a:off x="844868" y="5943124"/>
              <a:ext cx="7878056" cy="19812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975" dirty="0">
                  <a:solidFill>
                    <a:srgbClr val="FFFFFF"/>
                  </a:solidFill>
                  <a:latin typeface="Segoe UI"/>
                  <a:ea typeface="Microsoft YaHei"/>
                  <a:cs typeface="Segoe UI"/>
                </a:rPr>
                <a:t>• 银行机构齐全：国有大行+股份行+城商行+农商行+村镇银行形成多层次体系</a:t>
              </a:r>
              <a:r>
                <a:rPr lang="zh-CN" sz="975" dirty="0">
                  <a:solidFill>
                    <a:srgbClr val="FFFFFF"/>
                  </a:solidFill>
                  <a:latin typeface="Segoe UI"/>
                  <a:ea typeface="Microsoft YaHei"/>
                  <a:cs typeface="Segoe UI"/>
                </a:rPr>
                <a:t>• 网点覆盖广泛：5,438个网点服务3,190万人口</a:t>
              </a:r>
            </a:p>
          </p:txBody>
        </p:sp>
        <p:sp>
          <p:nvSpPr>
            <p:cNvPr id="113" name="TextBox 113"/>
            <p:cNvSpPr txBox="1"/>
            <p:nvPr/>
          </p:nvSpPr>
          <p:spPr>
            <a:xfrm>
              <a:off x="844868" y="6133624"/>
              <a:ext cx="6511028" cy="19812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975" dirty="0">
                  <a:solidFill>
                    <a:srgbClr val="FFFFFF"/>
                  </a:solidFill>
                  <a:latin typeface="Segoe UI"/>
                  <a:ea typeface="Microsoft YaHei"/>
                  <a:cs typeface="Segoe UI"/>
                </a:rPr>
                <a:t>• 资产质量优良：不良率1.14%，低于全国平均水平</a:t>
              </a:r>
              <a:r>
                <a:rPr lang="zh-CN" sz="975" dirty="0">
                  <a:solidFill>
                    <a:srgbClr val="FFFFFF"/>
                  </a:solidFill>
                  <a:latin typeface="Segoe UI"/>
                  <a:ea typeface="Microsoft YaHei"/>
                  <a:cs typeface="Segoe UI"/>
                </a:rPr>
                <a:t>• 信贷投放积极：存贷比106.73%，金融支持实体有力</a:t>
              </a:r>
            </a:p>
          </p:txBody>
        </p:sp>
      </p:grpSp>
      <p:sp>
        <p:nvSpPr>
          <p:cNvPr id="115" name="Rectangle 115"/>
          <p:cNvSpPr/>
          <p:nvPr/>
        </p:nvSpPr>
        <p:spPr>
          <a:xfrm>
            <a:off x="0" y="6819900"/>
            <a:ext cx="12192000" cy="38100"/>
          </a:xfrm>
          <a:prstGeom prst="rect">
            <a:avLst/>
          </a:prstGeom>
          <a:solidFill>
            <a:srgbClr val="1E3A5F"/>
          </a:solidFill>
          <a:ln>
            <a:noFill/>
          </a:ln>
        </p:spPr>
      </p:sp>
    </p:spTree>
  </p:cSld>
  <p:clrMapOvr>
    <a:masterClrMapping/>
  </p:clrMapOvr>
  <p:transition dur="400">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p:nvPr/>
        </p:nvSpPr>
        <p:spPr>
          <a:xfrm>
            <a:off x="0" y="0"/>
            <a:ext cx="12192000" cy="6858000"/>
          </a:xfrm>
          <a:prstGeom prst="rect">
            <a:avLst/>
          </a:prstGeom>
          <a:solidFill>
            <a:srgbClr val="F8FAFC"/>
          </a:solidFill>
          <a:ln>
            <a:noFill/>
          </a:ln>
        </p:spPr>
      </p:sp>
      <p:sp>
        <p:nvSpPr>
          <p:cNvPr id="3" name="Rectangle 3"/>
          <p:cNvSpPr/>
          <p:nvPr/>
        </p:nvSpPr>
        <p:spPr>
          <a:xfrm>
            <a:off x="0" y="0"/>
            <a:ext cx="12192000" cy="38100"/>
          </a:xfrm>
          <a:prstGeom prst="rect">
            <a:avLst/>
          </a:prstGeom>
          <a:solidFill>
            <a:srgbClr val="1E3A5F"/>
          </a:solidFill>
          <a:ln>
            <a:noFill/>
          </a:ln>
        </p:spPr>
      </p:sp>
      <p:sp>
        <p:nvSpPr>
          <p:cNvPr id="4" name="Rectangle 4"/>
          <p:cNvSpPr/>
          <p:nvPr/>
        </p:nvSpPr>
        <p:spPr>
          <a:xfrm>
            <a:off x="0" y="38100"/>
            <a:ext cx="12192000" cy="533400"/>
          </a:xfrm>
          <a:prstGeom prst="rect">
            <a:avLst/>
          </a:prstGeom>
          <a:solidFill>
            <a:srgbClr val="FFFFFF"/>
          </a:solidFill>
          <a:ln>
            <a:noFill/>
          </a:ln>
        </p:spPr>
      </p:sp>
      <p:sp>
        <p:nvSpPr>
          <p:cNvPr id="5" name="TextBox 5"/>
          <p:cNvSpPr txBox="1"/>
          <p:nvPr/>
        </p:nvSpPr>
        <p:spPr>
          <a:xfrm>
            <a:off x="558165" y="248602"/>
            <a:ext cx="1757636" cy="213360"/>
          </a:xfrm>
          <a:prstGeom prst="rect">
            <a:avLst/>
          </a:prstGeom>
          <a:noFill/>
          <a:ln>
            <a:noFill/>
          </a:ln>
        </p:spPr>
        <p:txBody>
          <a:bodyPr wrap="none" lIns="0" tIns="0" rIns="0" bIns="0" anchor="t" anchorCtr="0">
            <a:spAutoFit/>
          </a:bodyPr>
          <a:lstStyle/>
          <a:p>
            <a:pPr algn="l"/>
            <a:r>
              <a:rPr lang="zh-CN" sz="1050" b="1" dirty="0">
                <a:solidFill>
                  <a:srgbClr val="1E3A5F"/>
                </a:solidFill>
                <a:latin typeface="Segoe UI"/>
                <a:ea typeface="Microsoft YaHei"/>
                <a:cs typeface="Segoe UI"/>
              </a:rPr>
              <a:t>重庆市·2025年区域报告</a:t>
            </a:r>
          </a:p>
        </p:txBody>
      </p:sp>
      <p:sp>
        <p:nvSpPr>
          <p:cNvPr id="6" name="Rectangle 6"/>
          <p:cNvSpPr/>
          <p:nvPr/>
        </p:nvSpPr>
        <p:spPr>
          <a:xfrm>
            <a:off x="1905000" y="209550"/>
            <a:ext cx="9525" cy="190500"/>
          </a:xfrm>
          <a:prstGeom prst="rect">
            <a:avLst/>
          </a:prstGeom>
          <a:solidFill>
            <a:srgbClr val="E2E8F0"/>
          </a:solidFill>
          <a:ln>
            <a:noFill/>
          </a:ln>
        </p:spPr>
      </p:sp>
      <p:sp>
        <p:nvSpPr>
          <p:cNvPr id="7" name="TextBox 7"/>
          <p:cNvSpPr txBox="1"/>
          <p:nvPr/>
        </p:nvSpPr>
        <p:spPr>
          <a:xfrm>
            <a:off x="2082165" y="248602"/>
            <a:ext cx="854773" cy="213360"/>
          </a:xfrm>
          <a:prstGeom prst="rect">
            <a:avLst/>
          </a:prstGeom>
          <a:noFill/>
          <a:ln>
            <a:noFill/>
          </a:ln>
        </p:spPr>
        <p:txBody>
          <a:bodyPr wrap="none" lIns="0" tIns="0" rIns="0" bIns="0" anchor="t" anchorCtr="0">
            <a:spAutoFit/>
          </a:bodyPr>
          <a:lstStyle/>
          <a:p>
            <a:pPr algn="l"/>
            <a:r>
              <a:rPr lang="zh-CN" sz="1050" dirty="0">
                <a:solidFill>
                  <a:srgbClr val="4A90D9"/>
                </a:solidFill>
                <a:latin typeface="Segoe UI"/>
                <a:ea typeface="Microsoft YaHei"/>
                <a:cs typeface="Segoe UI"/>
              </a:rPr>
              <a:t>05 区域融资</a:t>
            </a:r>
          </a:p>
        </p:txBody>
      </p:sp>
      <p:sp>
        <p:nvSpPr>
          <p:cNvPr id="8" name="TextBox 8"/>
          <p:cNvSpPr txBox="1"/>
          <p:nvPr/>
        </p:nvSpPr>
        <p:spPr>
          <a:xfrm>
            <a:off x="11131772" y="248602"/>
            <a:ext cx="502063" cy="213360"/>
          </a:xfrm>
          <a:prstGeom prst="rect">
            <a:avLst/>
          </a:prstGeom>
          <a:noFill/>
          <a:ln>
            <a:noFill/>
          </a:ln>
        </p:spPr>
        <p:txBody>
          <a:bodyPr wrap="none" lIns="0" tIns="0" rIns="0" bIns="0" anchor="t" anchorCtr="0">
            <a:spAutoFit/>
          </a:bodyPr>
          <a:lstStyle/>
          <a:p>
            <a:pPr algn="r"/>
            <a:r>
              <a:rPr lang="zh-CN" sz="1050" dirty="0">
                <a:solidFill>
                  <a:srgbClr val="64748B"/>
                </a:solidFill>
                <a:latin typeface="Segoe UI"/>
                <a:ea typeface="Microsoft YaHei"/>
                <a:cs typeface="Segoe UI"/>
              </a:rPr>
              <a:t>15 / 20</a:t>
            </a:r>
          </a:p>
        </p:txBody>
      </p:sp>
      <p:sp>
        <p:nvSpPr>
          <p:cNvPr id="9" name="Rectangle 9"/>
          <p:cNvSpPr/>
          <p:nvPr/>
        </p:nvSpPr>
        <p:spPr>
          <a:xfrm>
            <a:off x="0" y="571500"/>
            <a:ext cx="12192000" cy="9525"/>
          </a:xfrm>
          <a:prstGeom prst="rect">
            <a:avLst/>
          </a:prstGeom>
          <a:solidFill>
            <a:srgbClr val="E2E8F0"/>
          </a:solidFill>
          <a:ln>
            <a:noFill/>
          </a:ln>
        </p:spPr>
      </p:sp>
      <p:sp>
        <p:nvSpPr>
          <p:cNvPr id="10" name="TextBox 10"/>
          <p:cNvSpPr txBox="1"/>
          <p:nvPr/>
        </p:nvSpPr>
        <p:spPr>
          <a:xfrm>
            <a:off x="544830" y="773430"/>
            <a:ext cx="2629662" cy="426720"/>
          </a:xfrm>
          <a:prstGeom prst="rect">
            <a:avLst/>
          </a:prstGeom>
          <a:noFill/>
          <a:ln>
            <a:noFill/>
          </a:ln>
        </p:spPr>
        <p:txBody>
          <a:bodyPr wrap="none" lIns="0" tIns="0" rIns="0" bIns="0" anchor="t" anchorCtr="0">
            <a:spAutoFit/>
          </a:bodyPr>
          <a:lstStyle/>
          <a:p>
            <a:pPr algn="l"/>
            <a:r>
              <a:rPr lang="zh-CN" sz="2100" b="1" dirty="0">
                <a:solidFill>
                  <a:srgbClr val="1E3A5F"/>
                </a:solidFill>
                <a:latin typeface="Segoe UI"/>
                <a:ea typeface="Microsoft YaHei"/>
                <a:cs typeface="Segoe UI"/>
              </a:rPr>
              <a:t>五、区域融资概览</a:t>
            </a:r>
          </a:p>
        </p:txBody>
      </p:sp>
      <p:sp>
        <p:nvSpPr>
          <p:cNvPr id="11" name="TextBox 11"/>
          <p:cNvSpPr txBox="1"/>
          <p:nvPr/>
        </p:nvSpPr>
        <p:spPr>
          <a:xfrm>
            <a:off x="3129915" y="886778"/>
            <a:ext cx="824103" cy="213360"/>
          </a:xfrm>
          <a:prstGeom prst="rect">
            <a:avLst/>
          </a:prstGeom>
          <a:noFill/>
          <a:ln>
            <a:noFill/>
          </a:ln>
        </p:spPr>
        <p:txBody>
          <a:bodyPr wrap="none" lIns="0" tIns="0" rIns="0" bIns="0" anchor="t" anchorCtr="0">
            <a:spAutoFit/>
          </a:bodyPr>
          <a:lstStyle/>
          <a:p>
            <a:pPr algn="l"/>
            <a:r>
              <a:rPr lang="zh-CN" sz="1050" dirty="0">
                <a:solidFill>
                  <a:srgbClr val="64748B"/>
                </a:solidFill>
                <a:latin typeface="Segoe UI"/>
                <a:ea typeface="Microsoft YaHei"/>
                <a:cs typeface="Segoe UI"/>
              </a:rPr>
              <a:t>2024年数据</a:t>
            </a:r>
          </a:p>
        </p:txBody>
      </p:sp>
      <p:grpSp>
        <p:nvGrpSpPr>
          <p:cNvPr id="18" name="Group 18"/>
          <p:cNvGrpSpPr/>
          <p:nvPr/>
        </p:nvGrpSpPr>
        <p:grpSpPr>
          <a:xfrm>
            <a:off x="571500" y="1238250"/>
            <a:ext cx="2667000" cy="1428750"/>
            <a:chOff x="571500" y="1238250"/>
            <a:chExt cx="2667000" cy="1428750"/>
          </a:xfrm>
          <a:effectLst>
            <a:outerShdw blurRad="57150" dist="19050" dir="10798281" algn="tl" rotWithShape="0">
              <a:srgbClr val="000000">
                <a:alpha val="10000"/>
              </a:srgbClr>
            </a:outerShdw>
          </a:effectLst>
        </p:grpSpPr>
        <p:sp>
          <p:nvSpPr>
            <p:cNvPr id="12" name="Freeform 12"/>
            <p:cNvSpPr/>
            <p:nvPr/>
          </p:nvSpPr>
          <p:spPr>
            <a:xfrm>
              <a:off x="571500" y="1238250"/>
              <a:ext cx="2667000" cy="1428750"/>
            </a:xfrm>
            <a:custGeom>
              <a:avLst/>
              <a:gdLst/>
              <a:ahLst/>
              <a:cxnLst/>
              <a:rect l="l" t="t" r="r" b="b"/>
              <a:pathLst>
                <a:path w="2667000" h="1428750">
                  <a:moveTo>
                    <a:pt x="76200" y="0"/>
                  </a:moveTo>
                  <a:lnTo>
                    <a:pt x="2590800" y="0"/>
                  </a:lnTo>
                  <a:cubicBezTo>
                    <a:pt x="2632884" y="0"/>
                    <a:pt x="2667000" y="34116"/>
                    <a:pt x="2667000" y="76200"/>
                  </a:cubicBezTo>
                  <a:lnTo>
                    <a:pt x="2667000" y="1352550"/>
                  </a:lnTo>
                  <a:cubicBezTo>
                    <a:pt x="2667000" y="1394634"/>
                    <a:pt x="2632884" y="1428750"/>
                    <a:pt x="2590800" y="1428750"/>
                  </a:cubicBezTo>
                  <a:lnTo>
                    <a:pt x="76200" y="1428750"/>
                  </a:lnTo>
                  <a:cubicBezTo>
                    <a:pt x="34116" y="1428750"/>
                    <a:pt x="0" y="1394634"/>
                    <a:pt x="0" y="1352550"/>
                  </a:cubicBezTo>
                  <a:lnTo>
                    <a:pt x="0" y="76200"/>
                  </a:lnTo>
                  <a:cubicBezTo>
                    <a:pt x="0" y="34116"/>
                    <a:pt x="34116" y="0"/>
                    <a:pt x="76200" y="0"/>
                  </a:cubicBezTo>
                  <a:close/>
                </a:path>
              </a:pathLst>
            </a:custGeom>
            <a:solidFill>
              <a:srgbClr val="1E3A5F"/>
            </a:solidFill>
            <a:ln>
              <a:noFill/>
            </a:ln>
            <a:effectLst>
              <a:outerShdw blurRad="57150" dist="19050" dir="10798281" algn="tl" rotWithShape="0">
                <a:srgbClr val="000000">
                  <a:alpha val="10000"/>
                </a:srgbClr>
              </a:outerShdw>
            </a:effectLst>
          </p:spPr>
        </p:sp>
        <p:sp>
          <p:nvSpPr>
            <p:cNvPr id="13" name="TextBox 13"/>
            <p:cNvSpPr txBox="1"/>
            <p:nvPr/>
          </p:nvSpPr>
          <p:spPr>
            <a:xfrm>
              <a:off x="843915" y="1458278"/>
              <a:ext cx="1207484" cy="21336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1050" dirty="0">
                  <a:solidFill>
                    <a:srgbClr val="FFFFFF">
                      <a:alpha val="80000"/>
                    </a:srgbClr>
                  </a:solidFill>
                  <a:latin typeface="Segoe UI"/>
                  <a:ea typeface="Microsoft YaHei"/>
                  <a:cs typeface="Segoe UI"/>
                </a:rPr>
                <a:t>5.1 区域社融增量</a:t>
              </a:r>
            </a:p>
          </p:txBody>
        </p:sp>
        <p:sp>
          <p:nvSpPr>
            <p:cNvPr id="14" name="TextBox 14"/>
            <p:cNvSpPr txBox="1"/>
            <p:nvPr/>
          </p:nvSpPr>
          <p:spPr>
            <a:xfrm>
              <a:off x="817245" y="1755458"/>
              <a:ext cx="1408426" cy="64008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3150" b="1" dirty="0">
                  <a:solidFill>
                    <a:srgbClr val="FFFFFF"/>
                  </a:solidFill>
                  <a:latin typeface="Segoe UI"/>
                  <a:ea typeface="Microsoft YaHei"/>
                  <a:cs typeface="Segoe UI"/>
                </a:rPr>
                <a:t>7,565</a:t>
              </a:r>
            </a:p>
          </p:txBody>
        </p:sp>
        <p:sp>
          <p:nvSpPr>
            <p:cNvPr id="15" name="TextBox 15"/>
            <p:cNvSpPr txBox="1"/>
            <p:nvPr/>
          </p:nvSpPr>
          <p:spPr>
            <a:xfrm>
              <a:off x="2127885" y="1965960"/>
              <a:ext cx="381000" cy="24384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1200" dirty="0">
                  <a:solidFill>
                    <a:srgbClr val="FFFFFF">
                      <a:alpha val="80000"/>
                    </a:srgbClr>
                  </a:solidFill>
                  <a:latin typeface="Segoe UI"/>
                  <a:ea typeface="Microsoft YaHei"/>
                  <a:cs typeface="Segoe UI"/>
                </a:rPr>
                <a:t>亿元</a:t>
              </a:r>
            </a:p>
          </p:txBody>
        </p:sp>
        <p:sp>
          <p:nvSpPr>
            <p:cNvPr id="16" name="TextBox 16"/>
            <p:cNvSpPr txBox="1"/>
            <p:nvPr/>
          </p:nvSpPr>
          <p:spPr>
            <a:xfrm>
              <a:off x="845820" y="2331720"/>
              <a:ext cx="837819" cy="18288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900" dirty="0">
                  <a:solidFill>
                    <a:srgbClr val="E63946"/>
                  </a:solidFill>
                  <a:latin typeface="Segoe UI"/>
                  <a:ea typeface="Microsoft YaHei"/>
                  <a:cs typeface="Segoe UI"/>
                </a:rPr>
                <a:t>▼ -1.30% 同比</a:t>
              </a:r>
            </a:p>
          </p:txBody>
        </p:sp>
        <p:sp>
          <p:nvSpPr>
            <p:cNvPr id="17" name="TextBox 17"/>
            <p:cNvSpPr txBox="1"/>
            <p:nvPr/>
          </p:nvSpPr>
          <p:spPr>
            <a:xfrm>
              <a:off x="1894522" y="2339816"/>
              <a:ext cx="743902" cy="16764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825" dirty="0">
                  <a:solidFill>
                    <a:srgbClr val="FFFFFF">
                      <a:alpha val="60000"/>
                    </a:srgbClr>
                  </a:solidFill>
                  <a:latin typeface="Segoe UI"/>
                  <a:ea typeface="Microsoft YaHei"/>
                  <a:cs typeface="Segoe UI"/>
                </a:rPr>
                <a:t>央行统计口径</a:t>
              </a:r>
            </a:p>
          </p:txBody>
        </p:sp>
      </p:grpSp>
      <p:grpSp>
        <p:nvGrpSpPr>
          <p:cNvPr id="25" name="Group 25"/>
          <p:cNvGrpSpPr/>
          <p:nvPr/>
        </p:nvGrpSpPr>
        <p:grpSpPr>
          <a:xfrm>
            <a:off x="3429000" y="1238250"/>
            <a:ext cx="2667000" cy="1428750"/>
            <a:chOff x="3429000" y="1238250"/>
            <a:chExt cx="2667000" cy="1428750"/>
          </a:xfrm>
          <a:effectLst>
            <a:outerShdw blurRad="57150" dist="19050" dir="10798281" algn="tl" rotWithShape="0">
              <a:srgbClr val="000000">
                <a:alpha val="10000"/>
              </a:srgbClr>
            </a:outerShdw>
          </a:effectLst>
        </p:grpSpPr>
        <p:sp>
          <p:nvSpPr>
            <p:cNvPr id="19" name="Freeform 19"/>
            <p:cNvSpPr/>
            <p:nvPr/>
          </p:nvSpPr>
          <p:spPr>
            <a:xfrm>
              <a:off x="3429000" y="1238250"/>
              <a:ext cx="2667000" cy="1428750"/>
            </a:xfrm>
            <a:custGeom>
              <a:avLst/>
              <a:gdLst/>
              <a:ahLst/>
              <a:cxnLst/>
              <a:rect l="l" t="t" r="r" b="b"/>
              <a:pathLst>
                <a:path w="2667000" h="1428750">
                  <a:moveTo>
                    <a:pt x="76200" y="0"/>
                  </a:moveTo>
                  <a:lnTo>
                    <a:pt x="2590800" y="0"/>
                  </a:lnTo>
                  <a:cubicBezTo>
                    <a:pt x="2632884" y="0"/>
                    <a:pt x="2667000" y="34116"/>
                    <a:pt x="2667000" y="76200"/>
                  </a:cubicBezTo>
                  <a:lnTo>
                    <a:pt x="2667000" y="1352550"/>
                  </a:lnTo>
                  <a:cubicBezTo>
                    <a:pt x="2667000" y="1394634"/>
                    <a:pt x="2632884" y="1428750"/>
                    <a:pt x="2590800" y="1428750"/>
                  </a:cubicBezTo>
                  <a:lnTo>
                    <a:pt x="76200" y="1428750"/>
                  </a:lnTo>
                  <a:cubicBezTo>
                    <a:pt x="34116" y="1428750"/>
                    <a:pt x="0" y="1394634"/>
                    <a:pt x="0" y="1352550"/>
                  </a:cubicBezTo>
                  <a:lnTo>
                    <a:pt x="0" y="76200"/>
                  </a:lnTo>
                  <a:cubicBezTo>
                    <a:pt x="0" y="34116"/>
                    <a:pt x="34116" y="0"/>
                    <a:pt x="76200" y="0"/>
                  </a:cubicBezTo>
                  <a:close/>
                </a:path>
              </a:pathLst>
            </a:custGeom>
            <a:solidFill>
              <a:srgbClr val="FFFFFF"/>
            </a:solidFill>
            <a:ln>
              <a:noFill/>
            </a:ln>
            <a:effectLst>
              <a:outerShdw blurRad="57150" dist="19050" dir="10798281" algn="tl" rotWithShape="0">
                <a:srgbClr val="000000">
                  <a:alpha val="10000"/>
                </a:srgbClr>
              </a:outerShdw>
            </a:effectLst>
          </p:spPr>
        </p:sp>
        <p:sp>
          <p:nvSpPr>
            <p:cNvPr id="20" name="TextBox 20"/>
            <p:cNvSpPr txBox="1"/>
            <p:nvPr/>
          </p:nvSpPr>
          <p:spPr>
            <a:xfrm>
              <a:off x="3701415" y="1458278"/>
              <a:ext cx="870109" cy="21336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1050" dirty="0">
                  <a:solidFill>
                    <a:srgbClr val="64748B"/>
                  </a:solidFill>
                  <a:latin typeface="Segoe UI"/>
                  <a:ea typeface="Microsoft YaHei"/>
                  <a:cs typeface="Segoe UI"/>
                </a:rPr>
                <a:t>5.2 A股融资</a:t>
              </a:r>
            </a:p>
          </p:txBody>
        </p:sp>
        <p:sp>
          <p:nvSpPr>
            <p:cNvPr id="21" name="TextBox 21"/>
            <p:cNvSpPr txBox="1"/>
            <p:nvPr/>
          </p:nvSpPr>
          <p:spPr>
            <a:xfrm>
              <a:off x="3674745" y="1755458"/>
              <a:ext cx="1408426" cy="64008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3150" b="1" dirty="0">
                  <a:solidFill>
                    <a:srgbClr val="1E3A5F"/>
                  </a:solidFill>
                  <a:latin typeface="Segoe UI"/>
                  <a:ea typeface="Microsoft YaHei"/>
                  <a:cs typeface="Segoe UI"/>
                </a:rPr>
                <a:t>64.25</a:t>
              </a:r>
            </a:p>
          </p:txBody>
        </p:sp>
        <p:sp>
          <p:nvSpPr>
            <p:cNvPr id="22" name="TextBox 22"/>
            <p:cNvSpPr txBox="1"/>
            <p:nvPr/>
          </p:nvSpPr>
          <p:spPr>
            <a:xfrm>
              <a:off x="4937760" y="1965960"/>
              <a:ext cx="381000" cy="24384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1200" dirty="0">
                  <a:solidFill>
                    <a:srgbClr val="64748B"/>
                  </a:solidFill>
                  <a:latin typeface="Segoe UI"/>
                  <a:ea typeface="Microsoft YaHei"/>
                  <a:cs typeface="Segoe UI"/>
                </a:rPr>
                <a:t>亿元</a:t>
              </a:r>
            </a:p>
          </p:txBody>
        </p:sp>
        <p:sp>
          <p:nvSpPr>
            <p:cNvPr id="23" name="TextBox 23"/>
            <p:cNvSpPr txBox="1"/>
            <p:nvPr/>
          </p:nvSpPr>
          <p:spPr>
            <a:xfrm>
              <a:off x="3703320" y="2284095"/>
              <a:ext cx="1008697" cy="18288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900" dirty="0">
                  <a:solidFill>
                    <a:srgbClr val="64748B"/>
                  </a:solidFill>
                  <a:latin typeface="Segoe UI"/>
                  <a:ea typeface="Microsoft YaHei"/>
                  <a:cs typeface="Segoe UI"/>
                </a:rPr>
                <a:t>首发融资 6.64亿</a:t>
              </a:r>
            </a:p>
          </p:txBody>
        </p:sp>
        <p:sp>
          <p:nvSpPr>
            <p:cNvPr id="24" name="TextBox 24"/>
            <p:cNvSpPr txBox="1"/>
            <p:nvPr/>
          </p:nvSpPr>
          <p:spPr>
            <a:xfrm>
              <a:off x="3704272" y="2463641"/>
              <a:ext cx="1551194" cy="16764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825" dirty="0">
                  <a:solidFill>
                    <a:srgbClr val="4A90D9"/>
                  </a:solidFill>
                  <a:latin typeface="Segoe UI"/>
                  <a:ea typeface="Microsoft YaHei"/>
                  <a:cs typeface="Segoe UI"/>
                </a:rPr>
                <a:t>上市公司78家 | 市值1.19万亿</a:t>
              </a:r>
            </a:p>
          </p:txBody>
        </p:sp>
      </p:grpSp>
      <p:grpSp>
        <p:nvGrpSpPr>
          <p:cNvPr id="32" name="Group 32"/>
          <p:cNvGrpSpPr/>
          <p:nvPr/>
        </p:nvGrpSpPr>
        <p:grpSpPr>
          <a:xfrm>
            <a:off x="6286500" y="1238250"/>
            <a:ext cx="2667000" cy="1428750"/>
            <a:chOff x="6286500" y="1238250"/>
            <a:chExt cx="2667000" cy="1428750"/>
          </a:xfrm>
          <a:effectLst>
            <a:outerShdw blurRad="57150" dist="19050" dir="10798281" algn="tl" rotWithShape="0">
              <a:srgbClr val="000000">
                <a:alpha val="10000"/>
              </a:srgbClr>
            </a:outerShdw>
          </a:effectLst>
        </p:grpSpPr>
        <p:sp>
          <p:nvSpPr>
            <p:cNvPr id="26" name="Freeform 26"/>
            <p:cNvSpPr/>
            <p:nvPr/>
          </p:nvSpPr>
          <p:spPr>
            <a:xfrm>
              <a:off x="6286500" y="1238250"/>
              <a:ext cx="2667000" cy="1428750"/>
            </a:xfrm>
            <a:custGeom>
              <a:avLst/>
              <a:gdLst/>
              <a:ahLst/>
              <a:cxnLst/>
              <a:rect l="l" t="t" r="r" b="b"/>
              <a:pathLst>
                <a:path w="2667000" h="1428750">
                  <a:moveTo>
                    <a:pt x="76200" y="0"/>
                  </a:moveTo>
                  <a:lnTo>
                    <a:pt x="2590800" y="0"/>
                  </a:lnTo>
                  <a:cubicBezTo>
                    <a:pt x="2632884" y="0"/>
                    <a:pt x="2667000" y="34116"/>
                    <a:pt x="2667000" y="76200"/>
                  </a:cubicBezTo>
                  <a:lnTo>
                    <a:pt x="2667000" y="1352550"/>
                  </a:lnTo>
                  <a:cubicBezTo>
                    <a:pt x="2667000" y="1394634"/>
                    <a:pt x="2632884" y="1428750"/>
                    <a:pt x="2590800" y="1428750"/>
                  </a:cubicBezTo>
                  <a:lnTo>
                    <a:pt x="76200" y="1428750"/>
                  </a:lnTo>
                  <a:cubicBezTo>
                    <a:pt x="34116" y="1428750"/>
                    <a:pt x="0" y="1394634"/>
                    <a:pt x="0" y="1352550"/>
                  </a:cubicBezTo>
                  <a:lnTo>
                    <a:pt x="0" y="76200"/>
                  </a:lnTo>
                  <a:cubicBezTo>
                    <a:pt x="0" y="34116"/>
                    <a:pt x="34116" y="0"/>
                    <a:pt x="76200" y="0"/>
                  </a:cubicBezTo>
                  <a:close/>
                </a:path>
              </a:pathLst>
            </a:custGeom>
            <a:solidFill>
              <a:srgbClr val="FEF3C7"/>
            </a:solidFill>
            <a:ln>
              <a:noFill/>
            </a:ln>
            <a:effectLst>
              <a:outerShdw blurRad="57150" dist="19050" dir="10798281" algn="tl" rotWithShape="0">
                <a:srgbClr val="000000">
                  <a:alpha val="10000"/>
                </a:srgbClr>
              </a:outerShdw>
            </a:effectLst>
          </p:spPr>
        </p:sp>
        <p:sp>
          <p:nvSpPr>
            <p:cNvPr id="27" name="TextBox 27"/>
            <p:cNvSpPr txBox="1"/>
            <p:nvPr/>
          </p:nvSpPr>
          <p:spPr>
            <a:xfrm>
              <a:off x="6558915" y="1458278"/>
              <a:ext cx="1859232" cy="21336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1050" dirty="0">
                  <a:solidFill>
                    <a:srgbClr val="64748B"/>
                  </a:solidFill>
                  <a:latin typeface="Segoe UI"/>
                  <a:ea typeface="Microsoft YaHei"/>
                  <a:cs typeface="Segoe UI"/>
                </a:rPr>
                <a:t>5.3 非金融企业债券净融资</a:t>
              </a:r>
            </a:p>
          </p:txBody>
        </p:sp>
        <p:sp>
          <p:nvSpPr>
            <p:cNvPr id="28" name="TextBox 28"/>
            <p:cNvSpPr txBox="1"/>
            <p:nvPr/>
          </p:nvSpPr>
          <p:spPr>
            <a:xfrm>
              <a:off x="6532245" y="1755458"/>
              <a:ext cx="1819027" cy="64008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3150" b="1" dirty="0">
                  <a:solidFill>
                    <a:srgbClr val="E63946"/>
                  </a:solidFill>
                  <a:latin typeface="Segoe UI"/>
                  <a:ea typeface="Microsoft YaHei"/>
                  <a:cs typeface="Segoe UI"/>
                </a:rPr>
                <a:t>-174.97</a:t>
              </a:r>
            </a:p>
          </p:txBody>
        </p:sp>
        <p:sp>
          <p:nvSpPr>
            <p:cNvPr id="29" name="TextBox 29"/>
            <p:cNvSpPr txBox="1"/>
            <p:nvPr/>
          </p:nvSpPr>
          <p:spPr>
            <a:xfrm>
              <a:off x="8319135" y="1965960"/>
              <a:ext cx="381000" cy="24384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1200" dirty="0">
                  <a:solidFill>
                    <a:srgbClr val="64748B"/>
                  </a:solidFill>
                  <a:latin typeface="Segoe UI"/>
                  <a:ea typeface="Microsoft YaHei"/>
                  <a:cs typeface="Segoe UI"/>
                </a:rPr>
                <a:t>亿元</a:t>
              </a:r>
            </a:p>
          </p:txBody>
        </p:sp>
        <p:sp>
          <p:nvSpPr>
            <p:cNvPr id="30" name="TextBox 30"/>
            <p:cNvSpPr txBox="1"/>
            <p:nvPr/>
          </p:nvSpPr>
          <p:spPr>
            <a:xfrm>
              <a:off x="6560820" y="2331720"/>
              <a:ext cx="601218" cy="18288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900" dirty="0">
                  <a:solidFill>
                    <a:srgbClr val="E63946"/>
                  </a:solidFill>
                  <a:latin typeface="Segoe UI"/>
                  <a:ea typeface="Microsoft YaHei"/>
                  <a:cs typeface="Segoe UI"/>
                </a:rPr>
                <a:t>⚠️ 净流出</a:t>
              </a:r>
            </a:p>
          </p:txBody>
        </p:sp>
        <p:sp>
          <p:nvSpPr>
            <p:cNvPr id="31" name="TextBox 31"/>
            <p:cNvSpPr txBox="1"/>
            <p:nvPr/>
          </p:nvSpPr>
          <p:spPr>
            <a:xfrm>
              <a:off x="7323772" y="2339816"/>
              <a:ext cx="1316236" cy="16764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825" dirty="0">
                  <a:solidFill>
                    <a:srgbClr val="64748B"/>
                  </a:solidFill>
                  <a:latin typeface="Segoe UI"/>
                  <a:ea typeface="Microsoft YaHei"/>
                  <a:cs typeface="Segoe UI"/>
                </a:rPr>
                <a:t>含城投债+产业债+ABS等</a:t>
              </a:r>
            </a:p>
          </p:txBody>
        </p:sp>
      </p:grpSp>
      <p:grpSp>
        <p:nvGrpSpPr>
          <p:cNvPr id="38" name="Group 38"/>
          <p:cNvGrpSpPr/>
          <p:nvPr/>
        </p:nvGrpSpPr>
        <p:grpSpPr>
          <a:xfrm>
            <a:off x="9144000" y="1238250"/>
            <a:ext cx="2476500" cy="1428750"/>
            <a:chOff x="9144000" y="1238250"/>
            <a:chExt cx="2476500" cy="1428750"/>
          </a:xfrm>
          <a:effectLst>
            <a:outerShdw blurRad="57150" dist="19050" dir="10798281" algn="tl" rotWithShape="0">
              <a:srgbClr val="000000">
                <a:alpha val="10000"/>
              </a:srgbClr>
            </a:outerShdw>
          </a:effectLst>
        </p:grpSpPr>
        <p:sp>
          <p:nvSpPr>
            <p:cNvPr id="33" name="Freeform 33"/>
            <p:cNvSpPr/>
            <p:nvPr/>
          </p:nvSpPr>
          <p:spPr>
            <a:xfrm>
              <a:off x="9144000" y="1238250"/>
              <a:ext cx="2476500" cy="1428750"/>
            </a:xfrm>
            <a:custGeom>
              <a:avLst/>
              <a:gdLst/>
              <a:ahLst/>
              <a:cxnLst/>
              <a:rect l="l" t="t" r="r" b="b"/>
              <a:pathLst>
                <a:path w="2476500" h="1428750">
                  <a:moveTo>
                    <a:pt x="76200" y="0"/>
                  </a:moveTo>
                  <a:lnTo>
                    <a:pt x="2400300" y="0"/>
                  </a:lnTo>
                  <a:cubicBezTo>
                    <a:pt x="2442384" y="0"/>
                    <a:pt x="2476500" y="34116"/>
                    <a:pt x="2476500" y="76200"/>
                  </a:cubicBezTo>
                  <a:lnTo>
                    <a:pt x="2476500" y="1352550"/>
                  </a:lnTo>
                  <a:cubicBezTo>
                    <a:pt x="2476500" y="1394634"/>
                    <a:pt x="2442384" y="1428750"/>
                    <a:pt x="2400300" y="1428750"/>
                  </a:cubicBezTo>
                  <a:lnTo>
                    <a:pt x="76200" y="1428750"/>
                  </a:lnTo>
                  <a:cubicBezTo>
                    <a:pt x="34116" y="1428750"/>
                    <a:pt x="0" y="1394634"/>
                    <a:pt x="0" y="1352550"/>
                  </a:cubicBezTo>
                  <a:lnTo>
                    <a:pt x="0" y="76200"/>
                  </a:lnTo>
                  <a:cubicBezTo>
                    <a:pt x="0" y="34116"/>
                    <a:pt x="34116" y="0"/>
                    <a:pt x="76200" y="0"/>
                  </a:cubicBezTo>
                  <a:close/>
                </a:path>
              </a:pathLst>
            </a:custGeom>
            <a:solidFill>
              <a:srgbClr val="FFFFFF"/>
            </a:solidFill>
            <a:ln>
              <a:noFill/>
            </a:ln>
            <a:effectLst>
              <a:outerShdw blurRad="57150" dist="19050" dir="10798281" algn="tl" rotWithShape="0">
                <a:srgbClr val="000000">
                  <a:alpha val="10000"/>
                </a:srgbClr>
              </a:outerShdw>
            </a:effectLst>
          </p:spPr>
        </p:sp>
        <p:sp>
          <p:nvSpPr>
            <p:cNvPr id="34" name="TextBox 34"/>
            <p:cNvSpPr txBox="1"/>
            <p:nvPr/>
          </p:nvSpPr>
          <p:spPr>
            <a:xfrm>
              <a:off x="9416415" y="1458278"/>
              <a:ext cx="1406842" cy="21336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1050" dirty="0">
                  <a:solidFill>
                    <a:srgbClr val="64748B"/>
                  </a:solidFill>
                  <a:latin typeface="Segoe UI"/>
                  <a:ea typeface="Microsoft YaHei"/>
                  <a:cs typeface="Segoe UI"/>
                </a:rPr>
                <a:t>金融企业债券净融资</a:t>
              </a:r>
            </a:p>
          </p:txBody>
        </p:sp>
        <p:sp>
          <p:nvSpPr>
            <p:cNvPr id="35" name="TextBox 35"/>
            <p:cNvSpPr txBox="1"/>
            <p:nvPr/>
          </p:nvSpPr>
          <p:spPr>
            <a:xfrm>
              <a:off x="9389745" y="1755458"/>
              <a:ext cx="1674109" cy="64008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3150" b="1" dirty="0">
                  <a:solidFill>
                    <a:srgbClr val="2ECC71"/>
                  </a:solidFill>
                  <a:latin typeface="Segoe UI"/>
                  <a:ea typeface="Microsoft YaHei"/>
                  <a:cs typeface="Segoe UI"/>
                </a:rPr>
                <a:t>995.96</a:t>
              </a:r>
            </a:p>
          </p:txBody>
        </p:sp>
        <p:sp>
          <p:nvSpPr>
            <p:cNvPr id="36" name="TextBox 36"/>
            <p:cNvSpPr txBox="1"/>
            <p:nvPr/>
          </p:nvSpPr>
          <p:spPr>
            <a:xfrm>
              <a:off x="11033760" y="1965960"/>
              <a:ext cx="381000" cy="24384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1200" dirty="0">
                  <a:solidFill>
                    <a:srgbClr val="64748B"/>
                  </a:solidFill>
                  <a:latin typeface="Segoe UI"/>
                  <a:ea typeface="Microsoft YaHei"/>
                  <a:cs typeface="Segoe UI"/>
                </a:rPr>
                <a:t>亿元</a:t>
              </a:r>
            </a:p>
          </p:txBody>
        </p:sp>
        <p:sp>
          <p:nvSpPr>
            <p:cNvPr id="37" name="TextBox 37"/>
            <p:cNvSpPr txBox="1"/>
            <p:nvPr/>
          </p:nvSpPr>
          <p:spPr>
            <a:xfrm>
              <a:off x="9418320" y="2331720"/>
              <a:ext cx="528923" cy="18288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900" dirty="0">
                  <a:solidFill>
                    <a:srgbClr val="2ECC71"/>
                  </a:solidFill>
                  <a:latin typeface="Segoe UI"/>
                  <a:ea typeface="Microsoft YaHei"/>
                  <a:cs typeface="Segoe UI"/>
                </a:rPr>
                <a:t>▲ 净流入</a:t>
              </a:r>
            </a:p>
          </p:txBody>
        </p:sp>
      </p:grpSp>
      <p:grpSp>
        <p:nvGrpSpPr>
          <p:cNvPr id="45" name="Group 45"/>
          <p:cNvGrpSpPr/>
          <p:nvPr/>
        </p:nvGrpSpPr>
        <p:grpSpPr>
          <a:xfrm>
            <a:off x="571500" y="2857500"/>
            <a:ext cx="2667000" cy="1428750"/>
            <a:chOff x="571500" y="2857500"/>
            <a:chExt cx="2667000" cy="1428750"/>
          </a:xfrm>
          <a:effectLst>
            <a:outerShdw blurRad="57150" dist="19050" dir="10798281" algn="tl" rotWithShape="0">
              <a:srgbClr val="000000">
                <a:alpha val="10000"/>
              </a:srgbClr>
            </a:outerShdw>
          </a:effectLst>
        </p:grpSpPr>
        <p:sp>
          <p:nvSpPr>
            <p:cNvPr id="39" name="Freeform 39"/>
            <p:cNvSpPr/>
            <p:nvPr/>
          </p:nvSpPr>
          <p:spPr>
            <a:xfrm>
              <a:off x="571500" y="2857500"/>
              <a:ext cx="2667000" cy="1428750"/>
            </a:xfrm>
            <a:custGeom>
              <a:avLst/>
              <a:gdLst/>
              <a:ahLst/>
              <a:cxnLst/>
              <a:rect l="l" t="t" r="r" b="b"/>
              <a:pathLst>
                <a:path w="2667000" h="1428750">
                  <a:moveTo>
                    <a:pt x="76200" y="0"/>
                  </a:moveTo>
                  <a:lnTo>
                    <a:pt x="2590800" y="0"/>
                  </a:lnTo>
                  <a:cubicBezTo>
                    <a:pt x="2632884" y="0"/>
                    <a:pt x="2667000" y="34116"/>
                    <a:pt x="2667000" y="76200"/>
                  </a:cubicBezTo>
                  <a:lnTo>
                    <a:pt x="2667000" y="1352550"/>
                  </a:lnTo>
                  <a:cubicBezTo>
                    <a:pt x="2667000" y="1394634"/>
                    <a:pt x="2632884" y="1428750"/>
                    <a:pt x="2590800" y="1428750"/>
                  </a:cubicBezTo>
                  <a:lnTo>
                    <a:pt x="76200" y="1428750"/>
                  </a:lnTo>
                  <a:cubicBezTo>
                    <a:pt x="34116" y="1428750"/>
                    <a:pt x="0" y="1394634"/>
                    <a:pt x="0" y="1352550"/>
                  </a:cubicBezTo>
                  <a:lnTo>
                    <a:pt x="0" y="76200"/>
                  </a:lnTo>
                  <a:cubicBezTo>
                    <a:pt x="0" y="34116"/>
                    <a:pt x="34116" y="0"/>
                    <a:pt x="76200" y="0"/>
                  </a:cubicBezTo>
                  <a:close/>
                </a:path>
              </a:pathLst>
            </a:custGeom>
            <a:solidFill>
              <a:srgbClr val="FFFFFF"/>
            </a:solidFill>
            <a:ln>
              <a:noFill/>
            </a:ln>
            <a:effectLst>
              <a:outerShdw blurRad="57150" dist="19050" dir="10798281" algn="tl" rotWithShape="0">
                <a:srgbClr val="000000">
                  <a:alpha val="10000"/>
                </a:srgbClr>
              </a:outerShdw>
            </a:effectLst>
          </p:spPr>
        </p:sp>
        <p:sp>
          <p:nvSpPr>
            <p:cNvPr id="40" name="TextBox 40"/>
            <p:cNvSpPr txBox="1"/>
            <p:nvPr/>
          </p:nvSpPr>
          <p:spPr>
            <a:xfrm>
              <a:off x="843915" y="3077528"/>
              <a:ext cx="1245822" cy="21336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1050" dirty="0">
                  <a:solidFill>
                    <a:srgbClr val="64748B"/>
                  </a:solidFill>
                  <a:latin typeface="Segoe UI"/>
                  <a:ea typeface="Microsoft YaHei"/>
                  <a:cs typeface="Segoe UI"/>
                </a:rPr>
                <a:t>5.4 地方债净融资</a:t>
              </a:r>
            </a:p>
          </p:txBody>
        </p:sp>
        <p:sp>
          <p:nvSpPr>
            <p:cNvPr id="41" name="TextBox 41"/>
            <p:cNvSpPr txBox="1"/>
            <p:nvPr/>
          </p:nvSpPr>
          <p:spPr>
            <a:xfrm>
              <a:off x="817245" y="3374708"/>
              <a:ext cx="2084711" cy="64008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3150" b="1" dirty="0">
                  <a:solidFill>
                    <a:srgbClr val="4A90D9"/>
                  </a:solidFill>
                  <a:latin typeface="Segoe UI"/>
                  <a:ea typeface="Microsoft YaHei"/>
                  <a:cs typeface="Segoe UI"/>
                </a:rPr>
                <a:t>2,169.86</a:t>
              </a:r>
            </a:p>
          </p:txBody>
        </p:sp>
        <p:sp>
          <p:nvSpPr>
            <p:cNvPr id="42" name="TextBox 42"/>
            <p:cNvSpPr txBox="1"/>
            <p:nvPr/>
          </p:nvSpPr>
          <p:spPr>
            <a:xfrm>
              <a:off x="2651760" y="3585210"/>
              <a:ext cx="381000" cy="24384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1200" dirty="0">
                  <a:solidFill>
                    <a:srgbClr val="64748B"/>
                  </a:solidFill>
                  <a:latin typeface="Segoe UI"/>
                  <a:ea typeface="Microsoft YaHei"/>
                  <a:cs typeface="Segoe UI"/>
                </a:rPr>
                <a:t>亿元</a:t>
              </a:r>
            </a:p>
          </p:txBody>
        </p:sp>
        <p:sp>
          <p:nvSpPr>
            <p:cNvPr id="43" name="TextBox 43"/>
            <p:cNvSpPr txBox="1"/>
            <p:nvPr/>
          </p:nvSpPr>
          <p:spPr>
            <a:xfrm>
              <a:off x="846772" y="3911441"/>
              <a:ext cx="1822299" cy="16764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825" dirty="0">
                  <a:solidFill>
                    <a:srgbClr val="64748B"/>
                  </a:solidFill>
                  <a:latin typeface="Segoe UI"/>
                  <a:ea typeface="Microsoft YaHei"/>
                  <a:cs typeface="Segoe UI"/>
                </a:rPr>
                <a:t>发行3,318.78亿 | 偿还1,148.92亿</a:t>
              </a:r>
            </a:p>
          </p:txBody>
        </p:sp>
        <p:sp>
          <p:nvSpPr>
            <p:cNvPr id="44" name="TextBox 44"/>
            <p:cNvSpPr txBox="1"/>
            <p:nvPr/>
          </p:nvSpPr>
          <p:spPr>
            <a:xfrm>
              <a:off x="846772" y="4082891"/>
              <a:ext cx="1105376" cy="16764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825" dirty="0">
                  <a:solidFill>
                    <a:srgbClr val="4A90D9"/>
                  </a:solidFill>
                  <a:latin typeface="Segoe UI"/>
                  <a:ea typeface="Microsoft YaHei"/>
                  <a:cs typeface="Segoe UI"/>
                </a:rPr>
                <a:t>重要的政府融资渠道</a:t>
              </a:r>
            </a:p>
          </p:txBody>
        </p:sp>
      </p:grpSp>
      <p:grpSp>
        <p:nvGrpSpPr>
          <p:cNvPr id="52" name="Group 52"/>
          <p:cNvGrpSpPr/>
          <p:nvPr/>
        </p:nvGrpSpPr>
        <p:grpSpPr>
          <a:xfrm>
            <a:off x="3429000" y="2857500"/>
            <a:ext cx="2667000" cy="1428750"/>
            <a:chOff x="3429000" y="2857500"/>
            <a:chExt cx="2667000" cy="1428750"/>
          </a:xfrm>
          <a:effectLst>
            <a:outerShdw blurRad="57150" dist="19050" dir="10798281" algn="tl" rotWithShape="0">
              <a:srgbClr val="000000">
                <a:alpha val="10000"/>
              </a:srgbClr>
            </a:outerShdw>
          </a:effectLst>
        </p:grpSpPr>
        <p:sp>
          <p:nvSpPr>
            <p:cNvPr id="46" name="Freeform 46"/>
            <p:cNvSpPr/>
            <p:nvPr/>
          </p:nvSpPr>
          <p:spPr>
            <a:xfrm>
              <a:off x="3429000" y="2857500"/>
              <a:ext cx="2667000" cy="1428750"/>
            </a:xfrm>
            <a:custGeom>
              <a:avLst/>
              <a:gdLst/>
              <a:ahLst/>
              <a:cxnLst/>
              <a:rect l="l" t="t" r="r" b="b"/>
              <a:pathLst>
                <a:path w="2667000" h="1428750">
                  <a:moveTo>
                    <a:pt x="76200" y="0"/>
                  </a:moveTo>
                  <a:lnTo>
                    <a:pt x="2590800" y="0"/>
                  </a:lnTo>
                  <a:cubicBezTo>
                    <a:pt x="2632884" y="0"/>
                    <a:pt x="2667000" y="34116"/>
                    <a:pt x="2667000" y="76200"/>
                  </a:cubicBezTo>
                  <a:lnTo>
                    <a:pt x="2667000" y="1352550"/>
                  </a:lnTo>
                  <a:cubicBezTo>
                    <a:pt x="2667000" y="1394634"/>
                    <a:pt x="2632884" y="1428750"/>
                    <a:pt x="2590800" y="1428750"/>
                  </a:cubicBezTo>
                  <a:lnTo>
                    <a:pt x="76200" y="1428750"/>
                  </a:lnTo>
                  <a:cubicBezTo>
                    <a:pt x="34116" y="1428750"/>
                    <a:pt x="0" y="1394634"/>
                    <a:pt x="0" y="1352550"/>
                  </a:cubicBezTo>
                  <a:lnTo>
                    <a:pt x="0" y="76200"/>
                  </a:lnTo>
                  <a:cubicBezTo>
                    <a:pt x="0" y="34116"/>
                    <a:pt x="34116" y="0"/>
                    <a:pt x="76200" y="0"/>
                  </a:cubicBezTo>
                  <a:close/>
                </a:path>
              </a:pathLst>
            </a:custGeom>
            <a:solidFill>
              <a:srgbClr val="FFFFFF"/>
            </a:solidFill>
            <a:ln>
              <a:noFill/>
            </a:ln>
            <a:effectLst>
              <a:outerShdw blurRad="57150" dist="19050" dir="10798281" algn="tl" rotWithShape="0">
                <a:srgbClr val="000000">
                  <a:alpha val="10000"/>
                </a:srgbClr>
              </a:outerShdw>
            </a:effectLst>
          </p:spPr>
        </p:sp>
        <p:sp>
          <p:nvSpPr>
            <p:cNvPr id="47" name="TextBox 47"/>
            <p:cNvSpPr txBox="1"/>
            <p:nvPr/>
          </p:nvSpPr>
          <p:spPr>
            <a:xfrm>
              <a:off x="3701415" y="3077528"/>
              <a:ext cx="939117" cy="21336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1050" dirty="0">
                  <a:solidFill>
                    <a:srgbClr val="64748B"/>
                  </a:solidFill>
                  <a:latin typeface="Segoe UI"/>
                  <a:ea typeface="Microsoft YaHei"/>
                  <a:cs typeface="Segoe UI"/>
                </a:rPr>
                <a:t>5.5 租赁融资</a:t>
              </a:r>
            </a:p>
          </p:txBody>
        </p:sp>
        <p:sp>
          <p:nvSpPr>
            <p:cNvPr id="48" name="TextBox 48"/>
            <p:cNvSpPr txBox="1"/>
            <p:nvPr/>
          </p:nvSpPr>
          <p:spPr>
            <a:xfrm>
              <a:off x="3674745" y="3374708"/>
              <a:ext cx="1674109" cy="64008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3150" b="1" dirty="0">
                  <a:solidFill>
                    <a:srgbClr val="1E3A5F"/>
                  </a:solidFill>
                  <a:latin typeface="Segoe UI"/>
                  <a:ea typeface="Microsoft YaHei"/>
                  <a:cs typeface="Segoe UI"/>
                </a:rPr>
                <a:t>830.58</a:t>
              </a:r>
            </a:p>
          </p:txBody>
        </p:sp>
        <p:sp>
          <p:nvSpPr>
            <p:cNvPr id="49" name="TextBox 49"/>
            <p:cNvSpPr txBox="1"/>
            <p:nvPr/>
          </p:nvSpPr>
          <p:spPr>
            <a:xfrm>
              <a:off x="5175885" y="3585210"/>
              <a:ext cx="381000" cy="24384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1200" dirty="0">
                  <a:solidFill>
                    <a:srgbClr val="64748B"/>
                  </a:solidFill>
                  <a:latin typeface="Segoe UI"/>
                  <a:ea typeface="Microsoft YaHei"/>
                  <a:cs typeface="Segoe UI"/>
                </a:rPr>
                <a:t>亿元</a:t>
              </a:r>
            </a:p>
          </p:txBody>
        </p:sp>
        <p:sp>
          <p:nvSpPr>
            <p:cNvPr id="50" name="TextBox 50"/>
            <p:cNvSpPr txBox="1"/>
            <p:nvPr/>
          </p:nvSpPr>
          <p:spPr>
            <a:xfrm>
              <a:off x="3704272" y="3911441"/>
              <a:ext cx="834271" cy="16764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825" dirty="0">
                  <a:solidFill>
                    <a:srgbClr val="E63946"/>
                  </a:solidFill>
                  <a:latin typeface="Segoe UI"/>
                  <a:ea typeface="Microsoft YaHei"/>
                  <a:cs typeface="Segoe UI"/>
                </a:rPr>
                <a:t>▼ -17.47% 同比</a:t>
              </a:r>
            </a:p>
          </p:txBody>
        </p:sp>
        <p:sp>
          <p:nvSpPr>
            <p:cNvPr id="51" name="TextBox 51"/>
            <p:cNvSpPr txBox="1"/>
            <p:nvPr/>
          </p:nvSpPr>
          <p:spPr>
            <a:xfrm>
              <a:off x="3704272" y="4082891"/>
              <a:ext cx="930664" cy="16764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825" dirty="0">
                  <a:solidFill>
                    <a:srgbClr val="64748B"/>
                  </a:solidFill>
                  <a:latin typeface="Segoe UI"/>
                  <a:ea typeface="Microsoft YaHei"/>
                  <a:cs typeface="Segoe UI"/>
                </a:rPr>
                <a:t>新增事件11,021次</a:t>
              </a:r>
            </a:p>
          </p:txBody>
        </p:sp>
      </p:grpSp>
      <p:grpSp>
        <p:nvGrpSpPr>
          <p:cNvPr id="59" name="Group 59"/>
          <p:cNvGrpSpPr/>
          <p:nvPr/>
        </p:nvGrpSpPr>
        <p:grpSpPr>
          <a:xfrm>
            <a:off x="6286500" y="2857500"/>
            <a:ext cx="2667000" cy="1428750"/>
            <a:chOff x="6286500" y="2857500"/>
            <a:chExt cx="2667000" cy="1428750"/>
          </a:xfrm>
          <a:effectLst>
            <a:outerShdw blurRad="57150" dist="19050" dir="10798281" algn="tl" rotWithShape="0">
              <a:srgbClr val="000000">
                <a:alpha val="10000"/>
              </a:srgbClr>
            </a:outerShdw>
          </a:effectLst>
        </p:grpSpPr>
        <p:sp>
          <p:nvSpPr>
            <p:cNvPr id="53" name="Freeform 53"/>
            <p:cNvSpPr/>
            <p:nvPr/>
          </p:nvSpPr>
          <p:spPr>
            <a:xfrm>
              <a:off x="6286500" y="2857500"/>
              <a:ext cx="2667000" cy="1428750"/>
            </a:xfrm>
            <a:custGeom>
              <a:avLst/>
              <a:gdLst/>
              <a:ahLst/>
              <a:cxnLst/>
              <a:rect l="l" t="t" r="r" b="b"/>
              <a:pathLst>
                <a:path w="2667000" h="1428750">
                  <a:moveTo>
                    <a:pt x="76200" y="0"/>
                  </a:moveTo>
                  <a:lnTo>
                    <a:pt x="2590800" y="0"/>
                  </a:lnTo>
                  <a:cubicBezTo>
                    <a:pt x="2632884" y="0"/>
                    <a:pt x="2667000" y="34116"/>
                    <a:pt x="2667000" y="76200"/>
                  </a:cubicBezTo>
                  <a:lnTo>
                    <a:pt x="2667000" y="1352550"/>
                  </a:lnTo>
                  <a:cubicBezTo>
                    <a:pt x="2667000" y="1394634"/>
                    <a:pt x="2632884" y="1428750"/>
                    <a:pt x="2590800" y="1428750"/>
                  </a:cubicBezTo>
                  <a:lnTo>
                    <a:pt x="76200" y="1428750"/>
                  </a:lnTo>
                  <a:cubicBezTo>
                    <a:pt x="34116" y="1428750"/>
                    <a:pt x="0" y="1394634"/>
                    <a:pt x="0" y="1352550"/>
                  </a:cubicBezTo>
                  <a:lnTo>
                    <a:pt x="0" y="76200"/>
                  </a:lnTo>
                  <a:cubicBezTo>
                    <a:pt x="0" y="34116"/>
                    <a:pt x="34116" y="0"/>
                    <a:pt x="76200" y="0"/>
                  </a:cubicBezTo>
                  <a:close/>
                </a:path>
              </a:pathLst>
            </a:custGeom>
            <a:solidFill>
              <a:srgbClr val="FFFFFF"/>
            </a:solidFill>
            <a:ln>
              <a:noFill/>
            </a:ln>
            <a:effectLst>
              <a:outerShdw blurRad="57150" dist="19050" dir="10798281" algn="tl" rotWithShape="0">
                <a:srgbClr val="000000">
                  <a:alpha val="10000"/>
                </a:srgbClr>
              </a:outerShdw>
            </a:effectLst>
          </p:spPr>
        </p:sp>
        <p:sp>
          <p:nvSpPr>
            <p:cNvPr id="54" name="TextBox 54"/>
            <p:cNvSpPr txBox="1"/>
            <p:nvPr/>
          </p:nvSpPr>
          <p:spPr>
            <a:xfrm>
              <a:off x="6558915" y="3077528"/>
              <a:ext cx="1245822" cy="21336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1050" dirty="0">
                  <a:solidFill>
                    <a:srgbClr val="64748B"/>
                  </a:solidFill>
                  <a:latin typeface="Segoe UI"/>
                  <a:ea typeface="Microsoft YaHei"/>
                  <a:cs typeface="Segoe UI"/>
                </a:rPr>
                <a:t>5.6 应收账款融资</a:t>
              </a:r>
            </a:p>
          </p:txBody>
        </p:sp>
        <p:sp>
          <p:nvSpPr>
            <p:cNvPr id="55" name="TextBox 55"/>
            <p:cNvSpPr txBox="1"/>
            <p:nvPr/>
          </p:nvSpPr>
          <p:spPr>
            <a:xfrm>
              <a:off x="6537960" y="3375660"/>
              <a:ext cx="1331438" cy="54864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2700" b="1" dirty="0">
                  <a:solidFill>
                    <a:srgbClr val="1E3A5F"/>
                  </a:solidFill>
                  <a:latin typeface="Segoe UI"/>
                  <a:ea typeface="Microsoft YaHei"/>
                  <a:cs typeface="Segoe UI"/>
                </a:rPr>
                <a:t>58,841</a:t>
              </a:r>
            </a:p>
          </p:txBody>
        </p:sp>
        <p:sp>
          <p:nvSpPr>
            <p:cNvPr id="56" name="TextBox 56"/>
            <p:cNvSpPr txBox="1"/>
            <p:nvPr/>
          </p:nvSpPr>
          <p:spPr>
            <a:xfrm>
              <a:off x="7890510" y="3537585"/>
              <a:ext cx="381000" cy="24384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1200" dirty="0">
                  <a:solidFill>
                    <a:srgbClr val="64748B"/>
                  </a:solidFill>
                  <a:latin typeface="Segoe UI"/>
                  <a:ea typeface="Microsoft YaHei"/>
                  <a:cs typeface="Segoe UI"/>
                </a:rPr>
                <a:t>亿元</a:t>
              </a:r>
            </a:p>
          </p:txBody>
        </p:sp>
        <p:sp>
          <p:nvSpPr>
            <p:cNvPr id="57" name="TextBox 57"/>
            <p:cNvSpPr txBox="1"/>
            <p:nvPr/>
          </p:nvSpPr>
          <p:spPr>
            <a:xfrm>
              <a:off x="6561772" y="3911441"/>
              <a:ext cx="1448776" cy="16764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825" dirty="0">
                  <a:solidFill>
                    <a:srgbClr val="2ECC71"/>
                  </a:solidFill>
                  <a:latin typeface="Segoe UI"/>
                  <a:ea typeface="Microsoft YaHei"/>
                  <a:cs typeface="Segoe UI"/>
                </a:rPr>
                <a:t>▲ 大幅增长（数据异常高）</a:t>
              </a:r>
            </a:p>
          </p:txBody>
        </p:sp>
        <p:sp>
          <p:nvSpPr>
            <p:cNvPr id="58" name="TextBox 58"/>
            <p:cNvSpPr txBox="1"/>
            <p:nvPr/>
          </p:nvSpPr>
          <p:spPr>
            <a:xfrm>
              <a:off x="6561772" y="4082891"/>
              <a:ext cx="1021032" cy="16764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825" dirty="0">
                  <a:solidFill>
                    <a:srgbClr val="64748B"/>
                  </a:solidFill>
                  <a:latin typeface="Segoe UI"/>
                  <a:ea typeface="Microsoft YaHei"/>
                  <a:cs typeface="Segoe UI"/>
                </a:rPr>
                <a:t>新增事件34,373次</a:t>
              </a:r>
            </a:p>
          </p:txBody>
        </p:sp>
      </p:grpSp>
      <p:grpSp>
        <p:nvGrpSpPr>
          <p:cNvPr id="66" name="Group 66"/>
          <p:cNvGrpSpPr/>
          <p:nvPr/>
        </p:nvGrpSpPr>
        <p:grpSpPr>
          <a:xfrm>
            <a:off x="9144000" y="2857500"/>
            <a:ext cx="2476500" cy="1428750"/>
            <a:chOff x="9144000" y="2857500"/>
            <a:chExt cx="2476500" cy="1428750"/>
          </a:xfrm>
          <a:effectLst>
            <a:outerShdw blurRad="57150" dist="19050" dir="10798281" algn="tl" rotWithShape="0">
              <a:srgbClr val="000000">
                <a:alpha val="10000"/>
              </a:srgbClr>
            </a:outerShdw>
          </a:effectLst>
        </p:grpSpPr>
        <p:sp>
          <p:nvSpPr>
            <p:cNvPr id="60" name="Freeform 60"/>
            <p:cNvSpPr/>
            <p:nvPr/>
          </p:nvSpPr>
          <p:spPr>
            <a:xfrm>
              <a:off x="9144000" y="2857500"/>
              <a:ext cx="2476500" cy="1428750"/>
            </a:xfrm>
            <a:custGeom>
              <a:avLst/>
              <a:gdLst/>
              <a:ahLst/>
              <a:cxnLst/>
              <a:rect l="l" t="t" r="r" b="b"/>
              <a:pathLst>
                <a:path w="2476500" h="1428750">
                  <a:moveTo>
                    <a:pt x="76200" y="0"/>
                  </a:moveTo>
                  <a:lnTo>
                    <a:pt x="2400300" y="0"/>
                  </a:lnTo>
                  <a:cubicBezTo>
                    <a:pt x="2442384" y="0"/>
                    <a:pt x="2476500" y="34116"/>
                    <a:pt x="2476500" y="76200"/>
                  </a:cubicBezTo>
                  <a:lnTo>
                    <a:pt x="2476500" y="1352550"/>
                  </a:lnTo>
                  <a:cubicBezTo>
                    <a:pt x="2476500" y="1394634"/>
                    <a:pt x="2442384" y="1428750"/>
                    <a:pt x="2400300" y="1428750"/>
                  </a:cubicBezTo>
                  <a:lnTo>
                    <a:pt x="76200" y="1428750"/>
                  </a:lnTo>
                  <a:cubicBezTo>
                    <a:pt x="34116" y="1428750"/>
                    <a:pt x="0" y="1394634"/>
                    <a:pt x="0" y="1352550"/>
                  </a:cubicBezTo>
                  <a:lnTo>
                    <a:pt x="0" y="76200"/>
                  </a:lnTo>
                  <a:cubicBezTo>
                    <a:pt x="0" y="34116"/>
                    <a:pt x="34116" y="0"/>
                    <a:pt x="76200" y="0"/>
                  </a:cubicBezTo>
                  <a:close/>
                </a:path>
              </a:pathLst>
            </a:custGeom>
            <a:solidFill>
              <a:srgbClr val="FFFFFF"/>
            </a:solidFill>
            <a:ln>
              <a:noFill/>
            </a:ln>
            <a:effectLst>
              <a:outerShdw blurRad="57150" dist="19050" dir="10798281" algn="tl" rotWithShape="0">
                <a:srgbClr val="000000">
                  <a:alpha val="10000"/>
                </a:srgbClr>
              </a:outerShdw>
            </a:effectLst>
          </p:spPr>
        </p:sp>
        <p:sp>
          <p:nvSpPr>
            <p:cNvPr id="61" name="TextBox 61"/>
            <p:cNvSpPr txBox="1"/>
            <p:nvPr/>
          </p:nvSpPr>
          <p:spPr>
            <a:xfrm>
              <a:off x="9416415" y="3077528"/>
              <a:ext cx="1054132" cy="21336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1050" dirty="0">
                  <a:solidFill>
                    <a:srgbClr val="64748B"/>
                  </a:solidFill>
                  <a:latin typeface="Segoe UI"/>
                  <a:ea typeface="Microsoft YaHei"/>
                  <a:cs typeface="Segoe UI"/>
                </a:rPr>
                <a:t>5.8 PE/VC融资</a:t>
              </a:r>
            </a:p>
          </p:txBody>
        </p:sp>
        <p:sp>
          <p:nvSpPr>
            <p:cNvPr id="62" name="TextBox 62"/>
            <p:cNvSpPr txBox="1"/>
            <p:nvPr/>
          </p:nvSpPr>
          <p:spPr>
            <a:xfrm>
              <a:off x="9389745" y="3374708"/>
              <a:ext cx="1674109" cy="64008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3150" b="1" dirty="0">
                  <a:solidFill>
                    <a:srgbClr val="1E3A5F"/>
                  </a:solidFill>
                  <a:latin typeface="Segoe UI"/>
                  <a:ea typeface="Microsoft YaHei"/>
                  <a:cs typeface="Segoe UI"/>
                </a:rPr>
                <a:t>202.62</a:t>
              </a:r>
            </a:p>
          </p:txBody>
        </p:sp>
        <p:sp>
          <p:nvSpPr>
            <p:cNvPr id="63" name="TextBox 63"/>
            <p:cNvSpPr txBox="1"/>
            <p:nvPr/>
          </p:nvSpPr>
          <p:spPr>
            <a:xfrm>
              <a:off x="10938510" y="3585210"/>
              <a:ext cx="381000" cy="24384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1200" dirty="0">
                  <a:solidFill>
                    <a:srgbClr val="64748B"/>
                  </a:solidFill>
                  <a:latin typeface="Segoe UI"/>
                  <a:ea typeface="Microsoft YaHei"/>
                  <a:cs typeface="Segoe UI"/>
                </a:rPr>
                <a:t>亿元</a:t>
              </a:r>
            </a:p>
          </p:txBody>
        </p:sp>
        <p:sp>
          <p:nvSpPr>
            <p:cNvPr id="64" name="TextBox 64"/>
            <p:cNvSpPr txBox="1"/>
            <p:nvPr/>
          </p:nvSpPr>
          <p:spPr>
            <a:xfrm>
              <a:off x="9419272" y="3911441"/>
              <a:ext cx="834271" cy="16764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825" dirty="0">
                  <a:solidFill>
                    <a:srgbClr val="2ECC71"/>
                  </a:solidFill>
                  <a:latin typeface="Segoe UI"/>
                  <a:ea typeface="Microsoft YaHei"/>
                  <a:cs typeface="Segoe UI"/>
                </a:rPr>
                <a:t>▲ +67.12% 同比</a:t>
              </a:r>
            </a:p>
          </p:txBody>
        </p:sp>
        <p:sp>
          <p:nvSpPr>
            <p:cNvPr id="65" name="TextBox 65"/>
            <p:cNvSpPr txBox="1"/>
            <p:nvPr/>
          </p:nvSpPr>
          <p:spPr>
            <a:xfrm>
              <a:off x="9419272" y="4082891"/>
              <a:ext cx="755952" cy="16764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825" dirty="0">
                  <a:solidFill>
                    <a:srgbClr val="64748B"/>
                  </a:solidFill>
                  <a:latin typeface="Segoe UI"/>
                  <a:ea typeface="Microsoft YaHei"/>
                  <a:cs typeface="Segoe UI"/>
                </a:rPr>
                <a:t>新增事件98次</a:t>
              </a:r>
            </a:p>
          </p:txBody>
        </p:sp>
      </p:grpSp>
      <p:grpSp>
        <p:nvGrpSpPr>
          <p:cNvPr id="73" name="Group 73"/>
          <p:cNvGrpSpPr/>
          <p:nvPr/>
        </p:nvGrpSpPr>
        <p:grpSpPr>
          <a:xfrm>
            <a:off x="571500" y="4476750"/>
            <a:ext cx="3810000" cy="971550"/>
            <a:chOff x="571500" y="4476750"/>
            <a:chExt cx="3810000" cy="971550"/>
          </a:xfrm>
          <a:effectLst>
            <a:outerShdw blurRad="57150" dist="19050" dir="10798281" algn="tl" rotWithShape="0">
              <a:srgbClr val="000000">
                <a:alpha val="10000"/>
              </a:srgbClr>
            </a:outerShdw>
          </a:effectLst>
        </p:grpSpPr>
        <p:sp>
          <p:nvSpPr>
            <p:cNvPr id="67" name="Freeform 67"/>
            <p:cNvSpPr/>
            <p:nvPr/>
          </p:nvSpPr>
          <p:spPr>
            <a:xfrm>
              <a:off x="571500" y="4476750"/>
              <a:ext cx="3810000" cy="952500"/>
            </a:xfrm>
            <a:custGeom>
              <a:avLst/>
              <a:gdLst/>
              <a:ahLst/>
              <a:cxnLst/>
              <a:rect l="l" t="t" r="r" b="b"/>
              <a:pathLst>
                <a:path w="3810000" h="952500">
                  <a:moveTo>
                    <a:pt x="76200" y="0"/>
                  </a:moveTo>
                  <a:lnTo>
                    <a:pt x="3733800" y="0"/>
                  </a:lnTo>
                  <a:cubicBezTo>
                    <a:pt x="3775884" y="0"/>
                    <a:pt x="3810000" y="34116"/>
                    <a:pt x="3810000" y="76200"/>
                  </a:cubicBezTo>
                  <a:lnTo>
                    <a:pt x="3810000" y="876300"/>
                  </a:lnTo>
                  <a:cubicBezTo>
                    <a:pt x="3810000" y="918384"/>
                    <a:pt x="3775884" y="952500"/>
                    <a:pt x="3733800" y="952500"/>
                  </a:cubicBezTo>
                  <a:lnTo>
                    <a:pt x="76200" y="952500"/>
                  </a:lnTo>
                  <a:cubicBezTo>
                    <a:pt x="34116" y="952500"/>
                    <a:pt x="0" y="918384"/>
                    <a:pt x="0" y="876300"/>
                  </a:cubicBezTo>
                  <a:lnTo>
                    <a:pt x="0" y="76200"/>
                  </a:lnTo>
                  <a:cubicBezTo>
                    <a:pt x="0" y="34116"/>
                    <a:pt x="34116" y="0"/>
                    <a:pt x="76200" y="0"/>
                  </a:cubicBezTo>
                  <a:close/>
                </a:path>
              </a:pathLst>
            </a:custGeom>
            <a:solidFill>
              <a:srgbClr val="FFFFFF"/>
            </a:solidFill>
            <a:ln>
              <a:noFill/>
            </a:ln>
            <a:effectLst>
              <a:outerShdw blurRad="57150" dist="19050" dir="10798281" algn="tl" rotWithShape="0">
                <a:srgbClr val="000000">
                  <a:alpha val="10000"/>
                </a:srgbClr>
              </a:outerShdw>
            </a:effectLst>
          </p:spPr>
        </p:sp>
        <p:sp>
          <p:nvSpPr>
            <p:cNvPr id="68" name="TextBox 68"/>
            <p:cNvSpPr txBox="1"/>
            <p:nvPr/>
          </p:nvSpPr>
          <p:spPr>
            <a:xfrm>
              <a:off x="843915" y="4696778"/>
              <a:ext cx="939117" cy="21336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1050" dirty="0">
                  <a:solidFill>
                    <a:srgbClr val="64748B"/>
                  </a:solidFill>
                  <a:latin typeface="Segoe UI"/>
                  <a:ea typeface="Microsoft YaHei"/>
                  <a:cs typeface="Segoe UI"/>
                </a:rPr>
                <a:t>5.7 信托融资</a:t>
              </a:r>
            </a:p>
          </p:txBody>
        </p:sp>
        <p:sp>
          <p:nvSpPr>
            <p:cNvPr id="69" name="TextBox 69"/>
            <p:cNvSpPr txBox="1"/>
            <p:nvPr/>
          </p:nvSpPr>
          <p:spPr>
            <a:xfrm>
              <a:off x="822960" y="4899660"/>
              <a:ext cx="1103709" cy="54864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2700" b="1" dirty="0">
                  <a:solidFill>
                    <a:srgbClr val="E63946"/>
                  </a:solidFill>
                  <a:latin typeface="Segoe UI"/>
                  <a:ea typeface="Microsoft YaHei"/>
                  <a:cs typeface="Segoe UI"/>
                </a:rPr>
                <a:t>54.91</a:t>
              </a:r>
            </a:p>
          </p:txBody>
        </p:sp>
        <p:sp>
          <p:nvSpPr>
            <p:cNvPr id="70" name="TextBox 70"/>
            <p:cNvSpPr txBox="1"/>
            <p:nvPr/>
          </p:nvSpPr>
          <p:spPr>
            <a:xfrm>
              <a:off x="1844040" y="5077778"/>
              <a:ext cx="333375" cy="21336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1050" dirty="0">
                  <a:solidFill>
                    <a:srgbClr val="64748B"/>
                  </a:solidFill>
                  <a:latin typeface="Segoe UI"/>
                  <a:ea typeface="Microsoft YaHei"/>
                  <a:cs typeface="Segoe UI"/>
                </a:rPr>
                <a:t>亿元</a:t>
              </a:r>
            </a:p>
          </p:txBody>
        </p:sp>
        <p:sp>
          <p:nvSpPr>
            <p:cNvPr id="71" name="TextBox 71"/>
            <p:cNvSpPr txBox="1"/>
            <p:nvPr/>
          </p:nvSpPr>
          <p:spPr>
            <a:xfrm>
              <a:off x="2466022" y="4959191"/>
              <a:ext cx="1346359" cy="16764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825" dirty="0">
                  <a:solidFill>
                    <a:srgbClr val="E63946"/>
                  </a:solidFill>
                  <a:latin typeface="Segoe UI"/>
                  <a:ea typeface="Microsoft YaHei"/>
                  <a:cs typeface="Segoe UI"/>
                </a:rPr>
                <a:t>▼ -80.76% 同比大幅下降</a:t>
              </a:r>
            </a:p>
          </p:txBody>
        </p:sp>
        <p:sp>
          <p:nvSpPr>
            <p:cNvPr id="72" name="TextBox 72"/>
            <p:cNvSpPr txBox="1"/>
            <p:nvPr/>
          </p:nvSpPr>
          <p:spPr>
            <a:xfrm>
              <a:off x="2466022" y="5149691"/>
              <a:ext cx="1478899" cy="16764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825" dirty="0">
                  <a:solidFill>
                    <a:srgbClr val="64748B"/>
                  </a:solidFill>
                  <a:latin typeface="Segoe UI"/>
                  <a:ea typeface="Microsoft YaHei"/>
                  <a:cs typeface="Segoe UI"/>
                </a:rPr>
                <a:t>新增事件35次（监管趋严）</a:t>
              </a:r>
            </a:p>
          </p:txBody>
        </p:sp>
      </p:grpSp>
      <p:grpSp>
        <p:nvGrpSpPr>
          <p:cNvPr id="79" name="Group 79"/>
          <p:cNvGrpSpPr/>
          <p:nvPr/>
        </p:nvGrpSpPr>
        <p:grpSpPr>
          <a:xfrm>
            <a:off x="4572000" y="4476750"/>
            <a:ext cx="3429000" cy="952500"/>
            <a:chOff x="4572000" y="4476750"/>
            <a:chExt cx="3429000" cy="952500"/>
          </a:xfrm>
          <a:effectLst>
            <a:outerShdw blurRad="57150" dist="19050" dir="10798281" algn="tl" rotWithShape="0">
              <a:srgbClr val="000000">
                <a:alpha val="10000"/>
              </a:srgbClr>
            </a:outerShdw>
          </a:effectLst>
        </p:grpSpPr>
        <p:sp>
          <p:nvSpPr>
            <p:cNvPr id="74" name="Freeform 74"/>
            <p:cNvSpPr/>
            <p:nvPr/>
          </p:nvSpPr>
          <p:spPr>
            <a:xfrm>
              <a:off x="4572000" y="4476750"/>
              <a:ext cx="3429000" cy="952500"/>
            </a:xfrm>
            <a:custGeom>
              <a:avLst/>
              <a:gdLst/>
              <a:ahLst/>
              <a:cxnLst/>
              <a:rect l="l" t="t" r="r" b="b"/>
              <a:pathLst>
                <a:path w="3429000" h="952500">
                  <a:moveTo>
                    <a:pt x="76200" y="0"/>
                  </a:moveTo>
                  <a:lnTo>
                    <a:pt x="3352800" y="0"/>
                  </a:lnTo>
                  <a:cubicBezTo>
                    <a:pt x="3394884" y="0"/>
                    <a:pt x="3429000" y="34116"/>
                    <a:pt x="3429000" y="76200"/>
                  </a:cubicBezTo>
                  <a:lnTo>
                    <a:pt x="3429000" y="876300"/>
                  </a:lnTo>
                  <a:cubicBezTo>
                    <a:pt x="3429000" y="918384"/>
                    <a:pt x="3394884" y="952500"/>
                    <a:pt x="3352800" y="952500"/>
                  </a:cubicBezTo>
                  <a:lnTo>
                    <a:pt x="76200" y="952500"/>
                  </a:lnTo>
                  <a:cubicBezTo>
                    <a:pt x="34116" y="952500"/>
                    <a:pt x="0" y="918384"/>
                    <a:pt x="0" y="876300"/>
                  </a:cubicBezTo>
                  <a:lnTo>
                    <a:pt x="0" y="76200"/>
                  </a:lnTo>
                  <a:cubicBezTo>
                    <a:pt x="0" y="34116"/>
                    <a:pt x="34116" y="0"/>
                    <a:pt x="76200" y="0"/>
                  </a:cubicBezTo>
                  <a:close/>
                </a:path>
              </a:pathLst>
            </a:custGeom>
            <a:solidFill>
              <a:srgbClr val="EBF4FF"/>
            </a:solidFill>
            <a:ln>
              <a:noFill/>
            </a:ln>
            <a:effectLst>
              <a:outerShdw blurRad="57150" dist="19050" dir="10798281" algn="tl" rotWithShape="0">
                <a:srgbClr val="000000">
                  <a:alpha val="10000"/>
                </a:srgbClr>
              </a:outerShdw>
            </a:effectLst>
          </p:spPr>
        </p:sp>
        <p:sp>
          <p:nvSpPr>
            <p:cNvPr id="75" name="TextBox 75"/>
            <p:cNvSpPr txBox="1"/>
            <p:nvPr/>
          </p:nvSpPr>
          <p:spPr>
            <a:xfrm>
              <a:off x="4844415" y="4696778"/>
              <a:ext cx="1253490" cy="21336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1050" dirty="0">
                  <a:solidFill>
                    <a:srgbClr val="64748B"/>
                  </a:solidFill>
                  <a:latin typeface="Segoe UI"/>
                  <a:ea typeface="Microsoft YaHei"/>
                  <a:cs typeface="Segoe UI"/>
                </a:rPr>
                <a:t>非金融企业存量债</a:t>
              </a:r>
            </a:p>
          </p:txBody>
        </p:sp>
        <p:sp>
          <p:nvSpPr>
            <p:cNvPr id="76" name="TextBox 76"/>
            <p:cNvSpPr txBox="1"/>
            <p:nvPr/>
          </p:nvSpPr>
          <p:spPr>
            <a:xfrm>
              <a:off x="4831080" y="4964430"/>
              <a:ext cx="1792357" cy="42672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2100" b="1" dirty="0">
                  <a:solidFill>
                    <a:srgbClr val="1E3A5F"/>
                  </a:solidFill>
                  <a:latin typeface="Segoe UI"/>
                  <a:ea typeface="Microsoft YaHei"/>
                  <a:cs typeface="Segoe UI"/>
                </a:rPr>
                <a:t>8,734.37亿</a:t>
              </a:r>
            </a:p>
          </p:txBody>
        </p:sp>
        <p:sp>
          <p:nvSpPr>
            <p:cNvPr id="77" name="TextBox 77"/>
            <p:cNvSpPr txBox="1"/>
            <p:nvPr/>
          </p:nvSpPr>
          <p:spPr>
            <a:xfrm>
              <a:off x="6657022" y="4959191"/>
              <a:ext cx="1075253" cy="16764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825" dirty="0">
                  <a:solidFill>
                    <a:srgbClr val="64748B"/>
                  </a:solidFill>
                  <a:latin typeface="Segoe UI"/>
                  <a:ea typeface="Microsoft YaHei"/>
                  <a:cs typeface="Segoe UI"/>
                </a:rPr>
                <a:t>其中城投债5,679亿</a:t>
              </a:r>
            </a:p>
          </p:txBody>
        </p:sp>
        <p:sp>
          <p:nvSpPr>
            <p:cNvPr id="78" name="TextBox 78"/>
            <p:cNvSpPr txBox="1"/>
            <p:nvPr/>
          </p:nvSpPr>
          <p:spPr>
            <a:xfrm>
              <a:off x="6657022" y="5149691"/>
              <a:ext cx="1087303" cy="16764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825" dirty="0">
                  <a:solidFill>
                    <a:srgbClr val="64748B"/>
                  </a:solidFill>
                  <a:latin typeface="Segoe UI"/>
                  <a:ea typeface="Microsoft YaHei"/>
                  <a:cs typeface="Segoe UI"/>
                </a:rPr>
                <a:t>产业债+ABS占比35%</a:t>
              </a:r>
            </a:p>
          </p:txBody>
        </p:sp>
      </p:grpSp>
      <p:grpSp>
        <p:nvGrpSpPr>
          <p:cNvPr id="85" name="Group 85"/>
          <p:cNvGrpSpPr/>
          <p:nvPr/>
        </p:nvGrpSpPr>
        <p:grpSpPr>
          <a:xfrm>
            <a:off x="8191500" y="4476750"/>
            <a:ext cx="3429000" cy="952500"/>
            <a:chOff x="8191500" y="4476750"/>
            <a:chExt cx="3429000" cy="952500"/>
          </a:xfrm>
          <a:effectLst>
            <a:outerShdw blurRad="57150" dist="19050" dir="10798281" algn="tl" rotWithShape="0">
              <a:srgbClr val="000000">
                <a:alpha val="10000"/>
              </a:srgbClr>
            </a:outerShdw>
          </a:effectLst>
        </p:grpSpPr>
        <p:sp>
          <p:nvSpPr>
            <p:cNvPr id="80" name="Freeform 80"/>
            <p:cNvSpPr/>
            <p:nvPr/>
          </p:nvSpPr>
          <p:spPr>
            <a:xfrm>
              <a:off x="8191500" y="4476750"/>
              <a:ext cx="3429000" cy="952500"/>
            </a:xfrm>
            <a:custGeom>
              <a:avLst/>
              <a:gdLst/>
              <a:ahLst/>
              <a:cxnLst/>
              <a:rect l="l" t="t" r="r" b="b"/>
              <a:pathLst>
                <a:path w="3429000" h="952500">
                  <a:moveTo>
                    <a:pt x="76200" y="0"/>
                  </a:moveTo>
                  <a:lnTo>
                    <a:pt x="3352800" y="0"/>
                  </a:lnTo>
                  <a:cubicBezTo>
                    <a:pt x="3394884" y="0"/>
                    <a:pt x="3429000" y="34116"/>
                    <a:pt x="3429000" y="76200"/>
                  </a:cubicBezTo>
                  <a:lnTo>
                    <a:pt x="3429000" y="876300"/>
                  </a:lnTo>
                  <a:cubicBezTo>
                    <a:pt x="3429000" y="918384"/>
                    <a:pt x="3394884" y="952500"/>
                    <a:pt x="3352800" y="952500"/>
                  </a:cubicBezTo>
                  <a:lnTo>
                    <a:pt x="76200" y="952500"/>
                  </a:lnTo>
                  <a:cubicBezTo>
                    <a:pt x="34116" y="952500"/>
                    <a:pt x="0" y="918384"/>
                    <a:pt x="0" y="876300"/>
                  </a:cubicBezTo>
                  <a:lnTo>
                    <a:pt x="0" y="76200"/>
                  </a:lnTo>
                  <a:cubicBezTo>
                    <a:pt x="0" y="34116"/>
                    <a:pt x="34116" y="0"/>
                    <a:pt x="76200" y="0"/>
                  </a:cubicBezTo>
                  <a:close/>
                </a:path>
              </a:pathLst>
            </a:custGeom>
            <a:solidFill>
              <a:srgbClr val="EBF4FF"/>
            </a:solidFill>
            <a:ln>
              <a:noFill/>
            </a:ln>
            <a:effectLst>
              <a:outerShdw blurRad="57150" dist="19050" dir="10798281" algn="tl" rotWithShape="0">
                <a:srgbClr val="000000">
                  <a:alpha val="10000"/>
                </a:srgbClr>
              </a:outerShdw>
            </a:effectLst>
          </p:spPr>
        </p:sp>
        <p:sp>
          <p:nvSpPr>
            <p:cNvPr id="81" name="TextBox 81"/>
            <p:cNvSpPr txBox="1"/>
            <p:nvPr/>
          </p:nvSpPr>
          <p:spPr>
            <a:xfrm>
              <a:off x="8463915" y="4696778"/>
              <a:ext cx="1100137" cy="21336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1050" dirty="0">
                  <a:solidFill>
                    <a:srgbClr val="64748B"/>
                  </a:solidFill>
                  <a:latin typeface="Segoe UI"/>
                  <a:ea typeface="Microsoft YaHei"/>
                  <a:cs typeface="Segoe UI"/>
                </a:rPr>
                <a:t>金融企业存量债</a:t>
              </a:r>
            </a:p>
          </p:txBody>
        </p:sp>
        <p:sp>
          <p:nvSpPr>
            <p:cNvPr id="82" name="TextBox 82"/>
            <p:cNvSpPr txBox="1"/>
            <p:nvPr/>
          </p:nvSpPr>
          <p:spPr>
            <a:xfrm>
              <a:off x="8450580" y="4964430"/>
              <a:ext cx="1792357" cy="42672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2100" b="1" dirty="0">
                  <a:solidFill>
                    <a:srgbClr val="1E3A5F"/>
                  </a:solidFill>
                  <a:latin typeface="Segoe UI"/>
                  <a:ea typeface="Microsoft YaHei"/>
                  <a:cs typeface="Segoe UI"/>
                </a:rPr>
                <a:t>5,293.09亿</a:t>
              </a:r>
            </a:p>
          </p:txBody>
        </p:sp>
        <p:sp>
          <p:nvSpPr>
            <p:cNvPr id="83" name="TextBox 83"/>
            <p:cNvSpPr txBox="1"/>
            <p:nvPr/>
          </p:nvSpPr>
          <p:spPr>
            <a:xfrm>
              <a:off x="10276522" y="4959191"/>
              <a:ext cx="954762" cy="16764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825" dirty="0">
                  <a:solidFill>
                    <a:srgbClr val="64748B"/>
                  </a:solidFill>
                  <a:latin typeface="Segoe UI"/>
                  <a:ea typeface="Microsoft YaHei"/>
                  <a:cs typeface="Segoe UI"/>
                </a:rPr>
                <a:t>同业存单3,980亿</a:t>
              </a:r>
            </a:p>
          </p:txBody>
        </p:sp>
        <p:sp>
          <p:nvSpPr>
            <p:cNvPr id="84" name="TextBox 84"/>
            <p:cNvSpPr txBox="1"/>
            <p:nvPr/>
          </p:nvSpPr>
          <p:spPr>
            <a:xfrm>
              <a:off x="10276522" y="5149691"/>
              <a:ext cx="593288" cy="16764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825" dirty="0">
                  <a:solidFill>
                    <a:srgbClr val="64748B"/>
                  </a:solidFill>
                  <a:latin typeface="Segoe UI"/>
                  <a:ea typeface="Microsoft YaHei"/>
                  <a:cs typeface="Segoe UI"/>
                </a:rPr>
                <a:t>占比75.2%</a:t>
              </a:r>
            </a:p>
          </p:txBody>
        </p:sp>
      </p:grpSp>
      <p:grpSp>
        <p:nvGrpSpPr>
          <p:cNvPr id="89" name="Group 89"/>
          <p:cNvGrpSpPr/>
          <p:nvPr/>
        </p:nvGrpSpPr>
        <p:grpSpPr>
          <a:xfrm>
            <a:off x="571500" y="5619750"/>
            <a:ext cx="11049000" cy="666750"/>
            <a:chOff x="571500" y="5619750"/>
            <a:chExt cx="11049000" cy="666750"/>
          </a:xfrm>
          <a:effectLst>
            <a:outerShdw blurRad="57150" dist="19050" dir="10798281" algn="tl" rotWithShape="0">
              <a:srgbClr val="000000">
                <a:alpha val="10000"/>
              </a:srgbClr>
            </a:outerShdw>
          </a:effectLst>
        </p:grpSpPr>
        <p:sp>
          <p:nvSpPr>
            <p:cNvPr id="86" name="Freeform 86"/>
            <p:cNvSpPr/>
            <p:nvPr/>
          </p:nvSpPr>
          <p:spPr>
            <a:xfrm>
              <a:off x="571500" y="5619750"/>
              <a:ext cx="11049000" cy="666750"/>
            </a:xfrm>
            <a:custGeom>
              <a:avLst/>
              <a:gdLst/>
              <a:ahLst/>
              <a:cxnLst/>
              <a:rect l="l" t="t" r="r" b="b"/>
              <a:pathLst>
                <a:path w="11049000" h="666750">
                  <a:moveTo>
                    <a:pt x="76200" y="0"/>
                  </a:moveTo>
                  <a:lnTo>
                    <a:pt x="10972800" y="0"/>
                  </a:lnTo>
                  <a:cubicBezTo>
                    <a:pt x="11014884" y="0"/>
                    <a:pt x="11049000" y="34116"/>
                    <a:pt x="11049000" y="76200"/>
                  </a:cubicBezTo>
                  <a:lnTo>
                    <a:pt x="11049000" y="590550"/>
                  </a:lnTo>
                  <a:cubicBezTo>
                    <a:pt x="11049000" y="632634"/>
                    <a:pt x="11014884" y="666750"/>
                    <a:pt x="10972800" y="666750"/>
                  </a:cubicBezTo>
                  <a:lnTo>
                    <a:pt x="76200" y="666750"/>
                  </a:lnTo>
                  <a:cubicBezTo>
                    <a:pt x="34116" y="666750"/>
                    <a:pt x="0" y="632634"/>
                    <a:pt x="0" y="590550"/>
                  </a:cubicBezTo>
                  <a:lnTo>
                    <a:pt x="0" y="76200"/>
                  </a:lnTo>
                  <a:cubicBezTo>
                    <a:pt x="0" y="34116"/>
                    <a:pt x="34116" y="0"/>
                    <a:pt x="76200" y="0"/>
                  </a:cubicBezTo>
                  <a:close/>
                </a:path>
              </a:pathLst>
            </a:custGeom>
            <a:solidFill>
              <a:srgbClr val="1E3A5F"/>
            </a:solidFill>
            <a:ln>
              <a:noFill/>
            </a:ln>
            <a:effectLst>
              <a:outerShdw blurRad="57150" dist="19050" dir="10798281" algn="tl" rotWithShape="0">
                <a:srgbClr val="000000">
                  <a:alpha val="10000"/>
                </a:srgbClr>
              </a:outerShdw>
            </a:effectLst>
          </p:spPr>
        </p:sp>
        <p:sp>
          <p:nvSpPr>
            <p:cNvPr id="87" name="TextBox 87"/>
            <p:cNvSpPr txBox="1"/>
            <p:nvPr/>
          </p:nvSpPr>
          <p:spPr>
            <a:xfrm>
              <a:off x="843915" y="5792152"/>
              <a:ext cx="992791" cy="21336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1050" b="1" dirty="0">
                  <a:solidFill>
                    <a:srgbClr val="4A90D9"/>
                  </a:solidFill>
                  <a:latin typeface="Segoe UI"/>
                  <a:ea typeface="Microsoft YaHei"/>
                  <a:cs typeface="Segoe UI"/>
                </a:rPr>
                <a:t>融资结构特征</a:t>
              </a:r>
            </a:p>
          </p:txBody>
        </p:sp>
        <p:sp>
          <p:nvSpPr>
            <p:cNvPr id="88" name="TextBox 88"/>
            <p:cNvSpPr txBox="1"/>
            <p:nvPr/>
          </p:nvSpPr>
          <p:spPr>
            <a:xfrm>
              <a:off x="844868" y="6038374"/>
              <a:ext cx="7714297" cy="19812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975" dirty="0">
                  <a:solidFill>
                    <a:srgbClr val="FFFFFF"/>
                  </a:solidFill>
                  <a:latin typeface="Segoe UI"/>
                  <a:ea typeface="Microsoft YaHei"/>
                  <a:cs typeface="Segoe UI"/>
                </a:rPr>
                <a:t>• 债券融资：非金融企业净流出，金融企业净流入，地方债为主要增量渠道</a:t>
              </a:r>
              <a:r>
                <a:rPr lang="zh-CN" sz="975" dirty="0">
                  <a:solidFill>
                    <a:srgbClr val="FFFFFF"/>
                  </a:solidFill>
                  <a:latin typeface="Segoe UI"/>
                  <a:ea typeface="Microsoft YaHei"/>
                  <a:cs typeface="Segoe UI"/>
                </a:rPr>
                <a:t>• 股权/PE/VC：融资规模回升，创投活跃度提高</a:t>
              </a:r>
            </a:p>
          </p:txBody>
        </p:sp>
      </p:grpSp>
      <p:sp>
        <p:nvSpPr>
          <p:cNvPr id="90" name="Rectangle 90"/>
          <p:cNvSpPr/>
          <p:nvPr/>
        </p:nvSpPr>
        <p:spPr>
          <a:xfrm>
            <a:off x="0" y="6819900"/>
            <a:ext cx="12192000" cy="38100"/>
          </a:xfrm>
          <a:prstGeom prst="rect">
            <a:avLst/>
          </a:prstGeom>
          <a:solidFill>
            <a:srgbClr val="1E3A5F"/>
          </a:solidFill>
          <a:ln>
            <a:noFill/>
          </a:ln>
        </p:spPr>
      </p:sp>
    </p:spTree>
  </p:cSld>
  <p:clrMapOvr>
    <a:masterClrMapping/>
  </p:clrMapOvr>
  <p:transition dur="400">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p:nvPr/>
        </p:nvSpPr>
        <p:spPr>
          <a:xfrm>
            <a:off x="0" y="0"/>
            <a:ext cx="12192000" cy="6858000"/>
          </a:xfrm>
          <a:prstGeom prst="rect">
            <a:avLst/>
          </a:prstGeom>
          <a:solidFill>
            <a:srgbClr val="F8FAFC"/>
          </a:solidFill>
          <a:ln>
            <a:noFill/>
          </a:ln>
        </p:spPr>
      </p:sp>
      <p:sp>
        <p:nvSpPr>
          <p:cNvPr id="3" name="Rectangle 3"/>
          <p:cNvSpPr/>
          <p:nvPr/>
        </p:nvSpPr>
        <p:spPr>
          <a:xfrm>
            <a:off x="0" y="0"/>
            <a:ext cx="12192000" cy="38100"/>
          </a:xfrm>
          <a:prstGeom prst="rect">
            <a:avLst/>
          </a:prstGeom>
          <a:solidFill>
            <a:srgbClr val="1E3A5F"/>
          </a:solidFill>
          <a:ln>
            <a:noFill/>
          </a:ln>
        </p:spPr>
      </p:sp>
      <p:sp>
        <p:nvSpPr>
          <p:cNvPr id="4" name="Rectangle 4"/>
          <p:cNvSpPr/>
          <p:nvPr/>
        </p:nvSpPr>
        <p:spPr>
          <a:xfrm>
            <a:off x="0" y="38100"/>
            <a:ext cx="12192000" cy="533400"/>
          </a:xfrm>
          <a:prstGeom prst="rect">
            <a:avLst/>
          </a:prstGeom>
          <a:solidFill>
            <a:srgbClr val="FFFFFF"/>
          </a:solidFill>
          <a:ln>
            <a:noFill/>
          </a:ln>
        </p:spPr>
      </p:sp>
      <p:sp>
        <p:nvSpPr>
          <p:cNvPr id="5" name="TextBox 5"/>
          <p:cNvSpPr txBox="1"/>
          <p:nvPr/>
        </p:nvSpPr>
        <p:spPr>
          <a:xfrm>
            <a:off x="558165" y="248602"/>
            <a:ext cx="1757636" cy="213360"/>
          </a:xfrm>
          <a:prstGeom prst="rect">
            <a:avLst/>
          </a:prstGeom>
          <a:noFill/>
          <a:ln>
            <a:noFill/>
          </a:ln>
        </p:spPr>
        <p:txBody>
          <a:bodyPr wrap="none" lIns="0" tIns="0" rIns="0" bIns="0" anchor="t" anchorCtr="0">
            <a:spAutoFit/>
          </a:bodyPr>
          <a:lstStyle/>
          <a:p>
            <a:pPr algn="l"/>
            <a:r>
              <a:rPr lang="zh-CN" sz="1050" b="1" dirty="0">
                <a:solidFill>
                  <a:srgbClr val="1E3A5F"/>
                </a:solidFill>
                <a:latin typeface="Segoe UI"/>
                <a:ea typeface="Microsoft YaHei"/>
                <a:cs typeface="Segoe UI"/>
              </a:rPr>
              <a:t>重庆市·2025年区域报告</a:t>
            </a:r>
          </a:p>
        </p:txBody>
      </p:sp>
      <p:sp>
        <p:nvSpPr>
          <p:cNvPr id="6" name="Rectangle 6"/>
          <p:cNvSpPr/>
          <p:nvPr/>
        </p:nvSpPr>
        <p:spPr>
          <a:xfrm>
            <a:off x="1905000" y="209550"/>
            <a:ext cx="9525" cy="190500"/>
          </a:xfrm>
          <a:prstGeom prst="rect">
            <a:avLst/>
          </a:prstGeom>
          <a:solidFill>
            <a:srgbClr val="E2E8F0"/>
          </a:solidFill>
          <a:ln>
            <a:noFill/>
          </a:ln>
        </p:spPr>
      </p:sp>
      <p:sp>
        <p:nvSpPr>
          <p:cNvPr id="7" name="TextBox 7"/>
          <p:cNvSpPr txBox="1"/>
          <p:nvPr/>
        </p:nvSpPr>
        <p:spPr>
          <a:xfrm>
            <a:off x="2082165" y="248602"/>
            <a:ext cx="854773" cy="213360"/>
          </a:xfrm>
          <a:prstGeom prst="rect">
            <a:avLst/>
          </a:prstGeom>
          <a:noFill/>
          <a:ln>
            <a:noFill/>
          </a:ln>
        </p:spPr>
        <p:txBody>
          <a:bodyPr wrap="none" lIns="0" tIns="0" rIns="0" bIns="0" anchor="t" anchorCtr="0">
            <a:spAutoFit/>
          </a:bodyPr>
          <a:lstStyle/>
          <a:p>
            <a:pPr algn="l"/>
            <a:r>
              <a:rPr lang="zh-CN" sz="1050" dirty="0">
                <a:solidFill>
                  <a:srgbClr val="E63946"/>
                </a:solidFill>
                <a:latin typeface="Segoe UI"/>
                <a:ea typeface="Microsoft YaHei"/>
                <a:cs typeface="Segoe UI"/>
              </a:rPr>
              <a:t>06 区域风险</a:t>
            </a:r>
          </a:p>
        </p:txBody>
      </p:sp>
      <p:sp>
        <p:nvSpPr>
          <p:cNvPr id="8" name="TextBox 8"/>
          <p:cNvSpPr txBox="1"/>
          <p:nvPr/>
        </p:nvSpPr>
        <p:spPr>
          <a:xfrm>
            <a:off x="11131772" y="248602"/>
            <a:ext cx="502063" cy="213360"/>
          </a:xfrm>
          <a:prstGeom prst="rect">
            <a:avLst/>
          </a:prstGeom>
          <a:noFill/>
          <a:ln>
            <a:noFill/>
          </a:ln>
        </p:spPr>
        <p:txBody>
          <a:bodyPr wrap="none" lIns="0" tIns="0" rIns="0" bIns="0" anchor="t" anchorCtr="0">
            <a:spAutoFit/>
          </a:bodyPr>
          <a:lstStyle/>
          <a:p>
            <a:pPr algn="r"/>
            <a:r>
              <a:rPr lang="zh-CN" sz="1050" dirty="0">
                <a:solidFill>
                  <a:srgbClr val="64748B"/>
                </a:solidFill>
                <a:latin typeface="Segoe UI"/>
                <a:ea typeface="Microsoft YaHei"/>
                <a:cs typeface="Segoe UI"/>
              </a:rPr>
              <a:t>16 / 20</a:t>
            </a:r>
          </a:p>
        </p:txBody>
      </p:sp>
      <p:sp>
        <p:nvSpPr>
          <p:cNvPr id="9" name="Rectangle 9"/>
          <p:cNvSpPr/>
          <p:nvPr/>
        </p:nvSpPr>
        <p:spPr>
          <a:xfrm>
            <a:off x="0" y="571500"/>
            <a:ext cx="12192000" cy="9525"/>
          </a:xfrm>
          <a:prstGeom prst="rect">
            <a:avLst/>
          </a:prstGeom>
          <a:solidFill>
            <a:srgbClr val="E2E8F0"/>
          </a:solidFill>
          <a:ln>
            <a:noFill/>
          </a:ln>
        </p:spPr>
      </p:sp>
      <p:sp>
        <p:nvSpPr>
          <p:cNvPr id="10" name="TextBox 10"/>
          <p:cNvSpPr txBox="1"/>
          <p:nvPr/>
        </p:nvSpPr>
        <p:spPr>
          <a:xfrm>
            <a:off x="544830" y="773430"/>
            <a:ext cx="1985581" cy="426720"/>
          </a:xfrm>
          <a:prstGeom prst="rect">
            <a:avLst/>
          </a:prstGeom>
          <a:noFill/>
          <a:ln>
            <a:noFill/>
          </a:ln>
        </p:spPr>
        <p:txBody>
          <a:bodyPr wrap="none" lIns="0" tIns="0" rIns="0" bIns="0" anchor="t" anchorCtr="0">
            <a:spAutoFit/>
          </a:bodyPr>
          <a:lstStyle/>
          <a:p>
            <a:pPr algn="l"/>
            <a:r>
              <a:rPr lang="zh-CN" sz="2100" b="1" dirty="0">
                <a:solidFill>
                  <a:srgbClr val="1E3A5F"/>
                </a:solidFill>
                <a:latin typeface="Segoe UI"/>
                <a:ea typeface="Microsoft YaHei"/>
                <a:cs typeface="Segoe UI"/>
              </a:rPr>
              <a:t>六、区域风险</a:t>
            </a:r>
          </a:p>
        </p:txBody>
      </p:sp>
      <p:sp>
        <p:nvSpPr>
          <p:cNvPr id="11" name="TextBox 11"/>
          <p:cNvSpPr txBox="1"/>
          <p:nvPr/>
        </p:nvSpPr>
        <p:spPr>
          <a:xfrm>
            <a:off x="2272665" y="886778"/>
            <a:ext cx="793432" cy="213360"/>
          </a:xfrm>
          <a:prstGeom prst="rect">
            <a:avLst/>
          </a:prstGeom>
          <a:noFill/>
          <a:ln>
            <a:noFill/>
          </a:ln>
        </p:spPr>
        <p:txBody>
          <a:bodyPr wrap="none" lIns="0" tIns="0" rIns="0" bIns="0" anchor="t" anchorCtr="0">
            <a:spAutoFit/>
          </a:bodyPr>
          <a:lstStyle/>
          <a:p>
            <a:pPr algn="l"/>
            <a:r>
              <a:rPr lang="zh-CN" sz="1050" dirty="0">
                <a:solidFill>
                  <a:srgbClr val="64748B"/>
                </a:solidFill>
                <a:latin typeface="Segoe UI"/>
                <a:ea typeface="Microsoft YaHei"/>
                <a:cs typeface="Segoe UI"/>
              </a:rPr>
              <a:t>近一年数据</a:t>
            </a:r>
          </a:p>
        </p:txBody>
      </p:sp>
      <p:grpSp>
        <p:nvGrpSpPr>
          <p:cNvPr id="18" name="Group 18"/>
          <p:cNvGrpSpPr/>
          <p:nvPr/>
        </p:nvGrpSpPr>
        <p:grpSpPr>
          <a:xfrm>
            <a:off x="571500" y="1238250"/>
            <a:ext cx="2667000" cy="1238250"/>
            <a:chOff x="571500" y="1238250"/>
            <a:chExt cx="2667000" cy="1238250"/>
          </a:xfrm>
          <a:effectLst>
            <a:outerShdw blurRad="57150" dist="19050" dir="10798281" algn="tl" rotWithShape="0">
              <a:srgbClr val="000000">
                <a:alpha val="10000"/>
              </a:srgbClr>
            </a:outerShdw>
          </a:effectLst>
        </p:grpSpPr>
        <p:sp>
          <p:nvSpPr>
            <p:cNvPr id="12" name="Freeform 12"/>
            <p:cNvSpPr/>
            <p:nvPr/>
          </p:nvSpPr>
          <p:spPr>
            <a:xfrm>
              <a:off x="571500" y="1238250"/>
              <a:ext cx="2667000" cy="1238250"/>
            </a:xfrm>
            <a:custGeom>
              <a:avLst/>
              <a:gdLst/>
              <a:ahLst/>
              <a:cxnLst/>
              <a:rect l="l" t="t" r="r" b="b"/>
              <a:pathLst>
                <a:path w="2667000" h="1238250">
                  <a:moveTo>
                    <a:pt x="76200" y="0"/>
                  </a:moveTo>
                  <a:lnTo>
                    <a:pt x="2590800" y="0"/>
                  </a:lnTo>
                  <a:cubicBezTo>
                    <a:pt x="2632884" y="0"/>
                    <a:pt x="2667000" y="34116"/>
                    <a:pt x="2667000" y="76200"/>
                  </a:cubicBezTo>
                  <a:lnTo>
                    <a:pt x="2667000" y="1162050"/>
                  </a:lnTo>
                  <a:cubicBezTo>
                    <a:pt x="2667000" y="1204134"/>
                    <a:pt x="2632884" y="1238250"/>
                    <a:pt x="2590800" y="1238250"/>
                  </a:cubicBezTo>
                  <a:lnTo>
                    <a:pt x="76200" y="1238250"/>
                  </a:lnTo>
                  <a:cubicBezTo>
                    <a:pt x="34116" y="1238250"/>
                    <a:pt x="0" y="1204134"/>
                    <a:pt x="0" y="1162050"/>
                  </a:cubicBezTo>
                  <a:lnTo>
                    <a:pt x="0" y="76200"/>
                  </a:lnTo>
                  <a:cubicBezTo>
                    <a:pt x="0" y="34116"/>
                    <a:pt x="34116" y="0"/>
                    <a:pt x="76200" y="0"/>
                  </a:cubicBezTo>
                  <a:close/>
                </a:path>
              </a:pathLst>
            </a:custGeom>
            <a:solidFill>
              <a:srgbClr val="FFFFFF"/>
            </a:solidFill>
            <a:ln>
              <a:noFill/>
            </a:ln>
            <a:effectLst>
              <a:outerShdw blurRad="57150" dist="19050" dir="10798281" algn="tl" rotWithShape="0">
                <a:srgbClr val="000000">
                  <a:alpha val="10000"/>
                </a:srgbClr>
              </a:outerShdw>
            </a:effectLst>
          </p:spPr>
        </p:sp>
        <p:sp>
          <p:nvSpPr>
            <p:cNvPr id="13" name="Freeform 13"/>
            <p:cNvSpPr/>
            <p:nvPr/>
          </p:nvSpPr>
          <p:spPr>
            <a:xfrm>
              <a:off x="571500" y="1238250"/>
              <a:ext cx="38100" cy="1238250"/>
            </a:xfrm>
            <a:custGeom>
              <a:avLst/>
              <a:gdLst/>
              <a:ahLst/>
              <a:cxnLst/>
              <a:rect l="l" t="t" r="r" b="b"/>
              <a:pathLst>
                <a:path w="38100" h="1238250">
                  <a:moveTo>
                    <a:pt x="19050" y="0"/>
                  </a:moveTo>
                  <a:lnTo>
                    <a:pt x="19050" y="0"/>
                  </a:lnTo>
                  <a:cubicBezTo>
                    <a:pt x="29571" y="0"/>
                    <a:pt x="38100" y="8529"/>
                    <a:pt x="38100" y="19050"/>
                  </a:cubicBezTo>
                  <a:lnTo>
                    <a:pt x="38100" y="1219200"/>
                  </a:lnTo>
                  <a:cubicBezTo>
                    <a:pt x="38100" y="1229721"/>
                    <a:pt x="29571" y="1238250"/>
                    <a:pt x="19050" y="1238250"/>
                  </a:cubicBezTo>
                  <a:lnTo>
                    <a:pt x="19050" y="1238250"/>
                  </a:lnTo>
                  <a:cubicBezTo>
                    <a:pt x="8529" y="1238250"/>
                    <a:pt x="0" y="1229721"/>
                    <a:pt x="0" y="1219200"/>
                  </a:cubicBezTo>
                  <a:lnTo>
                    <a:pt x="0" y="19050"/>
                  </a:lnTo>
                  <a:cubicBezTo>
                    <a:pt x="0" y="8529"/>
                    <a:pt x="8529" y="0"/>
                    <a:pt x="19050" y="0"/>
                  </a:cubicBezTo>
                  <a:close/>
                </a:path>
              </a:pathLst>
            </a:custGeom>
            <a:solidFill>
              <a:srgbClr val="F59E0B"/>
            </a:solidFill>
            <a:ln>
              <a:noFill/>
            </a:ln>
            <a:effectLst>
              <a:outerShdw blurRad="57150" dist="19050" dir="10798281" algn="tl" rotWithShape="0">
                <a:srgbClr val="000000">
                  <a:alpha val="10000"/>
                </a:srgbClr>
              </a:outerShdw>
            </a:effectLst>
          </p:spPr>
        </p:sp>
        <p:sp>
          <p:nvSpPr>
            <p:cNvPr id="14" name="TextBox 14"/>
            <p:cNvSpPr txBox="1"/>
            <p:nvPr/>
          </p:nvSpPr>
          <p:spPr>
            <a:xfrm>
              <a:off x="843915" y="1458278"/>
              <a:ext cx="1207484" cy="21336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1050" dirty="0">
                  <a:solidFill>
                    <a:srgbClr val="64748B"/>
                  </a:solidFill>
                  <a:latin typeface="Segoe UI"/>
                  <a:ea typeface="Microsoft YaHei"/>
                  <a:cs typeface="Segoe UI"/>
                </a:rPr>
                <a:t>6.1 非标风险事件</a:t>
              </a:r>
            </a:p>
          </p:txBody>
        </p:sp>
        <p:sp>
          <p:nvSpPr>
            <p:cNvPr id="15" name="TextBox 15"/>
            <p:cNvSpPr txBox="1"/>
            <p:nvPr/>
          </p:nvSpPr>
          <p:spPr>
            <a:xfrm>
              <a:off x="811530" y="1659255"/>
              <a:ext cx="395078" cy="73152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3600" b="1" dirty="0">
                  <a:solidFill>
                    <a:srgbClr val="F59E0B"/>
                  </a:solidFill>
                  <a:latin typeface="Segoe UI"/>
                  <a:ea typeface="Microsoft YaHei"/>
                  <a:cs typeface="Segoe UI"/>
                </a:rPr>
                <a:t>3</a:t>
              </a:r>
            </a:p>
          </p:txBody>
        </p:sp>
        <p:sp>
          <p:nvSpPr>
            <p:cNvPr id="16" name="TextBox 16"/>
            <p:cNvSpPr txBox="1"/>
            <p:nvPr/>
          </p:nvSpPr>
          <p:spPr>
            <a:xfrm>
              <a:off x="1365885" y="1918335"/>
              <a:ext cx="205740" cy="24384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1200" dirty="0">
                  <a:solidFill>
                    <a:srgbClr val="64748B"/>
                  </a:solidFill>
                  <a:latin typeface="Segoe UI"/>
                  <a:ea typeface="Microsoft YaHei"/>
                  <a:cs typeface="Segoe UI"/>
                </a:rPr>
                <a:t>次</a:t>
              </a:r>
            </a:p>
          </p:txBody>
        </p:sp>
        <p:sp>
          <p:nvSpPr>
            <p:cNvPr id="17" name="TextBox 17"/>
            <p:cNvSpPr txBox="1"/>
            <p:nvPr/>
          </p:nvSpPr>
          <p:spPr>
            <a:xfrm>
              <a:off x="845820" y="2236470"/>
              <a:ext cx="995553" cy="18288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900" dirty="0">
                  <a:solidFill>
                    <a:srgbClr val="2ECC71"/>
                  </a:solidFill>
                  <a:latin typeface="Segoe UI"/>
                  <a:ea typeface="Microsoft YaHei"/>
                  <a:cs typeface="Segoe UI"/>
                </a:rPr>
                <a:t>城投非标：0次 ✓</a:t>
              </a:r>
            </a:p>
          </p:txBody>
        </p:sp>
      </p:grpSp>
      <p:grpSp>
        <p:nvGrpSpPr>
          <p:cNvPr id="25" name="Group 25"/>
          <p:cNvGrpSpPr/>
          <p:nvPr/>
        </p:nvGrpSpPr>
        <p:grpSpPr>
          <a:xfrm>
            <a:off x="3429000" y="1238250"/>
            <a:ext cx="2667000" cy="1238250"/>
            <a:chOff x="3429000" y="1238250"/>
            <a:chExt cx="2667000" cy="1238250"/>
          </a:xfrm>
          <a:effectLst>
            <a:outerShdw blurRad="57150" dist="19050" dir="10798281" algn="tl" rotWithShape="0">
              <a:srgbClr val="000000">
                <a:alpha val="10000"/>
              </a:srgbClr>
            </a:outerShdw>
          </a:effectLst>
        </p:grpSpPr>
        <p:sp>
          <p:nvSpPr>
            <p:cNvPr id="19" name="Freeform 19"/>
            <p:cNvSpPr/>
            <p:nvPr/>
          </p:nvSpPr>
          <p:spPr>
            <a:xfrm>
              <a:off x="3429000" y="1238250"/>
              <a:ext cx="2667000" cy="1238250"/>
            </a:xfrm>
            <a:custGeom>
              <a:avLst/>
              <a:gdLst/>
              <a:ahLst/>
              <a:cxnLst/>
              <a:rect l="l" t="t" r="r" b="b"/>
              <a:pathLst>
                <a:path w="2667000" h="1238250">
                  <a:moveTo>
                    <a:pt x="76200" y="0"/>
                  </a:moveTo>
                  <a:lnTo>
                    <a:pt x="2590800" y="0"/>
                  </a:lnTo>
                  <a:cubicBezTo>
                    <a:pt x="2632884" y="0"/>
                    <a:pt x="2667000" y="34116"/>
                    <a:pt x="2667000" y="76200"/>
                  </a:cubicBezTo>
                  <a:lnTo>
                    <a:pt x="2667000" y="1162050"/>
                  </a:lnTo>
                  <a:cubicBezTo>
                    <a:pt x="2667000" y="1204134"/>
                    <a:pt x="2632884" y="1238250"/>
                    <a:pt x="2590800" y="1238250"/>
                  </a:cubicBezTo>
                  <a:lnTo>
                    <a:pt x="76200" y="1238250"/>
                  </a:lnTo>
                  <a:cubicBezTo>
                    <a:pt x="34116" y="1238250"/>
                    <a:pt x="0" y="1204134"/>
                    <a:pt x="0" y="1162050"/>
                  </a:cubicBezTo>
                  <a:lnTo>
                    <a:pt x="0" y="76200"/>
                  </a:lnTo>
                  <a:cubicBezTo>
                    <a:pt x="0" y="34116"/>
                    <a:pt x="34116" y="0"/>
                    <a:pt x="76200" y="0"/>
                  </a:cubicBezTo>
                  <a:close/>
                </a:path>
              </a:pathLst>
            </a:custGeom>
            <a:solidFill>
              <a:srgbClr val="FFFFFF"/>
            </a:solidFill>
            <a:ln>
              <a:noFill/>
            </a:ln>
            <a:effectLst>
              <a:outerShdw blurRad="57150" dist="19050" dir="10798281" algn="tl" rotWithShape="0">
                <a:srgbClr val="000000">
                  <a:alpha val="10000"/>
                </a:srgbClr>
              </a:outerShdw>
            </a:effectLst>
          </p:spPr>
        </p:sp>
        <p:sp>
          <p:nvSpPr>
            <p:cNvPr id="20" name="Freeform 20"/>
            <p:cNvSpPr/>
            <p:nvPr/>
          </p:nvSpPr>
          <p:spPr>
            <a:xfrm>
              <a:off x="3429000" y="1238250"/>
              <a:ext cx="38100" cy="1238250"/>
            </a:xfrm>
            <a:custGeom>
              <a:avLst/>
              <a:gdLst/>
              <a:ahLst/>
              <a:cxnLst/>
              <a:rect l="l" t="t" r="r" b="b"/>
              <a:pathLst>
                <a:path w="38100" h="1238250">
                  <a:moveTo>
                    <a:pt x="19050" y="0"/>
                  </a:moveTo>
                  <a:lnTo>
                    <a:pt x="19050" y="0"/>
                  </a:lnTo>
                  <a:cubicBezTo>
                    <a:pt x="29571" y="0"/>
                    <a:pt x="38100" y="8529"/>
                    <a:pt x="38100" y="19050"/>
                  </a:cubicBezTo>
                  <a:lnTo>
                    <a:pt x="38100" y="1219200"/>
                  </a:lnTo>
                  <a:cubicBezTo>
                    <a:pt x="38100" y="1229721"/>
                    <a:pt x="29571" y="1238250"/>
                    <a:pt x="19050" y="1238250"/>
                  </a:cubicBezTo>
                  <a:lnTo>
                    <a:pt x="19050" y="1238250"/>
                  </a:lnTo>
                  <a:cubicBezTo>
                    <a:pt x="8529" y="1238250"/>
                    <a:pt x="0" y="1229721"/>
                    <a:pt x="0" y="1219200"/>
                  </a:cubicBezTo>
                  <a:lnTo>
                    <a:pt x="0" y="19050"/>
                  </a:lnTo>
                  <a:cubicBezTo>
                    <a:pt x="0" y="8529"/>
                    <a:pt x="8529" y="0"/>
                    <a:pt x="19050" y="0"/>
                  </a:cubicBezTo>
                  <a:close/>
                </a:path>
              </a:pathLst>
            </a:custGeom>
            <a:solidFill>
              <a:srgbClr val="2ECC71"/>
            </a:solidFill>
            <a:ln>
              <a:noFill/>
            </a:ln>
            <a:effectLst>
              <a:outerShdw blurRad="57150" dist="19050" dir="10798281" algn="tl" rotWithShape="0">
                <a:srgbClr val="000000">
                  <a:alpha val="10000"/>
                </a:srgbClr>
              </a:outerShdw>
            </a:effectLst>
          </p:spPr>
        </p:sp>
        <p:sp>
          <p:nvSpPr>
            <p:cNvPr id="21" name="TextBox 21"/>
            <p:cNvSpPr txBox="1"/>
            <p:nvPr/>
          </p:nvSpPr>
          <p:spPr>
            <a:xfrm>
              <a:off x="3701415" y="1458278"/>
              <a:ext cx="939117" cy="21336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1050" dirty="0">
                  <a:solidFill>
                    <a:srgbClr val="64748B"/>
                  </a:solidFill>
                  <a:latin typeface="Segoe UI"/>
                  <a:ea typeface="Microsoft YaHei"/>
                  <a:cs typeface="Segoe UI"/>
                </a:rPr>
                <a:t>6.2 债券违约</a:t>
              </a:r>
            </a:p>
          </p:txBody>
        </p:sp>
        <p:sp>
          <p:nvSpPr>
            <p:cNvPr id="22" name="TextBox 22"/>
            <p:cNvSpPr txBox="1"/>
            <p:nvPr/>
          </p:nvSpPr>
          <p:spPr>
            <a:xfrm>
              <a:off x="3669030" y="1659255"/>
              <a:ext cx="395078" cy="73152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3600" b="1" dirty="0">
                  <a:solidFill>
                    <a:srgbClr val="2ECC71"/>
                  </a:solidFill>
                  <a:latin typeface="Segoe UI"/>
                  <a:ea typeface="Microsoft YaHei"/>
                  <a:cs typeface="Segoe UI"/>
                </a:rPr>
                <a:t>0</a:t>
              </a:r>
            </a:p>
          </p:txBody>
        </p:sp>
        <p:sp>
          <p:nvSpPr>
            <p:cNvPr id="23" name="TextBox 23"/>
            <p:cNvSpPr txBox="1"/>
            <p:nvPr/>
          </p:nvSpPr>
          <p:spPr>
            <a:xfrm>
              <a:off x="4128135" y="1918335"/>
              <a:ext cx="205740" cy="24384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1200" dirty="0">
                  <a:solidFill>
                    <a:srgbClr val="64748B"/>
                  </a:solidFill>
                  <a:latin typeface="Segoe UI"/>
                  <a:ea typeface="Microsoft YaHei"/>
                  <a:cs typeface="Segoe UI"/>
                </a:rPr>
                <a:t>次</a:t>
              </a:r>
            </a:p>
          </p:txBody>
        </p:sp>
        <p:sp>
          <p:nvSpPr>
            <p:cNvPr id="24" name="TextBox 24"/>
            <p:cNvSpPr txBox="1"/>
            <p:nvPr/>
          </p:nvSpPr>
          <p:spPr>
            <a:xfrm>
              <a:off x="3703320" y="2236470"/>
              <a:ext cx="1186148" cy="18288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900" dirty="0">
                  <a:solidFill>
                    <a:srgbClr val="2ECC71"/>
                  </a:solidFill>
                  <a:latin typeface="Segoe UI"/>
                  <a:ea typeface="Microsoft YaHei"/>
                  <a:cs typeface="Segoe UI"/>
                </a:rPr>
                <a:t>暂无债券违约记录 ✓</a:t>
              </a:r>
            </a:p>
          </p:txBody>
        </p:sp>
      </p:grpSp>
      <p:grpSp>
        <p:nvGrpSpPr>
          <p:cNvPr id="32" name="Group 32"/>
          <p:cNvGrpSpPr/>
          <p:nvPr/>
        </p:nvGrpSpPr>
        <p:grpSpPr>
          <a:xfrm>
            <a:off x="6286500" y="1238250"/>
            <a:ext cx="2667000" cy="1238250"/>
            <a:chOff x="6286500" y="1238250"/>
            <a:chExt cx="2667000" cy="1238250"/>
          </a:xfrm>
          <a:effectLst>
            <a:outerShdw blurRad="57150" dist="19050" dir="10798281" algn="tl" rotWithShape="0">
              <a:srgbClr val="000000">
                <a:alpha val="10000"/>
              </a:srgbClr>
            </a:outerShdw>
          </a:effectLst>
        </p:grpSpPr>
        <p:sp>
          <p:nvSpPr>
            <p:cNvPr id="26" name="Freeform 26"/>
            <p:cNvSpPr/>
            <p:nvPr/>
          </p:nvSpPr>
          <p:spPr>
            <a:xfrm>
              <a:off x="6286500" y="1238250"/>
              <a:ext cx="2667000" cy="1238250"/>
            </a:xfrm>
            <a:custGeom>
              <a:avLst/>
              <a:gdLst/>
              <a:ahLst/>
              <a:cxnLst/>
              <a:rect l="l" t="t" r="r" b="b"/>
              <a:pathLst>
                <a:path w="2667000" h="1238250">
                  <a:moveTo>
                    <a:pt x="76200" y="0"/>
                  </a:moveTo>
                  <a:lnTo>
                    <a:pt x="2590800" y="0"/>
                  </a:lnTo>
                  <a:cubicBezTo>
                    <a:pt x="2632884" y="0"/>
                    <a:pt x="2667000" y="34116"/>
                    <a:pt x="2667000" y="76200"/>
                  </a:cubicBezTo>
                  <a:lnTo>
                    <a:pt x="2667000" y="1162050"/>
                  </a:lnTo>
                  <a:cubicBezTo>
                    <a:pt x="2667000" y="1204134"/>
                    <a:pt x="2632884" y="1238250"/>
                    <a:pt x="2590800" y="1238250"/>
                  </a:cubicBezTo>
                  <a:lnTo>
                    <a:pt x="76200" y="1238250"/>
                  </a:lnTo>
                  <a:cubicBezTo>
                    <a:pt x="34116" y="1238250"/>
                    <a:pt x="0" y="1204134"/>
                    <a:pt x="0" y="1162050"/>
                  </a:cubicBezTo>
                  <a:lnTo>
                    <a:pt x="0" y="76200"/>
                  </a:lnTo>
                  <a:cubicBezTo>
                    <a:pt x="0" y="34116"/>
                    <a:pt x="34116" y="0"/>
                    <a:pt x="76200" y="0"/>
                  </a:cubicBezTo>
                  <a:close/>
                </a:path>
              </a:pathLst>
            </a:custGeom>
            <a:solidFill>
              <a:srgbClr val="FEF3C7"/>
            </a:solidFill>
            <a:ln>
              <a:noFill/>
            </a:ln>
            <a:effectLst>
              <a:outerShdw blurRad="57150" dist="19050" dir="10798281" algn="tl" rotWithShape="0">
                <a:srgbClr val="000000">
                  <a:alpha val="10000"/>
                </a:srgbClr>
              </a:outerShdw>
            </a:effectLst>
          </p:spPr>
        </p:sp>
        <p:sp>
          <p:nvSpPr>
            <p:cNvPr id="27" name="Freeform 27"/>
            <p:cNvSpPr/>
            <p:nvPr/>
          </p:nvSpPr>
          <p:spPr>
            <a:xfrm>
              <a:off x="6286500" y="1238250"/>
              <a:ext cx="38100" cy="1238250"/>
            </a:xfrm>
            <a:custGeom>
              <a:avLst/>
              <a:gdLst/>
              <a:ahLst/>
              <a:cxnLst/>
              <a:rect l="l" t="t" r="r" b="b"/>
              <a:pathLst>
                <a:path w="38100" h="1238250">
                  <a:moveTo>
                    <a:pt x="19050" y="0"/>
                  </a:moveTo>
                  <a:lnTo>
                    <a:pt x="19050" y="0"/>
                  </a:lnTo>
                  <a:cubicBezTo>
                    <a:pt x="29571" y="0"/>
                    <a:pt x="38100" y="8529"/>
                    <a:pt x="38100" y="19050"/>
                  </a:cubicBezTo>
                  <a:lnTo>
                    <a:pt x="38100" y="1219200"/>
                  </a:lnTo>
                  <a:cubicBezTo>
                    <a:pt x="38100" y="1229721"/>
                    <a:pt x="29571" y="1238250"/>
                    <a:pt x="19050" y="1238250"/>
                  </a:cubicBezTo>
                  <a:lnTo>
                    <a:pt x="19050" y="1238250"/>
                  </a:lnTo>
                  <a:cubicBezTo>
                    <a:pt x="8529" y="1238250"/>
                    <a:pt x="0" y="1229721"/>
                    <a:pt x="0" y="1219200"/>
                  </a:cubicBezTo>
                  <a:lnTo>
                    <a:pt x="0" y="19050"/>
                  </a:lnTo>
                  <a:cubicBezTo>
                    <a:pt x="0" y="8529"/>
                    <a:pt x="8529" y="0"/>
                    <a:pt x="19050" y="0"/>
                  </a:cubicBezTo>
                  <a:close/>
                </a:path>
              </a:pathLst>
            </a:custGeom>
            <a:solidFill>
              <a:srgbClr val="E63946"/>
            </a:solidFill>
            <a:ln>
              <a:noFill/>
            </a:ln>
            <a:effectLst>
              <a:outerShdw blurRad="57150" dist="19050" dir="10798281" algn="tl" rotWithShape="0">
                <a:srgbClr val="000000">
                  <a:alpha val="10000"/>
                </a:srgbClr>
              </a:outerShdw>
            </a:effectLst>
          </p:spPr>
        </p:sp>
        <p:sp>
          <p:nvSpPr>
            <p:cNvPr id="28" name="TextBox 28"/>
            <p:cNvSpPr txBox="1"/>
            <p:nvPr/>
          </p:nvSpPr>
          <p:spPr>
            <a:xfrm>
              <a:off x="6558915" y="1458278"/>
              <a:ext cx="939117" cy="21336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1050" dirty="0">
                  <a:solidFill>
                    <a:srgbClr val="64748B"/>
                  </a:solidFill>
                  <a:latin typeface="Segoe UI"/>
                  <a:ea typeface="Microsoft YaHei"/>
                  <a:cs typeface="Segoe UI"/>
                </a:rPr>
                <a:t>6.3 票据逾期</a:t>
              </a:r>
            </a:p>
          </p:txBody>
        </p:sp>
        <p:sp>
          <p:nvSpPr>
            <p:cNvPr id="29" name="TextBox 29"/>
            <p:cNvSpPr txBox="1"/>
            <p:nvPr/>
          </p:nvSpPr>
          <p:spPr>
            <a:xfrm>
              <a:off x="6526530" y="1659255"/>
              <a:ext cx="698716" cy="73152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3600" b="1" dirty="0">
                  <a:solidFill>
                    <a:srgbClr val="E63946"/>
                  </a:solidFill>
                  <a:latin typeface="Segoe UI"/>
                  <a:ea typeface="Microsoft YaHei"/>
                  <a:cs typeface="Segoe UI"/>
                </a:rPr>
                <a:t>96</a:t>
              </a:r>
            </a:p>
          </p:txBody>
        </p:sp>
        <p:sp>
          <p:nvSpPr>
            <p:cNvPr id="30" name="TextBox 30"/>
            <p:cNvSpPr txBox="1"/>
            <p:nvPr/>
          </p:nvSpPr>
          <p:spPr>
            <a:xfrm>
              <a:off x="7366635" y="1918335"/>
              <a:ext cx="205740" cy="24384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1200" dirty="0">
                  <a:solidFill>
                    <a:srgbClr val="64748B"/>
                  </a:solidFill>
                  <a:latin typeface="Segoe UI"/>
                  <a:ea typeface="Microsoft YaHei"/>
                  <a:cs typeface="Segoe UI"/>
                </a:rPr>
                <a:t>次</a:t>
              </a:r>
            </a:p>
          </p:txBody>
        </p:sp>
        <p:sp>
          <p:nvSpPr>
            <p:cNvPr id="31" name="TextBox 31"/>
            <p:cNvSpPr txBox="1"/>
            <p:nvPr/>
          </p:nvSpPr>
          <p:spPr>
            <a:xfrm>
              <a:off x="6560820" y="2236470"/>
              <a:ext cx="1560766" cy="18288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900" dirty="0">
                  <a:solidFill>
                    <a:srgbClr val="E63946"/>
                  </a:solidFill>
                  <a:latin typeface="Segoe UI"/>
                  <a:ea typeface="Microsoft YaHei"/>
                  <a:cs typeface="Segoe UI"/>
                </a:rPr>
                <a:t>逾期余额：41,559.68万元</a:t>
              </a:r>
            </a:p>
          </p:txBody>
        </p:sp>
      </p:grpSp>
      <p:grpSp>
        <p:nvGrpSpPr>
          <p:cNvPr id="39" name="Group 39"/>
          <p:cNvGrpSpPr/>
          <p:nvPr/>
        </p:nvGrpSpPr>
        <p:grpSpPr>
          <a:xfrm>
            <a:off x="9144000" y="1238250"/>
            <a:ext cx="2476500" cy="1238250"/>
            <a:chOff x="9144000" y="1238250"/>
            <a:chExt cx="2476500" cy="1238250"/>
          </a:xfrm>
          <a:effectLst>
            <a:outerShdw blurRad="57150" dist="19050" dir="10798281" algn="tl" rotWithShape="0">
              <a:srgbClr val="000000">
                <a:alpha val="10000"/>
              </a:srgbClr>
            </a:outerShdw>
          </a:effectLst>
        </p:grpSpPr>
        <p:sp>
          <p:nvSpPr>
            <p:cNvPr id="33" name="Freeform 33"/>
            <p:cNvSpPr/>
            <p:nvPr/>
          </p:nvSpPr>
          <p:spPr>
            <a:xfrm>
              <a:off x="9144000" y="1238250"/>
              <a:ext cx="2476500" cy="1238250"/>
            </a:xfrm>
            <a:custGeom>
              <a:avLst/>
              <a:gdLst/>
              <a:ahLst/>
              <a:cxnLst/>
              <a:rect l="l" t="t" r="r" b="b"/>
              <a:pathLst>
                <a:path w="2476500" h="1238250">
                  <a:moveTo>
                    <a:pt x="76200" y="0"/>
                  </a:moveTo>
                  <a:lnTo>
                    <a:pt x="2400300" y="0"/>
                  </a:lnTo>
                  <a:cubicBezTo>
                    <a:pt x="2442384" y="0"/>
                    <a:pt x="2476500" y="34116"/>
                    <a:pt x="2476500" y="76200"/>
                  </a:cubicBezTo>
                  <a:lnTo>
                    <a:pt x="2476500" y="1162050"/>
                  </a:lnTo>
                  <a:cubicBezTo>
                    <a:pt x="2476500" y="1204134"/>
                    <a:pt x="2442384" y="1238250"/>
                    <a:pt x="2400300" y="1238250"/>
                  </a:cubicBezTo>
                  <a:lnTo>
                    <a:pt x="76200" y="1238250"/>
                  </a:lnTo>
                  <a:cubicBezTo>
                    <a:pt x="34116" y="1238250"/>
                    <a:pt x="0" y="1204134"/>
                    <a:pt x="0" y="1162050"/>
                  </a:cubicBezTo>
                  <a:lnTo>
                    <a:pt x="0" y="76200"/>
                  </a:lnTo>
                  <a:cubicBezTo>
                    <a:pt x="0" y="34116"/>
                    <a:pt x="34116" y="0"/>
                    <a:pt x="76200" y="0"/>
                  </a:cubicBezTo>
                  <a:close/>
                </a:path>
              </a:pathLst>
            </a:custGeom>
            <a:solidFill>
              <a:srgbClr val="FFFFFF"/>
            </a:solidFill>
            <a:ln>
              <a:noFill/>
            </a:ln>
            <a:effectLst>
              <a:outerShdw blurRad="57150" dist="19050" dir="10798281" algn="tl" rotWithShape="0">
                <a:srgbClr val="000000">
                  <a:alpha val="10000"/>
                </a:srgbClr>
              </a:outerShdw>
            </a:effectLst>
          </p:spPr>
        </p:sp>
        <p:sp>
          <p:nvSpPr>
            <p:cNvPr id="34" name="Freeform 34"/>
            <p:cNvSpPr/>
            <p:nvPr/>
          </p:nvSpPr>
          <p:spPr>
            <a:xfrm>
              <a:off x="9144000" y="1238250"/>
              <a:ext cx="38100" cy="1238250"/>
            </a:xfrm>
            <a:custGeom>
              <a:avLst/>
              <a:gdLst/>
              <a:ahLst/>
              <a:cxnLst/>
              <a:rect l="l" t="t" r="r" b="b"/>
              <a:pathLst>
                <a:path w="38100" h="1238250">
                  <a:moveTo>
                    <a:pt x="19050" y="0"/>
                  </a:moveTo>
                  <a:lnTo>
                    <a:pt x="19050" y="0"/>
                  </a:lnTo>
                  <a:cubicBezTo>
                    <a:pt x="29571" y="0"/>
                    <a:pt x="38100" y="8529"/>
                    <a:pt x="38100" y="19050"/>
                  </a:cubicBezTo>
                  <a:lnTo>
                    <a:pt x="38100" y="1219200"/>
                  </a:lnTo>
                  <a:cubicBezTo>
                    <a:pt x="38100" y="1229721"/>
                    <a:pt x="29571" y="1238250"/>
                    <a:pt x="19050" y="1238250"/>
                  </a:cubicBezTo>
                  <a:lnTo>
                    <a:pt x="19050" y="1238250"/>
                  </a:lnTo>
                  <a:cubicBezTo>
                    <a:pt x="8529" y="1238250"/>
                    <a:pt x="0" y="1229721"/>
                    <a:pt x="0" y="1219200"/>
                  </a:cubicBezTo>
                  <a:lnTo>
                    <a:pt x="0" y="19050"/>
                  </a:lnTo>
                  <a:cubicBezTo>
                    <a:pt x="0" y="8529"/>
                    <a:pt x="8529" y="0"/>
                    <a:pt x="19050" y="0"/>
                  </a:cubicBezTo>
                  <a:close/>
                </a:path>
              </a:pathLst>
            </a:custGeom>
            <a:solidFill>
              <a:srgbClr val="F59E0B"/>
            </a:solidFill>
            <a:ln>
              <a:noFill/>
            </a:ln>
            <a:effectLst>
              <a:outerShdw blurRad="57150" dist="19050" dir="10798281" algn="tl" rotWithShape="0">
                <a:srgbClr val="000000">
                  <a:alpha val="10000"/>
                </a:srgbClr>
              </a:outerShdw>
            </a:effectLst>
          </p:spPr>
        </p:sp>
        <p:sp>
          <p:nvSpPr>
            <p:cNvPr id="35" name="TextBox 35"/>
            <p:cNvSpPr txBox="1"/>
            <p:nvPr/>
          </p:nvSpPr>
          <p:spPr>
            <a:xfrm>
              <a:off x="9416415" y="1458278"/>
              <a:ext cx="946785" cy="21336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1050" dirty="0">
                  <a:solidFill>
                    <a:srgbClr val="64748B"/>
                  </a:solidFill>
                  <a:latin typeface="Segoe UI"/>
                  <a:ea typeface="Microsoft YaHei"/>
                  <a:cs typeface="Segoe UI"/>
                </a:rPr>
                <a:t>城投票据逾期</a:t>
              </a:r>
            </a:p>
          </p:txBody>
        </p:sp>
        <p:sp>
          <p:nvSpPr>
            <p:cNvPr id="36" name="TextBox 36"/>
            <p:cNvSpPr txBox="1"/>
            <p:nvPr/>
          </p:nvSpPr>
          <p:spPr>
            <a:xfrm>
              <a:off x="9384030" y="1659255"/>
              <a:ext cx="395078" cy="73152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3600" b="1" dirty="0">
                  <a:solidFill>
                    <a:srgbClr val="F59E0B"/>
                  </a:solidFill>
                  <a:latin typeface="Segoe UI"/>
                  <a:ea typeface="Microsoft YaHei"/>
                  <a:cs typeface="Segoe UI"/>
                </a:rPr>
                <a:t>2</a:t>
              </a:r>
            </a:p>
          </p:txBody>
        </p:sp>
        <p:sp>
          <p:nvSpPr>
            <p:cNvPr id="37" name="TextBox 37"/>
            <p:cNvSpPr txBox="1"/>
            <p:nvPr/>
          </p:nvSpPr>
          <p:spPr>
            <a:xfrm>
              <a:off x="9843135" y="1918335"/>
              <a:ext cx="205740" cy="24384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1200" dirty="0">
                  <a:solidFill>
                    <a:srgbClr val="64748B"/>
                  </a:solidFill>
                  <a:latin typeface="Segoe UI"/>
                  <a:ea typeface="Microsoft YaHei"/>
                  <a:cs typeface="Segoe UI"/>
                </a:rPr>
                <a:t>次</a:t>
              </a:r>
            </a:p>
          </p:txBody>
        </p:sp>
        <p:sp>
          <p:nvSpPr>
            <p:cNvPr id="38" name="TextBox 38"/>
            <p:cNvSpPr txBox="1"/>
            <p:nvPr/>
          </p:nvSpPr>
          <p:spPr>
            <a:xfrm>
              <a:off x="9418320" y="2236470"/>
              <a:ext cx="1619917" cy="18288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900" dirty="0">
                  <a:solidFill>
                    <a:srgbClr val="F59E0B"/>
                  </a:solidFill>
                  <a:latin typeface="Segoe UI"/>
                  <a:ea typeface="Microsoft YaHei"/>
                  <a:cs typeface="Segoe UI"/>
                </a:rPr>
                <a:t>逾期余额：110万元（可控）</a:t>
              </a:r>
            </a:p>
          </p:txBody>
        </p:sp>
      </p:grpSp>
      <p:grpSp>
        <p:nvGrpSpPr>
          <p:cNvPr id="65" name="Group 65"/>
          <p:cNvGrpSpPr/>
          <p:nvPr/>
        </p:nvGrpSpPr>
        <p:grpSpPr>
          <a:xfrm>
            <a:off x="571500" y="2667000"/>
            <a:ext cx="5524500" cy="2381250"/>
            <a:chOff x="571500" y="2667000"/>
            <a:chExt cx="5524500" cy="2381250"/>
          </a:xfrm>
          <a:effectLst>
            <a:outerShdw blurRad="57150" dist="19050" dir="10798281" algn="tl" rotWithShape="0">
              <a:srgbClr val="000000">
                <a:alpha val="10000"/>
              </a:srgbClr>
            </a:outerShdw>
          </a:effectLst>
        </p:grpSpPr>
        <p:sp>
          <p:nvSpPr>
            <p:cNvPr id="40" name="Freeform 40"/>
            <p:cNvSpPr/>
            <p:nvPr/>
          </p:nvSpPr>
          <p:spPr>
            <a:xfrm>
              <a:off x="571500" y="2667000"/>
              <a:ext cx="5524500" cy="2381250"/>
            </a:xfrm>
            <a:custGeom>
              <a:avLst/>
              <a:gdLst/>
              <a:ahLst/>
              <a:cxnLst/>
              <a:rect l="l" t="t" r="r" b="b"/>
              <a:pathLst>
                <a:path w="5524500" h="2381250">
                  <a:moveTo>
                    <a:pt x="76200" y="0"/>
                  </a:moveTo>
                  <a:lnTo>
                    <a:pt x="5448300" y="0"/>
                  </a:lnTo>
                  <a:cubicBezTo>
                    <a:pt x="5490384" y="0"/>
                    <a:pt x="5524500" y="34116"/>
                    <a:pt x="5524500" y="76200"/>
                  </a:cubicBezTo>
                  <a:lnTo>
                    <a:pt x="5524500" y="2305050"/>
                  </a:lnTo>
                  <a:cubicBezTo>
                    <a:pt x="5524500" y="2347134"/>
                    <a:pt x="5490384" y="2381250"/>
                    <a:pt x="5448300" y="2381250"/>
                  </a:cubicBezTo>
                  <a:lnTo>
                    <a:pt x="76200" y="2381250"/>
                  </a:lnTo>
                  <a:cubicBezTo>
                    <a:pt x="34116" y="2381250"/>
                    <a:pt x="0" y="2347134"/>
                    <a:pt x="0" y="2305050"/>
                  </a:cubicBezTo>
                  <a:lnTo>
                    <a:pt x="0" y="76200"/>
                  </a:lnTo>
                  <a:cubicBezTo>
                    <a:pt x="0" y="34116"/>
                    <a:pt x="34116" y="0"/>
                    <a:pt x="76200" y="0"/>
                  </a:cubicBezTo>
                  <a:close/>
                </a:path>
              </a:pathLst>
            </a:custGeom>
            <a:solidFill>
              <a:srgbClr val="FFFFFF"/>
            </a:solidFill>
            <a:ln>
              <a:noFill/>
            </a:ln>
            <a:effectLst>
              <a:outerShdw blurRad="57150" dist="19050" dir="10798281" algn="tl" rotWithShape="0">
                <a:srgbClr val="000000">
                  <a:alpha val="10000"/>
                </a:srgbClr>
              </a:outerShdw>
            </a:effectLst>
          </p:spPr>
        </p:sp>
        <p:sp>
          <p:nvSpPr>
            <p:cNvPr id="41" name="TextBox 41"/>
            <p:cNvSpPr txBox="1"/>
            <p:nvPr/>
          </p:nvSpPr>
          <p:spPr>
            <a:xfrm>
              <a:off x="842010" y="2870835"/>
              <a:ext cx="1502664" cy="24384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1200" b="1" dirty="0">
                  <a:solidFill>
                    <a:srgbClr val="1E3A5F"/>
                  </a:solidFill>
                  <a:latin typeface="Segoe UI"/>
                  <a:ea typeface="Microsoft YaHei"/>
                  <a:cs typeface="Segoe UI"/>
                </a:rPr>
                <a:t>非标风险事件明细</a:t>
              </a:r>
            </a:p>
          </p:txBody>
        </p:sp>
        <p:sp>
          <p:nvSpPr>
            <p:cNvPr id="42" name="TextBox 42"/>
            <p:cNvSpPr txBox="1"/>
            <p:nvPr/>
          </p:nvSpPr>
          <p:spPr>
            <a:xfrm>
              <a:off x="846772" y="3149441"/>
              <a:ext cx="1521071" cy="16764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825" dirty="0">
                  <a:solidFill>
                    <a:srgbClr val="64748B"/>
                  </a:solidFill>
                  <a:latin typeface="Segoe UI"/>
                  <a:ea typeface="Microsoft YaHei"/>
                  <a:cs typeface="Segoe UI"/>
                </a:rPr>
                <a:t>近一年披露 | 仅展示最新5条</a:t>
              </a:r>
            </a:p>
          </p:txBody>
        </p:sp>
        <p:sp>
          <p:nvSpPr>
            <p:cNvPr id="43" name="Freeform 43"/>
            <p:cNvSpPr/>
            <p:nvPr/>
          </p:nvSpPr>
          <p:spPr>
            <a:xfrm>
              <a:off x="857250" y="3381375"/>
              <a:ext cx="4953000" cy="266700"/>
            </a:xfrm>
            <a:custGeom>
              <a:avLst/>
              <a:gdLst/>
              <a:ahLst/>
              <a:cxnLst/>
              <a:rect l="l" t="t" r="r" b="b"/>
              <a:pathLst>
                <a:path w="4953000" h="266700">
                  <a:moveTo>
                    <a:pt x="38100" y="0"/>
                  </a:moveTo>
                  <a:lnTo>
                    <a:pt x="4914900" y="0"/>
                  </a:lnTo>
                  <a:cubicBezTo>
                    <a:pt x="4935942" y="0"/>
                    <a:pt x="4953000" y="17058"/>
                    <a:pt x="4953000" y="38100"/>
                  </a:cubicBezTo>
                  <a:lnTo>
                    <a:pt x="4953000" y="228600"/>
                  </a:lnTo>
                  <a:cubicBezTo>
                    <a:pt x="4953000" y="249642"/>
                    <a:pt x="4935942" y="266700"/>
                    <a:pt x="4914900" y="266700"/>
                  </a:cubicBezTo>
                  <a:lnTo>
                    <a:pt x="38100" y="266700"/>
                  </a:lnTo>
                  <a:cubicBezTo>
                    <a:pt x="17058" y="266700"/>
                    <a:pt x="0" y="249642"/>
                    <a:pt x="0" y="228600"/>
                  </a:cubicBezTo>
                  <a:lnTo>
                    <a:pt x="0" y="38100"/>
                  </a:lnTo>
                  <a:cubicBezTo>
                    <a:pt x="0" y="17058"/>
                    <a:pt x="17058" y="0"/>
                    <a:pt x="38100" y="0"/>
                  </a:cubicBezTo>
                  <a:close/>
                </a:path>
              </a:pathLst>
            </a:custGeom>
            <a:solidFill>
              <a:srgbClr val="1E3A5F"/>
            </a:solidFill>
            <a:ln>
              <a:noFill/>
            </a:ln>
            <a:effectLst>
              <a:outerShdw blurRad="57150" dist="19050" dir="10798281" algn="tl" rotWithShape="0">
                <a:srgbClr val="000000">
                  <a:alpha val="10000"/>
                </a:srgbClr>
              </a:outerShdw>
            </a:effectLst>
          </p:spPr>
        </p:sp>
        <p:sp>
          <p:nvSpPr>
            <p:cNvPr id="44" name="TextBox 44"/>
            <p:cNvSpPr txBox="1"/>
            <p:nvPr/>
          </p:nvSpPr>
          <p:spPr>
            <a:xfrm>
              <a:off x="1046321" y="3481388"/>
              <a:ext cx="479108" cy="15240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750" b="1" dirty="0">
                  <a:solidFill>
                    <a:srgbClr val="FFFFFF"/>
                  </a:solidFill>
                  <a:latin typeface="Segoe UI"/>
                  <a:ea typeface="Microsoft YaHei"/>
                  <a:cs typeface="Segoe UI"/>
                </a:rPr>
                <a:t>披露日期</a:t>
              </a:r>
            </a:p>
          </p:txBody>
        </p:sp>
        <p:sp>
          <p:nvSpPr>
            <p:cNvPr id="45" name="TextBox 45"/>
            <p:cNvSpPr txBox="1"/>
            <p:nvPr/>
          </p:nvSpPr>
          <p:spPr>
            <a:xfrm>
              <a:off x="2484953" y="3481388"/>
              <a:ext cx="364093" cy="15240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750" b="1" dirty="0">
                  <a:solidFill>
                    <a:srgbClr val="FFFFFF"/>
                  </a:solidFill>
                  <a:latin typeface="Segoe UI"/>
                  <a:ea typeface="Microsoft YaHei"/>
                  <a:cs typeface="Segoe UI"/>
                </a:rPr>
                <a:t>融资方</a:t>
              </a:r>
            </a:p>
          </p:txBody>
        </p:sp>
        <p:sp>
          <p:nvSpPr>
            <p:cNvPr id="46" name="TextBox 46"/>
            <p:cNvSpPr txBox="1"/>
            <p:nvPr/>
          </p:nvSpPr>
          <p:spPr>
            <a:xfrm>
              <a:off x="4046696" y="3481388"/>
              <a:ext cx="479108" cy="15240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750" b="1" dirty="0">
                  <a:solidFill>
                    <a:srgbClr val="FFFFFF"/>
                  </a:solidFill>
                  <a:latin typeface="Segoe UI"/>
                  <a:ea typeface="Microsoft YaHei"/>
                  <a:cs typeface="Segoe UI"/>
                </a:rPr>
                <a:t>产品类型</a:t>
              </a:r>
            </a:p>
          </p:txBody>
        </p:sp>
        <p:sp>
          <p:nvSpPr>
            <p:cNvPr id="47" name="TextBox 47"/>
            <p:cNvSpPr txBox="1"/>
            <p:nvPr/>
          </p:nvSpPr>
          <p:spPr>
            <a:xfrm>
              <a:off x="4903946" y="3481388"/>
              <a:ext cx="479108" cy="15240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750" b="1" dirty="0">
                  <a:solidFill>
                    <a:srgbClr val="FFFFFF"/>
                  </a:solidFill>
                  <a:latin typeface="Segoe UI"/>
                  <a:ea typeface="Microsoft YaHei"/>
                  <a:cs typeface="Segoe UI"/>
                </a:rPr>
                <a:t>风险类型</a:t>
              </a:r>
            </a:p>
          </p:txBody>
        </p:sp>
        <p:sp>
          <p:nvSpPr>
            <p:cNvPr id="48" name="Rectangle 48"/>
            <p:cNvSpPr/>
            <p:nvPr/>
          </p:nvSpPr>
          <p:spPr>
            <a:xfrm>
              <a:off x="857250" y="3648075"/>
              <a:ext cx="4953000" cy="342900"/>
            </a:xfrm>
            <a:prstGeom prst="rect">
              <a:avLst/>
            </a:prstGeom>
            <a:solidFill>
              <a:srgbClr val="FEF3C7"/>
            </a:solidFill>
            <a:ln>
              <a:noFill/>
            </a:ln>
            <a:effectLst>
              <a:outerShdw blurRad="57150" dist="19050" dir="10798281" algn="tl" rotWithShape="0">
                <a:srgbClr val="000000">
                  <a:alpha val="10000"/>
                </a:srgbClr>
              </a:outerShdw>
            </a:effectLst>
          </p:spPr>
        </p:sp>
        <p:sp>
          <p:nvSpPr>
            <p:cNvPr id="49" name="TextBox 49"/>
            <p:cNvSpPr txBox="1"/>
            <p:nvPr/>
          </p:nvSpPr>
          <p:spPr>
            <a:xfrm>
              <a:off x="988814" y="3776662"/>
              <a:ext cx="594122" cy="15240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750" dirty="0">
                  <a:solidFill>
                    <a:srgbClr val="334155"/>
                  </a:solidFill>
                  <a:latin typeface="Segoe UI"/>
                  <a:ea typeface="Microsoft YaHei"/>
                  <a:cs typeface="Segoe UI"/>
                </a:rPr>
                <a:t>2025-07-16</a:t>
              </a:r>
            </a:p>
          </p:txBody>
        </p:sp>
        <p:sp>
          <p:nvSpPr>
            <p:cNvPr id="50" name="TextBox 50"/>
            <p:cNvSpPr txBox="1"/>
            <p:nvPr/>
          </p:nvSpPr>
          <p:spPr>
            <a:xfrm>
              <a:off x="2109788" y="3776662"/>
              <a:ext cx="1114425" cy="15240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750" dirty="0">
                  <a:solidFill>
                    <a:srgbClr val="334155"/>
                  </a:solidFill>
                  <a:latin typeface="Segoe UI"/>
                  <a:ea typeface="Microsoft YaHei"/>
                  <a:cs typeface="Segoe UI"/>
                </a:rPr>
                <a:t>重庆沁旭熊猫雷笋股份</a:t>
              </a:r>
            </a:p>
          </p:txBody>
        </p:sp>
        <p:sp>
          <p:nvSpPr>
            <p:cNvPr id="51" name="TextBox 51"/>
            <p:cNvSpPr txBox="1"/>
            <p:nvPr/>
          </p:nvSpPr>
          <p:spPr>
            <a:xfrm>
              <a:off x="4057650" y="3776662"/>
              <a:ext cx="457200" cy="15240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750" dirty="0">
                  <a:solidFill>
                    <a:srgbClr val="334155"/>
                  </a:solidFill>
                  <a:latin typeface="Segoe UI"/>
                  <a:ea typeface="Microsoft YaHei"/>
                  <a:cs typeface="Segoe UI"/>
                </a:rPr>
                <a:t>私募基金</a:t>
              </a:r>
            </a:p>
          </p:txBody>
        </p:sp>
        <p:sp>
          <p:nvSpPr>
            <p:cNvPr id="52" name="TextBox 52"/>
            <p:cNvSpPr txBox="1"/>
            <p:nvPr/>
          </p:nvSpPr>
          <p:spPr>
            <a:xfrm>
              <a:off x="4914900" y="3776662"/>
              <a:ext cx="457200" cy="15240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750" dirty="0">
                  <a:solidFill>
                    <a:srgbClr val="F59E0B"/>
                  </a:solidFill>
                  <a:latin typeface="Segoe UI"/>
                  <a:ea typeface="Microsoft YaHei"/>
                  <a:cs typeface="Segoe UI"/>
                </a:rPr>
                <a:t>风险提示</a:t>
              </a:r>
            </a:p>
          </p:txBody>
        </p:sp>
        <p:sp>
          <p:nvSpPr>
            <p:cNvPr id="53" name="Rectangle 53"/>
            <p:cNvSpPr/>
            <p:nvPr/>
          </p:nvSpPr>
          <p:spPr>
            <a:xfrm>
              <a:off x="857250" y="3990975"/>
              <a:ext cx="4953000" cy="342900"/>
            </a:xfrm>
            <a:prstGeom prst="rect">
              <a:avLst/>
            </a:prstGeom>
            <a:solidFill>
              <a:srgbClr val="FFFFFF"/>
            </a:solidFill>
            <a:ln>
              <a:noFill/>
            </a:ln>
            <a:effectLst>
              <a:outerShdw blurRad="57150" dist="19050" dir="10798281" algn="tl" rotWithShape="0">
                <a:srgbClr val="000000">
                  <a:alpha val="10000"/>
                </a:srgbClr>
              </a:outerShdw>
            </a:effectLst>
          </p:spPr>
        </p:sp>
        <p:sp>
          <p:nvSpPr>
            <p:cNvPr id="54" name="TextBox 54"/>
            <p:cNvSpPr txBox="1"/>
            <p:nvPr/>
          </p:nvSpPr>
          <p:spPr>
            <a:xfrm>
              <a:off x="988814" y="4119562"/>
              <a:ext cx="594122" cy="15240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750" dirty="0">
                  <a:solidFill>
                    <a:srgbClr val="334155"/>
                  </a:solidFill>
                  <a:latin typeface="Segoe UI"/>
                  <a:ea typeface="Microsoft YaHei"/>
                  <a:cs typeface="Segoe UI"/>
                </a:rPr>
                <a:t>2025-07-01</a:t>
              </a:r>
            </a:p>
          </p:txBody>
        </p:sp>
        <p:sp>
          <p:nvSpPr>
            <p:cNvPr id="55" name="TextBox 55"/>
            <p:cNvSpPr txBox="1"/>
            <p:nvPr/>
          </p:nvSpPr>
          <p:spPr>
            <a:xfrm>
              <a:off x="2104311" y="4119562"/>
              <a:ext cx="1125379" cy="15240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750" dirty="0">
                  <a:solidFill>
                    <a:srgbClr val="334155"/>
                  </a:solidFill>
                  <a:latin typeface="Segoe UI"/>
                  <a:ea typeface="Microsoft YaHei"/>
                  <a:cs typeface="Segoe UI"/>
                </a:rPr>
                <a:t>三五美国摩(重庆)发展</a:t>
              </a:r>
            </a:p>
          </p:txBody>
        </p:sp>
        <p:sp>
          <p:nvSpPr>
            <p:cNvPr id="56" name="TextBox 56"/>
            <p:cNvSpPr txBox="1"/>
            <p:nvPr/>
          </p:nvSpPr>
          <p:spPr>
            <a:xfrm>
              <a:off x="4057650" y="4119562"/>
              <a:ext cx="457200" cy="15240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750" dirty="0">
                  <a:solidFill>
                    <a:srgbClr val="334155"/>
                  </a:solidFill>
                  <a:latin typeface="Segoe UI"/>
                  <a:ea typeface="Microsoft YaHei"/>
                  <a:cs typeface="Segoe UI"/>
                </a:rPr>
                <a:t>信托计划</a:t>
              </a:r>
            </a:p>
          </p:txBody>
        </p:sp>
        <p:sp>
          <p:nvSpPr>
            <p:cNvPr id="57" name="TextBox 57"/>
            <p:cNvSpPr txBox="1"/>
            <p:nvPr/>
          </p:nvSpPr>
          <p:spPr>
            <a:xfrm>
              <a:off x="4969669" y="4119562"/>
              <a:ext cx="347662" cy="15240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750" dirty="0">
                  <a:solidFill>
                    <a:srgbClr val="E63946"/>
                  </a:solidFill>
                  <a:latin typeface="Segoe UI"/>
                  <a:ea typeface="Microsoft YaHei"/>
                  <a:cs typeface="Segoe UI"/>
                </a:rPr>
                <a:t>已违约</a:t>
              </a:r>
            </a:p>
          </p:txBody>
        </p:sp>
        <p:sp>
          <p:nvSpPr>
            <p:cNvPr id="58" name="Rectangle 58"/>
            <p:cNvSpPr/>
            <p:nvPr/>
          </p:nvSpPr>
          <p:spPr>
            <a:xfrm>
              <a:off x="857250" y="4333875"/>
              <a:ext cx="4953000" cy="342900"/>
            </a:xfrm>
            <a:prstGeom prst="rect">
              <a:avLst/>
            </a:prstGeom>
            <a:solidFill>
              <a:srgbClr val="FEF3C7"/>
            </a:solidFill>
            <a:ln>
              <a:noFill/>
            </a:ln>
            <a:effectLst>
              <a:outerShdw blurRad="57150" dist="19050" dir="10798281" algn="tl" rotWithShape="0">
                <a:srgbClr val="000000">
                  <a:alpha val="10000"/>
                </a:srgbClr>
              </a:outerShdw>
            </a:effectLst>
          </p:spPr>
        </p:sp>
        <p:sp>
          <p:nvSpPr>
            <p:cNvPr id="59" name="TextBox 59"/>
            <p:cNvSpPr txBox="1"/>
            <p:nvPr/>
          </p:nvSpPr>
          <p:spPr>
            <a:xfrm>
              <a:off x="975122" y="4462462"/>
              <a:ext cx="621506" cy="15240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750" dirty="0">
                  <a:solidFill>
                    <a:srgbClr val="334155"/>
                  </a:solidFill>
                  <a:latin typeface="Segoe UI"/>
                  <a:ea typeface="Microsoft YaHei"/>
                  <a:cs typeface="Segoe UI"/>
                </a:rPr>
                <a:t>2025-04-25</a:t>
              </a:r>
            </a:p>
          </p:txBody>
        </p:sp>
        <p:sp>
          <p:nvSpPr>
            <p:cNvPr id="60" name="TextBox 60"/>
            <p:cNvSpPr txBox="1"/>
            <p:nvPr/>
          </p:nvSpPr>
          <p:spPr>
            <a:xfrm>
              <a:off x="2164556" y="4462462"/>
              <a:ext cx="1004887" cy="15240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750" dirty="0">
                  <a:solidFill>
                    <a:srgbClr val="334155"/>
                  </a:solidFill>
                  <a:latin typeface="Segoe UI"/>
                  <a:ea typeface="Microsoft YaHei"/>
                  <a:cs typeface="Segoe UI"/>
                </a:rPr>
                <a:t>重庆金兆禧实业发展</a:t>
              </a:r>
            </a:p>
          </p:txBody>
        </p:sp>
        <p:sp>
          <p:nvSpPr>
            <p:cNvPr id="61" name="TextBox 61"/>
            <p:cNvSpPr txBox="1"/>
            <p:nvPr/>
          </p:nvSpPr>
          <p:spPr>
            <a:xfrm>
              <a:off x="4057650" y="4462462"/>
              <a:ext cx="457200" cy="15240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750" dirty="0">
                  <a:solidFill>
                    <a:srgbClr val="334155"/>
                  </a:solidFill>
                  <a:latin typeface="Segoe UI"/>
                  <a:ea typeface="Microsoft YaHei"/>
                  <a:cs typeface="Segoe UI"/>
                </a:rPr>
                <a:t>信托计划</a:t>
              </a:r>
            </a:p>
          </p:txBody>
        </p:sp>
        <p:sp>
          <p:nvSpPr>
            <p:cNvPr id="62" name="TextBox 62"/>
            <p:cNvSpPr txBox="1"/>
            <p:nvPr/>
          </p:nvSpPr>
          <p:spPr>
            <a:xfrm>
              <a:off x="4969669" y="4462462"/>
              <a:ext cx="347662" cy="15240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750" dirty="0">
                  <a:solidFill>
                    <a:srgbClr val="E63946"/>
                  </a:solidFill>
                  <a:latin typeface="Segoe UI"/>
                  <a:ea typeface="Microsoft YaHei"/>
                  <a:cs typeface="Segoe UI"/>
                </a:rPr>
                <a:t>已违约</a:t>
              </a:r>
            </a:p>
          </p:txBody>
        </p:sp>
        <p:sp>
          <p:nvSpPr>
            <p:cNvPr id="63" name="Freeform 63"/>
            <p:cNvSpPr/>
            <p:nvPr/>
          </p:nvSpPr>
          <p:spPr>
            <a:xfrm>
              <a:off x="857250" y="4762500"/>
              <a:ext cx="4953000" cy="238125"/>
            </a:xfrm>
            <a:custGeom>
              <a:avLst/>
              <a:gdLst/>
              <a:ahLst/>
              <a:cxnLst/>
              <a:rect l="l" t="t" r="r" b="b"/>
              <a:pathLst>
                <a:path w="4953000" h="238125">
                  <a:moveTo>
                    <a:pt x="38100" y="0"/>
                  </a:moveTo>
                  <a:lnTo>
                    <a:pt x="4914900" y="0"/>
                  </a:lnTo>
                  <a:cubicBezTo>
                    <a:pt x="4935942" y="0"/>
                    <a:pt x="4953000" y="17058"/>
                    <a:pt x="4953000" y="38100"/>
                  </a:cubicBezTo>
                  <a:lnTo>
                    <a:pt x="4953000" y="200025"/>
                  </a:lnTo>
                  <a:cubicBezTo>
                    <a:pt x="4953000" y="221067"/>
                    <a:pt x="4935942" y="238125"/>
                    <a:pt x="4914900" y="238125"/>
                  </a:cubicBezTo>
                  <a:lnTo>
                    <a:pt x="38100" y="238125"/>
                  </a:lnTo>
                  <a:cubicBezTo>
                    <a:pt x="17058" y="238125"/>
                    <a:pt x="0" y="221067"/>
                    <a:pt x="0" y="200025"/>
                  </a:cubicBezTo>
                  <a:lnTo>
                    <a:pt x="0" y="38100"/>
                  </a:lnTo>
                  <a:cubicBezTo>
                    <a:pt x="0" y="17058"/>
                    <a:pt x="17058" y="0"/>
                    <a:pt x="38100" y="0"/>
                  </a:cubicBezTo>
                  <a:close/>
                </a:path>
              </a:pathLst>
            </a:custGeom>
            <a:solidFill>
              <a:srgbClr val="EBF4FF"/>
            </a:solidFill>
            <a:ln>
              <a:noFill/>
            </a:ln>
            <a:effectLst>
              <a:outerShdw blurRad="57150" dist="19050" dir="10798281" algn="tl" rotWithShape="0">
                <a:srgbClr val="000000">
                  <a:alpha val="10000"/>
                </a:srgbClr>
              </a:outerShdw>
            </a:effectLst>
          </p:spPr>
        </p:sp>
        <p:sp>
          <p:nvSpPr>
            <p:cNvPr id="64" name="TextBox 64"/>
            <p:cNvSpPr txBox="1"/>
            <p:nvPr/>
          </p:nvSpPr>
          <p:spPr>
            <a:xfrm>
              <a:off x="1826169" y="4835366"/>
              <a:ext cx="3015163" cy="16764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825" dirty="0">
                  <a:solidFill>
                    <a:srgbClr val="4A90D9"/>
                  </a:solidFill>
                  <a:latin typeface="Segoe UI"/>
                  <a:ea typeface="Microsoft YaHei"/>
                  <a:cs typeface="Segoe UI"/>
                </a:rPr>
                <a:t>💡 非标风险主要集中于房地产相关企业，城投非标零违约</a:t>
              </a:r>
            </a:p>
          </p:txBody>
        </p:sp>
      </p:grpSp>
      <p:grpSp>
        <p:nvGrpSpPr>
          <p:cNvPr id="85" name="Group 85"/>
          <p:cNvGrpSpPr/>
          <p:nvPr/>
        </p:nvGrpSpPr>
        <p:grpSpPr>
          <a:xfrm>
            <a:off x="6286500" y="2667000"/>
            <a:ext cx="5495284" cy="2381250"/>
            <a:chOff x="6286500" y="2667000"/>
            <a:chExt cx="5495284" cy="2381250"/>
          </a:xfrm>
          <a:effectLst>
            <a:outerShdw blurRad="57150" dist="19050" dir="10798281" algn="tl" rotWithShape="0">
              <a:srgbClr val="000000">
                <a:alpha val="10000"/>
              </a:srgbClr>
            </a:outerShdw>
          </a:effectLst>
        </p:grpSpPr>
        <p:sp>
          <p:nvSpPr>
            <p:cNvPr id="66" name="Freeform 66"/>
            <p:cNvSpPr/>
            <p:nvPr/>
          </p:nvSpPr>
          <p:spPr>
            <a:xfrm>
              <a:off x="6286500" y="2667000"/>
              <a:ext cx="5334000" cy="2381250"/>
            </a:xfrm>
            <a:custGeom>
              <a:avLst/>
              <a:gdLst/>
              <a:ahLst/>
              <a:cxnLst/>
              <a:rect l="l" t="t" r="r" b="b"/>
              <a:pathLst>
                <a:path w="5334000" h="2381250">
                  <a:moveTo>
                    <a:pt x="76200" y="0"/>
                  </a:moveTo>
                  <a:lnTo>
                    <a:pt x="5257800" y="0"/>
                  </a:lnTo>
                  <a:cubicBezTo>
                    <a:pt x="5299884" y="0"/>
                    <a:pt x="5334000" y="34116"/>
                    <a:pt x="5334000" y="76200"/>
                  </a:cubicBezTo>
                  <a:lnTo>
                    <a:pt x="5334000" y="2305050"/>
                  </a:lnTo>
                  <a:cubicBezTo>
                    <a:pt x="5334000" y="2347134"/>
                    <a:pt x="5299884" y="2381250"/>
                    <a:pt x="5257800" y="2381250"/>
                  </a:cubicBezTo>
                  <a:lnTo>
                    <a:pt x="76200" y="2381250"/>
                  </a:lnTo>
                  <a:cubicBezTo>
                    <a:pt x="34116" y="2381250"/>
                    <a:pt x="0" y="2347134"/>
                    <a:pt x="0" y="2305050"/>
                  </a:cubicBezTo>
                  <a:lnTo>
                    <a:pt x="0" y="76200"/>
                  </a:lnTo>
                  <a:cubicBezTo>
                    <a:pt x="0" y="34116"/>
                    <a:pt x="34116" y="0"/>
                    <a:pt x="76200" y="0"/>
                  </a:cubicBezTo>
                  <a:close/>
                </a:path>
              </a:pathLst>
            </a:custGeom>
            <a:solidFill>
              <a:srgbClr val="FFFFFF"/>
            </a:solidFill>
            <a:ln>
              <a:noFill/>
            </a:ln>
            <a:effectLst>
              <a:outerShdw blurRad="57150" dist="19050" dir="10798281" algn="tl" rotWithShape="0">
                <a:srgbClr val="000000">
                  <a:alpha val="10000"/>
                </a:srgbClr>
              </a:outerShdw>
            </a:effectLst>
          </p:spPr>
        </p:sp>
        <p:sp>
          <p:nvSpPr>
            <p:cNvPr id="67" name="TextBox 67"/>
            <p:cNvSpPr txBox="1"/>
            <p:nvPr/>
          </p:nvSpPr>
          <p:spPr>
            <a:xfrm>
              <a:off x="6557010" y="2870835"/>
              <a:ext cx="1502664" cy="24384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1200" b="1" dirty="0">
                  <a:solidFill>
                    <a:srgbClr val="1E3A5F"/>
                  </a:solidFill>
                  <a:latin typeface="Segoe UI"/>
                  <a:ea typeface="Microsoft YaHei"/>
                  <a:cs typeface="Segoe UI"/>
                </a:rPr>
                <a:t>票据逾期行业分布</a:t>
              </a:r>
            </a:p>
          </p:txBody>
        </p:sp>
        <p:sp>
          <p:nvSpPr>
            <p:cNvPr id="68" name="TextBox 68"/>
            <p:cNvSpPr txBox="1"/>
            <p:nvPr/>
          </p:nvSpPr>
          <p:spPr>
            <a:xfrm>
              <a:off x="6561772" y="3149441"/>
              <a:ext cx="840296" cy="16764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825" dirty="0">
                  <a:solidFill>
                    <a:srgbClr val="64748B"/>
                  </a:solidFill>
                  <a:latin typeface="Segoe UI"/>
                  <a:ea typeface="Microsoft YaHei"/>
                  <a:cs typeface="Segoe UI"/>
                </a:rPr>
                <a:t>截至2025年11月</a:t>
              </a:r>
            </a:p>
          </p:txBody>
        </p:sp>
        <p:sp>
          <p:nvSpPr>
            <p:cNvPr id="69" name="TextBox 69"/>
            <p:cNvSpPr txBox="1"/>
            <p:nvPr/>
          </p:nvSpPr>
          <p:spPr>
            <a:xfrm>
              <a:off x="6560820" y="3522345"/>
              <a:ext cx="548640" cy="18288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900" dirty="0">
                  <a:solidFill>
                    <a:srgbClr val="334155"/>
                  </a:solidFill>
                  <a:latin typeface="Segoe UI"/>
                  <a:ea typeface="Microsoft YaHei"/>
                  <a:cs typeface="Segoe UI"/>
                </a:rPr>
                <a:t>房地产业</a:t>
              </a:r>
            </a:p>
          </p:txBody>
        </p:sp>
        <p:sp>
          <p:nvSpPr>
            <p:cNvPr id="70" name="Freeform 70"/>
            <p:cNvSpPr/>
            <p:nvPr/>
          </p:nvSpPr>
          <p:spPr>
            <a:xfrm>
              <a:off x="7620000" y="3476625"/>
              <a:ext cx="3333750" cy="209550"/>
            </a:xfrm>
            <a:custGeom>
              <a:avLst/>
              <a:gdLst/>
              <a:ahLst/>
              <a:cxnLst/>
              <a:rect l="l" t="t" r="r" b="b"/>
              <a:pathLst>
                <a:path w="3333750" h="209550">
                  <a:moveTo>
                    <a:pt x="38100" y="0"/>
                  </a:moveTo>
                  <a:lnTo>
                    <a:pt x="3295650" y="0"/>
                  </a:lnTo>
                  <a:cubicBezTo>
                    <a:pt x="3316692" y="0"/>
                    <a:pt x="3333750" y="17058"/>
                    <a:pt x="3333750" y="38100"/>
                  </a:cubicBezTo>
                  <a:lnTo>
                    <a:pt x="3333750" y="171450"/>
                  </a:lnTo>
                  <a:cubicBezTo>
                    <a:pt x="3333750" y="192492"/>
                    <a:pt x="3316692" y="209550"/>
                    <a:pt x="3295650" y="209550"/>
                  </a:cubicBezTo>
                  <a:lnTo>
                    <a:pt x="38100" y="209550"/>
                  </a:lnTo>
                  <a:cubicBezTo>
                    <a:pt x="17058" y="209550"/>
                    <a:pt x="0" y="192492"/>
                    <a:pt x="0" y="171450"/>
                  </a:cubicBezTo>
                  <a:lnTo>
                    <a:pt x="0" y="38100"/>
                  </a:lnTo>
                  <a:cubicBezTo>
                    <a:pt x="0" y="17058"/>
                    <a:pt x="17058" y="0"/>
                    <a:pt x="38100" y="0"/>
                  </a:cubicBezTo>
                  <a:close/>
                </a:path>
              </a:pathLst>
            </a:custGeom>
            <a:solidFill>
              <a:srgbClr val="E2E8F0"/>
            </a:solidFill>
            <a:ln>
              <a:noFill/>
            </a:ln>
            <a:effectLst>
              <a:outerShdw blurRad="57150" dist="19050" dir="10798281" algn="tl" rotWithShape="0">
                <a:srgbClr val="000000">
                  <a:alpha val="10000"/>
                </a:srgbClr>
              </a:outerShdw>
            </a:effectLst>
          </p:spPr>
        </p:sp>
        <p:sp>
          <p:nvSpPr>
            <p:cNvPr id="71" name="Freeform 71"/>
            <p:cNvSpPr/>
            <p:nvPr/>
          </p:nvSpPr>
          <p:spPr>
            <a:xfrm>
              <a:off x="7620000" y="3476625"/>
              <a:ext cx="2762250" cy="209550"/>
            </a:xfrm>
            <a:custGeom>
              <a:avLst/>
              <a:gdLst/>
              <a:ahLst/>
              <a:cxnLst/>
              <a:rect l="l" t="t" r="r" b="b"/>
              <a:pathLst>
                <a:path w="2762250" h="209550">
                  <a:moveTo>
                    <a:pt x="38100" y="0"/>
                  </a:moveTo>
                  <a:lnTo>
                    <a:pt x="2724150" y="0"/>
                  </a:lnTo>
                  <a:cubicBezTo>
                    <a:pt x="2745192" y="0"/>
                    <a:pt x="2762250" y="17058"/>
                    <a:pt x="2762250" y="38100"/>
                  </a:cubicBezTo>
                  <a:lnTo>
                    <a:pt x="2762250" y="171450"/>
                  </a:lnTo>
                  <a:cubicBezTo>
                    <a:pt x="2762250" y="192492"/>
                    <a:pt x="2745192" y="209550"/>
                    <a:pt x="2724150" y="209550"/>
                  </a:cubicBezTo>
                  <a:lnTo>
                    <a:pt x="38100" y="209550"/>
                  </a:lnTo>
                  <a:cubicBezTo>
                    <a:pt x="17058" y="209550"/>
                    <a:pt x="0" y="192492"/>
                    <a:pt x="0" y="171450"/>
                  </a:cubicBezTo>
                  <a:lnTo>
                    <a:pt x="0" y="38100"/>
                  </a:lnTo>
                  <a:cubicBezTo>
                    <a:pt x="0" y="17058"/>
                    <a:pt x="17058" y="0"/>
                    <a:pt x="38100" y="0"/>
                  </a:cubicBezTo>
                  <a:close/>
                </a:path>
              </a:pathLst>
            </a:custGeom>
            <a:solidFill>
              <a:srgbClr val="E63946"/>
            </a:solidFill>
            <a:ln>
              <a:noFill/>
            </a:ln>
            <a:effectLst>
              <a:outerShdw blurRad="57150" dist="19050" dir="10798281" algn="tl" rotWithShape="0">
                <a:srgbClr val="000000">
                  <a:alpha val="10000"/>
                </a:srgbClr>
              </a:outerShdw>
            </a:effectLst>
          </p:spPr>
        </p:sp>
        <p:sp>
          <p:nvSpPr>
            <p:cNvPr id="72" name="TextBox 72"/>
            <p:cNvSpPr txBox="1"/>
            <p:nvPr/>
          </p:nvSpPr>
          <p:spPr>
            <a:xfrm>
              <a:off x="10514648" y="3539966"/>
              <a:ext cx="1267136" cy="16764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825" b="1" dirty="0">
                  <a:solidFill>
                    <a:srgbClr val="E63946"/>
                  </a:solidFill>
                  <a:latin typeface="Segoe UI"/>
                  <a:ea typeface="Microsoft YaHei"/>
                  <a:cs typeface="Segoe UI"/>
                </a:rPr>
                <a:t>34,418.99万 (82.8%)</a:t>
              </a:r>
            </a:p>
          </p:txBody>
        </p:sp>
        <p:sp>
          <p:nvSpPr>
            <p:cNvPr id="73" name="TextBox 73"/>
            <p:cNvSpPr txBox="1"/>
            <p:nvPr/>
          </p:nvSpPr>
          <p:spPr>
            <a:xfrm>
              <a:off x="6560820" y="3903345"/>
              <a:ext cx="548640" cy="18288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900" dirty="0">
                  <a:solidFill>
                    <a:srgbClr val="334155"/>
                  </a:solidFill>
                  <a:latin typeface="Segoe UI"/>
                  <a:ea typeface="Microsoft YaHei"/>
                  <a:cs typeface="Segoe UI"/>
                </a:rPr>
                <a:t>批发零售</a:t>
              </a:r>
            </a:p>
          </p:txBody>
        </p:sp>
        <p:sp>
          <p:nvSpPr>
            <p:cNvPr id="74" name="Freeform 74"/>
            <p:cNvSpPr/>
            <p:nvPr/>
          </p:nvSpPr>
          <p:spPr>
            <a:xfrm>
              <a:off x="7620000" y="3857625"/>
              <a:ext cx="3333750" cy="209550"/>
            </a:xfrm>
            <a:custGeom>
              <a:avLst/>
              <a:gdLst/>
              <a:ahLst/>
              <a:cxnLst/>
              <a:rect l="l" t="t" r="r" b="b"/>
              <a:pathLst>
                <a:path w="3333750" h="209550">
                  <a:moveTo>
                    <a:pt x="38100" y="0"/>
                  </a:moveTo>
                  <a:lnTo>
                    <a:pt x="3295650" y="0"/>
                  </a:lnTo>
                  <a:cubicBezTo>
                    <a:pt x="3316692" y="0"/>
                    <a:pt x="3333750" y="17058"/>
                    <a:pt x="3333750" y="38100"/>
                  </a:cubicBezTo>
                  <a:lnTo>
                    <a:pt x="3333750" y="171450"/>
                  </a:lnTo>
                  <a:cubicBezTo>
                    <a:pt x="3333750" y="192492"/>
                    <a:pt x="3316692" y="209550"/>
                    <a:pt x="3295650" y="209550"/>
                  </a:cubicBezTo>
                  <a:lnTo>
                    <a:pt x="38100" y="209550"/>
                  </a:lnTo>
                  <a:cubicBezTo>
                    <a:pt x="17058" y="209550"/>
                    <a:pt x="0" y="192492"/>
                    <a:pt x="0" y="171450"/>
                  </a:cubicBezTo>
                  <a:lnTo>
                    <a:pt x="0" y="38100"/>
                  </a:lnTo>
                  <a:cubicBezTo>
                    <a:pt x="0" y="17058"/>
                    <a:pt x="17058" y="0"/>
                    <a:pt x="38100" y="0"/>
                  </a:cubicBezTo>
                  <a:close/>
                </a:path>
              </a:pathLst>
            </a:custGeom>
            <a:solidFill>
              <a:srgbClr val="E2E8F0"/>
            </a:solidFill>
            <a:ln>
              <a:noFill/>
            </a:ln>
            <a:effectLst>
              <a:outerShdw blurRad="57150" dist="19050" dir="10798281" algn="tl" rotWithShape="0">
                <a:srgbClr val="000000">
                  <a:alpha val="10000"/>
                </a:srgbClr>
              </a:outerShdw>
            </a:effectLst>
          </p:spPr>
        </p:sp>
        <p:sp>
          <p:nvSpPr>
            <p:cNvPr id="75" name="Freeform 75"/>
            <p:cNvSpPr/>
            <p:nvPr/>
          </p:nvSpPr>
          <p:spPr>
            <a:xfrm>
              <a:off x="7620000" y="3857625"/>
              <a:ext cx="333375" cy="209550"/>
            </a:xfrm>
            <a:custGeom>
              <a:avLst/>
              <a:gdLst/>
              <a:ahLst/>
              <a:cxnLst/>
              <a:rect l="l" t="t" r="r" b="b"/>
              <a:pathLst>
                <a:path w="333375" h="209550">
                  <a:moveTo>
                    <a:pt x="38100" y="0"/>
                  </a:moveTo>
                  <a:lnTo>
                    <a:pt x="295275" y="0"/>
                  </a:lnTo>
                  <a:cubicBezTo>
                    <a:pt x="316317" y="0"/>
                    <a:pt x="333375" y="17058"/>
                    <a:pt x="333375" y="38100"/>
                  </a:cubicBezTo>
                  <a:lnTo>
                    <a:pt x="333375" y="171450"/>
                  </a:lnTo>
                  <a:cubicBezTo>
                    <a:pt x="333375" y="192492"/>
                    <a:pt x="316317" y="209550"/>
                    <a:pt x="295275" y="209550"/>
                  </a:cubicBezTo>
                  <a:lnTo>
                    <a:pt x="38100" y="209550"/>
                  </a:lnTo>
                  <a:cubicBezTo>
                    <a:pt x="17058" y="209550"/>
                    <a:pt x="0" y="192492"/>
                    <a:pt x="0" y="171450"/>
                  </a:cubicBezTo>
                  <a:lnTo>
                    <a:pt x="0" y="38100"/>
                  </a:lnTo>
                  <a:cubicBezTo>
                    <a:pt x="0" y="17058"/>
                    <a:pt x="17058" y="0"/>
                    <a:pt x="38100" y="0"/>
                  </a:cubicBezTo>
                  <a:close/>
                </a:path>
              </a:pathLst>
            </a:custGeom>
            <a:solidFill>
              <a:srgbClr val="F59E0B"/>
            </a:solidFill>
            <a:ln>
              <a:noFill/>
            </a:ln>
            <a:effectLst>
              <a:outerShdw blurRad="57150" dist="19050" dir="10798281" algn="tl" rotWithShape="0">
                <a:srgbClr val="000000">
                  <a:alpha val="10000"/>
                </a:srgbClr>
              </a:outerShdw>
            </a:effectLst>
          </p:spPr>
        </p:sp>
        <p:sp>
          <p:nvSpPr>
            <p:cNvPr id="76" name="TextBox 76"/>
            <p:cNvSpPr txBox="1"/>
            <p:nvPr/>
          </p:nvSpPr>
          <p:spPr>
            <a:xfrm>
              <a:off x="8038148" y="3920966"/>
              <a:ext cx="472797" cy="16764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825" dirty="0">
                  <a:solidFill>
                    <a:srgbClr val="334155"/>
                  </a:solidFill>
                  <a:latin typeface="Segoe UI"/>
                  <a:ea typeface="Microsoft YaHei"/>
                  <a:cs typeface="Segoe UI"/>
                </a:rPr>
                <a:t>3,500万</a:t>
              </a:r>
            </a:p>
          </p:txBody>
        </p:sp>
        <p:sp>
          <p:nvSpPr>
            <p:cNvPr id="77" name="TextBox 77"/>
            <p:cNvSpPr txBox="1"/>
            <p:nvPr/>
          </p:nvSpPr>
          <p:spPr>
            <a:xfrm>
              <a:off x="6560820" y="4284345"/>
              <a:ext cx="417195" cy="18288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900" dirty="0">
                  <a:solidFill>
                    <a:srgbClr val="334155"/>
                  </a:solidFill>
                  <a:latin typeface="Segoe UI"/>
                  <a:ea typeface="Microsoft YaHei"/>
                  <a:cs typeface="Segoe UI"/>
                </a:rPr>
                <a:t>制造业</a:t>
              </a:r>
            </a:p>
          </p:txBody>
        </p:sp>
        <p:sp>
          <p:nvSpPr>
            <p:cNvPr id="78" name="Freeform 78"/>
            <p:cNvSpPr/>
            <p:nvPr/>
          </p:nvSpPr>
          <p:spPr>
            <a:xfrm>
              <a:off x="7620000" y="4238625"/>
              <a:ext cx="3333750" cy="209550"/>
            </a:xfrm>
            <a:custGeom>
              <a:avLst/>
              <a:gdLst/>
              <a:ahLst/>
              <a:cxnLst/>
              <a:rect l="l" t="t" r="r" b="b"/>
              <a:pathLst>
                <a:path w="3333750" h="209550">
                  <a:moveTo>
                    <a:pt x="38100" y="0"/>
                  </a:moveTo>
                  <a:lnTo>
                    <a:pt x="3295650" y="0"/>
                  </a:lnTo>
                  <a:cubicBezTo>
                    <a:pt x="3316692" y="0"/>
                    <a:pt x="3333750" y="17058"/>
                    <a:pt x="3333750" y="38100"/>
                  </a:cubicBezTo>
                  <a:lnTo>
                    <a:pt x="3333750" y="171450"/>
                  </a:lnTo>
                  <a:cubicBezTo>
                    <a:pt x="3333750" y="192492"/>
                    <a:pt x="3316692" y="209550"/>
                    <a:pt x="3295650" y="209550"/>
                  </a:cubicBezTo>
                  <a:lnTo>
                    <a:pt x="38100" y="209550"/>
                  </a:lnTo>
                  <a:cubicBezTo>
                    <a:pt x="17058" y="209550"/>
                    <a:pt x="0" y="192492"/>
                    <a:pt x="0" y="171450"/>
                  </a:cubicBezTo>
                  <a:lnTo>
                    <a:pt x="0" y="38100"/>
                  </a:lnTo>
                  <a:cubicBezTo>
                    <a:pt x="0" y="17058"/>
                    <a:pt x="17058" y="0"/>
                    <a:pt x="38100" y="0"/>
                  </a:cubicBezTo>
                  <a:close/>
                </a:path>
              </a:pathLst>
            </a:custGeom>
            <a:solidFill>
              <a:srgbClr val="E2E8F0"/>
            </a:solidFill>
            <a:ln>
              <a:noFill/>
            </a:ln>
            <a:effectLst>
              <a:outerShdw blurRad="57150" dist="19050" dir="10798281" algn="tl" rotWithShape="0">
                <a:srgbClr val="000000">
                  <a:alpha val="10000"/>
                </a:srgbClr>
              </a:outerShdw>
            </a:effectLst>
          </p:spPr>
        </p:sp>
        <p:sp>
          <p:nvSpPr>
            <p:cNvPr id="79" name="Freeform 79"/>
            <p:cNvSpPr/>
            <p:nvPr/>
          </p:nvSpPr>
          <p:spPr>
            <a:xfrm>
              <a:off x="7620000" y="4238625"/>
              <a:ext cx="238125" cy="209550"/>
            </a:xfrm>
            <a:custGeom>
              <a:avLst/>
              <a:gdLst/>
              <a:ahLst/>
              <a:cxnLst/>
              <a:rect l="l" t="t" r="r" b="b"/>
              <a:pathLst>
                <a:path w="238125" h="209550">
                  <a:moveTo>
                    <a:pt x="38100" y="0"/>
                  </a:moveTo>
                  <a:lnTo>
                    <a:pt x="200025" y="0"/>
                  </a:lnTo>
                  <a:cubicBezTo>
                    <a:pt x="221067" y="0"/>
                    <a:pt x="238125" y="17058"/>
                    <a:pt x="238125" y="38100"/>
                  </a:cubicBezTo>
                  <a:lnTo>
                    <a:pt x="238125" y="171450"/>
                  </a:lnTo>
                  <a:cubicBezTo>
                    <a:pt x="238125" y="192492"/>
                    <a:pt x="221067" y="209550"/>
                    <a:pt x="200025" y="209550"/>
                  </a:cubicBezTo>
                  <a:lnTo>
                    <a:pt x="38100" y="209550"/>
                  </a:lnTo>
                  <a:cubicBezTo>
                    <a:pt x="17058" y="209550"/>
                    <a:pt x="0" y="192492"/>
                    <a:pt x="0" y="171450"/>
                  </a:cubicBezTo>
                  <a:lnTo>
                    <a:pt x="0" y="38100"/>
                  </a:lnTo>
                  <a:cubicBezTo>
                    <a:pt x="0" y="17058"/>
                    <a:pt x="17058" y="0"/>
                    <a:pt x="38100" y="0"/>
                  </a:cubicBezTo>
                  <a:close/>
                </a:path>
              </a:pathLst>
            </a:custGeom>
            <a:solidFill>
              <a:srgbClr val="4A90D9"/>
            </a:solidFill>
            <a:ln>
              <a:noFill/>
            </a:ln>
            <a:effectLst>
              <a:outerShdw blurRad="57150" dist="19050" dir="10798281" algn="tl" rotWithShape="0">
                <a:srgbClr val="000000">
                  <a:alpha val="10000"/>
                </a:srgbClr>
              </a:outerShdw>
            </a:effectLst>
          </p:spPr>
        </p:sp>
        <p:sp>
          <p:nvSpPr>
            <p:cNvPr id="80" name="TextBox 80"/>
            <p:cNvSpPr txBox="1"/>
            <p:nvPr/>
          </p:nvSpPr>
          <p:spPr>
            <a:xfrm>
              <a:off x="7942898" y="4301966"/>
              <a:ext cx="472797" cy="16764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825" dirty="0">
                  <a:solidFill>
                    <a:srgbClr val="334155"/>
                  </a:solidFill>
                  <a:latin typeface="Segoe UI"/>
                  <a:ea typeface="Microsoft YaHei"/>
                  <a:cs typeface="Segoe UI"/>
                </a:rPr>
                <a:t>2,200万</a:t>
              </a:r>
            </a:p>
          </p:txBody>
        </p:sp>
        <p:sp>
          <p:nvSpPr>
            <p:cNvPr id="81" name="TextBox 81"/>
            <p:cNvSpPr txBox="1"/>
            <p:nvPr/>
          </p:nvSpPr>
          <p:spPr>
            <a:xfrm>
              <a:off x="6560820" y="4665345"/>
              <a:ext cx="548640" cy="18288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900" dirty="0">
                  <a:solidFill>
                    <a:srgbClr val="334155"/>
                  </a:solidFill>
                  <a:latin typeface="Segoe UI"/>
                  <a:ea typeface="Microsoft YaHei"/>
                  <a:cs typeface="Segoe UI"/>
                </a:rPr>
                <a:t>其他行业</a:t>
              </a:r>
            </a:p>
          </p:txBody>
        </p:sp>
        <p:sp>
          <p:nvSpPr>
            <p:cNvPr id="82" name="Freeform 82"/>
            <p:cNvSpPr/>
            <p:nvPr/>
          </p:nvSpPr>
          <p:spPr>
            <a:xfrm>
              <a:off x="7620000" y="4619625"/>
              <a:ext cx="3333750" cy="209550"/>
            </a:xfrm>
            <a:custGeom>
              <a:avLst/>
              <a:gdLst/>
              <a:ahLst/>
              <a:cxnLst/>
              <a:rect l="l" t="t" r="r" b="b"/>
              <a:pathLst>
                <a:path w="3333750" h="209550">
                  <a:moveTo>
                    <a:pt x="38100" y="0"/>
                  </a:moveTo>
                  <a:lnTo>
                    <a:pt x="3295650" y="0"/>
                  </a:lnTo>
                  <a:cubicBezTo>
                    <a:pt x="3316692" y="0"/>
                    <a:pt x="3333750" y="17058"/>
                    <a:pt x="3333750" y="38100"/>
                  </a:cubicBezTo>
                  <a:lnTo>
                    <a:pt x="3333750" y="171450"/>
                  </a:lnTo>
                  <a:cubicBezTo>
                    <a:pt x="3333750" y="192492"/>
                    <a:pt x="3316692" y="209550"/>
                    <a:pt x="3295650" y="209550"/>
                  </a:cubicBezTo>
                  <a:lnTo>
                    <a:pt x="38100" y="209550"/>
                  </a:lnTo>
                  <a:cubicBezTo>
                    <a:pt x="17058" y="209550"/>
                    <a:pt x="0" y="192492"/>
                    <a:pt x="0" y="171450"/>
                  </a:cubicBezTo>
                  <a:lnTo>
                    <a:pt x="0" y="38100"/>
                  </a:lnTo>
                  <a:cubicBezTo>
                    <a:pt x="0" y="17058"/>
                    <a:pt x="17058" y="0"/>
                    <a:pt x="38100" y="0"/>
                  </a:cubicBezTo>
                  <a:close/>
                </a:path>
              </a:pathLst>
            </a:custGeom>
            <a:solidFill>
              <a:srgbClr val="E2E8F0"/>
            </a:solidFill>
            <a:ln>
              <a:noFill/>
            </a:ln>
            <a:effectLst>
              <a:outerShdw blurRad="57150" dist="19050" dir="10798281" algn="tl" rotWithShape="0">
                <a:srgbClr val="000000">
                  <a:alpha val="10000"/>
                </a:srgbClr>
              </a:outerShdw>
            </a:effectLst>
          </p:spPr>
        </p:sp>
        <p:sp>
          <p:nvSpPr>
            <p:cNvPr id="83" name="Freeform 83"/>
            <p:cNvSpPr/>
            <p:nvPr/>
          </p:nvSpPr>
          <p:spPr>
            <a:xfrm>
              <a:off x="7620000" y="4619625"/>
              <a:ext cx="114300" cy="209550"/>
            </a:xfrm>
            <a:custGeom>
              <a:avLst/>
              <a:gdLst/>
              <a:ahLst/>
              <a:cxnLst/>
              <a:rect l="l" t="t" r="r" b="b"/>
              <a:pathLst>
                <a:path w="114300" h="209550">
                  <a:moveTo>
                    <a:pt x="38100" y="0"/>
                  </a:moveTo>
                  <a:lnTo>
                    <a:pt x="76200" y="0"/>
                  </a:lnTo>
                  <a:cubicBezTo>
                    <a:pt x="97242" y="0"/>
                    <a:pt x="114300" y="17058"/>
                    <a:pt x="114300" y="38100"/>
                  </a:cubicBezTo>
                  <a:lnTo>
                    <a:pt x="114300" y="171450"/>
                  </a:lnTo>
                  <a:cubicBezTo>
                    <a:pt x="114300" y="192492"/>
                    <a:pt x="97242" y="209550"/>
                    <a:pt x="76200" y="209550"/>
                  </a:cubicBezTo>
                  <a:lnTo>
                    <a:pt x="38100" y="209550"/>
                  </a:lnTo>
                  <a:cubicBezTo>
                    <a:pt x="17058" y="209550"/>
                    <a:pt x="0" y="192492"/>
                    <a:pt x="0" y="171450"/>
                  </a:cubicBezTo>
                  <a:lnTo>
                    <a:pt x="0" y="38100"/>
                  </a:lnTo>
                  <a:cubicBezTo>
                    <a:pt x="0" y="17058"/>
                    <a:pt x="17058" y="0"/>
                    <a:pt x="38100" y="0"/>
                  </a:cubicBezTo>
                  <a:close/>
                </a:path>
              </a:pathLst>
            </a:custGeom>
            <a:solidFill>
              <a:srgbClr val="64748B"/>
            </a:solidFill>
            <a:ln>
              <a:noFill/>
            </a:ln>
            <a:effectLst>
              <a:outerShdw blurRad="57150" dist="19050" dir="10798281" algn="tl" rotWithShape="0">
                <a:srgbClr val="000000">
                  <a:alpha val="10000"/>
                </a:srgbClr>
              </a:outerShdw>
            </a:effectLst>
          </p:spPr>
        </p:sp>
        <p:sp>
          <p:nvSpPr>
            <p:cNvPr id="84" name="TextBox 84"/>
            <p:cNvSpPr txBox="1"/>
            <p:nvPr/>
          </p:nvSpPr>
          <p:spPr>
            <a:xfrm>
              <a:off x="7847648" y="4682966"/>
              <a:ext cx="442674" cy="16764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825" dirty="0">
                  <a:solidFill>
                    <a:srgbClr val="334155"/>
                  </a:solidFill>
                  <a:latin typeface="Segoe UI"/>
                  <a:ea typeface="Microsoft YaHei"/>
                  <a:cs typeface="Segoe UI"/>
                </a:rPr>
                <a:t>1,440万</a:t>
              </a:r>
            </a:p>
          </p:txBody>
        </p:sp>
      </p:grpSp>
      <p:grpSp>
        <p:nvGrpSpPr>
          <p:cNvPr id="92" name="Group 92"/>
          <p:cNvGrpSpPr/>
          <p:nvPr/>
        </p:nvGrpSpPr>
        <p:grpSpPr>
          <a:xfrm>
            <a:off x="571500" y="5238750"/>
            <a:ext cx="11049000" cy="1047750"/>
            <a:chOff x="571500" y="5238750"/>
            <a:chExt cx="11049000" cy="1047750"/>
          </a:xfrm>
          <a:effectLst>
            <a:outerShdw blurRad="57150" dist="19050" dir="10798281" algn="tl" rotWithShape="0">
              <a:srgbClr val="000000">
                <a:alpha val="10000"/>
              </a:srgbClr>
            </a:outerShdw>
          </a:effectLst>
        </p:grpSpPr>
        <p:sp>
          <p:nvSpPr>
            <p:cNvPr id="86" name="Freeform 86"/>
            <p:cNvSpPr/>
            <p:nvPr/>
          </p:nvSpPr>
          <p:spPr>
            <a:xfrm>
              <a:off x="571500" y="5238750"/>
              <a:ext cx="11049000" cy="1047750"/>
            </a:xfrm>
            <a:custGeom>
              <a:avLst/>
              <a:gdLst/>
              <a:ahLst/>
              <a:cxnLst/>
              <a:rect l="l" t="t" r="r" b="b"/>
              <a:pathLst>
                <a:path w="11049000" h="1047750">
                  <a:moveTo>
                    <a:pt x="76200" y="0"/>
                  </a:moveTo>
                  <a:lnTo>
                    <a:pt x="10972800" y="0"/>
                  </a:lnTo>
                  <a:cubicBezTo>
                    <a:pt x="11014884" y="0"/>
                    <a:pt x="11049000" y="34116"/>
                    <a:pt x="11049000" y="76200"/>
                  </a:cubicBezTo>
                  <a:lnTo>
                    <a:pt x="11049000" y="971550"/>
                  </a:lnTo>
                  <a:cubicBezTo>
                    <a:pt x="11049000" y="1013634"/>
                    <a:pt x="11014884" y="1047750"/>
                    <a:pt x="10972800" y="1047750"/>
                  </a:cubicBezTo>
                  <a:lnTo>
                    <a:pt x="76200" y="1047750"/>
                  </a:lnTo>
                  <a:cubicBezTo>
                    <a:pt x="34116" y="1047750"/>
                    <a:pt x="0" y="1013634"/>
                    <a:pt x="0" y="971550"/>
                  </a:cubicBezTo>
                  <a:lnTo>
                    <a:pt x="0" y="76200"/>
                  </a:lnTo>
                  <a:cubicBezTo>
                    <a:pt x="0" y="34116"/>
                    <a:pt x="34116" y="0"/>
                    <a:pt x="76200" y="0"/>
                  </a:cubicBezTo>
                  <a:close/>
                </a:path>
              </a:pathLst>
            </a:custGeom>
            <a:solidFill>
              <a:srgbClr val="1E3A5F"/>
            </a:solidFill>
            <a:ln>
              <a:noFill/>
            </a:ln>
            <a:effectLst>
              <a:outerShdw blurRad="57150" dist="19050" dir="10798281" algn="tl" rotWithShape="0">
                <a:srgbClr val="000000">
                  <a:alpha val="10000"/>
                </a:srgbClr>
              </a:outerShdw>
            </a:effectLst>
          </p:spPr>
        </p:sp>
        <p:sp>
          <p:nvSpPr>
            <p:cNvPr id="87" name="TextBox 87"/>
            <p:cNvSpPr txBox="1"/>
            <p:nvPr/>
          </p:nvSpPr>
          <p:spPr>
            <a:xfrm>
              <a:off x="842010" y="5442585"/>
              <a:ext cx="1134618" cy="24384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1200" b="1" dirty="0">
                  <a:solidFill>
                    <a:srgbClr val="FFFFFF"/>
                  </a:solidFill>
                  <a:latin typeface="Segoe UI"/>
                  <a:ea typeface="Microsoft YaHei"/>
                  <a:cs typeface="Segoe UI"/>
                </a:rPr>
                <a:t>区域风险评估</a:t>
              </a:r>
            </a:p>
          </p:txBody>
        </p:sp>
        <p:sp>
          <p:nvSpPr>
            <p:cNvPr id="88" name="Freeform 88"/>
            <p:cNvSpPr/>
            <p:nvPr/>
          </p:nvSpPr>
          <p:spPr>
            <a:xfrm>
              <a:off x="2476500" y="5381625"/>
              <a:ext cx="1143000" cy="333375"/>
            </a:xfrm>
            <a:custGeom>
              <a:avLst/>
              <a:gdLst/>
              <a:ahLst/>
              <a:cxnLst/>
              <a:rect l="l" t="t" r="r" b="b"/>
              <a:pathLst>
                <a:path w="1143000" h="333375">
                  <a:moveTo>
                    <a:pt x="57150" y="0"/>
                  </a:moveTo>
                  <a:lnTo>
                    <a:pt x="1085850" y="0"/>
                  </a:lnTo>
                  <a:cubicBezTo>
                    <a:pt x="1117413" y="0"/>
                    <a:pt x="1143000" y="25587"/>
                    <a:pt x="1143000" y="57150"/>
                  </a:cubicBezTo>
                  <a:lnTo>
                    <a:pt x="1143000" y="276225"/>
                  </a:lnTo>
                  <a:cubicBezTo>
                    <a:pt x="1143000" y="307788"/>
                    <a:pt x="1117413" y="333375"/>
                    <a:pt x="1085850" y="333375"/>
                  </a:cubicBezTo>
                  <a:lnTo>
                    <a:pt x="57150" y="333375"/>
                  </a:lnTo>
                  <a:cubicBezTo>
                    <a:pt x="25587" y="333375"/>
                    <a:pt x="0" y="307788"/>
                    <a:pt x="0" y="276225"/>
                  </a:cubicBezTo>
                  <a:lnTo>
                    <a:pt x="0" y="57150"/>
                  </a:lnTo>
                  <a:cubicBezTo>
                    <a:pt x="0" y="25587"/>
                    <a:pt x="25587" y="0"/>
                    <a:pt x="57150" y="0"/>
                  </a:cubicBezTo>
                  <a:close/>
                </a:path>
              </a:pathLst>
            </a:custGeom>
            <a:solidFill>
              <a:srgbClr val="2ECC71"/>
            </a:solidFill>
            <a:ln>
              <a:noFill/>
            </a:ln>
            <a:effectLst>
              <a:outerShdw blurRad="57150" dist="19050" dir="10798281" algn="tl" rotWithShape="0">
                <a:srgbClr val="000000">
                  <a:alpha val="10000"/>
                </a:srgbClr>
              </a:outerShdw>
            </a:effectLst>
          </p:spPr>
        </p:sp>
        <p:sp>
          <p:nvSpPr>
            <p:cNvPr id="89" name="TextBox 89"/>
            <p:cNvSpPr txBox="1"/>
            <p:nvPr/>
          </p:nvSpPr>
          <p:spPr>
            <a:xfrm>
              <a:off x="2793135" y="5487352"/>
              <a:ext cx="509730" cy="21336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1050" b="1" dirty="0">
                  <a:solidFill>
                    <a:srgbClr val="FFFFFF"/>
                  </a:solidFill>
                  <a:latin typeface="Segoe UI"/>
                  <a:ea typeface="Microsoft YaHei"/>
                  <a:cs typeface="Segoe UI"/>
                </a:rPr>
                <a:t>低风险</a:t>
              </a:r>
            </a:p>
          </p:txBody>
        </p:sp>
        <p:sp>
          <p:nvSpPr>
            <p:cNvPr id="90" name="TextBox 90"/>
            <p:cNvSpPr txBox="1"/>
            <p:nvPr/>
          </p:nvSpPr>
          <p:spPr>
            <a:xfrm>
              <a:off x="844868" y="5847874"/>
              <a:ext cx="5215199" cy="19812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975" dirty="0">
                  <a:solidFill>
                    <a:srgbClr val="FFFFFF"/>
                  </a:solidFill>
                  <a:latin typeface="Segoe UI"/>
                  <a:ea typeface="Microsoft YaHei"/>
                  <a:cs typeface="Segoe UI"/>
                </a:rPr>
                <a:t>✓ 债券零违约，城投非标零风险事件</a:t>
              </a:r>
              <a:r>
                <a:rPr lang="zh-CN" sz="975" dirty="0">
                  <a:solidFill>
                    <a:srgbClr val="FFFFFF"/>
                  </a:solidFill>
                  <a:latin typeface="Segoe UI"/>
                  <a:ea typeface="Microsoft YaHei"/>
                  <a:cs typeface="Segoe UI"/>
                </a:rPr>
                <a:t>✓ 城投利差处于历史2.95%分位，市场信心充足</a:t>
              </a:r>
            </a:p>
          </p:txBody>
        </p:sp>
        <p:sp>
          <p:nvSpPr>
            <p:cNvPr id="91" name="TextBox 91"/>
            <p:cNvSpPr txBox="1"/>
            <p:nvPr/>
          </p:nvSpPr>
          <p:spPr>
            <a:xfrm>
              <a:off x="844868" y="6066949"/>
              <a:ext cx="6938224" cy="19812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975" dirty="0">
                  <a:solidFill>
                    <a:srgbClr val="FFFFFF"/>
                  </a:solidFill>
                  <a:latin typeface="Segoe UI"/>
                  <a:ea typeface="Microsoft YaHei"/>
                  <a:cs typeface="Segoe UI"/>
                </a:rPr>
                <a:t>⚠️ 票据逾期集中于房地产业（82.8%），需关注行业传导风险</a:t>
              </a:r>
              <a:r>
                <a:rPr lang="zh-CN" sz="975" dirty="0">
                  <a:solidFill>
                    <a:srgbClr val="FFFFFF"/>
                  </a:solidFill>
                  <a:latin typeface="Segoe UI"/>
                  <a:ea typeface="Microsoft YaHei"/>
                  <a:cs typeface="Segoe UI"/>
                </a:rPr>
                <a:t>⚠️ 宽口径债务率较高，长期偿债压力需持续监控</a:t>
              </a:r>
            </a:p>
          </p:txBody>
        </p:sp>
      </p:grpSp>
      <p:sp>
        <p:nvSpPr>
          <p:cNvPr id="93" name="Rectangle 93"/>
          <p:cNvSpPr/>
          <p:nvPr/>
        </p:nvSpPr>
        <p:spPr>
          <a:xfrm>
            <a:off x="0" y="6819900"/>
            <a:ext cx="12192000" cy="38100"/>
          </a:xfrm>
          <a:prstGeom prst="rect">
            <a:avLst/>
          </a:prstGeom>
          <a:solidFill>
            <a:srgbClr val="1E3A5F"/>
          </a:solidFill>
          <a:ln>
            <a:noFill/>
          </a:ln>
        </p:spPr>
      </p:sp>
    </p:spTree>
  </p:cSld>
  <p:clrMapOvr>
    <a:masterClrMapping/>
  </p:clrMapOvr>
  <p:transition dur="400">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p:nvPr/>
        </p:nvSpPr>
        <p:spPr>
          <a:xfrm>
            <a:off x="0" y="0"/>
            <a:ext cx="12192000" cy="6858000"/>
          </a:xfrm>
          <a:prstGeom prst="rect">
            <a:avLst/>
          </a:prstGeom>
          <a:solidFill>
            <a:srgbClr val="F8FAFC"/>
          </a:solidFill>
          <a:ln>
            <a:noFill/>
          </a:ln>
        </p:spPr>
      </p:sp>
      <p:sp>
        <p:nvSpPr>
          <p:cNvPr id="3" name="Rectangle 3"/>
          <p:cNvSpPr/>
          <p:nvPr/>
        </p:nvSpPr>
        <p:spPr>
          <a:xfrm>
            <a:off x="0" y="0"/>
            <a:ext cx="12192000" cy="38100"/>
          </a:xfrm>
          <a:prstGeom prst="rect">
            <a:avLst/>
          </a:prstGeom>
          <a:solidFill>
            <a:srgbClr val="1E3A5F"/>
          </a:solidFill>
          <a:ln>
            <a:noFill/>
          </a:ln>
        </p:spPr>
      </p:sp>
      <p:sp>
        <p:nvSpPr>
          <p:cNvPr id="4" name="Rectangle 4"/>
          <p:cNvSpPr/>
          <p:nvPr/>
        </p:nvSpPr>
        <p:spPr>
          <a:xfrm>
            <a:off x="0" y="38100"/>
            <a:ext cx="12192000" cy="533400"/>
          </a:xfrm>
          <a:prstGeom prst="rect">
            <a:avLst/>
          </a:prstGeom>
          <a:solidFill>
            <a:srgbClr val="FFFFFF"/>
          </a:solidFill>
          <a:ln>
            <a:noFill/>
          </a:ln>
        </p:spPr>
      </p:sp>
      <p:sp>
        <p:nvSpPr>
          <p:cNvPr id="5" name="TextBox 5"/>
          <p:cNvSpPr txBox="1"/>
          <p:nvPr/>
        </p:nvSpPr>
        <p:spPr>
          <a:xfrm>
            <a:off x="558165" y="248602"/>
            <a:ext cx="1757636" cy="213360"/>
          </a:xfrm>
          <a:prstGeom prst="rect">
            <a:avLst/>
          </a:prstGeom>
          <a:noFill/>
          <a:ln>
            <a:noFill/>
          </a:ln>
        </p:spPr>
        <p:txBody>
          <a:bodyPr wrap="none" lIns="0" tIns="0" rIns="0" bIns="0" anchor="t" anchorCtr="0">
            <a:spAutoFit/>
          </a:bodyPr>
          <a:lstStyle/>
          <a:p>
            <a:pPr algn="l"/>
            <a:r>
              <a:rPr lang="zh-CN" sz="1050" b="1" dirty="0">
                <a:solidFill>
                  <a:srgbClr val="1E3A5F"/>
                </a:solidFill>
                <a:latin typeface="Segoe UI"/>
                <a:ea typeface="Microsoft YaHei"/>
                <a:cs typeface="Segoe UI"/>
              </a:rPr>
              <a:t>重庆市·2025年区域报告</a:t>
            </a:r>
          </a:p>
        </p:txBody>
      </p:sp>
      <p:sp>
        <p:nvSpPr>
          <p:cNvPr id="6" name="Rectangle 6"/>
          <p:cNvSpPr/>
          <p:nvPr/>
        </p:nvSpPr>
        <p:spPr>
          <a:xfrm>
            <a:off x="1905000" y="209550"/>
            <a:ext cx="9525" cy="190500"/>
          </a:xfrm>
          <a:prstGeom prst="rect">
            <a:avLst/>
          </a:prstGeom>
          <a:solidFill>
            <a:srgbClr val="E2E8F0"/>
          </a:solidFill>
          <a:ln>
            <a:noFill/>
          </a:ln>
        </p:spPr>
      </p:sp>
      <p:sp>
        <p:nvSpPr>
          <p:cNvPr id="7" name="TextBox 7"/>
          <p:cNvSpPr txBox="1"/>
          <p:nvPr/>
        </p:nvSpPr>
        <p:spPr>
          <a:xfrm>
            <a:off x="2082165" y="248602"/>
            <a:ext cx="1161478" cy="213360"/>
          </a:xfrm>
          <a:prstGeom prst="rect">
            <a:avLst/>
          </a:prstGeom>
          <a:noFill/>
          <a:ln>
            <a:noFill/>
          </a:ln>
        </p:spPr>
        <p:txBody>
          <a:bodyPr wrap="none" lIns="0" tIns="0" rIns="0" bIns="0" anchor="t" anchorCtr="0">
            <a:spAutoFit/>
          </a:bodyPr>
          <a:lstStyle/>
          <a:p>
            <a:pPr algn="l"/>
            <a:r>
              <a:rPr lang="zh-CN" sz="1050" dirty="0">
                <a:solidFill>
                  <a:srgbClr val="4A90D9"/>
                </a:solidFill>
                <a:latin typeface="Segoe UI"/>
                <a:ea typeface="Microsoft YaHei"/>
                <a:cs typeface="Segoe UI"/>
              </a:rPr>
              <a:t>07 区域重点企业</a:t>
            </a:r>
          </a:p>
        </p:txBody>
      </p:sp>
      <p:sp>
        <p:nvSpPr>
          <p:cNvPr id="8" name="TextBox 8"/>
          <p:cNvSpPr txBox="1"/>
          <p:nvPr/>
        </p:nvSpPr>
        <p:spPr>
          <a:xfrm>
            <a:off x="11131772" y="248602"/>
            <a:ext cx="502063" cy="213360"/>
          </a:xfrm>
          <a:prstGeom prst="rect">
            <a:avLst/>
          </a:prstGeom>
          <a:noFill/>
          <a:ln>
            <a:noFill/>
          </a:ln>
        </p:spPr>
        <p:txBody>
          <a:bodyPr wrap="none" lIns="0" tIns="0" rIns="0" bIns="0" anchor="t" anchorCtr="0">
            <a:spAutoFit/>
          </a:bodyPr>
          <a:lstStyle/>
          <a:p>
            <a:pPr algn="r"/>
            <a:r>
              <a:rPr lang="zh-CN" sz="1050" dirty="0">
                <a:solidFill>
                  <a:srgbClr val="64748B"/>
                </a:solidFill>
                <a:latin typeface="Segoe UI"/>
                <a:ea typeface="Microsoft YaHei"/>
                <a:cs typeface="Segoe UI"/>
              </a:rPr>
              <a:t>17 / 20</a:t>
            </a:r>
          </a:p>
        </p:txBody>
      </p:sp>
      <p:sp>
        <p:nvSpPr>
          <p:cNvPr id="9" name="Rectangle 9"/>
          <p:cNvSpPr/>
          <p:nvPr/>
        </p:nvSpPr>
        <p:spPr>
          <a:xfrm>
            <a:off x="0" y="571500"/>
            <a:ext cx="12192000" cy="9525"/>
          </a:xfrm>
          <a:prstGeom prst="rect">
            <a:avLst/>
          </a:prstGeom>
          <a:solidFill>
            <a:srgbClr val="E2E8F0"/>
          </a:solidFill>
          <a:ln>
            <a:noFill/>
          </a:ln>
        </p:spPr>
      </p:sp>
      <p:sp>
        <p:nvSpPr>
          <p:cNvPr id="10" name="TextBox 10"/>
          <p:cNvSpPr txBox="1"/>
          <p:nvPr/>
        </p:nvSpPr>
        <p:spPr>
          <a:xfrm>
            <a:off x="544830" y="773430"/>
            <a:ext cx="2629662" cy="426720"/>
          </a:xfrm>
          <a:prstGeom prst="rect">
            <a:avLst/>
          </a:prstGeom>
          <a:noFill/>
          <a:ln>
            <a:noFill/>
          </a:ln>
        </p:spPr>
        <p:txBody>
          <a:bodyPr wrap="none" lIns="0" tIns="0" rIns="0" bIns="0" anchor="t" anchorCtr="0">
            <a:spAutoFit/>
          </a:bodyPr>
          <a:lstStyle/>
          <a:p>
            <a:pPr algn="l"/>
            <a:r>
              <a:rPr lang="zh-CN" sz="2100" b="1" dirty="0">
                <a:solidFill>
                  <a:srgbClr val="1E3A5F"/>
                </a:solidFill>
                <a:latin typeface="Segoe UI"/>
                <a:ea typeface="Microsoft YaHei"/>
                <a:cs typeface="Segoe UI"/>
              </a:rPr>
              <a:t>七、区域重点企业</a:t>
            </a:r>
          </a:p>
        </p:txBody>
      </p:sp>
      <p:grpSp>
        <p:nvGrpSpPr>
          <p:cNvPr id="44" name="Group 44"/>
          <p:cNvGrpSpPr/>
          <p:nvPr/>
        </p:nvGrpSpPr>
        <p:grpSpPr>
          <a:xfrm>
            <a:off x="571500" y="1238250"/>
            <a:ext cx="5524500" cy="2667000"/>
            <a:chOff x="571500" y="1238250"/>
            <a:chExt cx="5524500" cy="2667000"/>
          </a:xfrm>
          <a:effectLst>
            <a:outerShdw blurRad="57150" dist="19050" dir="10798281" algn="tl" rotWithShape="0">
              <a:srgbClr val="000000">
                <a:alpha val="10000"/>
              </a:srgbClr>
            </a:outerShdw>
          </a:effectLst>
        </p:grpSpPr>
        <p:sp>
          <p:nvSpPr>
            <p:cNvPr id="11" name="Freeform 11"/>
            <p:cNvSpPr/>
            <p:nvPr/>
          </p:nvSpPr>
          <p:spPr>
            <a:xfrm>
              <a:off x="571500" y="1238250"/>
              <a:ext cx="5524500" cy="2667000"/>
            </a:xfrm>
            <a:custGeom>
              <a:avLst/>
              <a:gdLst/>
              <a:ahLst/>
              <a:cxnLst/>
              <a:rect l="l" t="t" r="r" b="b"/>
              <a:pathLst>
                <a:path w="5524500" h="2667000">
                  <a:moveTo>
                    <a:pt x="76200" y="0"/>
                  </a:moveTo>
                  <a:lnTo>
                    <a:pt x="5448300" y="0"/>
                  </a:lnTo>
                  <a:cubicBezTo>
                    <a:pt x="5490384" y="0"/>
                    <a:pt x="5524500" y="34116"/>
                    <a:pt x="5524500" y="76200"/>
                  </a:cubicBezTo>
                  <a:lnTo>
                    <a:pt x="5524500" y="2590800"/>
                  </a:lnTo>
                  <a:cubicBezTo>
                    <a:pt x="5524500" y="2632884"/>
                    <a:pt x="5490384" y="2667000"/>
                    <a:pt x="5448300" y="2667000"/>
                  </a:cubicBezTo>
                  <a:lnTo>
                    <a:pt x="76200" y="2667000"/>
                  </a:lnTo>
                  <a:cubicBezTo>
                    <a:pt x="34116" y="2667000"/>
                    <a:pt x="0" y="2632884"/>
                    <a:pt x="0" y="2590800"/>
                  </a:cubicBezTo>
                  <a:lnTo>
                    <a:pt x="0" y="76200"/>
                  </a:lnTo>
                  <a:cubicBezTo>
                    <a:pt x="0" y="34116"/>
                    <a:pt x="34116" y="0"/>
                    <a:pt x="76200" y="0"/>
                  </a:cubicBezTo>
                  <a:close/>
                </a:path>
              </a:pathLst>
            </a:custGeom>
            <a:solidFill>
              <a:srgbClr val="FFFFFF"/>
            </a:solidFill>
            <a:ln>
              <a:noFill/>
            </a:ln>
            <a:effectLst>
              <a:outerShdw blurRad="57150" dist="19050" dir="10798281" algn="tl" rotWithShape="0">
                <a:srgbClr val="000000">
                  <a:alpha val="10000"/>
                </a:srgbClr>
              </a:outerShdw>
            </a:effectLst>
          </p:spPr>
        </p:sp>
        <p:sp>
          <p:nvSpPr>
            <p:cNvPr id="12" name="TextBox 12"/>
            <p:cNvSpPr txBox="1"/>
            <p:nvPr/>
          </p:nvSpPr>
          <p:spPr>
            <a:xfrm>
              <a:off x="840105" y="1425892"/>
              <a:ext cx="1214337" cy="27432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1350" b="1" dirty="0">
                  <a:solidFill>
                    <a:srgbClr val="1E3A5F"/>
                  </a:solidFill>
                  <a:latin typeface="Segoe UI"/>
                  <a:ea typeface="Microsoft YaHei"/>
                  <a:cs typeface="Segoe UI"/>
                </a:rPr>
                <a:t>7.1 科创企业</a:t>
              </a:r>
            </a:p>
          </p:txBody>
        </p:sp>
        <p:sp>
          <p:nvSpPr>
            <p:cNvPr id="13" name="TextBox 13"/>
            <p:cNvSpPr txBox="1"/>
            <p:nvPr/>
          </p:nvSpPr>
          <p:spPr>
            <a:xfrm>
              <a:off x="2369820" y="1474470"/>
              <a:ext cx="942975" cy="18288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900" dirty="0">
                  <a:solidFill>
                    <a:srgbClr val="4A90D9"/>
                  </a:solidFill>
                  <a:latin typeface="Segoe UI"/>
                  <a:ea typeface="Microsoft YaHei"/>
                  <a:cs typeface="Segoe UI"/>
                </a:rPr>
                <a:t>科技创新主力军</a:t>
              </a:r>
            </a:p>
          </p:txBody>
        </p:sp>
        <p:grpSp>
          <p:nvGrpSpPr>
            <p:cNvPr id="18" name="Group 18"/>
            <p:cNvGrpSpPr/>
            <p:nvPr/>
          </p:nvGrpSpPr>
          <p:grpSpPr>
            <a:xfrm>
              <a:off x="857250" y="1809750"/>
              <a:ext cx="1524000" cy="888206"/>
              <a:chOff x="857250" y="1809750"/>
              <a:chExt cx="1524000" cy="888206"/>
            </a:xfrm>
          </p:grpSpPr>
          <p:sp>
            <p:nvSpPr>
              <p:cNvPr id="14" name="Freeform 14"/>
              <p:cNvSpPr/>
              <p:nvPr/>
            </p:nvSpPr>
            <p:spPr>
              <a:xfrm>
                <a:off x="857250" y="1809750"/>
                <a:ext cx="1524000" cy="857250"/>
              </a:xfrm>
              <a:custGeom>
                <a:avLst/>
                <a:gdLst/>
                <a:ahLst/>
                <a:cxnLst/>
                <a:rect l="l" t="t" r="r" b="b"/>
                <a:pathLst>
                  <a:path w="1524000" h="857250">
                    <a:moveTo>
                      <a:pt x="57150" y="0"/>
                    </a:moveTo>
                    <a:lnTo>
                      <a:pt x="1466850" y="0"/>
                    </a:lnTo>
                    <a:cubicBezTo>
                      <a:pt x="1498413" y="0"/>
                      <a:pt x="1524000" y="25587"/>
                      <a:pt x="1524000" y="57150"/>
                    </a:cubicBezTo>
                    <a:lnTo>
                      <a:pt x="1524000" y="800100"/>
                    </a:lnTo>
                    <a:cubicBezTo>
                      <a:pt x="1524000" y="831663"/>
                      <a:pt x="1498413" y="857250"/>
                      <a:pt x="1466850" y="857250"/>
                    </a:cubicBezTo>
                    <a:lnTo>
                      <a:pt x="57150" y="857250"/>
                    </a:lnTo>
                    <a:cubicBezTo>
                      <a:pt x="25587" y="857250"/>
                      <a:pt x="0" y="831663"/>
                      <a:pt x="0" y="800100"/>
                    </a:cubicBezTo>
                    <a:lnTo>
                      <a:pt x="0" y="57150"/>
                    </a:lnTo>
                    <a:cubicBezTo>
                      <a:pt x="0" y="25587"/>
                      <a:pt x="25587" y="0"/>
                      <a:pt x="57150" y="0"/>
                    </a:cubicBezTo>
                    <a:close/>
                  </a:path>
                </a:pathLst>
              </a:custGeom>
              <a:solidFill>
                <a:srgbClr val="EBF4FF"/>
              </a:solidFill>
              <a:ln>
                <a:noFill/>
              </a:ln>
              <a:effectLst>
                <a:outerShdw blurRad="57150" dist="19050" dir="10798281" algn="tl" rotWithShape="0">
                  <a:srgbClr val="000000">
                    <a:alpha val="10000"/>
                  </a:srgbClr>
                </a:outerShdw>
              </a:effectLst>
            </p:spPr>
          </p:sp>
          <p:sp>
            <p:nvSpPr>
              <p:cNvPr id="15" name="TextBox 15"/>
              <p:cNvSpPr txBox="1"/>
              <p:nvPr/>
            </p:nvSpPr>
            <p:spPr>
              <a:xfrm>
                <a:off x="1213485" y="1998345"/>
                <a:ext cx="811530" cy="18288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900" dirty="0">
                    <a:solidFill>
                      <a:srgbClr val="64748B"/>
                    </a:solidFill>
                    <a:latin typeface="Segoe UI"/>
                    <a:ea typeface="Microsoft YaHei"/>
                    <a:cs typeface="Segoe UI"/>
                  </a:rPr>
                  <a:t>高新技术企业</a:t>
                </a:r>
              </a:p>
            </p:txBody>
          </p:sp>
          <p:sp>
            <p:nvSpPr>
              <p:cNvPr id="16" name="TextBox 16"/>
              <p:cNvSpPr txBox="1"/>
              <p:nvPr/>
            </p:nvSpPr>
            <p:spPr>
              <a:xfrm>
                <a:off x="1128712" y="2198370"/>
                <a:ext cx="981075" cy="48768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2400" b="1" dirty="0">
                    <a:solidFill>
                      <a:srgbClr val="1E3A5F"/>
                    </a:solidFill>
                    <a:latin typeface="Segoe UI"/>
                    <a:ea typeface="Microsoft YaHei"/>
                    <a:cs typeface="Segoe UI"/>
                  </a:rPr>
                  <a:t>9,109</a:t>
                </a:r>
              </a:p>
            </p:txBody>
          </p:sp>
          <p:sp>
            <p:nvSpPr>
              <p:cNvPr id="17" name="TextBox 17"/>
              <p:cNvSpPr txBox="1"/>
              <p:nvPr/>
            </p:nvSpPr>
            <p:spPr>
              <a:xfrm>
                <a:off x="1548527" y="2530316"/>
                <a:ext cx="141446" cy="16764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825" dirty="0">
                    <a:solidFill>
                      <a:srgbClr val="64748B"/>
                    </a:solidFill>
                    <a:latin typeface="Segoe UI"/>
                    <a:ea typeface="Microsoft YaHei"/>
                    <a:cs typeface="Segoe UI"/>
                  </a:rPr>
                  <a:t>家</a:t>
                </a:r>
              </a:p>
            </p:txBody>
          </p:sp>
        </p:grpSp>
        <p:grpSp>
          <p:nvGrpSpPr>
            <p:cNvPr id="23" name="Group 23"/>
            <p:cNvGrpSpPr/>
            <p:nvPr/>
          </p:nvGrpSpPr>
          <p:grpSpPr>
            <a:xfrm>
              <a:off x="2571750" y="1809750"/>
              <a:ext cx="1524000" cy="888206"/>
              <a:chOff x="2571750" y="1809750"/>
              <a:chExt cx="1524000" cy="888206"/>
            </a:xfrm>
          </p:grpSpPr>
          <p:sp>
            <p:nvSpPr>
              <p:cNvPr id="19" name="Freeform 19"/>
              <p:cNvSpPr/>
              <p:nvPr/>
            </p:nvSpPr>
            <p:spPr>
              <a:xfrm>
                <a:off x="2571750" y="1809750"/>
                <a:ext cx="1524000" cy="857250"/>
              </a:xfrm>
              <a:custGeom>
                <a:avLst/>
                <a:gdLst/>
                <a:ahLst/>
                <a:cxnLst/>
                <a:rect l="l" t="t" r="r" b="b"/>
                <a:pathLst>
                  <a:path w="1524000" h="857250">
                    <a:moveTo>
                      <a:pt x="57150" y="0"/>
                    </a:moveTo>
                    <a:lnTo>
                      <a:pt x="1466850" y="0"/>
                    </a:lnTo>
                    <a:cubicBezTo>
                      <a:pt x="1498413" y="0"/>
                      <a:pt x="1524000" y="25587"/>
                      <a:pt x="1524000" y="57150"/>
                    </a:cubicBezTo>
                    <a:lnTo>
                      <a:pt x="1524000" y="800100"/>
                    </a:lnTo>
                    <a:cubicBezTo>
                      <a:pt x="1524000" y="831663"/>
                      <a:pt x="1498413" y="857250"/>
                      <a:pt x="1466850" y="857250"/>
                    </a:cubicBezTo>
                    <a:lnTo>
                      <a:pt x="57150" y="857250"/>
                    </a:lnTo>
                    <a:cubicBezTo>
                      <a:pt x="25587" y="857250"/>
                      <a:pt x="0" y="831663"/>
                      <a:pt x="0" y="800100"/>
                    </a:cubicBezTo>
                    <a:lnTo>
                      <a:pt x="0" y="57150"/>
                    </a:lnTo>
                    <a:cubicBezTo>
                      <a:pt x="0" y="25587"/>
                      <a:pt x="25587" y="0"/>
                      <a:pt x="57150" y="0"/>
                    </a:cubicBezTo>
                    <a:close/>
                  </a:path>
                </a:pathLst>
              </a:custGeom>
              <a:solidFill>
                <a:srgbClr val="EBF4FF"/>
              </a:solidFill>
              <a:ln>
                <a:noFill/>
              </a:ln>
              <a:effectLst>
                <a:outerShdw blurRad="57150" dist="19050" dir="10798281" algn="tl" rotWithShape="0">
                  <a:srgbClr val="000000">
                    <a:alpha val="10000"/>
                  </a:srgbClr>
                </a:outerShdw>
              </a:effectLst>
            </p:spPr>
          </p:sp>
          <p:sp>
            <p:nvSpPr>
              <p:cNvPr id="20" name="TextBox 20"/>
              <p:cNvSpPr txBox="1"/>
              <p:nvPr/>
            </p:nvSpPr>
            <p:spPr>
              <a:xfrm>
                <a:off x="2796540" y="1998345"/>
                <a:ext cx="1074420" cy="18288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900" dirty="0">
                    <a:solidFill>
                      <a:srgbClr val="64748B"/>
                    </a:solidFill>
                    <a:latin typeface="Segoe UI"/>
                    <a:ea typeface="Microsoft YaHei"/>
                    <a:cs typeface="Segoe UI"/>
                  </a:rPr>
                  <a:t>专精特新中小企业</a:t>
                </a:r>
              </a:p>
            </p:txBody>
          </p:sp>
          <p:sp>
            <p:nvSpPr>
              <p:cNvPr id="21" name="TextBox 21"/>
              <p:cNvSpPr txBox="1"/>
              <p:nvPr/>
            </p:nvSpPr>
            <p:spPr>
              <a:xfrm>
                <a:off x="2843212" y="2198370"/>
                <a:ext cx="981075" cy="48768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2400" b="1" dirty="0">
                    <a:solidFill>
                      <a:srgbClr val="4A90D9"/>
                    </a:solidFill>
                    <a:latin typeface="Segoe UI"/>
                    <a:ea typeface="Microsoft YaHei"/>
                    <a:cs typeface="Segoe UI"/>
                  </a:rPr>
                  <a:t>5,591</a:t>
                </a:r>
              </a:p>
            </p:txBody>
          </p:sp>
          <p:sp>
            <p:nvSpPr>
              <p:cNvPr id="22" name="TextBox 22"/>
              <p:cNvSpPr txBox="1"/>
              <p:nvPr/>
            </p:nvSpPr>
            <p:spPr>
              <a:xfrm>
                <a:off x="3263027" y="2530316"/>
                <a:ext cx="141446" cy="16764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825" dirty="0">
                    <a:solidFill>
                      <a:srgbClr val="64748B"/>
                    </a:solidFill>
                    <a:latin typeface="Segoe UI"/>
                    <a:ea typeface="Microsoft YaHei"/>
                    <a:cs typeface="Segoe UI"/>
                  </a:rPr>
                  <a:t>家</a:t>
                </a:r>
              </a:p>
            </p:txBody>
          </p:sp>
        </p:grpSp>
        <p:grpSp>
          <p:nvGrpSpPr>
            <p:cNvPr id="28" name="Group 28"/>
            <p:cNvGrpSpPr/>
            <p:nvPr/>
          </p:nvGrpSpPr>
          <p:grpSpPr>
            <a:xfrm>
              <a:off x="4286250" y="1809750"/>
              <a:ext cx="1524000" cy="888206"/>
              <a:chOff x="4286250" y="1809750"/>
              <a:chExt cx="1524000" cy="888206"/>
            </a:xfrm>
          </p:grpSpPr>
          <p:sp>
            <p:nvSpPr>
              <p:cNvPr id="24" name="Freeform 24"/>
              <p:cNvSpPr/>
              <p:nvPr/>
            </p:nvSpPr>
            <p:spPr>
              <a:xfrm>
                <a:off x="4286250" y="1809750"/>
                <a:ext cx="1524000" cy="857250"/>
              </a:xfrm>
              <a:custGeom>
                <a:avLst/>
                <a:gdLst/>
                <a:ahLst/>
                <a:cxnLst/>
                <a:rect l="l" t="t" r="r" b="b"/>
                <a:pathLst>
                  <a:path w="1524000" h="857250">
                    <a:moveTo>
                      <a:pt x="57150" y="0"/>
                    </a:moveTo>
                    <a:lnTo>
                      <a:pt x="1466850" y="0"/>
                    </a:lnTo>
                    <a:cubicBezTo>
                      <a:pt x="1498413" y="0"/>
                      <a:pt x="1524000" y="25587"/>
                      <a:pt x="1524000" y="57150"/>
                    </a:cubicBezTo>
                    <a:lnTo>
                      <a:pt x="1524000" y="800100"/>
                    </a:lnTo>
                    <a:cubicBezTo>
                      <a:pt x="1524000" y="831663"/>
                      <a:pt x="1498413" y="857250"/>
                      <a:pt x="1466850" y="857250"/>
                    </a:cubicBezTo>
                    <a:lnTo>
                      <a:pt x="57150" y="857250"/>
                    </a:lnTo>
                    <a:cubicBezTo>
                      <a:pt x="25587" y="857250"/>
                      <a:pt x="0" y="831663"/>
                      <a:pt x="0" y="800100"/>
                    </a:cubicBezTo>
                    <a:lnTo>
                      <a:pt x="0" y="57150"/>
                    </a:lnTo>
                    <a:cubicBezTo>
                      <a:pt x="0" y="25587"/>
                      <a:pt x="25587" y="0"/>
                      <a:pt x="57150" y="0"/>
                    </a:cubicBezTo>
                    <a:close/>
                  </a:path>
                </a:pathLst>
              </a:custGeom>
              <a:solidFill>
                <a:srgbClr val="EBF4FF"/>
              </a:solidFill>
              <a:ln>
                <a:noFill/>
              </a:ln>
              <a:effectLst>
                <a:outerShdw blurRad="57150" dist="19050" dir="10798281" algn="tl" rotWithShape="0">
                  <a:srgbClr val="000000">
                    <a:alpha val="10000"/>
                  </a:srgbClr>
                </a:outerShdw>
              </a:effectLst>
            </p:spPr>
          </p:sp>
          <p:sp>
            <p:nvSpPr>
              <p:cNvPr id="25" name="TextBox 25"/>
              <p:cNvSpPr txBox="1"/>
              <p:nvPr/>
            </p:nvSpPr>
            <p:spPr>
              <a:xfrm>
                <a:off x="4504468" y="1998345"/>
                <a:ext cx="1087564" cy="18288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900" dirty="0">
                    <a:solidFill>
                      <a:srgbClr val="64748B"/>
                    </a:solidFill>
                    <a:latin typeface="Segoe UI"/>
                    <a:ea typeface="Microsoft YaHei"/>
                    <a:cs typeface="Segoe UI"/>
                  </a:rPr>
                  <a:t>专精特新"小巨人"</a:t>
                </a:r>
              </a:p>
            </p:txBody>
          </p:sp>
          <p:sp>
            <p:nvSpPr>
              <p:cNvPr id="26" name="TextBox 26"/>
              <p:cNvSpPr txBox="1"/>
              <p:nvPr/>
            </p:nvSpPr>
            <p:spPr>
              <a:xfrm>
                <a:off x="4714132" y="2198370"/>
                <a:ext cx="668236" cy="48768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2400" b="1" dirty="0">
                    <a:solidFill>
                      <a:srgbClr val="2ECC71"/>
                    </a:solidFill>
                    <a:latin typeface="Segoe UI"/>
                    <a:ea typeface="Microsoft YaHei"/>
                    <a:cs typeface="Segoe UI"/>
                  </a:rPr>
                  <a:t>324</a:t>
                </a:r>
              </a:p>
            </p:txBody>
          </p:sp>
          <p:sp>
            <p:nvSpPr>
              <p:cNvPr id="27" name="TextBox 27"/>
              <p:cNvSpPr txBox="1"/>
              <p:nvPr/>
            </p:nvSpPr>
            <p:spPr>
              <a:xfrm>
                <a:off x="4977527" y="2530316"/>
                <a:ext cx="141446" cy="16764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825" dirty="0">
                    <a:solidFill>
                      <a:srgbClr val="64748B"/>
                    </a:solidFill>
                    <a:latin typeface="Segoe UI"/>
                    <a:ea typeface="Microsoft YaHei"/>
                    <a:cs typeface="Segoe UI"/>
                  </a:rPr>
                  <a:t>家</a:t>
                </a:r>
              </a:p>
            </p:txBody>
          </p:sp>
        </p:grpSp>
        <p:grpSp>
          <p:nvGrpSpPr>
            <p:cNvPr id="33" name="Group 33"/>
            <p:cNvGrpSpPr/>
            <p:nvPr/>
          </p:nvGrpSpPr>
          <p:grpSpPr>
            <a:xfrm>
              <a:off x="857250" y="2857500"/>
              <a:ext cx="1524000" cy="869156"/>
              <a:chOff x="857250" y="2857500"/>
              <a:chExt cx="1524000" cy="869156"/>
            </a:xfrm>
          </p:grpSpPr>
          <p:sp>
            <p:nvSpPr>
              <p:cNvPr id="29" name="Freeform 29"/>
              <p:cNvSpPr/>
              <p:nvPr/>
            </p:nvSpPr>
            <p:spPr>
              <a:xfrm>
                <a:off x="857250" y="2857500"/>
                <a:ext cx="1524000" cy="857250"/>
              </a:xfrm>
              <a:custGeom>
                <a:avLst/>
                <a:gdLst/>
                <a:ahLst/>
                <a:cxnLst/>
                <a:rect l="l" t="t" r="r" b="b"/>
                <a:pathLst>
                  <a:path w="1524000" h="857250">
                    <a:moveTo>
                      <a:pt x="57150" y="0"/>
                    </a:moveTo>
                    <a:lnTo>
                      <a:pt x="1466850" y="0"/>
                    </a:lnTo>
                    <a:cubicBezTo>
                      <a:pt x="1498413" y="0"/>
                      <a:pt x="1524000" y="25587"/>
                      <a:pt x="1524000" y="57150"/>
                    </a:cubicBezTo>
                    <a:lnTo>
                      <a:pt x="1524000" y="800100"/>
                    </a:lnTo>
                    <a:cubicBezTo>
                      <a:pt x="1524000" y="831663"/>
                      <a:pt x="1498413" y="857250"/>
                      <a:pt x="1466850" y="857250"/>
                    </a:cubicBezTo>
                    <a:lnTo>
                      <a:pt x="57150" y="857250"/>
                    </a:lnTo>
                    <a:cubicBezTo>
                      <a:pt x="25587" y="857250"/>
                      <a:pt x="0" y="831663"/>
                      <a:pt x="0" y="800100"/>
                    </a:cubicBezTo>
                    <a:lnTo>
                      <a:pt x="0" y="57150"/>
                    </a:lnTo>
                    <a:cubicBezTo>
                      <a:pt x="0" y="25587"/>
                      <a:pt x="25587" y="0"/>
                      <a:pt x="57150" y="0"/>
                    </a:cubicBezTo>
                    <a:close/>
                  </a:path>
                </a:pathLst>
              </a:custGeom>
              <a:solidFill>
                <a:srgbClr val="F8FAFC"/>
              </a:solidFill>
              <a:ln>
                <a:noFill/>
              </a:ln>
              <a:effectLst>
                <a:outerShdw blurRad="57150" dist="19050" dir="10798281" algn="tl" rotWithShape="0">
                  <a:srgbClr val="000000">
                    <a:alpha val="10000"/>
                  </a:srgbClr>
                </a:outerShdw>
              </a:effectLst>
            </p:spPr>
          </p:sp>
          <p:sp>
            <p:nvSpPr>
              <p:cNvPr id="30" name="TextBox 30"/>
              <p:cNvSpPr txBox="1"/>
              <p:nvPr/>
            </p:nvSpPr>
            <p:spPr>
              <a:xfrm>
                <a:off x="1006316" y="3035141"/>
                <a:ext cx="1225868" cy="16764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825" dirty="0">
                    <a:solidFill>
                      <a:srgbClr val="64748B"/>
                    </a:solidFill>
                    <a:latin typeface="Segoe UI"/>
                    <a:ea typeface="Microsoft YaHei"/>
                    <a:cs typeface="Segoe UI"/>
                  </a:rPr>
                  <a:t>科技部科技型中小企业</a:t>
                </a:r>
              </a:p>
            </p:txBody>
          </p:sp>
          <p:sp>
            <p:nvSpPr>
              <p:cNvPr id="31" name="TextBox 31"/>
              <p:cNvSpPr txBox="1"/>
              <p:nvPr/>
            </p:nvSpPr>
            <p:spPr>
              <a:xfrm>
                <a:off x="1216843" y="3234690"/>
                <a:ext cx="804815" cy="36576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1800" b="1" dirty="0">
                    <a:solidFill>
                      <a:srgbClr val="1E3A5F"/>
                    </a:solidFill>
                    <a:latin typeface="Segoe UI"/>
                    <a:ea typeface="Microsoft YaHei"/>
                    <a:cs typeface="Segoe UI"/>
                  </a:rPr>
                  <a:t>3,347</a:t>
                </a:r>
              </a:p>
            </p:txBody>
          </p:sp>
          <p:sp>
            <p:nvSpPr>
              <p:cNvPr id="32" name="TextBox 32"/>
              <p:cNvSpPr txBox="1"/>
              <p:nvPr/>
            </p:nvSpPr>
            <p:spPr>
              <a:xfrm>
                <a:off x="1548527" y="3559016"/>
                <a:ext cx="141446" cy="16764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825" dirty="0">
                    <a:solidFill>
                      <a:srgbClr val="64748B"/>
                    </a:solidFill>
                    <a:latin typeface="Segoe UI"/>
                    <a:ea typeface="Microsoft YaHei"/>
                    <a:cs typeface="Segoe UI"/>
                  </a:rPr>
                  <a:t>家</a:t>
                </a:r>
              </a:p>
            </p:txBody>
          </p:sp>
        </p:grpSp>
        <p:grpSp>
          <p:nvGrpSpPr>
            <p:cNvPr id="38" name="Group 38"/>
            <p:cNvGrpSpPr/>
            <p:nvPr/>
          </p:nvGrpSpPr>
          <p:grpSpPr>
            <a:xfrm>
              <a:off x="2571750" y="2857500"/>
              <a:ext cx="1524000" cy="869156"/>
              <a:chOff x="2571750" y="2857500"/>
              <a:chExt cx="1524000" cy="869156"/>
            </a:xfrm>
          </p:grpSpPr>
          <p:sp>
            <p:nvSpPr>
              <p:cNvPr id="34" name="Freeform 34"/>
              <p:cNvSpPr/>
              <p:nvPr/>
            </p:nvSpPr>
            <p:spPr>
              <a:xfrm>
                <a:off x="2571750" y="2857500"/>
                <a:ext cx="1524000" cy="857250"/>
              </a:xfrm>
              <a:custGeom>
                <a:avLst/>
                <a:gdLst/>
                <a:ahLst/>
                <a:cxnLst/>
                <a:rect l="l" t="t" r="r" b="b"/>
                <a:pathLst>
                  <a:path w="1524000" h="857250">
                    <a:moveTo>
                      <a:pt x="57150" y="0"/>
                    </a:moveTo>
                    <a:lnTo>
                      <a:pt x="1466850" y="0"/>
                    </a:lnTo>
                    <a:cubicBezTo>
                      <a:pt x="1498413" y="0"/>
                      <a:pt x="1524000" y="25587"/>
                      <a:pt x="1524000" y="57150"/>
                    </a:cubicBezTo>
                    <a:lnTo>
                      <a:pt x="1524000" y="800100"/>
                    </a:lnTo>
                    <a:cubicBezTo>
                      <a:pt x="1524000" y="831663"/>
                      <a:pt x="1498413" y="857250"/>
                      <a:pt x="1466850" y="857250"/>
                    </a:cubicBezTo>
                    <a:lnTo>
                      <a:pt x="57150" y="857250"/>
                    </a:lnTo>
                    <a:cubicBezTo>
                      <a:pt x="25587" y="857250"/>
                      <a:pt x="0" y="831663"/>
                      <a:pt x="0" y="800100"/>
                    </a:cubicBezTo>
                    <a:lnTo>
                      <a:pt x="0" y="57150"/>
                    </a:lnTo>
                    <a:cubicBezTo>
                      <a:pt x="0" y="25587"/>
                      <a:pt x="25587" y="0"/>
                      <a:pt x="57150" y="0"/>
                    </a:cubicBezTo>
                    <a:close/>
                  </a:path>
                </a:pathLst>
              </a:custGeom>
              <a:solidFill>
                <a:srgbClr val="F8FAFC"/>
              </a:solidFill>
              <a:ln>
                <a:noFill/>
              </a:ln>
              <a:effectLst>
                <a:outerShdw blurRad="57150" dist="19050" dir="10798281" algn="tl" rotWithShape="0">
                  <a:srgbClr val="000000">
                    <a:alpha val="10000"/>
                  </a:srgbClr>
                </a:outerShdw>
              </a:effectLst>
            </p:spPr>
          </p:sp>
          <p:sp>
            <p:nvSpPr>
              <p:cNvPr id="35" name="TextBox 35"/>
              <p:cNvSpPr txBox="1"/>
              <p:nvPr/>
            </p:nvSpPr>
            <p:spPr>
              <a:xfrm>
                <a:off x="2901553" y="3035141"/>
                <a:ext cx="864394" cy="16764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825" dirty="0">
                    <a:solidFill>
                      <a:srgbClr val="64748B"/>
                    </a:solidFill>
                    <a:latin typeface="Segoe UI"/>
                    <a:ea typeface="Microsoft YaHei"/>
                    <a:cs typeface="Segoe UI"/>
                  </a:rPr>
                  <a:t>创新型中小企业</a:t>
                </a:r>
              </a:p>
            </p:txBody>
          </p:sp>
          <p:sp>
            <p:nvSpPr>
              <p:cNvPr id="36" name="TextBox 36"/>
              <p:cNvSpPr txBox="1"/>
              <p:nvPr/>
            </p:nvSpPr>
            <p:spPr>
              <a:xfrm>
                <a:off x="2931343" y="3234690"/>
                <a:ext cx="804815" cy="36576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1800" b="1" dirty="0">
                    <a:solidFill>
                      <a:srgbClr val="1E3A5F"/>
                    </a:solidFill>
                    <a:latin typeface="Segoe UI"/>
                    <a:ea typeface="Microsoft YaHei"/>
                    <a:cs typeface="Segoe UI"/>
                  </a:rPr>
                  <a:t>8,236</a:t>
                </a:r>
              </a:p>
            </p:txBody>
          </p:sp>
          <p:sp>
            <p:nvSpPr>
              <p:cNvPr id="37" name="TextBox 37"/>
              <p:cNvSpPr txBox="1"/>
              <p:nvPr/>
            </p:nvSpPr>
            <p:spPr>
              <a:xfrm>
                <a:off x="3263027" y="3559016"/>
                <a:ext cx="141446" cy="16764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825" dirty="0">
                    <a:solidFill>
                      <a:srgbClr val="64748B"/>
                    </a:solidFill>
                    <a:latin typeface="Segoe UI"/>
                    <a:ea typeface="Microsoft YaHei"/>
                    <a:cs typeface="Segoe UI"/>
                  </a:rPr>
                  <a:t>家</a:t>
                </a:r>
              </a:p>
            </p:txBody>
          </p:sp>
        </p:grpSp>
        <p:grpSp>
          <p:nvGrpSpPr>
            <p:cNvPr id="43" name="Group 43"/>
            <p:cNvGrpSpPr/>
            <p:nvPr/>
          </p:nvGrpSpPr>
          <p:grpSpPr>
            <a:xfrm>
              <a:off x="4286250" y="2857500"/>
              <a:ext cx="1524000" cy="869156"/>
              <a:chOff x="4286250" y="2857500"/>
              <a:chExt cx="1524000" cy="869156"/>
            </a:xfrm>
          </p:grpSpPr>
          <p:sp>
            <p:nvSpPr>
              <p:cNvPr id="39" name="Freeform 39"/>
              <p:cNvSpPr/>
              <p:nvPr/>
            </p:nvSpPr>
            <p:spPr>
              <a:xfrm>
                <a:off x="4286250" y="2857500"/>
                <a:ext cx="1524000" cy="857250"/>
              </a:xfrm>
              <a:custGeom>
                <a:avLst/>
                <a:gdLst/>
                <a:ahLst/>
                <a:cxnLst/>
                <a:rect l="l" t="t" r="r" b="b"/>
                <a:pathLst>
                  <a:path w="1524000" h="857250">
                    <a:moveTo>
                      <a:pt x="57150" y="0"/>
                    </a:moveTo>
                    <a:lnTo>
                      <a:pt x="1466850" y="0"/>
                    </a:lnTo>
                    <a:cubicBezTo>
                      <a:pt x="1498413" y="0"/>
                      <a:pt x="1524000" y="25587"/>
                      <a:pt x="1524000" y="57150"/>
                    </a:cubicBezTo>
                    <a:lnTo>
                      <a:pt x="1524000" y="800100"/>
                    </a:lnTo>
                    <a:cubicBezTo>
                      <a:pt x="1524000" y="831663"/>
                      <a:pt x="1498413" y="857250"/>
                      <a:pt x="1466850" y="857250"/>
                    </a:cubicBezTo>
                    <a:lnTo>
                      <a:pt x="57150" y="857250"/>
                    </a:lnTo>
                    <a:cubicBezTo>
                      <a:pt x="25587" y="857250"/>
                      <a:pt x="0" y="831663"/>
                      <a:pt x="0" y="800100"/>
                    </a:cubicBezTo>
                    <a:lnTo>
                      <a:pt x="0" y="57150"/>
                    </a:lnTo>
                    <a:cubicBezTo>
                      <a:pt x="0" y="25587"/>
                      <a:pt x="25587" y="0"/>
                      <a:pt x="57150" y="0"/>
                    </a:cubicBezTo>
                    <a:close/>
                  </a:path>
                </a:pathLst>
              </a:custGeom>
              <a:solidFill>
                <a:srgbClr val="F8FAFC"/>
              </a:solidFill>
              <a:ln>
                <a:noFill/>
              </a:ln>
              <a:effectLst>
                <a:outerShdw blurRad="57150" dist="19050" dir="10798281" algn="tl" rotWithShape="0">
                  <a:srgbClr val="000000">
                    <a:alpha val="10000"/>
                  </a:srgbClr>
                </a:outerShdw>
              </a:effectLst>
            </p:spPr>
          </p:sp>
          <p:sp>
            <p:nvSpPr>
              <p:cNvPr id="40" name="TextBox 40"/>
              <p:cNvSpPr txBox="1"/>
              <p:nvPr/>
            </p:nvSpPr>
            <p:spPr>
              <a:xfrm>
                <a:off x="4555808" y="3035141"/>
                <a:ext cx="984885" cy="16764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825" dirty="0">
                    <a:solidFill>
                      <a:srgbClr val="64748B"/>
                    </a:solidFill>
                    <a:latin typeface="Segoe UI"/>
                    <a:ea typeface="Microsoft YaHei"/>
                    <a:cs typeface="Segoe UI"/>
                  </a:rPr>
                  <a:t>国家企业技术中心</a:t>
                </a:r>
              </a:p>
            </p:txBody>
          </p:sp>
          <p:sp>
            <p:nvSpPr>
              <p:cNvPr id="41" name="TextBox 41"/>
              <p:cNvSpPr txBox="1"/>
              <p:nvPr/>
            </p:nvSpPr>
            <p:spPr>
              <a:xfrm>
                <a:off x="4873571" y="3234690"/>
                <a:ext cx="349358" cy="36576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1800" b="1" dirty="0">
                    <a:solidFill>
                      <a:srgbClr val="1E3A5F"/>
                    </a:solidFill>
                    <a:latin typeface="Segoe UI"/>
                    <a:ea typeface="Microsoft YaHei"/>
                    <a:cs typeface="Segoe UI"/>
                  </a:rPr>
                  <a:t>54</a:t>
                </a:r>
              </a:p>
            </p:txBody>
          </p:sp>
          <p:sp>
            <p:nvSpPr>
              <p:cNvPr id="42" name="TextBox 42"/>
              <p:cNvSpPr txBox="1"/>
              <p:nvPr/>
            </p:nvSpPr>
            <p:spPr>
              <a:xfrm>
                <a:off x="4977527" y="3559016"/>
                <a:ext cx="141446" cy="16764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825" dirty="0">
                    <a:solidFill>
                      <a:srgbClr val="64748B"/>
                    </a:solidFill>
                    <a:latin typeface="Segoe UI"/>
                    <a:ea typeface="Microsoft YaHei"/>
                    <a:cs typeface="Segoe UI"/>
                  </a:rPr>
                  <a:t>家</a:t>
                </a:r>
              </a:p>
            </p:txBody>
          </p:sp>
        </p:grpSp>
      </p:grpSp>
      <p:grpSp>
        <p:nvGrpSpPr>
          <p:cNvPr id="64" name="Group 64"/>
          <p:cNvGrpSpPr/>
          <p:nvPr/>
        </p:nvGrpSpPr>
        <p:grpSpPr>
          <a:xfrm>
            <a:off x="6286500" y="1238250"/>
            <a:ext cx="5334000" cy="2667000"/>
            <a:chOff x="6286500" y="1238250"/>
            <a:chExt cx="5334000" cy="2667000"/>
          </a:xfrm>
          <a:effectLst>
            <a:outerShdw blurRad="57150" dist="19050" dir="10798281" algn="tl" rotWithShape="0">
              <a:srgbClr val="000000">
                <a:alpha val="10000"/>
              </a:srgbClr>
            </a:outerShdw>
          </a:effectLst>
        </p:grpSpPr>
        <p:sp>
          <p:nvSpPr>
            <p:cNvPr id="45" name="Freeform 45"/>
            <p:cNvSpPr/>
            <p:nvPr/>
          </p:nvSpPr>
          <p:spPr>
            <a:xfrm>
              <a:off x="6286500" y="1238250"/>
              <a:ext cx="5334000" cy="2667000"/>
            </a:xfrm>
            <a:custGeom>
              <a:avLst/>
              <a:gdLst/>
              <a:ahLst/>
              <a:cxnLst/>
              <a:rect l="l" t="t" r="r" b="b"/>
              <a:pathLst>
                <a:path w="5334000" h="2667000">
                  <a:moveTo>
                    <a:pt x="76200" y="0"/>
                  </a:moveTo>
                  <a:lnTo>
                    <a:pt x="5257800" y="0"/>
                  </a:lnTo>
                  <a:cubicBezTo>
                    <a:pt x="5299884" y="0"/>
                    <a:pt x="5334000" y="34116"/>
                    <a:pt x="5334000" y="76200"/>
                  </a:cubicBezTo>
                  <a:lnTo>
                    <a:pt x="5334000" y="2590800"/>
                  </a:lnTo>
                  <a:cubicBezTo>
                    <a:pt x="5334000" y="2632884"/>
                    <a:pt x="5299884" y="2667000"/>
                    <a:pt x="5257800" y="2667000"/>
                  </a:cubicBezTo>
                  <a:lnTo>
                    <a:pt x="76200" y="2667000"/>
                  </a:lnTo>
                  <a:cubicBezTo>
                    <a:pt x="34116" y="2667000"/>
                    <a:pt x="0" y="2632884"/>
                    <a:pt x="0" y="2590800"/>
                  </a:cubicBezTo>
                  <a:lnTo>
                    <a:pt x="0" y="76200"/>
                  </a:lnTo>
                  <a:cubicBezTo>
                    <a:pt x="0" y="34116"/>
                    <a:pt x="34116" y="0"/>
                    <a:pt x="76200" y="0"/>
                  </a:cubicBezTo>
                  <a:close/>
                </a:path>
              </a:pathLst>
            </a:custGeom>
            <a:solidFill>
              <a:srgbClr val="FFFFFF"/>
            </a:solidFill>
            <a:ln>
              <a:noFill/>
            </a:ln>
            <a:effectLst>
              <a:outerShdw blurRad="57150" dist="19050" dir="10798281" algn="tl" rotWithShape="0">
                <a:srgbClr val="000000">
                  <a:alpha val="10000"/>
                </a:srgbClr>
              </a:outerShdw>
            </a:effectLst>
          </p:spPr>
        </p:sp>
        <p:sp>
          <p:nvSpPr>
            <p:cNvPr id="46" name="TextBox 46"/>
            <p:cNvSpPr txBox="1"/>
            <p:nvPr/>
          </p:nvSpPr>
          <p:spPr>
            <a:xfrm>
              <a:off x="6555105" y="1425892"/>
              <a:ext cx="1266094" cy="27432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1350" b="1" dirty="0">
                  <a:solidFill>
                    <a:srgbClr val="1E3A5F"/>
                  </a:solidFill>
                  <a:latin typeface="Segoe UI"/>
                  <a:ea typeface="Microsoft YaHei"/>
                  <a:cs typeface="Segoe UI"/>
                </a:rPr>
                <a:t>7.2 国有企业</a:t>
              </a:r>
            </a:p>
          </p:txBody>
        </p:sp>
        <p:sp>
          <p:nvSpPr>
            <p:cNvPr id="47" name="TextBox 47"/>
            <p:cNvSpPr txBox="1"/>
            <p:nvPr/>
          </p:nvSpPr>
          <p:spPr>
            <a:xfrm>
              <a:off x="8084820" y="1474470"/>
              <a:ext cx="811530" cy="18288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900" dirty="0">
                  <a:solidFill>
                    <a:srgbClr val="4A90D9"/>
                  </a:solidFill>
                  <a:latin typeface="Segoe UI"/>
                  <a:ea typeface="Microsoft YaHei"/>
                  <a:cs typeface="Segoe UI"/>
                </a:rPr>
                <a:t>区域经济支柱</a:t>
              </a:r>
            </a:p>
          </p:txBody>
        </p:sp>
        <p:sp>
          <p:nvSpPr>
            <p:cNvPr id="48" name="Freeform 48"/>
            <p:cNvSpPr/>
            <p:nvPr/>
          </p:nvSpPr>
          <p:spPr>
            <a:xfrm>
              <a:off x="6572250" y="1809750"/>
              <a:ext cx="4762500" cy="1047750"/>
            </a:xfrm>
            <a:custGeom>
              <a:avLst/>
              <a:gdLst/>
              <a:ahLst/>
              <a:cxnLst/>
              <a:rect l="l" t="t" r="r" b="b"/>
              <a:pathLst>
                <a:path w="4762500" h="1047750">
                  <a:moveTo>
                    <a:pt x="76200" y="0"/>
                  </a:moveTo>
                  <a:lnTo>
                    <a:pt x="4686300" y="0"/>
                  </a:lnTo>
                  <a:cubicBezTo>
                    <a:pt x="4728384" y="0"/>
                    <a:pt x="4762500" y="34116"/>
                    <a:pt x="4762500" y="76200"/>
                  </a:cubicBezTo>
                  <a:lnTo>
                    <a:pt x="4762500" y="971550"/>
                  </a:lnTo>
                  <a:cubicBezTo>
                    <a:pt x="4762500" y="1013634"/>
                    <a:pt x="4728384" y="1047750"/>
                    <a:pt x="4686300" y="1047750"/>
                  </a:cubicBezTo>
                  <a:lnTo>
                    <a:pt x="76200" y="1047750"/>
                  </a:lnTo>
                  <a:cubicBezTo>
                    <a:pt x="34116" y="1047750"/>
                    <a:pt x="0" y="1013634"/>
                    <a:pt x="0" y="971550"/>
                  </a:cubicBezTo>
                  <a:lnTo>
                    <a:pt x="0" y="76200"/>
                  </a:lnTo>
                  <a:cubicBezTo>
                    <a:pt x="0" y="34116"/>
                    <a:pt x="34116" y="0"/>
                    <a:pt x="76200" y="0"/>
                  </a:cubicBezTo>
                  <a:close/>
                </a:path>
              </a:pathLst>
            </a:custGeom>
            <a:solidFill>
              <a:srgbClr val="1E3A5F"/>
            </a:solidFill>
            <a:ln>
              <a:noFill/>
            </a:ln>
            <a:effectLst>
              <a:outerShdw blurRad="57150" dist="19050" dir="10798281" algn="tl" rotWithShape="0">
                <a:srgbClr val="000000">
                  <a:alpha val="10000"/>
                </a:srgbClr>
              </a:outerShdw>
            </a:effectLst>
          </p:spPr>
        </p:sp>
        <p:sp>
          <p:nvSpPr>
            <p:cNvPr id="49" name="TextBox 49"/>
            <p:cNvSpPr txBox="1"/>
            <p:nvPr/>
          </p:nvSpPr>
          <p:spPr>
            <a:xfrm>
              <a:off x="8480108" y="2029778"/>
              <a:ext cx="946785" cy="21336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1050" dirty="0">
                  <a:solidFill>
                    <a:srgbClr val="FFFFFF">
                      <a:alpha val="80000"/>
                    </a:srgbClr>
                  </a:solidFill>
                  <a:latin typeface="Segoe UI"/>
                  <a:ea typeface="Microsoft YaHei"/>
                  <a:cs typeface="Segoe UI"/>
                </a:rPr>
                <a:t>国有企业总数</a:t>
              </a:r>
            </a:p>
          </p:txBody>
        </p:sp>
        <p:sp>
          <p:nvSpPr>
            <p:cNvPr id="50" name="TextBox 50"/>
            <p:cNvSpPr txBox="1"/>
            <p:nvPr/>
          </p:nvSpPr>
          <p:spPr>
            <a:xfrm>
              <a:off x="8014549" y="2213610"/>
              <a:ext cx="1877901" cy="85344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4200" b="1" dirty="0">
                  <a:solidFill>
                    <a:srgbClr val="FFFFFF"/>
                  </a:solidFill>
                  <a:latin typeface="Segoe UI"/>
                  <a:ea typeface="Microsoft YaHei"/>
                  <a:cs typeface="Segoe UI"/>
                </a:rPr>
                <a:t>8,094</a:t>
              </a:r>
            </a:p>
          </p:txBody>
        </p:sp>
        <p:sp>
          <p:nvSpPr>
            <p:cNvPr id="51" name="TextBox 51"/>
            <p:cNvSpPr txBox="1"/>
            <p:nvPr/>
          </p:nvSpPr>
          <p:spPr>
            <a:xfrm>
              <a:off x="9984105" y="2521268"/>
              <a:ext cx="231458" cy="27432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1350" dirty="0">
                  <a:solidFill>
                    <a:srgbClr val="FFFFFF">
                      <a:alpha val="80000"/>
                    </a:srgbClr>
                  </a:solidFill>
                  <a:latin typeface="Segoe UI"/>
                  <a:ea typeface="Microsoft YaHei"/>
                  <a:cs typeface="Segoe UI"/>
                </a:rPr>
                <a:t>家</a:t>
              </a:r>
            </a:p>
          </p:txBody>
        </p:sp>
        <p:grpSp>
          <p:nvGrpSpPr>
            <p:cNvPr id="55" name="Group 55"/>
            <p:cNvGrpSpPr/>
            <p:nvPr/>
          </p:nvGrpSpPr>
          <p:grpSpPr>
            <a:xfrm>
              <a:off x="6572250" y="3048000"/>
              <a:ext cx="1476375" cy="723900"/>
              <a:chOff x="6572250" y="3048000"/>
              <a:chExt cx="1476375" cy="723900"/>
            </a:xfrm>
          </p:grpSpPr>
          <p:sp>
            <p:nvSpPr>
              <p:cNvPr id="52" name="Freeform 52"/>
              <p:cNvSpPr/>
              <p:nvPr/>
            </p:nvSpPr>
            <p:spPr>
              <a:xfrm>
                <a:off x="6572250" y="3048000"/>
                <a:ext cx="1476375" cy="666750"/>
              </a:xfrm>
              <a:custGeom>
                <a:avLst/>
                <a:gdLst/>
                <a:ahLst/>
                <a:cxnLst/>
                <a:rect l="l" t="t" r="r" b="b"/>
                <a:pathLst>
                  <a:path w="1476375" h="666750">
                    <a:moveTo>
                      <a:pt x="57150" y="0"/>
                    </a:moveTo>
                    <a:lnTo>
                      <a:pt x="1419225" y="0"/>
                    </a:lnTo>
                    <a:cubicBezTo>
                      <a:pt x="1450788" y="0"/>
                      <a:pt x="1476375" y="25587"/>
                      <a:pt x="1476375" y="57150"/>
                    </a:cubicBezTo>
                    <a:lnTo>
                      <a:pt x="1476375" y="609600"/>
                    </a:lnTo>
                    <a:cubicBezTo>
                      <a:pt x="1476375" y="641163"/>
                      <a:pt x="1450788" y="666750"/>
                      <a:pt x="1419225" y="666750"/>
                    </a:cubicBezTo>
                    <a:lnTo>
                      <a:pt x="57150" y="666750"/>
                    </a:lnTo>
                    <a:cubicBezTo>
                      <a:pt x="25587" y="666750"/>
                      <a:pt x="0" y="641163"/>
                      <a:pt x="0" y="609600"/>
                    </a:cubicBezTo>
                    <a:lnTo>
                      <a:pt x="0" y="57150"/>
                    </a:lnTo>
                    <a:cubicBezTo>
                      <a:pt x="0" y="25587"/>
                      <a:pt x="25587" y="0"/>
                      <a:pt x="57150" y="0"/>
                    </a:cubicBezTo>
                    <a:close/>
                  </a:path>
                </a:pathLst>
              </a:custGeom>
              <a:solidFill>
                <a:srgbClr val="EBF4FF"/>
              </a:solidFill>
              <a:ln>
                <a:noFill/>
              </a:ln>
              <a:effectLst>
                <a:outerShdw blurRad="57150" dist="19050" dir="10798281" algn="tl" rotWithShape="0">
                  <a:srgbClr val="000000">
                    <a:alpha val="10000"/>
                  </a:srgbClr>
                </a:outerShdw>
              </a:effectLst>
            </p:spPr>
          </p:sp>
          <p:sp>
            <p:nvSpPr>
              <p:cNvPr id="53" name="TextBox 53"/>
              <p:cNvSpPr txBox="1"/>
              <p:nvPr/>
            </p:nvSpPr>
            <p:spPr>
              <a:xfrm>
                <a:off x="7031355" y="3236595"/>
                <a:ext cx="548640" cy="18288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900" dirty="0">
                    <a:solidFill>
                      <a:srgbClr val="64748B"/>
                    </a:solidFill>
                    <a:latin typeface="Segoe UI"/>
                    <a:ea typeface="Microsoft YaHei"/>
                    <a:cs typeface="Segoe UI"/>
                  </a:rPr>
                  <a:t>中央企业</a:t>
                </a:r>
              </a:p>
            </p:txBody>
          </p:sp>
          <p:sp>
            <p:nvSpPr>
              <p:cNvPr id="54" name="TextBox 54"/>
              <p:cNvSpPr txBox="1"/>
              <p:nvPr/>
            </p:nvSpPr>
            <p:spPr>
              <a:xfrm>
                <a:off x="7103393" y="3406140"/>
                <a:ext cx="404565" cy="36576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1800" b="1" dirty="0">
                    <a:solidFill>
                      <a:srgbClr val="1E3A5F"/>
                    </a:solidFill>
                    <a:latin typeface="Segoe UI"/>
                    <a:ea typeface="Microsoft YaHei"/>
                    <a:cs typeface="Segoe UI"/>
                  </a:rPr>
                  <a:t>1家</a:t>
                </a:r>
              </a:p>
            </p:txBody>
          </p:sp>
        </p:grpSp>
        <p:grpSp>
          <p:nvGrpSpPr>
            <p:cNvPr id="59" name="Group 59"/>
            <p:cNvGrpSpPr/>
            <p:nvPr/>
          </p:nvGrpSpPr>
          <p:grpSpPr>
            <a:xfrm>
              <a:off x="8191500" y="3048000"/>
              <a:ext cx="1476375" cy="723900"/>
              <a:chOff x="8191500" y="3048000"/>
              <a:chExt cx="1476375" cy="723900"/>
            </a:xfrm>
          </p:grpSpPr>
          <p:sp>
            <p:nvSpPr>
              <p:cNvPr id="56" name="Freeform 56"/>
              <p:cNvSpPr/>
              <p:nvPr/>
            </p:nvSpPr>
            <p:spPr>
              <a:xfrm>
                <a:off x="8191500" y="3048000"/>
                <a:ext cx="1476375" cy="666750"/>
              </a:xfrm>
              <a:custGeom>
                <a:avLst/>
                <a:gdLst/>
                <a:ahLst/>
                <a:cxnLst/>
                <a:rect l="l" t="t" r="r" b="b"/>
                <a:pathLst>
                  <a:path w="1476375" h="666750">
                    <a:moveTo>
                      <a:pt x="57150" y="0"/>
                    </a:moveTo>
                    <a:lnTo>
                      <a:pt x="1419225" y="0"/>
                    </a:lnTo>
                    <a:cubicBezTo>
                      <a:pt x="1450788" y="0"/>
                      <a:pt x="1476375" y="25587"/>
                      <a:pt x="1476375" y="57150"/>
                    </a:cubicBezTo>
                    <a:lnTo>
                      <a:pt x="1476375" y="609600"/>
                    </a:lnTo>
                    <a:cubicBezTo>
                      <a:pt x="1476375" y="641163"/>
                      <a:pt x="1450788" y="666750"/>
                      <a:pt x="1419225" y="666750"/>
                    </a:cubicBezTo>
                    <a:lnTo>
                      <a:pt x="57150" y="666750"/>
                    </a:lnTo>
                    <a:cubicBezTo>
                      <a:pt x="25587" y="666750"/>
                      <a:pt x="0" y="641163"/>
                      <a:pt x="0" y="609600"/>
                    </a:cubicBezTo>
                    <a:lnTo>
                      <a:pt x="0" y="57150"/>
                    </a:lnTo>
                    <a:cubicBezTo>
                      <a:pt x="0" y="25587"/>
                      <a:pt x="25587" y="0"/>
                      <a:pt x="57150" y="0"/>
                    </a:cubicBezTo>
                    <a:close/>
                  </a:path>
                </a:pathLst>
              </a:custGeom>
              <a:solidFill>
                <a:srgbClr val="EBF4FF"/>
              </a:solidFill>
              <a:ln>
                <a:noFill/>
              </a:ln>
              <a:effectLst>
                <a:outerShdw blurRad="57150" dist="19050" dir="10798281" algn="tl" rotWithShape="0">
                  <a:srgbClr val="000000">
                    <a:alpha val="10000"/>
                  </a:srgbClr>
                </a:outerShdw>
              </a:effectLst>
            </p:spPr>
          </p:sp>
          <p:sp>
            <p:nvSpPr>
              <p:cNvPr id="57" name="TextBox 57"/>
              <p:cNvSpPr txBox="1"/>
              <p:nvPr/>
            </p:nvSpPr>
            <p:spPr>
              <a:xfrm>
                <a:off x="8584882" y="3236595"/>
                <a:ext cx="680085" cy="18288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900" dirty="0">
                    <a:solidFill>
                      <a:srgbClr val="64748B"/>
                    </a:solidFill>
                    <a:latin typeface="Segoe UI"/>
                    <a:ea typeface="Microsoft YaHei"/>
                    <a:cs typeface="Segoe UI"/>
                  </a:rPr>
                  <a:t>央企子公司</a:t>
                </a:r>
              </a:p>
            </p:txBody>
          </p:sp>
          <p:sp>
            <p:nvSpPr>
              <p:cNvPr id="58" name="TextBox 58"/>
              <p:cNvSpPr txBox="1"/>
              <p:nvPr/>
            </p:nvSpPr>
            <p:spPr>
              <a:xfrm>
                <a:off x="8419005" y="3406140"/>
                <a:ext cx="1011841" cy="36576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1800" b="1" dirty="0">
                    <a:solidFill>
                      <a:srgbClr val="4A90D9"/>
                    </a:solidFill>
                    <a:latin typeface="Segoe UI"/>
                    <a:ea typeface="Microsoft YaHei"/>
                    <a:cs typeface="Segoe UI"/>
                  </a:rPr>
                  <a:t>2,140家</a:t>
                </a:r>
              </a:p>
            </p:txBody>
          </p:sp>
        </p:grpSp>
        <p:grpSp>
          <p:nvGrpSpPr>
            <p:cNvPr id="63" name="Group 63"/>
            <p:cNvGrpSpPr/>
            <p:nvPr/>
          </p:nvGrpSpPr>
          <p:grpSpPr>
            <a:xfrm>
              <a:off x="9810750" y="3048000"/>
              <a:ext cx="1524000" cy="723900"/>
              <a:chOff x="9810750" y="3048000"/>
              <a:chExt cx="1524000" cy="723900"/>
            </a:xfrm>
          </p:grpSpPr>
          <p:sp>
            <p:nvSpPr>
              <p:cNvPr id="60" name="Freeform 60"/>
              <p:cNvSpPr/>
              <p:nvPr/>
            </p:nvSpPr>
            <p:spPr>
              <a:xfrm>
                <a:off x="9810750" y="3048000"/>
                <a:ext cx="1524000" cy="666750"/>
              </a:xfrm>
              <a:custGeom>
                <a:avLst/>
                <a:gdLst/>
                <a:ahLst/>
                <a:cxnLst/>
                <a:rect l="l" t="t" r="r" b="b"/>
                <a:pathLst>
                  <a:path w="1524000" h="666750">
                    <a:moveTo>
                      <a:pt x="57150" y="0"/>
                    </a:moveTo>
                    <a:lnTo>
                      <a:pt x="1466850" y="0"/>
                    </a:lnTo>
                    <a:cubicBezTo>
                      <a:pt x="1498413" y="0"/>
                      <a:pt x="1524000" y="25587"/>
                      <a:pt x="1524000" y="57150"/>
                    </a:cubicBezTo>
                    <a:lnTo>
                      <a:pt x="1524000" y="609600"/>
                    </a:lnTo>
                    <a:cubicBezTo>
                      <a:pt x="1524000" y="641163"/>
                      <a:pt x="1498413" y="666750"/>
                      <a:pt x="1466850" y="666750"/>
                    </a:cubicBezTo>
                    <a:lnTo>
                      <a:pt x="57150" y="666750"/>
                    </a:lnTo>
                    <a:cubicBezTo>
                      <a:pt x="25587" y="666750"/>
                      <a:pt x="0" y="641163"/>
                      <a:pt x="0" y="609600"/>
                    </a:cubicBezTo>
                    <a:lnTo>
                      <a:pt x="0" y="57150"/>
                    </a:lnTo>
                    <a:cubicBezTo>
                      <a:pt x="0" y="25587"/>
                      <a:pt x="25587" y="0"/>
                      <a:pt x="57150" y="0"/>
                    </a:cubicBezTo>
                    <a:close/>
                  </a:path>
                </a:pathLst>
              </a:custGeom>
              <a:solidFill>
                <a:srgbClr val="EBF4FF"/>
              </a:solidFill>
              <a:ln>
                <a:noFill/>
              </a:ln>
              <a:effectLst>
                <a:outerShdw blurRad="57150" dist="19050" dir="10798281" algn="tl" rotWithShape="0">
                  <a:srgbClr val="000000">
                    <a:alpha val="10000"/>
                  </a:srgbClr>
                </a:outerShdw>
              </a:effectLst>
            </p:spPr>
          </p:sp>
          <p:sp>
            <p:nvSpPr>
              <p:cNvPr id="61" name="TextBox 61"/>
              <p:cNvSpPr txBox="1"/>
              <p:nvPr/>
            </p:nvSpPr>
            <p:spPr>
              <a:xfrm>
                <a:off x="9963245" y="3236595"/>
                <a:ext cx="1219010" cy="18288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900" dirty="0">
                    <a:solidFill>
                      <a:srgbClr val="64748B"/>
                    </a:solidFill>
                    <a:latin typeface="Segoe UI"/>
                    <a:ea typeface="Microsoft YaHei"/>
                    <a:cs typeface="Segoe UI"/>
                  </a:rPr>
                  <a:t>省属国企(含子公司)</a:t>
                </a:r>
              </a:p>
            </p:txBody>
          </p:sp>
          <p:sp>
            <p:nvSpPr>
              <p:cNvPr id="62" name="TextBox 62"/>
              <p:cNvSpPr txBox="1"/>
              <p:nvPr/>
            </p:nvSpPr>
            <p:spPr>
              <a:xfrm>
                <a:off x="10066830" y="3406140"/>
                <a:ext cx="1011841" cy="36576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1800" b="1" dirty="0">
                    <a:solidFill>
                      <a:srgbClr val="4A90D9"/>
                    </a:solidFill>
                    <a:latin typeface="Segoe UI"/>
                    <a:ea typeface="Microsoft YaHei"/>
                    <a:cs typeface="Segoe UI"/>
                  </a:rPr>
                  <a:t>1,230家</a:t>
                </a:r>
              </a:p>
            </p:txBody>
          </p:sp>
        </p:grpSp>
      </p:grpSp>
      <p:grpSp>
        <p:nvGrpSpPr>
          <p:cNvPr id="76" name="Group 76"/>
          <p:cNvGrpSpPr/>
          <p:nvPr/>
        </p:nvGrpSpPr>
        <p:grpSpPr>
          <a:xfrm>
            <a:off x="571500" y="4095750"/>
            <a:ext cx="5524500" cy="1238250"/>
            <a:chOff x="571500" y="4095750"/>
            <a:chExt cx="5524500" cy="1238250"/>
          </a:xfrm>
          <a:effectLst>
            <a:outerShdw blurRad="57150" dist="19050" dir="10798281" algn="tl" rotWithShape="0">
              <a:srgbClr val="000000">
                <a:alpha val="10000"/>
              </a:srgbClr>
            </a:outerShdw>
          </a:effectLst>
        </p:grpSpPr>
        <p:sp>
          <p:nvSpPr>
            <p:cNvPr id="65" name="Freeform 65"/>
            <p:cNvSpPr/>
            <p:nvPr/>
          </p:nvSpPr>
          <p:spPr>
            <a:xfrm>
              <a:off x="571500" y="4095750"/>
              <a:ext cx="5524500" cy="1238250"/>
            </a:xfrm>
            <a:custGeom>
              <a:avLst/>
              <a:gdLst/>
              <a:ahLst/>
              <a:cxnLst/>
              <a:rect l="l" t="t" r="r" b="b"/>
              <a:pathLst>
                <a:path w="5524500" h="1238250">
                  <a:moveTo>
                    <a:pt x="76200" y="0"/>
                  </a:moveTo>
                  <a:lnTo>
                    <a:pt x="5448300" y="0"/>
                  </a:lnTo>
                  <a:cubicBezTo>
                    <a:pt x="5490384" y="0"/>
                    <a:pt x="5524500" y="34116"/>
                    <a:pt x="5524500" y="76200"/>
                  </a:cubicBezTo>
                  <a:lnTo>
                    <a:pt x="5524500" y="1162050"/>
                  </a:lnTo>
                  <a:cubicBezTo>
                    <a:pt x="5524500" y="1204134"/>
                    <a:pt x="5490384" y="1238250"/>
                    <a:pt x="5448300" y="1238250"/>
                  </a:cubicBezTo>
                  <a:lnTo>
                    <a:pt x="76200" y="1238250"/>
                  </a:lnTo>
                  <a:cubicBezTo>
                    <a:pt x="34116" y="1238250"/>
                    <a:pt x="0" y="1204134"/>
                    <a:pt x="0" y="1162050"/>
                  </a:cubicBezTo>
                  <a:lnTo>
                    <a:pt x="0" y="76200"/>
                  </a:lnTo>
                  <a:cubicBezTo>
                    <a:pt x="0" y="34116"/>
                    <a:pt x="34116" y="0"/>
                    <a:pt x="76200" y="0"/>
                  </a:cubicBezTo>
                  <a:close/>
                </a:path>
              </a:pathLst>
            </a:custGeom>
            <a:solidFill>
              <a:srgbClr val="EBF4FF"/>
            </a:solidFill>
            <a:ln>
              <a:noFill/>
            </a:ln>
            <a:effectLst>
              <a:outerShdw blurRad="57150" dist="19050" dir="10798281" algn="tl" rotWithShape="0">
                <a:srgbClr val="000000">
                  <a:alpha val="10000"/>
                </a:srgbClr>
              </a:outerShdw>
            </a:effectLst>
          </p:spPr>
        </p:sp>
        <p:sp>
          <p:nvSpPr>
            <p:cNvPr id="66" name="TextBox 66"/>
            <p:cNvSpPr txBox="1"/>
            <p:nvPr/>
          </p:nvSpPr>
          <p:spPr>
            <a:xfrm>
              <a:off x="843915" y="4315778"/>
              <a:ext cx="992791" cy="21336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1050" b="1" dirty="0">
                  <a:solidFill>
                    <a:srgbClr val="1E3A5F"/>
                  </a:solidFill>
                  <a:latin typeface="Segoe UI"/>
                  <a:ea typeface="Microsoft YaHei"/>
                  <a:cs typeface="Segoe UI"/>
                </a:rPr>
                <a:t>科创能力亮点</a:t>
              </a:r>
            </a:p>
          </p:txBody>
        </p:sp>
        <p:sp>
          <p:nvSpPr>
            <p:cNvPr id="67" name="Freeform 67"/>
            <p:cNvSpPr/>
            <p:nvPr/>
          </p:nvSpPr>
          <p:spPr>
            <a:xfrm>
              <a:off x="857250" y="4619625"/>
              <a:ext cx="1238250" cy="523875"/>
            </a:xfrm>
            <a:custGeom>
              <a:avLst/>
              <a:gdLst/>
              <a:ahLst/>
              <a:cxnLst/>
              <a:rect l="l" t="t" r="r" b="b"/>
              <a:pathLst>
                <a:path w="1238250" h="523875">
                  <a:moveTo>
                    <a:pt x="38100" y="0"/>
                  </a:moveTo>
                  <a:lnTo>
                    <a:pt x="1200150" y="0"/>
                  </a:lnTo>
                  <a:cubicBezTo>
                    <a:pt x="1221192" y="0"/>
                    <a:pt x="1238250" y="17058"/>
                    <a:pt x="1238250" y="38100"/>
                  </a:cubicBezTo>
                  <a:lnTo>
                    <a:pt x="1238250" y="485775"/>
                  </a:lnTo>
                  <a:cubicBezTo>
                    <a:pt x="1238250" y="506817"/>
                    <a:pt x="1221192" y="523875"/>
                    <a:pt x="1200150" y="523875"/>
                  </a:cubicBezTo>
                  <a:lnTo>
                    <a:pt x="38100" y="523875"/>
                  </a:lnTo>
                  <a:cubicBezTo>
                    <a:pt x="17058" y="523875"/>
                    <a:pt x="0" y="506817"/>
                    <a:pt x="0" y="485775"/>
                  </a:cubicBezTo>
                  <a:lnTo>
                    <a:pt x="0" y="38100"/>
                  </a:lnTo>
                  <a:cubicBezTo>
                    <a:pt x="0" y="17058"/>
                    <a:pt x="17058" y="0"/>
                    <a:pt x="38100" y="0"/>
                  </a:cubicBezTo>
                  <a:close/>
                </a:path>
              </a:pathLst>
            </a:custGeom>
            <a:solidFill>
              <a:srgbClr val="FFFFFF"/>
            </a:solidFill>
            <a:ln>
              <a:noFill/>
            </a:ln>
            <a:effectLst>
              <a:outerShdw blurRad="57150" dist="19050" dir="10798281" algn="tl" rotWithShape="0">
                <a:srgbClr val="000000">
                  <a:alpha val="10000"/>
                </a:srgbClr>
              </a:outerShdw>
            </a:effectLst>
          </p:spPr>
        </p:sp>
        <p:sp>
          <p:nvSpPr>
            <p:cNvPr id="68" name="TextBox 68"/>
            <p:cNvSpPr txBox="1"/>
            <p:nvPr/>
          </p:nvSpPr>
          <p:spPr>
            <a:xfrm>
              <a:off x="1125510" y="4768691"/>
              <a:ext cx="701731" cy="16764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825" dirty="0">
                  <a:solidFill>
                    <a:srgbClr val="64748B"/>
                  </a:solidFill>
                  <a:latin typeface="Segoe UI"/>
                  <a:ea typeface="Microsoft YaHei"/>
                  <a:cs typeface="Segoe UI"/>
                </a:rPr>
                <a:t>R&amp;D投入强度</a:t>
              </a:r>
            </a:p>
          </p:txBody>
        </p:sp>
        <p:sp>
          <p:nvSpPr>
            <p:cNvPr id="69" name="TextBox 69"/>
            <p:cNvSpPr txBox="1"/>
            <p:nvPr/>
          </p:nvSpPr>
          <p:spPr>
            <a:xfrm>
              <a:off x="1208103" y="4937760"/>
              <a:ext cx="536543" cy="24384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1200" b="1" dirty="0">
                  <a:solidFill>
                    <a:srgbClr val="2ECC71"/>
                  </a:solidFill>
                  <a:latin typeface="Segoe UI"/>
                  <a:ea typeface="Microsoft YaHei"/>
                  <a:cs typeface="Segoe UI"/>
                </a:rPr>
                <a:t>2.48%</a:t>
              </a:r>
            </a:p>
          </p:txBody>
        </p:sp>
        <p:sp>
          <p:nvSpPr>
            <p:cNvPr id="70" name="Freeform 70"/>
            <p:cNvSpPr/>
            <p:nvPr/>
          </p:nvSpPr>
          <p:spPr>
            <a:xfrm>
              <a:off x="2286000" y="4619625"/>
              <a:ext cx="1238250" cy="523875"/>
            </a:xfrm>
            <a:custGeom>
              <a:avLst/>
              <a:gdLst/>
              <a:ahLst/>
              <a:cxnLst/>
              <a:rect l="l" t="t" r="r" b="b"/>
              <a:pathLst>
                <a:path w="1238250" h="523875">
                  <a:moveTo>
                    <a:pt x="38100" y="0"/>
                  </a:moveTo>
                  <a:lnTo>
                    <a:pt x="1200150" y="0"/>
                  </a:lnTo>
                  <a:cubicBezTo>
                    <a:pt x="1221192" y="0"/>
                    <a:pt x="1238250" y="17058"/>
                    <a:pt x="1238250" y="38100"/>
                  </a:cubicBezTo>
                  <a:lnTo>
                    <a:pt x="1238250" y="485775"/>
                  </a:lnTo>
                  <a:cubicBezTo>
                    <a:pt x="1238250" y="506817"/>
                    <a:pt x="1221192" y="523875"/>
                    <a:pt x="1200150" y="523875"/>
                  </a:cubicBezTo>
                  <a:lnTo>
                    <a:pt x="38100" y="523875"/>
                  </a:lnTo>
                  <a:cubicBezTo>
                    <a:pt x="17058" y="523875"/>
                    <a:pt x="0" y="506817"/>
                    <a:pt x="0" y="485775"/>
                  </a:cubicBezTo>
                  <a:lnTo>
                    <a:pt x="0" y="38100"/>
                  </a:lnTo>
                  <a:cubicBezTo>
                    <a:pt x="0" y="17058"/>
                    <a:pt x="17058" y="0"/>
                    <a:pt x="38100" y="0"/>
                  </a:cubicBezTo>
                  <a:close/>
                </a:path>
              </a:pathLst>
            </a:custGeom>
            <a:solidFill>
              <a:srgbClr val="FFFFFF"/>
            </a:solidFill>
            <a:ln>
              <a:noFill/>
            </a:ln>
            <a:effectLst>
              <a:outerShdw blurRad="57150" dist="19050" dir="10798281" algn="tl" rotWithShape="0">
                <a:srgbClr val="000000">
                  <a:alpha val="10000"/>
                </a:srgbClr>
              </a:outerShdw>
            </a:effectLst>
          </p:spPr>
        </p:sp>
        <p:sp>
          <p:nvSpPr>
            <p:cNvPr id="71" name="TextBox 71"/>
            <p:cNvSpPr txBox="1"/>
            <p:nvPr/>
          </p:nvSpPr>
          <p:spPr>
            <a:xfrm>
              <a:off x="2373523" y="4768691"/>
              <a:ext cx="1063204" cy="16764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825" dirty="0">
                  <a:solidFill>
                    <a:srgbClr val="64748B"/>
                  </a:solidFill>
                  <a:latin typeface="Segoe UI"/>
                  <a:ea typeface="Microsoft YaHei"/>
                  <a:cs typeface="Segoe UI"/>
                </a:rPr>
                <a:t>高企密度(家/万企)</a:t>
              </a:r>
            </a:p>
          </p:txBody>
        </p:sp>
        <p:sp>
          <p:nvSpPr>
            <p:cNvPr id="72" name="TextBox 72"/>
            <p:cNvSpPr txBox="1"/>
            <p:nvPr/>
          </p:nvSpPr>
          <p:spPr>
            <a:xfrm>
              <a:off x="2659856" y="4937760"/>
              <a:ext cx="490538" cy="24384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1200" b="1" dirty="0">
                  <a:solidFill>
                    <a:srgbClr val="1E3A5F"/>
                  </a:solidFill>
                  <a:latin typeface="Segoe UI"/>
                  <a:ea typeface="Microsoft YaHei"/>
                  <a:cs typeface="Segoe UI"/>
                </a:rPr>
                <a:t>50.51</a:t>
              </a:r>
            </a:p>
          </p:txBody>
        </p:sp>
        <p:sp>
          <p:nvSpPr>
            <p:cNvPr id="73" name="Freeform 73"/>
            <p:cNvSpPr/>
            <p:nvPr/>
          </p:nvSpPr>
          <p:spPr>
            <a:xfrm>
              <a:off x="3714750" y="4619625"/>
              <a:ext cx="1238250" cy="523875"/>
            </a:xfrm>
            <a:custGeom>
              <a:avLst/>
              <a:gdLst/>
              <a:ahLst/>
              <a:cxnLst/>
              <a:rect l="l" t="t" r="r" b="b"/>
              <a:pathLst>
                <a:path w="1238250" h="523875">
                  <a:moveTo>
                    <a:pt x="38100" y="0"/>
                  </a:moveTo>
                  <a:lnTo>
                    <a:pt x="1200150" y="0"/>
                  </a:lnTo>
                  <a:cubicBezTo>
                    <a:pt x="1221192" y="0"/>
                    <a:pt x="1238250" y="17058"/>
                    <a:pt x="1238250" y="38100"/>
                  </a:cubicBezTo>
                  <a:lnTo>
                    <a:pt x="1238250" y="485775"/>
                  </a:lnTo>
                  <a:cubicBezTo>
                    <a:pt x="1238250" y="506817"/>
                    <a:pt x="1221192" y="523875"/>
                    <a:pt x="1200150" y="523875"/>
                  </a:cubicBezTo>
                  <a:lnTo>
                    <a:pt x="38100" y="523875"/>
                  </a:lnTo>
                  <a:cubicBezTo>
                    <a:pt x="17058" y="523875"/>
                    <a:pt x="0" y="506817"/>
                    <a:pt x="0" y="485775"/>
                  </a:cubicBezTo>
                  <a:lnTo>
                    <a:pt x="0" y="38100"/>
                  </a:lnTo>
                  <a:cubicBezTo>
                    <a:pt x="0" y="17058"/>
                    <a:pt x="17058" y="0"/>
                    <a:pt x="38100" y="0"/>
                  </a:cubicBezTo>
                  <a:close/>
                </a:path>
              </a:pathLst>
            </a:custGeom>
            <a:solidFill>
              <a:srgbClr val="FFFFFF"/>
            </a:solidFill>
            <a:ln>
              <a:noFill/>
            </a:ln>
            <a:effectLst>
              <a:outerShdw blurRad="57150" dist="19050" dir="10798281" algn="tl" rotWithShape="0">
                <a:srgbClr val="000000">
                  <a:alpha val="10000"/>
                </a:srgbClr>
              </a:outerShdw>
            </a:effectLst>
          </p:spPr>
        </p:sp>
        <p:sp>
          <p:nvSpPr>
            <p:cNvPr id="74" name="TextBox 74"/>
            <p:cNvSpPr txBox="1"/>
            <p:nvPr/>
          </p:nvSpPr>
          <p:spPr>
            <a:xfrm>
              <a:off x="3841432" y="4768691"/>
              <a:ext cx="984885" cy="16764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825" dirty="0">
                  <a:solidFill>
                    <a:srgbClr val="64748B"/>
                  </a:solidFill>
                  <a:latin typeface="Segoe UI"/>
                  <a:ea typeface="Microsoft YaHei"/>
                  <a:cs typeface="Segoe UI"/>
                </a:rPr>
                <a:t>技术创新示范企业</a:t>
              </a:r>
            </a:p>
          </p:txBody>
        </p:sp>
        <p:sp>
          <p:nvSpPr>
            <p:cNvPr id="75" name="TextBox 75"/>
            <p:cNvSpPr txBox="1"/>
            <p:nvPr/>
          </p:nvSpPr>
          <p:spPr>
            <a:xfrm>
              <a:off x="3720560" y="4937760"/>
              <a:ext cx="1226629" cy="24384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1200" b="1" dirty="0">
                  <a:solidFill>
                    <a:srgbClr val="1E3A5F"/>
                  </a:solidFill>
                  <a:latin typeface="Segoe UI"/>
                  <a:ea typeface="Microsoft YaHei"/>
                  <a:cs typeface="Segoe UI"/>
                </a:rPr>
                <a:t>国家13+市级87</a:t>
              </a:r>
            </a:p>
          </p:txBody>
        </p:sp>
      </p:grpSp>
      <p:grpSp>
        <p:nvGrpSpPr>
          <p:cNvPr id="88" name="Group 88"/>
          <p:cNvGrpSpPr/>
          <p:nvPr/>
        </p:nvGrpSpPr>
        <p:grpSpPr>
          <a:xfrm>
            <a:off x="6286500" y="4095750"/>
            <a:ext cx="5334000" cy="1238250"/>
            <a:chOff x="6286500" y="4095750"/>
            <a:chExt cx="5334000" cy="1238250"/>
          </a:xfrm>
          <a:effectLst>
            <a:outerShdw blurRad="57150" dist="19050" dir="10798281" algn="tl" rotWithShape="0">
              <a:srgbClr val="000000">
                <a:alpha val="10000"/>
              </a:srgbClr>
            </a:outerShdw>
          </a:effectLst>
        </p:grpSpPr>
        <p:sp>
          <p:nvSpPr>
            <p:cNvPr id="77" name="Freeform 77"/>
            <p:cNvSpPr/>
            <p:nvPr/>
          </p:nvSpPr>
          <p:spPr>
            <a:xfrm>
              <a:off x="6286500" y="4095750"/>
              <a:ext cx="5334000" cy="1238250"/>
            </a:xfrm>
            <a:custGeom>
              <a:avLst/>
              <a:gdLst/>
              <a:ahLst/>
              <a:cxnLst/>
              <a:rect l="l" t="t" r="r" b="b"/>
              <a:pathLst>
                <a:path w="5334000" h="1238250">
                  <a:moveTo>
                    <a:pt x="76200" y="0"/>
                  </a:moveTo>
                  <a:lnTo>
                    <a:pt x="5257800" y="0"/>
                  </a:lnTo>
                  <a:cubicBezTo>
                    <a:pt x="5299884" y="0"/>
                    <a:pt x="5334000" y="34116"/>
                    <a:pt x="5334000" y="76200"/>
                  </a:cubicBezTo>
                  <a:lnTo>
                    <a:pt x="5334000" y="1162050"/>
                  </a:lnTo>
                  <a:cubicBezTo>
                    <a:pt x="5334000" y="1204134"/>
                    <a:pt x="5299884" y="1238250"/>
                    <a:pt x="5257800" y="1238250"/>
                  </a:cubicBezTo>
                  <a:lnTo>
                    <a:pt x="76200" y="1238250"/>
                  </a:lnTo>
                  <a:cubicBezTo>
                    <a:pt x="34116" y="1238250"/>
                    <a:pt x="0" y="1204134"/>
                    <a:pt x="0" y="1162050"/>
                  </a:cubicBezTo>
                  <a:lnTo>
                    <a:pt x="0" y="76200"/>
                  </a:lnTo>
                  <a:cubicBezTo>
                    <a:pt x="0" y="34116"/>
                    <a:pt x="34116" y="0"/>
                    <a:pt x="76200" y="0"/>
                  </a:cubicBezTo>
                  <a:close/>
                </a:path>
              </a:pathLst>
            </a:custGeom>
            <a:solidFill>
              <a:srgbClr val="EBF4FF"/>
            </a:solidFill>
            <a:ln>
              <a:noFill/>
            </a:ln>
            <a:effectLst>
              <a:outerShdw blurRad="57150" dist="19050" dir="10798281" algn="tl" rotWithShape="0">
                <a:srgbClr val="000000">
                  <a:alpha val="10000"/>
                </a:srgbClr>
              </a:outerShdw>
            </a:effectLst>
          </p:spPr>
        </p:sp>
        <p:sp>
          <p:nvSpPr>
            <p:cNvPr id="78" name="TextBox 78"/>
            <p:cNvSpPr txBox="1"/>
            <p:nvPr/>
          </p:nvSpPr>
          <p:spPr>
            <a:xfrm>
              <a:off x="6558915" y="4315778"/>
              <a:ext cx="992791" cy="21336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1050" b="1" dirty="0">
                  <a:solidFill>
                    <a:srgbClr val="1E3A5F"/>
                  </a:solidFill>
                  <a:latin typeface="Segoe UI"/>
                  <a:ea typeface="Microsoft YaHei"/>
                  <a:cs typeface="Segoe UI"/>
                </a:rPr>
                <a:t>上市公司概况</a:t>
              </a:r>
            </a:p>
          </p:txBody>
        </p:sp>
        <p:sp>
          <p:nvSpPr>
            <p:cNvPr id="79" name="Freeform 79"/>
            <p:cNvSpPr/>
            <p:nvPr/>
          </p:nvSpPr>
          <p:spPr>
            <a:xfrm>
              <a:off x="6572250" y="4619625"/>
              <a:ext cx="1524000" cy="523875"/>
            </a:xfrm>
            <a:custGeom>
              <a:avLst/>
              <a:gdLst/>
              <a:ahLst/>
              <a:cxnLst/>
              <a:rect l="l" t="t" r="r" b="b"/>
              <a:pathLst>
                <a:path w="1524000" h="523875">
                  <a:moveTo>
                    <a:pt x="38100" y="0"/>
                  </a:moveTo>
                  <a:lnTo>
                    <a:pt x="1485900" y="0"/>
                  </a:lnTo>
                  <a:cubicBezTo>
                    <a:pt x="1506942" y="0"/>
                    <a:pt x="1524000" y="17058"/>
                    <a:pt x="1524000" y="38100"/>
                  </a:cubicBezTo>
                  <a:lnTo>
                    <a:pt x="1524000" y="485775"/>
                  </a:lnTo>
                  <a:cubicBezTo>
                    <a:pt x="1524000" y="506817"/>
                    <a:pt x="1506942" y="523875"/>
                    <a:pt x="1485900" y="523875"/>
                  </a:cubicBezTo>
                  <a:lnTo>
                    <a:pt x="38100" y="523875"/>
                  </a:lnTo>
                  <a:cubicBezTo>
                    <a:pt x="17058" y="523875"/>
                    <a:pt x="0" y="506817"/>
                    <a:pt x="0" y="485775"/>
                  </a:cubicBezTo>
                  <a:lnTo>
                    <a:pt x="0" y="38100"/>
                  </a:lnTo>
                  <a:cubicBezTo>
                    <a:pt x="0" y="17058"/>
                    <a:pt x="17058" y="0"/>
                    <a:pt x="38100" y="0"/>
                  </a:cubicBezTo>
                  <a:close/>
                </a:path>
              </a:pathLst>
            </a:custGeom>
            <a:solidFill>
              <a:srgbClr val="FFFFFF"/>
            </a:solidFill>
            <a:ln>
              <a:noFill/>
            </a:ln>
            <a:effectLst>
              <a:outerShdw blurRad="57150" dist="19050" dir="10798281" algn="tl" rotWithShape="0">
                <a:srgbClr val="000000">
                  <a:alpha val="10000"/>
                </a:srgbClr>
              </a:outerShdw>
            </a:effectLst>
          </p:spPr>
        </p:sp>
        <p:sp>
          <p:nvSpPr>
            <p:cNvPr id="80" name="TextBox 80"/>
            <p:cNvSpPr txBox="1"/>
            <p:nvPr/>
          </p:nvSpPr>
          <p:spPr>
            <a:xfrm>
              <a:off x="6989409" y="4768691"/>
              <a:ext cx="689681" cy="16764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825" dirty="0">
                  <a:solidFill>
                    <a:srgbClr val="64748B"/>
                  </a:solidFill>
                  <a:latin typeface="Segoe UI"/>
                  <a:ea typeface="Microsoft YaHei"/>
                  <a:cs typeface="Segoe UI"/>
                </a:rPr>
                <a:t>A股上市公司</a:t>
              </a:r>
            </a:p>
          </p:txBody>
        </p:sp>
        <p:sp>
          <p:nvSpPr>
            <p:cNvPr id="81" name="TextBox 81"/>
            <p:cNvSpPr txBox="1"/>
            <p:nvPr/>
          </p:nvSpPr>
          <p:spPr>
            <a:xfrm>
              <a:off x="7125786" y="4937760"/>
              <a:ext cx="416928" cy="24384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1200" b="1" dirty="0">
                  <a:solidFill>
                    <a:srgbClr val="1E3A5F"/>
                  </a:solidFill>
                  <a:latin typeface="Segoe UI"/>
                  <a:ea typeface="Microsoft YaHei"/>
                  <a:cs typeface="Segoe UI"/>
                </a:rPr>
                <a:t>78家</a:t>
              </a:r>
            </a:p>
          </p:txBody>
        </p:sp>
        <p:sp>
          <p:nvSpPr>
            <p:cNvPr id="82" name="Freeform 82"/>
            <p:cNvSpPr/>
            <p:nvPr/>
          </p:nvSpPr>
          <p:spPr>
            <a:xfrm>
              <a:off x="8286750" y="4619625"/>
              <a:ext cx="1524000" cy="523875"/>
            </a:xfrm>
            <a:custGeom>
              <a:avLst/>
              <a:gdLst/>
              <a:ahLst/>
              <a:cxnLst/>
              <a:rect l="l" t="t" r="r" b="b"/>
              <a:pathLst>
                <a:path w="1524000" h="523875">
                  <a:moveTo>
                    <a:pt x="38100" y="0"/>
                  </a:moveTo>
                  <a:lnTo>
                    <a:pt x="1485900" y="0"/>
                  </a:lnTo>
                  <a:cubicBezTo>
                    <a:pt x="1506942" y="0"/>
                    <a:pt x="1524000" y="17058"/>
                    <a:pt x="1524000" y="38100"/>
                  </a:cubicBezTo>
                  <a:lnTo>
                    <a:pt x="1524000" y="485775"/>
                  </a:lnTo>
                  <a:cubicBezTo>
                    <a:pt x="1524000" y="506817"/>
                    <a:pt x="1506942" y="523875"/>
                    <a:pt x="1485900" y="523875"/>
                  </a:cubicBezTo>
                  <a:lnTo>
                    <a:pt x="38100" y="523875"/>
                  </a:lnTo>
                  <a:cubicBezTo>
                    <a:pt x="17058" y="523875"/>
                    <a:pt x="0" y="506817"/>
                    <a:pt x="0" y="485775"/>
                  </a:cubicBezTo>
                  <a:lnTo>
                    <a:pt x="0" y="38100"/>
                  </a:lnTo>
                  <a:cubicBezTo>
                    <a:pt x="0" y="17058"/>
                    <a:pt x="17058" y="0"/>
                    <a:pt x="38100" y="0"/>
                  </a:cubicBezTo>
                  <a:close/>
                </a:path>
              </a:pathLst>
            </a:custGeom>
            <a:solidFill>
              <a:srgbClr val="FFFFFF"/>
            </a:solidFill>
            <a:ln>
              <a:noFill/>
            </a:ln>
            <a:effectLst>
              <a:outerShdw blurRad="57150" dist="19050" dir="10798281" algn="tl" rotWithShape="0">
                <a:srgbClr val="000000">
                  <a:alpha val="10000"/>
                </a:srgbClr>
              </a:outerShdw>
            </a:effectLst>
          </p:spPr>
        </p:sp>
        <p:sp>
          <p:nvSpPr>
            <p:cNvPr id="83" name="TextBox 83"/>
            <p:cNvSpPr txBox="1"/>
            <p:nvPr/>
          </p:nvSpPr>
          <p:spPr>
            <a:xfrm>
              <a:off x="8857536" y="4768691"/>
              <a:ext cx="382429" cy="16764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825" dirty="0">
                  <a:solidFill>
                    <a:srgbClr val="64748B"/>
                  </a:solidFill>
                  <a:latin typeface="Segoe UI"/>
                  <a:ea typeface="Microsoft YaHei"/>
                  <a:cs typeface="Segoe UI"/>
                </a:rPr>
                <a:t>总市值</a:t>
              </a:r>
            </a:p>
          </p:txBody>
        </p:sp>
        <p:sp>
          <p:nvSpPr>
            <p:cNvPr id="84" name="TextBox 84"/>
            <p:cNvSpPr txBox="1"/>
            <p:nvPr/>
          </p:nvSpPr>
          <p:spPr>
            <a:xfrm>
              <a:off x="8693067" y="4937760"/>
              <a:ext cx="711365" cy="24384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1200" b="1" dirty="0">
                  <a:solidFill>
                    <a:srgbClr val="4A90D9"/>
                  </a:solidFill>
                  <a:latin typeface="Segoe UI"/>
                  <a:ea typeface="Microsoft YaHei"/>
                  <a:cs typeface="Segoe UI"/>
                </a:rPr>
                <a:t>1.19万亿</a:t>
              </a:r>
            </a:p>
          </p:txBody>
        </p:sp>
        <p:sp>
          <p:nvSpPr>
            <p:cNvPr id="85" name="Freeform 85"/>
            <p:cNvSpPr/>
            <p:nvPr/>
          </p:nvSpPr>
          <p:spPr>
            <a:xfrm>
              <a:off x="10001250" y="4619625"/>
              <a:ext cx="1333500" cy="523875"/>
            </a:xfrm>
            <a:custGeom>
              <a:avLst/>
              <a:gdLst/>
              <a:ahLst/>
              <a:cxnLst/>
              <a:rect l="l" t="t" r="r" b="b"/>
              <a:pathLst>
                <a:path w="1333500" h="523875">
                  <a:moveTo>
                    <a:pt x="38100" y="0"/>
                  </a:moveTo>
                  <a:lnTo>
                    <a:pt x="1295400" y="0"/>
                  </a:lnTo>
                  <a:cubicBezTo>
                    <a:pt x="1316442" y="0"/>
                    <a:pt x="1333500" y="17058"/>
                    <a:pt x="1333500" y="38100"/>
                  </a:cubicBezTo>
                  <a:lnTo>
                    <a:pt x="1333500" y="485775"/>
                  </a:lnTo>
                  <a:cubicBezTo>
                    <a:pt x="1333500" y="506817"/>
                    <a:pt x="1316442" y="523875"/>
                    <a:pt x="1295400" y="523875"/>
                  </a:cubicBezTo>
                  <a:lnTo>
                    <a:pt x="38100" y="523875"/>
                  </a:lnTo>
                  <a:cubicBezTo>
                    <a:pt x="17058" y="523875"/>
                    <a:pt x="0" y="506817"/>
                    <a:pt x="0" y="485775"/>
                  </a:cubicBezTo>
                  <a:lnTo>
                    <a:pt x="0" y="38100"/>
                  </a:lnTo>
                  <a:cubicBezTo>
                    <a:pt x="0" y="17058"/>
                    <a:pt x="17058" y="0"/>
                    <a:pt x="38100" y="0"/>
                  </a:cubicBezTo>
                  <a:close/>
                </a:path>
              </a:pathLst>
            </a:custGeom>
            <a:solidFill>
              <a:srgbClr val="FFFFFF"/>
            </a:solidFill>
            <a:ln>
              <a:noFill/>
            </a:ln>
            <a:effectLst>
              <a:outerShdw blurRad="57150" dist="19050" dir="10798281" algn="tl" rotWithShape="0">
                <a:srgbClr val="000000">
                  <a:alpha val="10000"/>
                </a:srgbClr>
              </a:outerShdw>
            </a:effectLst>
          </p:spPr>
        </p:sp>
        <p:sp>
          <p:nvSpPr>
            <p:cNvPr id="86" name="TextBox 86"/>
            <p:cNvSpPr txBox="1"/>
            <p:nvPr/>
          </p:nvSpPr>
          <p:spPr>
            <a:xfrm>
              <a:off x="10416540" y="4768691"/>
              <a:ext cx="502920" cy="16764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825" dirty="0">
                  <a:solidFill>
                    <a:srgbClr val="64748B"/>
                  </a:solidFill>
                  <a:latin typeface="Segoe UI"/>
                  <a:ea typeface="Microsoft YaHei"/>
                  <a:cs typeface="Segoe UI"/>
                </a:rPr>
                <a:t>资本化率</a:t>
              </a:r>
            </a:p>
          </p:txBody>
        </p:sp>
        <p:sp>
          <p:nvSpPr>
            <p:cNvPr id="87" name="TextBox 87"/>
            <p:cNvSpPr txBox="1"/>
            <p:nvPr/>
          </p:nvSpPr>
          <p:spPr>
            <a:xfrm>
              <a:off x="10349122" y="4937760"/>
              <a:ext cx="637756" cy="24384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1200" b="1" dirty="0">
                  <a:solidFill>
                    <a:srgbClr val="1E3A5F"/>
                  </a:solidFill>
                  <a:latin typeface="Segoe UI"/>
                  <a:ea typeface="Microsoft YaHei"/>
                  <a:cs typeface="Segoe UI"/>
                </a:rPr>
                <a:t>32.34%</a:t>
              </a:r>
            </a:p>
          </p:txBody>
        </p:sp>
      </p:grpSp>
      <p:grpSp>
        <p:nvGrpSpPr>
          <p:cNvPr id="92" name="Group 92"/>
          <p:cNvGrpSpPr/>
          <p:nvPr/>
        </p:nvGrpSpPr>
        <p:grpSpPr>
          <a:xfrm>
            <a:off x="571500" y="5524500"/>
            <a:ext cx="11049000" cy="762000"/>
            <a:chOff x="571500" y="5524500"/>
            <a:chExt cx="11049000" cy="762000"/>
          </a:xfrm>
          <a:effectLst>
            <a:outerShdw blurRad="57150" dist="19050" dir="10798281" algn="tl" rotWithShape="0">
              <a:srgbClr val="000000">
                <a:alpha val="10000"/>
              </a:srgbClr>
            </a:outerShdw>
          </a:effectLst>
        </p:grpSpPr>
        <p:sp>
          <p:nvSpPr>
            <p:cNvPr id="89" name="Freeform 89"/>
            <p:cNvSpPr/>
            <p:nvPr/>
          </p:nvSpPr>
          <p:spPr>
            <a:xfrm>
              <a:off x="571500" y="5524500"/>
              <a:ext cx="11049000" cy="762000"/>
            </a:xfrm>
            <a:custGeom>
              <a:avLst/>
              <a:gdLst/>
              <a:ahLst/>
              <a:cxnLst/>
              <a:rect l="l" t="t" r="r" b="b"/>
              <a:pathLst>
                <a:path w="11049000" h="762000">
                  <a:moveTo>
                    <a:pt x="76200" y="0"/>
                  </a:moveTo>
                  <a:lnTo>
                    <a:pt x="10972800" y="0"/>
                  </a:lnTo>
                  <a:cubicBezTo>
                    <a:pt x="11014884" y="0"/>
                    <a:pt x="11049000" y="34116"/>
                    <a:pt x="11049000" y="76200"/>
                  </a:cubicBezTo>
                  <a:lnTo>
                    <a:pt x="11049000" y="685800"/>
                  </a:lnTo>
                  <a:cubicBezTo>
                    <a:pt x="11049000" y="727884"/>
                    <a:pt x="11014884" y="762000"/>
                    <a:pt x="10972800" y="762000"/>
                  </a:cubicBezTo>
                  <a:lnTo>
                    <a:pt x="76200" y="762000"/>
                  </a:lnTo>
                  <a:cubicBezTo>
                    <a:pt x="34116" y="762000"/>
                    <a:pt x="0" y="727884"/>
                    <a:pt x="0" y="685800"/>
                  </a:cubicBezTo>
                  <a:lnTo>
                    <a:pt x="0" y="76200"/>
                  </a:lnTo>
                  <a:cubicBezTo>
                    <a:pt x="0" y="34116"/>
                    <a:pt x="34116" y="0"/>
                    <a:pt x="76200" y="0"/>
                  </a:cubicBezTo>
                  <a:close/>
                </a:path>
              </a:pathLst>
            </a:custGeom>
            <a:solidFill>
              <a:srgbClr val="1E3A5F"/>
            </a:solidFill>
            <a:ln>
              <a:noFill/>
            </a:ln>
            <a:effectLst>
              <a:outerShdw blurRad="57150" dist="19050" dir="10798281" algn="tl" rotWithShape="0">
                <a:srgbClr val="000000">
                  <a:alpha val="10000"/>
                </a:srgbClr>
              </a:outerShdw>
            </a:effectLst>
          </p:spPr>
        </p:sp>
        <p:sp>
          <p:nvSpPr>
            <p:cNvPr id="90" name="TextBox 90"/>
            <p:cNvSpPr txBox="1"/>
            <p:nvPr/>
          </p:nvSpPr>
          <p:spPr>
            <a:xfrm>
              <a:off x="843915" y="5744528"/>
              <a:ext cx="992791" cy="21336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1050" b="1" dirty="0">
                  <a:solidFill>
                    <a:srgbClr val="4A90D9"/>
                  </a:solidFill>
                  <a:latin typeface="Segoe UI"/>
                  <a:ea typeface="Microsoft YaHei"/>
                  <a:cs typeface="Segoe UI"/>
                </a:rPr>
                <a:t>企业生态评价</a:t>
              </a:r>
            </a:p>
          </p:txBody>
        </p:sp>
        <p:sp>
          <p:nvSpPr>
            <p:cNvPr id="91" name="TextBox 91"/>
            <p:cNvSpPr txBox="1"/>
            <p:nvPr/>
          </p:nvSpPr>
          <p:spPr>
            <a:xfrm>
              <a:off x="844868" y="6038374"/>
              <a:ext cx="8860607" cy="19812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975" dirty="0">
                  <a:solidFill>
                    <a:srgbClr val="FFFFFF"/>
                  </a:solidFill>
                  <a:latin typeface="Segoe UI"/>
                  <a:ea typeface="Microsoft YaHei"/>
                  <a:cs typeface="Segoe UI"/>
                </a:rPr>
                <a:t>• 科创基础扎实：高企近万家，专精特新超5,500家，形成良好创新生态</a:t>
              </a:r>
              <a:r>
                <a:rPr lang="zh-CN" sz="975" dirty="0">
                  <a:solidFill>
                    <a:srgbClr val="FFFFFF"/>
                  </a:solidFill>
                  <a:latin typeface="Segoe UI"/>
                  <a:ea typeface="Microsoft YaHei"/>
                  <a:cs typeface="Segoe UI"/>
                </a:rPr>
                <a:t>• 国企支撑有力：8,000+国企提供就业与税收，央企子公司2,000+家</a:t>
              </a:r>
            </a:p>
          </p:txBody>
        </p:sp>
      </p:grpSp>
      <p:sp>
        <p:nvSpPr>
          <p:cNvPr id="93" name="Rectangle 93"/>
          <p:cNvSpPr/>
          <p:nvPr/>
        </p:nvSpPr>
        <p:spPr>
          <a:xfrm>
            <a:off x="0" y="6819900"/>
            <a:ext cx="12192000" cy="38100"/>
          </a:xfrm>
          <a:prstGeom prst="rect">
            <a:avLst/>
          </a:prstGeom>
          <a:solidFill>
            <a:srgbClr val="1E3A5F"/>
          </a:solidFill>
          <a:ln>
            <a:noFill/>
          </a:ln>
        </p:spPr>
      </p:sp>
    </p:spTree>
  </p:cSld>
  <p:clrMapOvr>
    <a:masterClrMapping/>
  </p:clrMapOvr>
  <p:transition dur="400">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p:nvPr/>
        </p:nvSpPr>
        <p:spPr>
          <a:xfrm>
            <a:off x="0" y="0"/>
            <a:ext cx="12192000" cy="6858000"/>
          </a:xfrm>
          <a:prstGeom prst="rect">
            <a:avLst/>
          </a:prstGeom>
          <a:solidFill>
            <a:srgbClr val="F8FAFC"/>
          </a:solidFill>
          <a:ln>
            <a:noFill/>
          </a:ln>
        </p:spPr>
      </p:sp>
      <p:sp>
        <p:nvSpPr>
          <p:cNvPr id="3" name="Rectangle 3"/>
          <p:cNvSpPr/>
          <p:nvPr/>
        </p:nvSpPr>
        <p:spPr>
          <a:xfrm>
            <a:off x="0" y="0"/>
            <a:ext cx="12192000" cy="38100"/>
          </a:xfrm>
          <a:prstGeom prst="rect">
            <a:avLst/>
          </a:prstGeom>
          <a:solidFill>
            <a:srgbClr val="1E3A5F"/>
          </a:solidFill>
          <a:ln>
            <a:noFill/>
          </a:ln>
        </p:spPr>
      </p:sp>
      <p:sp>
        <p:nvSpPr>
          <p:cNvPr id="4" name="Rectangle 4"/>
          <p:cNvSpPr/>
          <p:nvPr/>
        </p:nvSpPr>
        <p:spPr>
          <a:xfrm>
            <a:off x="0" y="38100"/>
            <a:ext cx="12192000" cy="533400"/>
          </a:xfrm>
          <a:prstGeom prst="rect">
            <a:avLst/>
          </a:prstGeom>
          <a:solidFill>
            <a:srgbClr val="FFFFFF"/>
          </a:solidFill>
          <a:ln>
            <a:noFill/>
          </a:ln>
        </p:spPr>
      </p:sp>
      <p:sp>
        <p:nvSpPr>
          <p:cNvPr id="5" name="TextBox 5"/>
          <p:cNvSpPr txBox="1"/>
          <p:nvPr/>
        </p:nvSpPr>
        <p:spPr>
          <a:xfrm>
            <a:off x="558165" y="248602"/>
            <a:ext cx="1757636" cy="213360"/>
          </a:xfrm>
          <a:prstGeom prst="rect">
            <a:avLst/>
          </a:prstGeom>
          <a:noFill/>
          <a:ln>
            <a:noFill/>
          </a:ln>
        </p:spPr>
        <p:txBody>
          <a:bodyPr wrap="none" lIns="0" tIns="0" rIns="0" bIns="0" anchor="t" anchorCtr="0">
            <a:spAutoFit/>
          </a:bodyPr>
          <a:lstStyle/>
          <a:p>
            <a:pPr algn="l"/>
            <a:r>
              <a:rPr lang="zh-CN" sz="1050" b="1" dirty="0">
                <a:solidFill>
                  <a:srgbClr val="1E3A5F"/>
                </a:solidFill>
                <a:latin typeface="Segoe UI"/>
                <a:ea typeface="Microsoft YaHei"/>
                <a:cs typeface="Segoe UI"/>
              </a:rPr>
              <a:t>重庆市·2025年区域报告</a:t>
            </a:r>
          </a:p>
        </p:txBody>
      </p:sp>
      <p:sp>
        <p:nvSpPr>
          <p:cNvPr id="6" name="TextBox 6"/>
          <p:cNvSpPr txBox="1"/>
          <p:nvPr/>
        </p:nvSpPr>
        <p:spPr>
          <a:xfrm>
            <a:off x="11131772" y="248602"/>
            <a:ext cx="502063" cy="213360"/>
          </a:xfrm>
          <a:prstGeom prst="rect">
            <a:avLst/>
          </a:prstGeom>
          <a:noFill/>
          <a:ln>
            <a:noFill/>
          </a:ln>
        </p:spPr>
        <p:txBody>
          <a:bodyPr wrap="none" lIns="0" tIns="0" rIns="0" bIns="0" anchor="t" anchorCtr="0">
            <a:spAutoFit/>
          </a:bodyPr>
          <a:lstStyle/>
          <a:p>
            <a:pPr algn="r"/>
            <a:r>
              <a:rPr lang="zh-CN" sz="1050" dirty="0">
                <a:solidFill>
                  <a:srgbClr val="64748B"/>
                </a:solidFill>
                <a:latin typeface="Segoe UI"/>
                <a:ea typeface="Microsoft YaHei"/>
                <a:cs typeface="Segoe UI"/>
              </a:rPr>
              <a:t>18 / 20</a:t>
            </a:r>
          </a:p>
        </p:txBody>
      </p:sp>
      <p:sp>
        <p:nvSpPr>
          <p:cNvPr id="7" name="Rectangle 7"/>
          <p:cNvSpPr/>
          <p:nvPr/>
        </p:nvSpPr>
        <p:spPr>
          <a:xfrm>
            <a:off x="0" y="571500"/>
            <a:ext cx="12192000" cy="9525"/>
          </a:xfrm>
          <a:prstGeom prst="rect">
            <a:avLst/>
          </a:prstGeom>
          <a:solidFill>
            <a:srgbClr val="E2E8F0"/>
          </a:solidFill>
          <a:ln>
            <a:noFill/>
          </a:ln>
        </p:spPr>
      </p:sp>
      <p:sp>
        <p:nvSpPr>
          <p:cNvPr id="8" name="TextBox 8"/>
          <p:cNvSpPr txBox="1"/>
          <p:nvPr/>
        </p:nvSpPr>
        <p:spPr>
          <a:xfrm>
            <a:off x="5425250" y="773430"/>
            <a:ext cx="1341501" cy="426720"/>
          </a:xfrm>
          <a:prstGeom prst="rect">
            <a:avLst/>
          </a:prstGeom>
          <a:noFill/>
          <a:ln>
            <a:noFill/>
          </a:ln>
        </p:spPr>
        <p:txBody>
          <a:bodyPr wrap="none" lIns="0" tIns="0" rIns="0" bIns="0" anchor="t" anchorCtr="0">
            <a:spAutoFit/>
          </a:bodyPr>
          <a:lstStyle/>
          <a:p>
            <a:pPr algn="ctr"/>
            <a:r>
              <a:rPr lang="zh-CN" sz="2100" b="1" dirty="0">
                <a:solidFill>
                  <a:srgbClr val="1E3A5F"/>
                </a:solidFill>
                <a:latin typeface="Segoe UI"/>
                <a:ea typeface="Microsoft YaHei"/>
                <a:cs typeface="Segoe UI"/>
              </a:rPr>
              <a:t>报告总结</a:t>
            </a:r>
          </a:p>
        </p:txBody>
      </p:sp>
      <p:sp>
        <p:nvSpPr>
          <p:cNvPr id="9" name="Rectangle 9"/>
          <p:cNvSpPr/>
          <p:nvPr/>
        </p:nvSpPr>
        <p:spPr>
          <a:xfrm>
            <a:off x="5619750" y="1123950"/>
            <a:ext cx="952500" cy="28575"/>
          </a:xfrm>
          <a:prstGeom prst="rect">
            <a:avLst/>
          </a:prstGeom>
          <a:solidFill>
            <a:srgbClr val="4A90D9"/>
          </a:solidFill>
          <a:ln>
            <a:noFill/>
          </a:ln>
        </p:spPr>
      </p:sp>
      <p:grpSp>
        <p:nvGrpSpPr>
          <p:cNvPr id="14" name="Group 14"/>
          <p:cNvGrpSpPr/>
          <p:nvPr/>
        </p:nvGrpSpPr>
        <p:grpSpPr>
          <a:xfrm>
            <a:off x="571500" y="1381125"/>
            <a:ext cx="2857500" cy="1905000"/>
            <a:chOff x="571500" y="1381125"/>
            <a:chExt cx="2857500" cy="1905000"/>
          </a:xfrm>
          <a:effectLst>
            <a:outerShdw blurRad="57150" dist="19050" dir="10798281" algn="tl" rotWithShape="0">
              <a:srgbClr val="000000">
                <a:alpha val="10000"/>
              </a:srgbClr>
            </a:outerShdw>
          </a:effectLst>
        </p:grpSpPr>
        <p:sp>
          <p:nvSpPr>
            <p:cNvPr id="10" name="Freeform 10"/>
            <p:cNvSpPr/>
            <p:nvPr/>
          </p:nvSpPr>
          <p:spPr>
            <a:xfrm>
              <a:off x="571500" y="1381125"/>
              <a:ext cx="2857500" cy="1905000"/>
            </a:xfrm>
            <a:custGeom>
              <a:avLst/>
              <a:gdLst/>
              <a:ahLst/>
              <a:cxnLst/>
              <a:rect l="l" t="t" r="r" b="b"/>
              <a:pathLst>
                <a:path w="2857500" h="1905000">
                  <a:moveTo>
                    <a:pt x="114300" y="0"/>
                  </a:moveTo>
                  <a:lnTo>
                    <a:pt x="2743200" y="0"/>
                  </a:lnTo>
                  <a:cubicBezTo>
                    <a:pt x="2806326" y="0"/>
                    <a:pt x="2857500" y="51174"/>
                    <a:pt x="2857500" y="114300"/>
                  </a:cubicBezTo>
                  <a:lnTo>
                    <a:pt x="2857500" y="1790700"/>
                  </a:lnTo>
                  <a:cubicBezTo>
                    <a:pt x="2857500" y="1853826"/>
                    <a:pt x="2806326" y="1905000"/>
                    <a:pt x="2743200" y="1905000"/>
                  </a:cubicBezTo>
                  <a:lnTo>
                    <a:pt x="114300" y="1905000"/>
                  </a:lnTo>
                  <a:cubicBezTo>
                    <a:pt x="51174" y="1905000"/>
                    <a:pt x="0" y="1853826"/>
                    <a:pt x="0" y="1790700"/>
                  </a:cubicBezTo>
                  <a:lnTo>
                    <a:pt x="0" y="114300"/>
                  </a:lnTo>
                  <a:cubicBezTo>
                    <a:pt x="0" y="51174"/>
                    <a:pt x="51174" y="0"/>
                    <a:pt x="114300" y="0"/>
                  </a:cubicBezTo>
                  <a:close/>
                </a:path>
              </a:pathLst>
            </a:custGeom>
            <a:solidFill>
              <a:srgbClr val="1E3A5F"/>
            </a:solidFill>
            <a:ln>
              <a:noFill/>
            </a:ln>
            <a:effectLst>
              <a:outerShdw blurRad="57150" dist="19050" dir="10798281" algn="tl" rotWithShape="0">
                <a:srgbClr val="000000">
                  <a:alpha val="10000"/>
                </a:srgbClr>
              </a:outerShdw>
            </a:effectLst>
          </p:spPr>
        </p:sp>
        <p:sp>
          <p:nvSpPr>
            <p:cNvPr id="11" name="TextBox 11"/>
            <p:cNvSpPr txBox="1"/>
            <p:nvPr/>
          </p:nvSpPr>
          <p:spPr>
            <a:xfrm>
              <a:off x="1459230" y="1680210"/>
              <a:ext cx="1082040" cy="24384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1200" dirty="0">
                  <a:solidFill>
                    <a:srgbClr val="FFFFFF">
                      <a:alpha val="80000"/>
                    </a:srgbClr>
                  </a:solidFill>
                  <a:latin typeface="Segoe UI"/>
                  <a:ea typeface="Microsoft YaHei"/>
                  <a:cs typeface="Segoe UI"/>
                </a:rPr>
                <a:t>地区综合评分</a:t>
              </a:r>
            </a:p>
          </p:txBody>
        </p:sp>
        <p:sp>
          <p:nvSpPr>
            <p:cNvPr id="12" name="TextBox 12"/>
            <p:cNvSpPr txBox="1"/>
            <p:nvPr/>
          </p:nvSpPr>
          <p:spPr>
            <a:xfrm>
              <a:off x="1124269" y="2084070"/>
              <a:ext cx="1751962" cy="109728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5400" b="1" dirty="0">
                  <a:solidFill>
                    <a:srgbClr val="FFFFFF"/>
                  </a:solidFill>
                  <a:latin typeface="Segoe UI"/>
                  <a:ea typeface="Microsoft YaHei"/>
                  <a:cs typeface="Segoe UI"/>
                </a:rPr>
                <a:t>8.71</a:t>
              </a:r>
            </a:p>
          </p:txBody>
        </p:sp>
        <p:sp>
          <p:nvSpPr>
            <p:cNvPr id="13" name="TextBox 13"/>
            <p:cNvSpPr txBox="1"/>
            <p:nvPr/>
          </p:nvSpPr>
          <p:spPr>
            <a:xfrm>
              <a:off x="1526857" y="2934652"/>
              <a:ext cx="946785" cy="21336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1050" dirty="0">
                  <a:solidFill>
                    <a:srgbClr val="4A90D9"/>
                  </a:solidFill>
                  <a:latin typeface="Segoe UI"/>
                  <a:ea typeface="Microsoft YaHei"/>
                  <a:cs typeface="Segoe UI"/>
                </a:rPr>
                <a:t>全国领先水平</a:t>
              </a:r>
            </a:p>
          </p:txBody>
        </p:sp>
      </p:grpSp>
      <p:grpSp>
        <p:nvGrpSpPr>
          <p:cNvPr id="53" name="Group 53"/>
          <p:cNvGrpSpPr/>
          <p:nvPr/>
        </p:nvGrpSpPr>
        <p:grpSpPr>
          <a:xfrm>
            <a:off x="3619500" y="1381125"/>
            <a:ext cx="8001000" cy="1905000"/>
            <a:chOff x="3619500" y="1381125"/>
            <a:chExt cx="8001000" cy="1905000"/>
          </a:xfrm>
          <a:effectLst>
            <a:outerShdw blurRad="57150" dist="19050" dir="10798281" algn="tl" rotWithShape="0">
              <a:srgbClr val="000000">
                <a:alpha val="10000"/>
              </a:srgbClr>
            </a:outerShdw>
          </a:effectLst>
        </p:grpSpPr>
        <p:sp>
          <p:nvSpPr>
            <p:cNvPr id="15" name="Freeform 15"/>
            <p:cNvSpPr/>
            <p:nvPr/>
          </p:nvSpPr>
          <p:spPr>
            <a:xfrm>
              <a:off x="3619500" y="1381125"/>
              <a:ext cx="8001000" cy="1905000"/>
            </a:xfrm>
            <a:custGeom>
              <a:avLst/>
              <a:gdLst/>
              <a:ahLst/>
              <a:cxnLst/>
              <a:rect l="l" t="t" r="r" b="b"/>
              <a:pathLst>
                <a:path w="8001000" h="1905000">
                  <a:moveTo>
                    <a:pt x="76200" y="0"/>
                  </a:moveTo>
                  <a:lnTo>
                    <a:pt x="7924800" y="0"/>
                  </a:lnTo>
                  <a:cubicBezTo>
                    <a:pt x="7966884" y="0"/>
                    <a:pt x="8001000" y="34116"/>
                    <a:pt x="8001000" y="76200"/>
                  </a:cubicBezTo>
                  <a:lnTo>
                    <a:pt x="8001000" y="1828800"/>
                  </a:lnTo>
                  <a:cubicBezTo>
                    <a:pt x="8001000" y="1870884"/>
                    <a:pt x="7966884" y="1905000"/>
                    <a:pt x="7924800" y="1905000"/>
                  </a:cubicBezTo>
                  <a:lnTo>
                    <a:pt x="76200" y="1905000"/>
                  </a:lnTo>
                  <a:cubicBezTo>
                    <a:pt x="34116" y="1905000"/>
                    <a:pt x="0" y="1870884"/>
                    <a:pt x="0" y="1828800"/>
                  </a:cubicBezTo>
                  <a:lnTo>
                    <a:pt x="0" y="76200"/>
                  </a:lnTo>
                  <a:cubicBezTo>
                    <a:pt x="0" y="34116"/>
                    <a:pt x="34116" y="0"/>
                    <a:pt x="76200" y="0"/>
                  </a:cubicBezTo>
                  <a:close/>
                </a:path>
              </a:pathLst>
            </a:custGeom>
            <a:solidFill>
              <a:srgbClr val="FFFFFF"/>
            </a:solidFill>
            <a:ln>
              <a:noFill/>
            </a:ln>
            <a:effectLst>
              <a:outerShdw blurRad="57150" dist="19050" dir="10798281" algn="tl" rotWithShape="0">
                <a:srgbClr val="000000">
                  <a:alpha val="10000"/>
                </a:srgbClr>
              </a:outerShdw>
            </a:effectLst>
          </p:spPr>
        </p:sp>
        <p:sp>
          <p:nvSpPr>
            <p:cNvPr id="16" name="TextBox 16"/>
            <p:cNvSpPr txBox="1"/>
            <p:nvPr/>
          </p:nvSpPr>
          <p:spPr>
            <a:xfrm>
              <a:off x="3890010" y="1584960"/>
              <a:ext cx="1134618" cy="24384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1200" b="1" dirty="0">
                  <a:solidFill>
                    <a:srgbClr val="1E3A5F"/>
                  </a:solidFill>
                  <a:latin typeface="Segoe UI"/>
                  <a:ea typeface="Microsoft YaHei"/>
                  <a:cs typeface="Segoe UI"/>
                </a:rPr>
                <a:t>核心指标速览</a:t>
              </a:r>
            </a:p>
          </p:txBody>
        </p:sp>
        <p:sp>
          <p:nvSpPr>
            <p:cNvPr id="17" name="Freeform 17"/>
            <p:cNvSpPr/>
            <p:nvPr/>
          </p:nvSpPr>
          <p:spPr>
            <a:xfrm>
              <a:off x="3905250" y="1905000"/>
              <a:ext cx="1143000" cy="571500"/>
            </a:xfrm>
            <a:custGeom>
              <a:avLst/>
              <a:gdLst/>
              <a:ahLst/>
              <a:cxnLst/>
              <a:rect l="l" t="t" r="r" b="b"/>
              <a:pathLst>
                <a:path w="1143000" h="571500">
                  <a:moveTo>
                    <a:pt x="57150" y="0"/>
                  </a:moveTo>
                  <a:lnTo>
                    <a:pt x="1085850" y="0"/>
                  </a:lnTo>
                  <a:cubicBezTo>
                    <a:pt x="1117413" y="0"/>
                    <a:pt x="1143000" y="25587"/>
                    <a:pt x="1143000" y="57150"/>
                  </a:cubicBezTo>
                  <a:lnTo>
                    <a:pt x="1143000" y="514350"/>
                  </a:lnTo>
                  <a:cubicBezTo>
                    <a:pt x="1143000" y="545913"/>
                    <a:pt x="1117413" y="571500"/>
                    <a:pt x="1085850" y="571500"/>
                  </a:cubicBezTo>
                  <a:lnTo>
                    <a:pt x="57150" y="571500"/>
                  </a:lnTo>
                  <a:cubicBezTo>
                    <a:pt x="25587" y="571500"/>
                    <a:pt x="0" y="545913"/>
                    <a:pt x="0" y="514350"/>
                  </a:cubicBezTo>
                  <a:lnTo>
                    <a:pt x="0" y="57150"/>
                  </a:lnTo>
                  <a:cubicBezTo>
                    <a:pt x="0" y="25587"/>
                    <a:pt x="25587" y="0"/>
                    <a:pt x="57150" y="0"/>
                  </a:cubicBezTo>
                  <a:close/>
                </a:path>
              </a:pathLst>
            </a:custGeom>
            <a:solidFill>
              <a:srgbClr val="EBF4FF"/>
            </a:solidFill>
            <a:ln>
              <a:noFill/>
            </a:ln>
            <a:effectLst>
              <a:outerShdw blurRad="57150" dist="19050" dir="10798281" algn="tl" rotWithShape="0">
                <a:srgbClr val="000000">
                  <a:alpha val="10000"/>
                </a:srgbClr>
              </a:outerShdw>
            </a:effectLst>
          </p:spPr>
        </p:sp>
        <p:sp>
          <p:nvSpPr>
            <p:cNvPr id="18" name="TextBox 18"/>
            <p:cNvSpPr txBox="1"/>
            <p:nvPr/>
          </p:nvSpPr>
          <p:spPr>
            <a:xfrm>
              <a:off x="4366867" y="2054066"/>
              <a:ext cx="219766" cy="16764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825" dirty="0">
                  <a:solidFill>
                    <a:srgbClr val="64748B"/>
                  </a:solidFill>
                  <a:latin typeface="Segoe UI"/>
                  <a:ea typeface="Microsoft YaHei"/>
                  <a:cs typeface="Segoe UI"/>
                </a:rPr>
                <a:t>GDP</a:t>
              </a:r>
            </a:p>
          </p:txBody>
        </p:sp>
        <p:sp>
          <p:nvSpPr>
            <p:cNvPr id="19" name="TextBox 19"/>
            <p:cNvSpPr txBox="1"/>
            <p:nvPr/>
          </p:nvSpPr>
          <p:spPr>
            <a:xfrm>
              <a:off x="4075062" y="2232660"/>
              <a:ext cx="803377" cy="24384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1200" b="1" dirty="0">
                  <a:solidFill>
                    <a:srgbClr val="1E3A5F"/>
                  </a:solidFill>
                  <a:latin typeface="Segoe UI"/>
                  <a:ea typeface="Microsoft YaHei"/>
                  <a:cs typeface="Segoe UI"/>
                </a:rPr>
                <a:t>3.22万亿</a:t>
              </a:r>
            </a:p>
          </p:txBody>
        </p:sp>
        <p:sp>
          <p:nvSpPr>
            <p:cNvPr id="20" name="Freeform 20"/>
            <p:cNvSpPr/>
            <p:nvPr/>
          </p:nvSpPr>
          <p:spPr>
            <a:xfrm>
              <a:off x="5191125" y="1905000"/>
              <a:ext cx="1143000" cy="571500"/>
            </a:xfrm>
            <a:custGeom>
              <a:avLst/>
              <a:gdLst/>
              <a:ahLst/>
              <a:cxnLst/>
              <a:rect l="l" t="t" r="r" b="b"/>
              <a:pathLst>
                <a:path w="1143000" h="571500">
                  <a:moveTo>
                    <a:pt x="57150" y="0"/>
                  </a:moveTo>
                  <a:lnTo>
                    <a:pt x="1085850" y="0"/>
                  </a:lnTo>
                  <a:cubicBezTo>
                    <a:pt x="1117413" y="0"/>
                    <a:pt x="1143000" y="25587"/>
                    <a:pt x="1143000" y="57150"/>
                  </a:cubicBezTo>
                  <a:lnTo>
                    <a:pt x="1143000" y="514350"/>
                  </a:lnTo>
                  <a:cubicBezTo>
                    <a:pt x="1143000" y="545913"/>
                    <a:pt x="1117413" y="571500"/>
                    <a:pt x="1085850" y="571500"/>
                  </a:cubicBezTo>
                  <a:lnTo>
                    <a:pt x="57150" y="571500"/>
                  </a:lnTo>
                  <a:cubicBezTo>
                    <a:pt x="25587" y="571500"/>
                    <a:pt x="0" y="545913"/>
                    <a:pt x="0" y="514350"/>
                  </a:cubicBezTo>
                  <a:lnTo>
                    <a:pt x="0" y="57150"/>
                  </a:lnTo>
                  <a:cubicBezTo>
                    <a:pt x="0" y="25587"/>
                    <a:pt x="25587" y="0"/>
                    <a:pt x="57150" y="0"/>
                  </a:cubicBezTo>
                  <a:close/>
                </a:path>
              </a:pathLst>
            </a:custGeom>
            <a:solidFill>
              <a:srgbClr val="EBF4FF"/>
            </a:solidFill>
            <a:ln>
              <a:noFill/>
            </a:ln>
            <a:effectLst>
              <a:outerShdw blurRad="57150" dist="19050" dir="10798281" algn="tl" rotWithShape="0">
                <a:srgbClr val="000000">
                  <a:alpha val="10000"/>
                </a:srgbClr>
              </a:outerShdw>
            </a:effectLst>
          </p:spPr>
        </p:sp>
        <p:sp>
          <p:nvSpPr>
            <p:cNvPr id="21" name="TextBox 21"/>
            <p:cNvSpPr txBox="1"/>
            <p:nvPr/>
          </p:nvSpPr>
          <p:spPr>
            <a:xfrm>
              <a:off x="5532251" y="2054066"/>
              <a:ext cx="460748" cy="16764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825" dirty="0">
                  <a:solidFill>
                    <a:srgbClr val="64748B"/>
                  </a:solidFill>
                  <a:latin typeface="Segoe UI"/>
                  <a:ea typeface="Microsoft YaHei"/>
                  <a:cs typeface="Segoe UI"/>
                </a:rPr>
                <a:t>GDP增速</a:t>
              </a:r>
            </a:p>
          </p:txBody>
        </p:sp>
        <p:sp>
          <p:nvSpPr>
            <p:cNvPr id="22" name="TextBox 22"/>
            <p:cNvSpPr txBox="1"/>
            <p:nvPr/>
          </p:nvSpPr>
          <p:spPr>
            <a:xfrm>
              <a:off x="5494353" y="2232660"/>
              <a:ext cx="536543" cy="24384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1200" b="1" dirty="0">
                  <a:solidFill>
                    <a:srgbClr val="2ECC71"/>
                  </a:solidFill>
                  <a:latin typeface="Segoe UI"/>
                  <a:ea typeface="Microsoft YaHei"/>
                  <a:cs typeface="Segoe UI"/>
                </a:rPr>
                <a:t>5.70%</a:t>
              </a:r>
            </a:p>
          </p:txBody>
        </p:sp>
        <p:sp>
          <p:nvSpPr>
            <p:cNvPr id="23" name="Freeform 23"/>
            <p:cNvSpPr/>
            <p:nvPr/>
          </p:nvSpPr>
          <p:spPr>
            <a:xfrm>
              <a:off x="6477000" y="1905000"/>
              <a:ext cx="1143000" cy="571500"/>
            </a:xfrm>
            <a:custGeom>
              <a:avLst/>
              <a:gdLst/>
              <a:ahLst/>
              <a:cxnLst/>
              <a:rect l="l" t="t" r="r" b="b"/>
              <a:pathLst>
                <a:path w="1143000" h="571500">
                  <a:moveTo>
                    <a:pt x="57150" y="0"/>
                  </a:moveTo>
                  <a:lnTo>
                    <a:pt x="1085850" y="0"/>
                  </a:lnTo>
                  <a:cubicBezTo>
                    <a:pt x="1117413" y="0"/>
                    <a:pt x="1143000" y="25587"/>
                    <a:pt x="1143000" y="57150"/>
                  </a:cubicBezTo>
                  <a:lnTo>
                    <a:pt x="1143000" y="514350"/>
                  </a:lnTo>
                  <a:cubicBezTo>
                    <a:pt x="1143000" y="545913"/>
                    <a:pt x="1117413" y="571500"/>
                    <a:pt x="1085850" y="571500"/>
                  </a:cubicBezTo>
                  <a:lnTo>
                    <a:pt x="57150" y="571500"/>
                  </a:lnTo>
                  <a:cubicBezTo>
                    <a:pt x="25587" y="571500"/>
                    <a:pt x="0" y="545913"/>
                    <a:pt x="0" y="514350"/>
                  </a:cubicBezTo>
                  <a:lnTo>
                    <a:pt x="0" y="57150"/>
                  </a:lnTo>
                  <a:cubicBezTo>
                    <a:pt x="0" y="25587"/>
                    <a:pt x="25587" y="0"/>
                    <a:pt x="57150" y="0"/>
                  </a:cubicBezTo>
                  <a:close/>
                </a:path>
              </a:pathLst>
            </a:custGeom>
            <a:solidFill>
              <a:srgbClr val="EBF4FF"/>
            </a:solidFill>
            <a:ln>
              <a:noFill/>
            </a:ln>
            <a:effectLst>
              <a:outerShdw blurRad="57150" dist="19050" dir="10798281" algn="tl" rotWithShape="0">
                <a:srgbClr val="000000">
                  <a:alpha val="10000"/>
                </a:srgbClr>
              </a:outerShdw>
            </a:effectLst>
          </p:spPr>
        </p:sp>
        <p:sp>
          <p:nvSpPr>
            <p:cNvPr id="24" name="TextBox 24"/>
            <p:cNvSpPr txBox="1"/>
            <p:nvPr/>
          </p:nvSpPr>
          <p:spPr>
            <a:xfrm>
              <a:off x="6797040" y="2054066"/>
              <a:ext cx="502920" cy="16764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825" dirty="0">
                  <a:solidFill>
                    <a:srgbClr val="64748B"/>
                  </a:solidFill>
                  <a:latin typeface="Segoe UI"/>
                  <a:ea typeface="Microsoft YaHei"/>
                  <a:cs typeface="Segoe UI"/>
                </a:rPr>
                <a:t>财政收入</a:t>
              </a:r>
            </a:p>
          </p:txBody>
        </p:sp>
        <p:sp>
          <p:nvSpPr>
            <p:cNvPr id="25" name="TextBox 25"/>
            <p:cNvSpPr txBox="1"/>
            <p:nvPr/>
          </p:nvSpPr>
          <p:spPr>
            <a:xfrm>
              <a:off x="6688217" y="2232660"/>
              <a:ext cx="720566" cy="24384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1200" b="1" dirty="0">
                  <a:solidFill>
                    <a:srgbClr val="1E3A5F"/>
                  </a:solidFill>
                  <a:latin typeface="Segoe UI"/>
                  <a:ea typeface="Microsoft YaHei"/>
                  <a:cs typeface="Segoe UI"/>
                </a:rPr>
                <a:t>2,595亿</a:t>
              </a:r>
            </a:p>
          </p:txBody>
        </p:sp>
        <p:sp>
          <p:nvSpPr>
            <p:cNvPr id="26" name="Freeform 26"/>
            <p:cNvSpPr/>
            <p:nvPr/>
          </p:nvSpPr>
          <p:spPr>
            <a:xfrm>
              <a:off x="7762875" y="1905000"/>
              <a:ext cx="1143000" cy="571500"/>
            </a:xfrm>
            <a:custGeom>
              <a:avLst/>
              <a:gdLst/>
              <a:ahLst/>
              <a:cxnLst/>
              <a:rect l="l" t="t" r="r" b="b"/>
              <a:pathLst>
                <a:path w="1143000" h="571500">
                  <a:moveTo>
                    <a:pt x="57150" y="0"/>
                  </a:moveTo>
                  <a:lnTo>
                    <a:pt x="1085850" y="0"/>
                  </a:lnTo>
                  <a:cubicBezTo>
                    <a:pt x="1117413" y="0"/>
                    <a:pt x="1143000" y="25587"/>
                    <a:pt x="1143000" y="57150"/>
                  </a:cubicBezTo>
                  <a:lnTo>
                    <a:pt x="1143000" y="514350"/>
                  </a:lnTo>
                  <a:cubicBezTo>
                    <a:pt x="1143000" y="545913"/>
                    <a:pt x="1117413" y="571500"/>
                    <a:pt x="1085850" y="571500"/>
                  </a:cubicBezTo>
                  <a:lnTo>
                    <a:pt x="57150" y="571500"/>
                  </a:lnTo>
                  <a:cubicBezTo>
                    <a:pt x="25587" y="571500"/>
                    <a:pt x="0" y="545913"/>
                    <a:pt x="0" y="514350"/>
                  </a:cubicBezTo>
                  <a:lnTo>
                    <a:pt x="0" y="57150"/>
                  </a:lnTo>
                  <a:cubicBezTo>
                    <a:pt x="0" y="25587"/>
                    <a:pt x="25587" y="0"/>
                    <a:pt x="57150" y="0"/>
                  </a:cubicBezTo>
                  <a:close/>
                </a:path>
              </a:pathLst>
            </a:custGeom>
            <a:solidFill>
              <a:srgbClr val="EBF4FF"/>
            </a:solidFill>
            <a:ln>
              <a:noFill/>
            </a:ln>
            <a:effectLst>
              <a:outerShdw blurRad="57150" dist="19050" dir="10798281" algn="tl" rotWithShape="0">
                <a:srgbClr val="000000">
                  <a:alpha val="10000"/>
                </a:srgbClr>
              </a:outerShdw>
            </a:effectLst>
          </p:spPr>
        </p:sp>
        <p:sp>
          <p:nvSpPr>
            <p:cNvPr id="27" name="TextBox 27"/>
            <p:cNvSpPr txBox="1"/>
            <p:nvPr/>
          </p:nvSpPr>
          <p:spPr>
            <a:xfrm>
              <a:off x="8022669" y="2054066"/>
              <a:ext cx="623411" cy="16764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825" dirty="0">
                  <a:solidFill>
                    <a:srgbClr val="64748B"/>
                  </a:solidFill>
                  <a:latin typeface="Segoe UI"/>
                  <a:ea typeface="Microsoft YaHei"/>
                  <a:cs typeface="Segoe UI"/>
                </a:rPr>
                <a:t>财政自给率</a:t>
              </a:r>
            </a:p>
          </p:txBody>
        </p:sp>
        <p:sp>
          <p:nvSpPr>
            <p:cNvPr id="28" name="TextBox 28"/>
            <p:cNvSpPr txBox="1"/>
            <p:nvPr/>
          </p:nvSpPr>
          <p:spPr>
            <a:xfrm>
              <a:off x="8038500" y="2232660"/>
              <a:ext cx="591750" cy="24384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1200" b="1" dirty="0">
                  <a:solidFill>
                    <a:srgbClr val="1E3A5F"/>
                  </a:solidFill>
                  <a:latin typeface="Segoe UI"/>
                  <a:ea typeface="Microsoft YaHei"/>
                  <a:cs typeface="Segoe UI"/>
                </a:rPr>
                <a:t>46.17%</a:t>
              </a:r>
            </a:p>
          </p:txBody>
        </p:sp>
        <p:sp>
          <p:nvSpPr>
            <p:cNvPr id="29" name="Freeform 29"/>
            <p:cNvSpPr/>
            <p:nvPr/>
          </p:nvSpPr>
          <p:spPr>
            <a:xfrm>
              <a:off x="9048750" y="1905000"/>
              <a:ext cx="1143000" cy="571500"/>
            </a:xfrm>
            <a:custGeom>
              <a:avLst/>
              <a:gdLst/>
              <a:ahLst/>
              <a:cxnLst/>
              <a:rect l="l" t="t" r="r" b="b"/>
              <a:pathLst>
                <a:path w="1143000" h="571500">
                  <a:moveTo>
                    <a:pt x="57150" y="0"/>
                  </a:moveTo>
                  <a:lnTo>
                    <a:pt x="1085850" y="0"/>
                  </a:lnTo>
                  <a:cubicBezTo>
                    <a:pt x="1117413" y="0"/>
                    <a:pt x="1143000" y="25587"/>
                    <a:pt x="1143000" y="57150"/>
                  </a:cubicBezTo>
                  <a:lnTo>
                    <a:pt x="1143000" y="514350"/>
                  </a:lnTo>
                  <a:cubicBezTo>
                    <a:pt x="1143000" y="545913"/>
                    <a:pt x="1117413" y="571500"/>
                    <a:pt x="1085850" y="571500"/>
                  </a:cubicBezTo>
                  <a:lnTo>
                    <a:pt x="57150" y="571500"/>
                  </a:lnTo>
                  <a:cubicBezTo>
                    <a:pt x="25587" y="571500"/>
                    <a:pt x="0" y="545913"/>
                    <a:pt x="0" y="514350"/>
                  </a:cubicBezTo>
                  <a:lnTo>
                    <a:pt x="0" y="57150"/>
                  </a:lnTo>
                  <a:cubicBezTo>
                    <a:pt x="0" y="25587"/>
                    <a:pt x="25587" y="0"/>
                    <a:pt x="57150" y="0"/>
                  </a:cubicBezTo>
                  <a:close/>
                </a:path>
              </a:pathLst>
            </a:custGeom>
            <a:solidFill>
              <a:srgbClr val="EBF4FF"/>
            </a:solidFill>
            <a:ln>
              <a:noFill/>
            </a:ln>
            <a:effectLst>
              <a:outerShdw blurRad="57150" dist="19050" dir="10798281" algn="tl" rotWithShape="0">
                <a:srgbClr val="000000">
                  <a:alpha val="10000"/>
                </a:srgbClr>
              </a:outerShdw>
            </a:effectLst>
          </p:spPr>
        </p:sp>
        <p:sp>
          <p:nvSpPr>
            <p:cNvPr id="30" name="TextBox 30"/>
            <p:cNvSpPr txBox="1"/>
            <p:nvPr/>
          </p:nvSpPr>
          <p:spPr>
            <a:xfrm>
              <a:off x="9308544" y="2054066"/>
              <a:ext cx="623411" cy="16764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825" dirty="0">
                  <a:solidFill>
                    <a:srgbClr val="64748B"/>
                  </a:solidFill>
                  <a:latin typeface="Segoe UI"/>
                  <a:ea typeface="Microsoft YaHei"/>
                  <a:cs typeface="Segoe UI"/>
                </a:rPr>
                <a:t>城投债余额</a:t>
              </a:r>
            </a:p>
          </p:txBody>
        </p:sp>
        <p:sp>
          <p:nvSpPr>
            <p:cNvPr id="31" name="TextBox 31"/>
            <p:cNvSpPr txBox="1"/>
            <p:nvPr/>
          </p:nvSpPr>
          <p:spPr>
            <a:xfrm>
              <a:off x="9282970" y="2232660"/>
              <a:ext cx="674561" cy="24384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1200" b="1" dirty="0">
                  <a:solidFill>
                    <a:srgbClr val="1E3A5F"/>
                  </a:solidFill>
                  <a:latin typeface="Segoe UI"/>
                  <a:ea typeface="Microsoft YaHei"/>
                  <a:cs typeface="Segoe UI"/>
                </a:rPr>
                <a:t>5,791亿</a:t>
              </a:r>
            </a:p>
          </p:txBody>
        </p:sp>
        <p:sp>
          <p:nvSpPr>
            <p:cNvPr id="32" name="Freeform 32"/>
            <p:cNvSpPr/>
            <p:nvPr/>
          </p:nvSpPr>
          <p:spPr>
            <a:xfrm>
              <a:off x="10334625" y="1905000"/>
              <a:ext cx="1143000" cy="571500"/>
            </a:xfrm>
            <a:custGeom>
              <a:avLst/>
              <a:gdLst/>
              <a:ahLst/>
              <a:cxnLst/>
              <a:rect l="l" t="t" r="r" b="b"/>
              <a:pathLst>
                <a:path w="1143000" h="571500">
                  <a:moveTo>
                    <a:pt x="57150" y="0"/>
                  </a:moveTo>
                  <a:lnTo>
                    <a:pt x="1085850" y="0"/>
                  </a:lnTo>
                  <a:cubicBezTo>
                    <a:pt x="1117413" y="0"/>
                    <a:pt x="1143000" y="25587"/>
                    <a:pt x="1143000" y="57150"/>
                  </a:cubicBezTo>
                  <a:lnTo>
                    <a:pt x="1143000" y="514350"/>
                  </a:lnTo>
                  <a:cubicBezTo>
                    <a:pt x="1143000" y="545913"/>
                    <a:pt x="1117413" y="571500"/>
                    <a:pt x="1085850" y="571500"/>
                  </a:cubicBezTo>
                  <a:lnTo>
                    <a:pt x="57150" y="571500"/>
                  </a:lnTo>
                  <a:cubicBezTo>
                    <a:pt x="25587" y="571500"/>
                    <a:pt x="0" y="545913"/>
                    <a:pt x="0" y="514350"/>
                  </a:cubicBezTo>
                  <a:lnTo>
                    <a:pt x="0" y="57150"/>
                  </a:lnTo>
                  <a:cubicBezTo>
                    <a:pt x="0" y="25587"/>
                    <a:pt x="25587" y="0"/>
                    <a:pt x="57150" y="0"/>
                  </a:cubicBezTo>
                  <a:close/>
                </a:path>
              </a:pathLst>
            </a:custGeom>
            <a:solidFill>
              <a:srgbClr val="EBF4FF"/>
            </a:solidFill>
            <a:ln>
              <a:noFill/>
            </a:ln>
            <a:effectLst>
              <a:outerShdw blurRad="57150" dist="19050" dir="10798281" algn="tl" rotWithShape="0">
                <a:srgbClr val="000000">
                  <a:alpha val="10000"/>
                </a:srgbClr>
              </a:outerShdw>
            </a:effectLst>
          </p:spPr>
        </p:sp>
        <p:sp>
          <p:nvSpPr>
            <p:cNvPr id="33" name="TextBox 33"/>
            <p:cNvSpPr txBox="1"/>
            <p:nvPr/>
          </p:nvSpPr>
          <p:spPr>
            <a:xfrm>
              <a:off x="10654665" y="2054066"/>
              <a:ext cx="502920" cy="16764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825" dirty="0">
                  <a:solidFill>
                    <a:srgbClr val="64748B"/>
                  </a:solidFill>
                  <a:latin typeface="Segoe UI"/>
                  <a:ea typeface="Microsoft YaHei"/>
                  <a:cs typeface="Segoe UI"/>
                </a:rPr>
                <a:t>城投利差</a:t>
              </a:r>
            </a:p>
          </p:txBody>
        </p:sp>
        <p:sp>
          <p:nvSpPr>
            <p:cNvPr id="34" name="TextBox 34"/>
            <p:cNvSpPr txBox="1"/>
            <p:nvPr/>
          </p:nvSpPr>
          <p:spPr>
            <a:xfrm>
              <a:off x="10559644" y="2232660"/>
              <a:ext cx="692963" cy="24384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1200" b="1" dirty="0">
                  <a:solidFill>
                    <a:srgbClr val="2ECC71"/>
                  </a:solidFill>
                  <a:latin typeface="Segoe UI"/>
                  <a:ea typeface="Microsoft YaHei"/>
                  <a:cs typeface="Segoe UI"/>
                </a:rPr>
                <a:t>72.21bp</a:t>
              </a:r>
            </a:p>
          </p:txBody>
        </p:sp>
        <p:sp>
          <p:nvSpPr>
            <p:cNvPr id="35" name="Freeform 35"/>
            <p:cNvSpPr/>
            <p:nvPr/>
          </p:nvSpPr>
          <p:spPr>
            <a:xfrm>
              <a:off x="3905250" y="2619375"/>
              <a:ext cx="1143000" cy="571500"/>
            </a:xfrm>
            <a:custGeom>
              <a:avLst/>
              <a:gdLst/>
              <a:ahLst/>
              <a:cxnLst/>
              <a:rect l="l" t="t" r="r" b="b"/>
              <a:pathLst>
                <a:path w="1143000" h="571500">
                  <a:moveTo>
                    <a:pt x="57150" y="0"/>
                  </a:moveTo>
                  <a:lnTo>
                    <a:pt x="1085850" y="0"/>
                  </a:lnTo>
                  <a:cubicBezTo>
                    <a:pt x="1117413" y="0"/>
                    <a:pt x="1143000" y="25587"/>
                    <a:pt x="1143000" y="57150"/>
                  </a:cubicBezTo>
                  <a:lnTo>
                    <a:pt x="1143000" y="514350"/>
                  </a:lnTo>
                  <a:cubicBezTo>
                    <a:pt x="1143000" y="545913"/>
                    <a:pt x="1117413" y="571500"/>
                    <a:pt x="1085850" y="571500"/>
                  </a:cubicBezTo>
                  <a:lnTo>
                    <a:pt x="57150" y="571500"/>
                  </a:lnTo>
                  <a:cubicBezTo>
                    <a:pt x="25587" y="571500"/>
                    <a:pt x="0" y="545913"/>
                    <a:pt x="0" y="514350"/>
                  </a:cubicBezTo>
                  <a:lnTo>
                    <a:pt x="0" y="57150"/>
                  </a:lnTo>
                  <a:cubicBezTo>
                    <a:pt x="0" y="25587"/>
                    <a:pt x="25587" y="0"/>
                    <a:pt x="57150" y="0"/>
                  </a:cubicBezTo>
                  <a:close/>
                </a:path>
              </a:pathLst>
            </a:custGeom>
            <a:solidFill>
              <a:srgbClr val="F8FAFC"/>
            </a:solidFill>
            <a:ln>
              <a:noFill/>
            </a:ln>
            <a:effectLst>
              <a:outerShdw blurRad="57150" dist="19050" dir="10798281" algn="tl" rotWithShape="0">
                <a:srgbClr val="000000">
                  <a:alpha val="10000"/>
                </a:srgbClr>
              </a:outerShdw>
            </a:effectLst>
          </p:spPr>
        </p:sp>
        <p:sp>
          <p:nvSpPr>
            <p:cNvPr id="36" name="TextBox 36"/>
            <p:cNvSpPr txBox="1"/>
            <p:nvPr/>
          </p:nvSpPr>
          <p:spPr>
            <a:xfrm>
              <a:off x="4225290" y="2768441"/>
              <a:ext cx="502920" cy="16764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825" dirty="0">
                  <a:solidFill>
                    <a:srgbClr val="64748B"/>
                  </a:solidFill>
                  <a:latin typeface="Segoe UI"/>
                  <a:ea typeface="Microsoft YaHei"/>
                  <a:cs typeface="Segoe UI"/>
                </a:rPr>
                <a:t>政府债务</a:t>
              </a:r>
            </a:p>
          </p:txBody>
        </p:sp>
        <p:sp>
          <p:nvSpPr>
            <p:cNvPr id="37" name="TextBox 37"/>
            <p:cNvSpPr txBox="1"/>
            <p:nvPr/>
          </p:nvSpPr>
          <p:spPr>
            <a:xfrm>
              <a:off x="4098065" y="2947035"/>
              <a:ext cx="757371" cy="24384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1200" b="1" dirty="0">
                  <a:solidFill>
                    <a:srgbClr val="F59E0B"/>
                  </a:solidFill>
                  <a:latin typeface="Segoe UI"/>
                  <a:ea typeface="Microsoft YaHei"/>
                  <a:cs typeface="Segoe UI"/>
                </a:rPr>
                <a:t>1.44万亿</a:t>
              </a:r>
            </a:p>
          </p:txBody>
        </p:sp>
        <p:sp>
          <p:nvSpPr>
            <p:cNvPr id="38" name="Freeform 38"/>
            <p:cNvSpPr/>
            <p:nvPr/>
          </p:nvSpPr>
          <p:spPr>
            <a:xfrm>
              <a:off x="5191125" y="2619375"/>
              <a:ext cx="1143000" cy="571500"/>
            </a:xfrm>
            <a:custGeom>
              <a:avLst/>
              <a:gdLst/>
              <a:ahLst/>
              <a:cxnLst/>
              <a:rect l="l" t="t" r="r" b="b"/>
              <a:pathLst>
                <a:path w="1143000" h="571500">
                  <a:moveTo>
                    <a:pt x="57150" y="0"/>
                  </a:moveTo>
                  <a:lnTo>
                    <a:pt x="1085850" y="0"/>
                  </a:lnTo>
                  <a:cubicBezTo>
                    <a:pt x="1117413" y="0"/>
                    <a:pt x="1143000" y="25587"/>
                    <a:pt x="1143000" y="57150"/>
                  </a:cubicBezTo>
                  <a:lnTo>
                    <a:pt x="1143000" y="514350"/>
                  </a:lnTo>
                  <a:cubicBezTo>
                    <a:pt x="1143000" y="545913"/>
                    <a:pt x="1117413" y="571500"/>
                    <a:pt x="1085850" y="571500"/>
                  </a:cubicBezTo>
                  <a:lnTo>
                    <a:pt x="57150" y="571500"/>
                  </a:lnTo>
                  <a:cubicBezTo>
                    <a:pt x="25587" y="571500"/>
                    <a:pt x="0" y="545913"/>
                    <a:pt x="0" y="514350"/>
                  </a:cubicBezTo>
                  <a:lnTo>
                    <a:pt x="0" y="57150"/>
                  </a:lnTo>
                  <a:cubicBezTo>
                    <a:pt x="0" y="25587"/>
                    <a:pt x="25587" y="0"/>
                    <a:pt x="57150" y="0"/>
                  </a:cubicBezTo>
                  <a:close/>
                </a:path>
              </a:pathLst>
            </a:custGeom>
            <a:solidFill>
              <a:srgbClr val="F8FAFC"/>
            </a:solidFill>
            <a:ln>
              <a:noFill/>
            </a:ln>
            <a:effectLst>
              <a:outerShdw blurRad="57150" dist="19050" dir="10798281" algn="tl" rotWithShape="0">
                <a:srgbClr val="000000">
                  <a:alpha val="10000"/>
                </a:srgbClr>
              </a:outerShdw>
            </a:effectLst>
          </p:spPr>
        </p:sp>
        <p:sp>
          <p:nvSpPr>
            <p:cNvPr id="39" name="TextBox 39"/>
            <p:cNvSpPr txBox="1"/>
            <p:nvPr/>
          </p:nvSpPr>
          <p:spPr>
            <a:xfrm>
              <a:off x="5444895" y="2768441"/>
              <a:ext cx="635460" cy="16764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825" dirty="0">
                  <a:solidFill>
                    <a:srgbClr val="64748B"/>
                  </a:solidFill>
                  <a:latin typeface="Segoe UI"/>
                  <a:ea typeface="Microsoft YaHei"/>
                  <a:cs typeface="Segoe UI"/>
                </a:rPr>
                <a:t>债务率(宽)</a:t>
              </a:r>
            </a:p>
          </p:txBody>
        </p:sp>
        <p:sp>
          <p:nvSpPr>
            <p:cNvPr id="40" name="TextBox 40"/>
            <p:cNvSpPr txBox="1"/>
            <p:nvPr/>
          </p:nvSpPr>
          <p:spPr>
            <a:xfrm>
              <a:off x="5393141" y="2947035"/>
              <a:ext cx="738969" cy="24384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1200" b="1" dirty="0">
                  <a:solidFill>
                    <a:srgbClr val="E63946"/>
                  </a:solidFill>
                  <a:latin typeface="Segoe UI"/>
                  <a:ea typeface="Microsoft YaHei"/>
                  <a:cs typeface="Segoe UI"/>
                </a:rPr>
                <a:t>363.32%</a:t>
              </a:r>
            </a:p>
          </p:txBody>
        </p:sp>
        <p:sp>
          <p:nvSpPr>
            <p:cNvPr id="41" name="Freeform 41"/>
            <p:cNvSpPr/>
            <p:nvPr/>
          </p:nvSpPr>
          <p:spPr>
            <a:xfrm>
              <a:off x="6477000" y="2619375"/>
              <a:ext cx="1143000" cy="571500"/>
            </a:xfrm>
            <a:custGeom>
              <a:avLst/>
              <a:gdLst/>
              <a:ahLst/>
              <a:cxnLst/>
              <a:rect l="l" t="t" r="r" b="b"/>
              <a:pathLst>
                <a:path w="1143000" h="571500">
                  <a:moveTo>
                    <a:pt x="57150" y="0"/>
                  </a:moveTo>
                  <a:lnTo>
                    <a:pt x="1085850" y="0"/>
                  </a:lnTo>
                  <a:cubicBezTo>
                    <a:pt x="1117413" y="0"/>
                    <a:pt x="1143000" y="25587"/>
                    <a:pt x="1143000" y="57150"/>
                  </a:cubicBezTo>
                  <a:lnTo>
                    <a:pt x="1143000" y="514350"/>
                  </a:lnTo>
                  <a:cubicBezTo>
                    <a:pt x="1143000" y="545913"/>
                    <a:pt x="1117413" y="571500"/>
                    <a:pt x="1085850" y="571500"/>
                  </a:cubicBezTo>
                  <a:lnTo>
                    <a:pt x="57150" y="571500"/>
                  </a:lnTo>
                  <a:cubicBezTo>
                    <a:pt x="25587" y="571500"/>
                    <a:pt x="0" y="545913"/>
                    <a:pt x="0" y="514350"/>
                  </a:cubicBezTo>
                  <a:lnTo>
                    <a:pt x="0" y="57150"/>
                  </a:lnTo>
                  <a:cubicBezTo>
                    <a:pt x="0" y="25587"/>
                    <a:pt x="25587" y="0"/>
                    <a:pt x="57150" y="0"/>
                  </a:cubicBezTo>
                  <a:close/>
                </a:path>
              </a:pathLst>
            </a:custGeom>
            <a:solidFill>
              <a:srgbClr val="F8FAFC"/>
            </a:solidFill>
            <a:ln>
              <a:noFill/>
            </a:ln>
            <a:effectLst>
              <a:outerShdw blurRad="57150" dist="19050" dir="10798281" algn="tl" rotWithShape="0">
                <a:srgbClr val="000000">
                  <a:alpha val="10000"/>
                </a:srgbClr>
              </a:outerShdw>
            </a:effectLst>
          </p:spPr>
        </p:sp>
        <p:sp>
          <p:nvSpPr>
            <p:cNvPr id="42" name="TextBox 42"/>
            <p:cNvSpPr txBox="1"/>
            <p:nvPr/>
          </p:nvSpPr>
          <p:spPr>
            <a:xfrm>
              <a:off x="6736794" y="2768441"/>
              <a:ext cx="623411" cy="16764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825" dirty="0">
                  <a:solidFill>
                    <a:srgbClr val="64748B"/>
                  </a:solidFill>
                  <a:latin typeface="Segoe UI"/>
                  <a:ea typeface="Microsoft YaHei"/>
                  <a:cs typeface="Segoe UI"/>
                </a:rPr>
                <a:t>银行总资产</a:t>
              </a:r>
            </a:p>
          </p:txBody>
        </p:sp>
        <p:sp>
          <p:nvSpPr>
            <p:cNvPr id="43" name="TextBox 43"/>
            <p:cNvSpPr txBox="1"/>
            <p:nvPr/>
          </p:nvSpPr>
          <p:spPr>
            <a:xfrm>
              <a:off x="6669815" y="2947035"/>
              <a:ext cx="757371" cy="24384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1200" b="1" dirty="0">
                  <a:solidFill>
                    <a:srgbClr val="1E3A5F"/>
                  </a:solidFill>
                  <a:latin typeface="Segoe UI"/>
                  <a:ea typeface="Microsoft YaHei"/>
                  <a:cs typeface="Segoe UI"/>
                </a:rPr>
                <a:t>8.12万亿</a:t>
              </a:r>
            </a:p>
          </p:txBody>
        </p:sp>
        <p:sp>
          <p:nvSpPr>
            <p:cNvPr id="44" name="Freeform 44"/>
            <p:cNvSpPr/>
            <p:nvPr/>
          </p:nvSpPr>
          <p:spPr>
            <a:xfrm>
              <a:off x="7762875" y="2619375"/>
              <a:ext cx="1143000" cy="571500"/>
            </a:xfrm>
            <a:custGeom>
              <a:avLst/>
              <a:gdLst/>
              <a:ahLst/>
              <a:cxnLst/>
              <a:rect l="l" t="t" r="r" b="b"/>
              <a:pathLst>
                <a:path w="1143000" h="571500">
                  <a:moveTo>
                    <a:pt x="57150" y="0"/>
                  </a:moveTo>
                  <a:lnTo>
                    <a:pt x="1085850" y="0"/>
                  </a:lnTo>
                  <a:cubicBezTo>
                    <a:pt x="1117413" y="0"/>
                    <a:pt x="1143000" y="25587"/>
                    <a:pt x="1143000" y="57150"/>
                  </a:cubicBezTo>
                  <a:lnTo>
                    <a:pt x="1143000" y="514350"/>
                  </a:lnTo>
                  <a:cubicBezTo>
                    <a:pt x="1143000" y="545913"/>
                    <a:pt x="1117413" y="571500"/>
                    <a:pt x="1085850" y="571500"/>
                  </a:cubicBezTo>
                  <a:lnTo>
                    <a:pt x="57150" y="571500"/>
                  </a:lnTo>
                  <a:cubicBezTo>
                    <a:pt x="25587" y="571500"/>
                    <a:pt x="0" y="545913"/>
                    <a:pt x="0" y="514350"/>
                  </a:cubicBezTo>
                  <a:lnTo>
                    <a:pt x="0" y="57150"/>
                  </a:lnTo>
                  <a:cubicBezTo>
                    <a:pt x="0" y="25587"/>
                    <a:pt x="25587" y="0"/>
                    <a:pt x="57150" y="0"/>
                  </a:cubicBezTo>
                  <a:close/>
                </a:path>
              </a:pathLst>
            </a:custGeom>
            <a:solidFill>
              <a:srgbClr val="F8FAFC"/>
            </a:solidFill>
            <a:ln>
              <a:noFill/>
            </a:ln>
            <a:effectLst>
              <a:outerShdw blurRad="57150" dist="19050" dir="10798281" algn="tl" rotWithShape="0">
                <a:srgbClr val="000000">
                  <a:alpha val="10000"/>
                </a:srgbClr>
              </a:outerShdw>
            </a:effectLst>
          </p:spPr>
        </p:sp>
        <p:sp>
          <p:nvSpPr>
            <p:cNvPr id="45" name="TextBox 45"/>
            <p:cNvSpPr txBox="1"/>
            <p:nvPr/>
          </p:nvSpPr>
          <p:spPr>
            <a:xfrm>
              <a:off x="8022669" y="2768441"/>
              <a:ext cx="623411" cy="16764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825" dirty="0">
                  <a:solidFill>
                    <a:srgbClr val="64748B"/>
                  </a:solidFill>
                  <a:latin typeface="Segoe UI"/>
                  <a:ea typeface="Microsoft YaHei"/>
                  <a:cs typeface="Segoe UI"/>
                </a:rPr>
                <a:t>不良贷款率</a:t>
              </a:r>
            </a:p>
          </p:txBody>
        </p:sp>
        <p:sp>
          <p:nvSpPr>
            <p:cNvPr id="46" name="TextBox 46"/>
            <p:cNvSpPr txBox="1"/>
            <p:nvPr/>
          </p:nvSpPr>
          <p:spPr>
            <a:xfrm>
              <a:off x="8112109" y="2947035"/>
              <a:ext cx="444532" cy="24384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1200" b="1" dirty="0">
                  <a:solidFill>
                    <a:srgbClr val="2ECC71"/>
                  </a:solidFill>
                  <a:latin typeface="Segoe UI"/>
                  <a:ea typeface="Microsoft YaHei"/>
                  <a:cs typeface="Segoe UI"/>
                </a:rPr>
                <a:t>1.14%</a:t>
              </a:r>
            </a:p>
          </p:txBody>
        </p:sp>
        <p:sp>
          <p:nvSpPr>
            <p:cNvPr id="47" name="Freeform 47"/>
            <p:cNvSpPr/>
            <p:nvPr/>
          </p:nvSpPr>
          <p:spPr>
            <a:xfrm>
              <a:off x="9048750" y="2619375"/>
              <a:ext cx="1143000" cy="571500"/>
            </a:xfrm>
            <a:custGeom>
              <a:avLst/>
              <a:gdLst/>
              <a:ahLst/>
              <a:cxnLst/>
              <a:rect l="l" t="t" r="r" b="b"/>
              <a:pathLst>
                <a:path w="1143000" h="571500">
                  <a:moveTo>
                    <a:pt x="57150" y="0"/>
                  </a:moveTo>
                  <a:lnTo>
                    <a:pt x="1085850" y="0"/>
                  </a:lnTo>
                  <a:cubicBezTo>
                    <a:pt x="1117413" y="0"/>
                    <a:pt x="1143000" y="25587"/>
                    <a:pt x="1143000" y="57150"/>
                  </a:cubicBezTo>
                  <a:lnTo>
                    <a:pt x="1143000" y="514350"/>
                  </a:lnTo>
                  <a:cubicBezTo>
                    <a:pt x="1143000" y="545913"/>
                    <a:pt x="1117413" y="571500"/>
                    <a:pt x="1085850" y="571500"/>
                  </a:cubicBezTo>
                  <a:lnTo>
                    <a:pt x="57150" y="571500"/>
                  </a:lnTo>
                  <a:cubicBezTo>
                    <a:pt x="25587" y="571500"/>
                    <a:pt x="0" y="545913"/>
                    <a:pt x="0" y="514350"/>
                  </a:cubicBezTo>
                  <a:lnTo>
                    <a:pt x="0" y="57150"/>
                  </a:lnTo>
                  <a:cubicBezTo>
                    <a:pt x="0" y="25587"/>
                    <a:pt x="25587" y="0"/>
                    <a:pt x="57150" y="0"/>
                  </a:cubicBezTo>
                  <a:close/>
                </a:path>
              </a:pathLst>
            </a:custGeom>
            <a:solidFill>
              <a:srgbClr val="F8FAFC"/>
            </a:solidFill>
            <a:ln>
              <a:noFill/>
            </a:ln>
            <a:effectLst>
              <a:outerShdw blurRad="57150" dist="19050" dir="10798281" algn="tl" rotWithShape="0">
                <a:srgbClr val="000000">
                  <a:alpha val="10000"/>
                </a:srgbClr>
              </a:outerShdw>
            </a:effectLst>
          </p:spPr>
        </p:sp>
        <p:sp>
          <p:nvSpPr>
            <p:cNvPr id="48" name="TextBox 48"/>
            <p:cNvSpPr txBox="1"/>
            <p:nvPr/>
          </p:nvSpPr>
          <p:spPr>
            <a:xfrm>
              <a:off x="9248299" y="2768441"/>
              <a:ext cx="743902" cy="16764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825" dirty="0">
                  <a:solidFill>
                    <a:srgbClr val="64748B"/>
                  </a:solidFill>
                  <a:latin typeface="Segoe UI"/>
                  <a:ea typeface="Microsoft YaHei"/>
                  <a:cs typeface="Segoe UI"/>
                </a:rPr>
                <a:t>高新技术企业</a:t>
              </a:r>
            </a:p>
          </p:txBody>
        </p:sp>
        <p:sp>
          <p:nvSpPr>
            <p:cNvPr id="49" name="TextBox 49"/>
            <p:cNvSpPr txBox="1"/>
            <p:nvPr/>
          </p:nvSpPr>
          <p:spPr>
            <a:xfrm>
              <a:off x="9282970" y="2947035"/>
              <a:ext cx="674561" cy="24384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1200" b="1" dirty="0">
                  <a:solidFill>
                    <a:srgbClr val="1E3A5F"/>
                  </a:solidFill>
                  <a:latin typeface="Segoe UI"/>
                  <a:ea typeface="Microsoft YaHei"/>
                  <a:cs typeface="Segoe UI"/>
                </a:rPr>
                <a:t>9,109家</a:t>
              </a:r>
            </a:p>
          </p:txBody>
        </p:sp>
        <p:sp>
          <p:nvSpPr>
            <p:cNvPr id="50" name="Freeform 50"/>
            <p:cNvSpPr/>
            <p:nvPr/>
          </p:nvSpPr>
          <p:spPr>
            <a:xfrm>
              <a:off x="10334625" y="2619375"/>
              <a:ext cx="1143000" cy="571500"/>
            </a:xfrm>
            <a:custGeom>
              <a:avLst/>
              <a:gdLst/>
              <a:ahLst/>
              <a:cxnLst/>
              <a:rect l="l" t="t" r="r" b="b"/>
              <a:pathLst>
                <a:path w="1143000" h="571500">
                  <a:moveTo>
                    <a:pt x="57150" y="0"/>
                  </a:moveTo>
                  <a:lnTo>
                    <a:pt x="1085850" y="0"/>
                  </a:lnTo>
                  <a:cubicBezTo>
                    <a:pt x="1117413" y="0"/>
                    <a:pt x="1143000" y="25587"/>
                    <a:pt x="1143000" y="57150"/>
                  </a:cubicBezTo>
                  <a:lnTo>
                    <a:pt x="1143000" y="514350"/>
                  </a:lnTo>
                  <a:cubicBezTo>
                    <a:pt x="1143000" y="545913"/>
                    <a:pt x="1117413" y="571500"/>
                    <a:pt x="1085850" y="571500"/>
                  </a:cubicBezTo>
                  <a:lnTo>
                    <a:pt x="57150" y="571500"/>
                  </a:lnTo>
                  <a:cubicBezTo>
                    <a:pt x="25587" y="571500"/>
                    <a:pt x="0" y="545913"/>
                    <a:pt x="0" y="514350"/>
                  </a:cubicBezTo>
                  <a:lnTo>
                    <a:pt x="0" y="57150"/>
                  </a:lnTo>
                  <a:cubicBezTo>
                    <a:pt x="0" y="25587"/>
                    <a:pt x="25587" y="0"/>
                    <a:pt x="57150" y="0"/>
                  </a:cubicBezTo>
                  <a:close/>
                </a:path>
              </a:pathLst>
            </a:custGeom>
            <a:solidFill>
              <a:srgbClr val="F8FAFC"/>
            </a:solidFill>
            <a:ln>
              <a:noFill/>
            </a:ln>
            <a:effectLst>
              <a:outerShdw blurRad="57150" dist="19050" dir="10798281" algn="tl" rotWithShape="0">
                <a:srgbClr val="000000">
                  <a:alpha val="10000"/>
                </a:srgbClr>
              </a:outerShdw>
            </a:effectLst>
          </p:spPr>
        </p:sp>
        <p:sp>
          <p:nvSpPr>
            <p:cNvPr id="51" name="TextBox 51"/>
            <p:cNvSpPr txBox="1"/>
            <p:nvPr/>
          </p:nvSpPr>
          <p:spPr>
            <a:xfrm>
              <a:off x="10654665" y="2768441"/>
              <a:ext cx="502920" cy="16764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825" dirty="0">
                  <a:solidFill>
                    <a:srgbClr val="64748B"/>
                  </a:solidFill>
                  <a:latin typeface="Segoe UI"/>
                  <a:ea typeface="Microsoft YaHei"/>
                  <a:cs typeface="Segoe UI"/>
                </a:rPr>
                <a:t>上市公司</a:t>
              </a:r>
            </a:p>
          </p:txBody>
        </p:sp>
        <p:sp>
          <p:nvSpPr>
            <p:cNvPr id="52" name="TextBox 52"/>
            <p:cNvSpPr txBox="1"/>
            <p:nvPr/>
          </p:nvSpPr>
          <p:spPr>
            <a:xfrm>
              <a:off x="10697661" y="2947035"/>
              <a:ext cx="416928" cy="24384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1200" b="1" dirty="0">
                  <a:solidFill>
                    <a:srgbClr val="1E3A5F"/>
                  </a:solidFill>
                  <a:latin typeface="Segoe UI"/>
                  <a:ea typeface="Microsoft YaHei"/>
                  <a:cs typeface="Segoe UI"/>
                </a:rPr>
                <a:t>78家</a:t>
              </a:r>
            </a:p>
          </p:txBody>
        </p:sp>
      </p:grpSp>
      <p:grpSp>
        <p:nvGrpSpPr>
          <p:cNvPr id="63" name="Group 63"/>
          <p:cNvGrpSpPr/>
          <p:nvPr/>
        </p:nvGrpSpPr>
        <p:grpSpPr>
          <a:xfrm>
            <a:off x="571500" y="3476625"/>
            <a:ext cx="5524500" cy="2143125"/>
            <a:chOff x="571500" y="3476625"/>
            <a:chExt cx="5524500" cy="2143125"/>
          </a:xfrm>
          <a:effectLst>
            <a:outerShdw blurRad="57150" dist="19050" dir="10798281" algn="tl" rotWithShape="0">
              <a:srgbClr val="000000">
                <a:alpha val="10000"/>
              </a:srgbClr>
            </a:outerShdw>
          </a:effectLst>
        </p:grpSpPr>
        <p:sp>
          <p:nvSpPr>
            <p:cNvPr id="54" name="Freeform 54"/>
            <p:cNvSpPr/>
            <p:nvPr/>
          </p:nvSpPr>
          <p:spPr>
            <a:xfrm>
              <a:off x="571500" y="3476625"/>
              <a:ext cx="5524500" cy="2143125"/>
            </a:xfrm>
            <a:custGeom>
              <a:avLst/>
              <a:gdLst/>
              <a:ahLst/>
              <a:cxnLst/>
              <a:rect l="l" t="t" r="r" b="b"/>
              <a:pathLst>
                <a:path w="5524500" h="2143125">
                  <a:moveTo>
                    <a:pt x="76200" y="0"/>
                  </a:moveTo>
                  <a:lnTo>
                    <a:pt x="5448300" y="0"/>
                  </a:lnTo>
                  <a:cubicBezTo>
                    <a:pt x="5490384" y="0"/>
                    <a:pt x="5524500" y="34116"/>
                    <a:pt x="5524500" y="76200"/>
                  </a:cubicBezTo>
                  <a:lnTo>
                    <a:pt x="5524500" y="2066925"/>
                  </a:lnTo>
                  <a:cubicBezTo>
                    <a:pt x="5524500" y="2109009"/>
                    <a:pt x="5490384" y="2143125"/>
                    <a:pt x="5448300" y="2143125"/>
                  </a:cubicBezTo>
                  <a:lnTo>
                    <a:pt x="76200" y="2143125"/>
                  </a:lnTo>
                  <a:cubicBezTo>
                    <a:pt x="34116" y="2143125"/>
                    <a:pt x="0" y="2109009"/>
                    <a:pt x="0" y="2066925"/>
                  </a:cubicBezTo>
                  <a:lnTo>
                    <a:pt x="0" y="76200"/>
                  </a:lnTo>
                  <a:cubicBezTo>
                    <a:pt x="0" y="34116"/>
                    <a:pt x="34116" y="0"/>
                    <a:pt x="76200" y="0"/>
                  </a:cubicBezTo>
                  <a:close/>
                </a:path>
              </a:pathLst>
            </a:custGeom>
            <a:solidFill>
              <a:srgbClr val="FFFFFF"/>
            </a:solidFill>
            <a:ln>
              <a:noFill/>
            </a:ln>
            <a:effectLst>
              <a:outerShdw blurRad="57150" dist="19050" dir="10798281" algn="tl" rotWithShape="0">
                <a:srgbClr val="000000">
                  <a:alpha val="10000"/>
                </a:srgbClr>
              </a:outerShdw>
            </a:effectLst>
          </p:spPr>
        </p:sp>
        <p:sp>
          <p:nvSpPr>
            <p:cNvPr id="55" name="Freeform 55"/>
            <p:cNvSpPr/>
            <p:nvPr/>
          </p:nvSpPr>
          <p:spPr>
            <a:xfrm>
              <a:off x="571500" y="3476625"/>
              <a:ext cx="38100" cy="2143125"/>
            </a:xfrm>
            <a:custGeom>
              <a:avLst/>
              <a:gdLst/>
              <a:ahLst/>
              <a:cxnLst/>
              <a:rect l="l" t="t" r="r" b="b"/>
              <a:pathLst>
                <a:path w="38100" h="2143125">
                  <a:moveTo>
                    <a:pt x="19050" y="0"/>
                  </a:moveTo>
                  <a:lnTo>
                    <a:pt x="19050" y="0"/>
                  </a:lnTo>
                  <a:cubicBezTo>
                    <a:pt x="29571" y="0"/>
                    <a:pt x="38100" y="8529"/>
                    <a:pt x="38100" y="19050"/>
                  </a:cubicBezTo>
                  <a:lnTo>
                    <a:pt x="38100" y="2124075"/>
                  </a:lnTo>
                  <a:cubicBezTo>
                    <a:pt x="38100" y="2134596"/>
                    <a:pt x="29571" y="2143125"/>
                    <a:pt x="19050" y="2143125"/>
                  </a:cubicBezTo>
                  <a:lnTo>
                    <a:pt x="19050" y="2143125"/>
                  </a:lnTo>
                  <a:cubicBezTo>
                    <a:pt x="8529" y="2143125"/>
                    <a:pt x="0" y="2134596"/>
                    <a:pt x="0" y="2124075"/>
                  </a:cubicBezTo>
                  <a:lnTo>
                    <a:pt x="0" y="19050"/>
                  </a:lnTo>
                  <a:cubicBezTo>
                    <a:pt x="0" y="8529"/>
                    <a:pt x="8529" y="0"/>
                    <a:pt x="19050" y="0"/>
                  </a:cubicBezTo>
                  <a:close/>
                </a:path>
              </a:pathLst>
            </a:custGeom>
            <a:solidFill>
              <a:srgbClr val="2ECC71"/>
            </a:solidFill>
            <a:ln>
              <a:noFill/>
            </a:ln>
            <a:effectLst>
              <a:outerShdw blurRad="57150" dist="19050" dir="10798281" algn="tl" rotWithShape="0">
                <a:srgbClr val="000000">
                  <a:alpha val="10000"/>
                </a:srgbClr>
              </a:outerShdw>
            </a:effectLst>
          </p:spPr>
        </p:sp>
        <p:sp>
          <p:nvSpPr>
            <p:cNvPr id="56" name="TextBox 56"/>
            <p:cNvSpPr txBox="1"/>
            <p:nvPr/>
          </p:nvSpPr>
          <p:spPr>
            <a:xfrm>
              <a:off x="842010" y="3680460"/>
              <a:ext cx="922992" cy="24384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1200" b="1" dirty="0">
                  <a:solidFill>
                    <a:srgbClr val="2ECC71"/>
                  </a:solidFill>
                  <a:latin typeface="Segoe UI"/>
                  <a:ea typeface="Microsoft YaHei"/>
                  <a:cs typeface="Segoe UI"/>
                </a:rPr>
                <a:t>✓ 核心优势</a:t>
              </a:r>
            </a:p>
          </p:txBody>
        </p:sp>
        <p:sp>
          <p:nvSpPr>
            <p:cNvPr id="57" name="TextBox 57"/>
            <p:cNvSpPr txBox="1"/>
            <p:nvPr/>
          </p:nvSpPr>
          <p:spPr>
            <a:xfrm>
              <a:off x="843915" y="4030028"/>
              <a:ext cx="3937159" cy="21336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1050" dirty="0">
                  <a:solidFill>
                    <a:srgbClr val="334155"/>
                  </a:solidFill>
                  <a:latin typeface="Segoe UI"/>
                  <a:ea typeface="Microsoft YaHei"/>
                  <a:cs typeface="Segoe UI"/>
                </a:rPr>
                <a:t>• 经济体量大：GDP3.2万亿，全国17位，人均GDP突破10万</a:t>
              </a:r>
            </a:p>
          </p:txBody>
        </p:sp>
        <p:sp>
          <p:nvSpPr>
            <p:cNvPr id="58" name="TextBox 58"/>
            <p:cNvSpPr txBox="1"/>
            <p:nvPr/>
          </p:nvSpPr>
          <p:spPr>
            <a:xfrm>
              <a:off x="843915" y="4296728"/>
              <a:ext cx="3047714" cy="21336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1050" dirty="0">
                  <a:solidFill>
                    <a:srgbClr val="334155"/>
                  </a:solidFill>
                  <a:latin typeface="Segoe UI"/>
                  <a:ea typeface="Microsoft YaHei"/>
                  <a:cs typeface="Segoe UI"/>
                </a:rPr>
                <a:t>• 增长动力足：GDP增速5.7%，高于全国平均</a:t>
              </a:r>
            </a:p>
          </p:txBody>
        </p:sp>
        <p:sp>
          <p:nvSpPr>
            <p:cNvPr id="59" name="TextBox 59"/>
            <p:cNvSpPr txBox="1"/>
            <p:nvPr/>
          </p:nvSpPr>
          <p:spPr>
            <a:xfrm>
              <a:off x="843915" y="4563428"/>
              <a:ext cx="3492436" cy="21336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1050" dirty="0">
                  <a:solidFill>
                    <a:srgbClr val="334155"/>
                  </a:solidFill>
                  <a:latin typeface="Segoe UI"/>
                  <a:ea typeface="Microsoft YaHei"/>
                  <a:cs typeface="Segoe UI"/>
                </a:rPr>
                <a:t>• 信用风险低：城投债零违约，利差历史2.95%分位</a:t>
              </a:r>
            </a:p>
          </p:txBody>
        </p:sp>
        <p:sp>
          <p:nvSpPr>
            <p:cNvPr id="60" name="TextBox 60"/>
            <p:cNvSpPr txBox="1"/>
            <p:nvPr/>
          </p:nvSpPr>
          <p:spPr>
            <a:xfrm>
              <a:off x="843915" y="4830128"/>
              <a:ext cx="3346752" cy="21336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1050" dirty="0">
                  <a:solidFill>
                    <a:srgbClr val="334155"/>
                  </a:solidFill>
                  <a:latin typeface="Segoe UI"/>
                  <a:ea typeface="Microsoft YaHei"/>
                  <a:cs typeface="Segoe UI"/>
                </a:rPr>
                <a:t>• 金融资源丰：银行总资产8万亿，不良率仅1.14%</a:t>
              </a:r>
            </a:p>
          </p:txBody>
        </p:sp>
        <p:sp>
          <p:nvSpPr>
            <p:cNvPr id="61" name="TextBox 61"/>
            <p:cNvSpPr txBox="1"/>
            <p:nvPr/>
          </p:nvSpPr>
          <p:spPr>
            <a:xfrm>
              <a:off x="843915" y="5096828"/>
              <a:ext cx="3185732" cy="21336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1050" dirty="0">
                  <a:solidFill>
                    <a:srgbClr val="334155"/>
                  </a:solidFill>
                  <a:latin typeface="Segoe UI"/>
                  <a:ea typeface="Microsoft YaHei"/>
                  <a:cs typeface="Segoe UI"/>
                </a:rPr>
                <a:t>• 科创活跃：高企近万家，专精特新超5,500家</a:t>
              </a:r>
            </a:p>
          </p:txBody>
        </p:sp>
        <p:sp>
          <p:nvSpPr>
            <p:cNvPr id="62" name="TextBox 62"/>
            <p:cNvSpPr txBox="1"/>
            <p:nvPr/>
          </p:nvSpPr>
          <p:spPr>
            <a:xfrm>
              <a:off x="843915" y="5363528"/>
              <a:ext cx="3323749" cy="21336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1050" dirty="0">
                  <a:solidFill>
                    <a:srgbClr val="334155"/>
                  </a:solidFill>
                  <a:latin typeface="Segoe UI"/>
                  <a:ea typeface="Microsoft YaHei"/>
                  <a:cs typeface="Segoe UI"/>
                </a:rPr>
                <a:t>• 产业优化：第三产业占比57%，服务业主导格局</a:t>
              </a:r>
            </a:p>
          </p:txBody>
        </p:sp>
      </p:grpSp>
      <p:grpSp>
        <p:nvGrpSpPr>
          <p:cNvPr id="73" name="Group 73"/>
          <p:cNvGrpSpPr/>
          <p:nvPr/>
        </p:nvGrpSpPr>
        <p:grpSpPr>
          <a:xfrm>
            <a:off x="6286500" y="3476625"/>
            <a:ext cx="5334000" cy="2143125"/>
            <a:chOff x="6286500" y="3476625"/>
            <a:chExt cx="5334000" cy="2143125"/>
          </a:xfrm>
          <a:effectLst>
            <a:outerShdw blurRad="57150" dist="19050" dir="10798281" algn="tl" rotWithShape="0">
              <a:srgbClr val="000000">
                <a:alpha val="10000"/>
              </a:srgbClr>
            </a:outerShdw>
          </a:effectLst>
        </p:grpSpPr>
        <p:sp>
          <p:nvSpPr>
            <p:cNvPr id="64" name="Freeform 64"/>
            <p:cNvSpPr/>
            <p:nvPr/>
          </p:nvSpPr>
          <p:spPr>
            <a:xfrm>
              <a:off x="6286500" y="3476625"/>
              <a:ext cx="5334000" cy="2143125"/>
            </a:xfrm>
            <a:custGeom>
              <a:avLst/>
              <a:gdLst/>
              <a:ahLst/>
              <a:cxnLst/>
              <a:rect l="l" t="t" r="r" b="b"/>
              <a:pathLst>
                <a:path w="5334000" h="2143125">
                  <a:moveTo>
                    <a:pt x="76200" y="0"/>
                  </a:moveTo>
                  <a:lnTo>
                    <a:pt x="5257800" y="0"/>
                  </a:lnTo>
                  <a:cubicBezTo>
                    <a:pt x="5299884" y="0"/>
                    <a:pt x="5334000" y="34116"/>
                    <a:pt x="5334000" y="76200"/>
                  </a:cubicBezTo>
                  <a:lnTo>
                    <a:pt x="5334000" y="2066925"/>
                  </a:lnTo>
                  <a:cubicBezTo>
                    <a:pt x="5334000" y="2109009"/>
                    <a:pt x="5299884" y="2143125"/>
                    <a:pt x="5257800" y="2143125"/>
                  </a:cubicBezTo>
                  <a:lnTo>
                    <a:pt x="76200" y="2143125"/>
                  </a:lnTo>
                  <a:cubicBezTo>
                    <a:pt x="34116" y="2143125"/>
                    <a:pt x="0" y="2109009"/>
                    <a:pt x="0" y="2066925"/>
                  </a:cubicBezTo>
                  <a:lnTo>
                    <a:pt x="0" y="76200"/>
                  </a:lnTo>
                  <a:cubicBezTo>
                    <a:pt x="0" y="34116"/>
                    <a:pt x="34116" y="0"/>
                    <a:pt x="76200" y="0"/>
                  </a:cubicBezTo>
                  <a:close/>
                </a:path>
              </a:pathLst>
            </a:custGeom>
            <a:solidFill>
              <a:srgbClr val="FFFFFF"/>
            </a:solidFill>
            <a:ln>
              <a:noFill/>
            </a:ln>
            <a:effectLst>
              <a:outerShdw blurRad="57150" dist="19050" dir="10798281" algn="tl" rotWithShape="0">
                <a:srgbClr val="000000">
                  <a:alpha val="10000"/>
                </a:srgbClr>
              </a:outerShdw>
            </a:effectLst>
          </p:spPr>
        </p:sp>
        <p:sp>
          <p:nvSpPr>
            <p:cNvPr id="65" name="Freeform 65"/>
            <p:cNvSpPr/>
            <p:nvPr/>
          </p:nvSpPr>
          <p:spPr>
            <a:xfrm>
              <a:off x="6286500" y="3476625"/>
              <a:ext cx="38100" cy="2143125"/>
            </a:xfrm>
            <a:custGeom>
              <a:avLst/>
              <a:gdLst/>
              <a:ahLst/>
              <a:cxnLst/>
              <a:rect l="l" t="t" r="r" b="b"/>
              <a:pathLst>
                <a:path w="38100" h="2143125">
                  <a:moveTo>
                    <a:pt x="19050" y="0"/>
                  </a:moveTo>
                  <a:lnTo>
                    <a:pt x="19050" y="0"/>
                  </a:lnTo>
                  <a:cubicBezTo>
                    <a:pt x="29571" y="0"/>
                    <a:pt x="38100" y="8529"/>
                    <a:pt x="38100" y="19050"/>
                  </a:cubicBezTo>
                  <a:lnTo>
                    <a:pt x="38100" y="2124075"/>
                  </a:lnTo>
                  <a:cubicBezTo>
                    <a:pt x="38100" y="2134596"/>
                    <a:pt x="29571" y="2143125"/>
                    <a:pt x="19050" y="2143125"/>
                  </a:cubicBezTo>
                  <a:lnTo>
                    <a:pt x="19050" y="2143125"/>
                  </a:lnTo>
                  <a:cubicBezTo>
                    <a:pt x="8529" y="2143125"/>
                    <a:pt x="0" y="2134596"/>
                    <a:pt x="0" y="2124075"/>
                  </a:cubicBezTo>
                  <a:lnTo>
                    <a:pt x="0" y="19050"/>
                  </a:lnTo>
                  <a:cubicBezTo>
                    <a:pt x="0" y="8529"/>
                    <a:pt x="8529" y="0"/>
                    <a:pt x="19050" y="0"/>
                  </a:cubicBezTo>
                  <a:close/>
                </a:path>
              </a:pathLst>
            </a:custGeom>
            <a:solidFill>
              <a:srgbClr val="F59E0B"/>
            </a:solidFill>
            <a:ln>
              <a:noFill/>
            </a:ln>
            <a:effectLst>
              <a:outerShdw blurRad="57150" dist="19050" dir="10798281" algn="tl" rotWithShape="0">
                <a:srgbClr val="000000">
                  <a:alpha val="10000"/>
                </a:srgbClr>
              </a:outerShdw>
            </a:effectLst>
          </p:spPr>
        </p:sp>
        <p:sp>
          <p:nvSpPr>
            <p:cNvPr id="66" name="TextBox 66"/>
            <p:cNvSpPr txBox="1"/>
            <p:nvPr/>
          </p:nvSpPr>
          <p:spPr>
            <a:xfrm>
              <a:off x="6557010" y="3680460"/>
              <a:ext cx="1208227" cy="24384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1200" b="1" dirty="0">
                  <a:solidFill>
                    <a:srgbClr val="F59E0B"/>
                  </a:solidFill>
                  <a:latin typeface="Segoe UI"/>
                  <a:ea typeface="Microsoft YaHei"/>
                  <a:cs typeface="Segoe UI"/>
                </a:rPr>
                <a:t>⚠️ 需关注风险</a:t>
              </a:r>
            </a:p>
          </p:txBody>
        </p:sp>
        <p:sp>
          <p:nvSpPr>
            <p:cNvPr id="67" name="TextBox 67"/>
            <p:cNvSpPr txBox="1"/>
            <p:nvPr/>
          </p:nvSpPr>
          <p:spPr>
            <a:xfrm>
              <a:off x="6558915" y="4030028"/>
              <a:ext cx="3408093" cy="21336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1050" dirty="0">
                  <a:solidFill>
                    <a:srgbClr val="334155"/>
                  </a:solidFill>
                  <a:latin typeface="Segoe UI"/>
                  <a:ea typeface="Microsoft YaHei"/>
                  <a:cs typeface="Segoe UI"/>
                </a:rPr>
                <a:t>• 宽口径债务率363%，高于多数省份，需持续压降</a:t>
              </a:r>
            </a:p>
          </p:txBody>
        </p:sp>
        <p:sp>
          <p:nvSpPr>
            <p:cNvPr id="68" name="TextBox 68"/>
            <p:cNvSpPr txBox="1"/>
            <p:nvPr/>
          </p:nvSpPr>
          <p:spPr>
            <a:xfrm>
              <a:off x="6558915" y="4296728"/>
              <a:ext cx="3814477" cy="21336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1050" dirty="0">
                  <a:solidFill>
                    <a:srgbClr val="334155"/>
                  </a:solidFill>
                  <a:latin typeface="Segoe UI"/>
                  <a:ea typeface="Microsoft YaHei"/>
                  <a:cs typeface="Segoe UI"/>
                </a:rPr>
                <a:t>• 土地依赖度58.86%，全国第4，财政抗风险能力待提升</a:t>
              </a:r>
            </a:p>
          </p:txBody>
        </p:sp>
        <p:sp>
          <p:nvSpPr>
            <p:cNvPr id="69" name="TextBox 69"/>
            <p:cNvSpPr txBox="1"/>
            <p:nvPr/>
          </p:nvSpPr>
          <p:spPr>
            <a:xfrm>
              <a:off x="6558915" y="4563428"/>
              <a:ext cx="3592116" cy="21336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1050" dirty="0">
                  <a:solidFill>
                    <a:srgbClr val="334155"/>
                  </a:solidFill>
                  <a:latin typeface="Segoe UI"/>
                  <a:ea typeface="Microsoft YaHei"/>
                  <a:cs typeface="Segoe UI"/>
                </a:rPr>
                <a:t>• 税收占比58.62%，全国28位，收入质量有提升空间</a:t>
              </a:r>
            </a:p>
          </p:txBody>
        </p:sp>
        <p:sp>
          <p:nvSpPr>
            <p:cNvPr id="70" name="TextBox 70"/>
            <p:cNvSpPr txBox="1"/>
            <p:nvPr/>
          </p:nvSpPr>
          <p:spPr>
            <a:xfrm>
              <a:off x="6558915" y="4830128"/>
              <a:ext cx="3316081" cy="21336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1050" dirty="0">
                  <a:solidFill>
                    <a:srgbClr val="334155"/>
                  </a:solidFill>
                  <a:latin typeface="Segoe UI"/>
                  <a:ea typeface="Microsoft YaHei"/>
                  <a:cs typeface="Segoe UI"/>
                </a:rPr>
                <a:t>• 城投债2024年净流出187亿，融资环境边际收紧</a:t>
              </a:r>
            </a:p>
          </p:txBody>
        </p:sp>
        <p:sp>
          <p:nvSpPr>
            <p:cNvPr id="71" name="TextBox 71"/>
            <p:cNvSpPr txBox="1"/>
            <p:nvPr/>
          </p:nvSpPr>
          <p:spPr>
            <a:xfrm>
              <a:off x="6558915" y="5096828"/>
              <a:ext cx="3645789" cy="21336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1050" dirty="0">
                  <a:solidFill>
                    <a:srgbClr val="334155"/>
                  </a:solidFill>
                  <a:latin typeface="Segoe UI"/>
                  <a:ea typeface="Microsoft YaHei"/>
                  <a:cs typeface="Segoe UI"/>
                </a:rPr>
                <a:t>• 票据逾期集中房地产业（82.8%），行业风险需警惕</a:t>
              </a:r>
            </a:p>
          </p:txBody>
        </p:sp>
        <p:sp>
          <p:nvSpPr>
            <p:cNvPr id="72" name="TextBox 72"/>
            <p:cNvSpPr txBox="1"/>
            <p:nvPr/>
          </p:nvSpPr>
          <p:spPr>
            <a:xfrm>
              <a:off x="6558915" y="5363528"/>
              <a:ext cx="2610660" cy="21336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1050" dirty="0">
                  <a:solidFill>
                    <a:srgbClr val="334155"/>
                  </a:solidFill>
                  <a:latin typeface="Segoe UI"/>
                  <a:ea typeface="Microsoft YaHei"/>
                  <a:cs typeface="Segoe UI"/>
                </a:rPr>
                <a:t>• 人口持续微降，长期发展动力需关注</a:t>
              </a:r>
            </a:p>
          </p:txBody>
        </p:sp>
      </p:grpSp>
      <p:grpSp>
        <p:nvGrpSpPr>
          <p:cNvPr id="76" name="Group 76"/>
          <p:cNvGrpSpPr/>
          <p:nvPr/>
        </p:nvGrpSpPr>
        <p:grpSpPr>
          <a:xfrm>
            <a:off x="571500" y="5810250"/>
            <a:ext cx="11049000" cy="476250"/>
            <a:chOff x="571500" y="5810250"/>
            <a:chExt cx="11049000" cy="476250"/>
          </a:xfrm>
          <a:effectLst>
            <a:outerShdw blurRad="57150" dist="19050" dir="10798281" algn="tl" rotWithShape="0">
              <a:srgbClr val="000000">
                <a:alpha val="10000"/>
              </a:srgbClr>
            </a:outerShdw>
          </a:effectLst>
        </p:grpSpPr>
        <p:sp>
          <p:nvSpPr>
            <p:cNvPr id="74" name="Freeform 74"/>
            <p:cNvSpPr/>
            <p:nvPr/>
          </p:nvSpPr>
          <p:spPr>
            <a:xfrm>
              <a:off x="571500" y="5810250"/>
              <a:ext cx="11049000" cy="476250"/>
            </a:xfrm>
            <a:custGeom>
              <a:avLst/>
              <a:gdLst/>
              <a:ahLst/>
              <a:cxnLst/>
              <a:rect l="l" t="t" r="r" b="b"/>
              <a:pathLst>
                <a:path w="11049000" h="476250">
                  <a:moveTo>
                    <a:pt x="76200" y="0"/>
                  </a:moveTo>
                  <a:lnTo>
                    <a:pt x="10972800" y="0"/>
                  </a:lnTo>
                  <a:cubicBezTo>
                    <a:pt x="11014884" y="0"/>
                    <a:pt x="11049000" y="34116"/>
                    <a:pt x="11049000" y="76200"/>
                  </a:cubicBezTo>
                  <a:lnTo>
                    <a:pt x="11049000" y="400050"/>
                  </a:lnTo>
                  <a:cubicBezTo>
                    <a:pt x="11049000" y="442134"/>
                    <a:pt x="11014884" y="476250"/>
                    <a:pt x="10972800" y="476250"/>
                  </a:cubicBezTo>
                  <a:lnTo>
                    <a:pt x="76200" y="476250"/>
                  </a:lnTo>
                  <a:cubicBezTo>
                    <a:pt x="34116" y="476250"/>
                    <a:pt x="0" y="442134"/>
                    <a:pt x="0" y="400050"/>
                  </a:cubicBezTo>
                  <a:lnTo>
                    <a:pt x="0" y="76200"/>
                  </a:lnTo>
                  <a:cubicBezTo>
                    <a:pt x="0" y="34116"/>
                    <a:pt x="34116" y="0"/>
                    <a:pt x="76200" y="0"/>
                  </a:cubicBezTo>
                  <a:close/>
                </a:path>
              </a:pathLst>
            </a:custGeom>
            <a:solidFill>
              <a:srgbClr val="1E3A5F"/>
            </a:solidFill>
            <a:ln>
              <a:noFill/>
            </a:ln>
            <a:effectLst>
              <a:outerShdw blurRad="57150" dist="19050" dir="10798281" algn="tl" rotWithShape="0">
                <a:srgbClr val="000000">
                  <a:alpha val="10000"/>
                </a:srgbClr>
              </a:outerShdw>
            </a:effectLst>
          </p:spPr>
        </p:sp>
        <p:sp>
          <p:nvSpPr>
            <p:cNvPr id="75" name="TextBox 75"/>
            <p:cNvSpPr txBox="1"/>
            <p:nvPr/>
          </p:nvSpPr>
          <p:spPr>
            <a:xfrm>
              <a:off x="2137410" y="5995035"/>
              <a:ext cx="7917180" cy="24384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1200" b="1" dirty="0">
                  <a:solidFill>
                    <a:srgbClr val="4A90D9"/>
                  </a:solidFill>
                  <a:latin typeface="Segoe UI"/>
                  <a:ea typeface="Microsoft YaHei"/>
                  <a:cs typeface="Segoe UI"/>
                </a:rPr>
                <a:t>结论：</a:t>
              </a:r>
              <a:r>
                <a:rPr lang="zh-CN" sz="1200" dirty="0">
                  <a:solidFill>
                    <a:srgbClr val="FFFFFF"/>
                  </a:solidFill>
                  <a:latin typeface="Segoe UI"/>
                  <a:ea typeface="Microsoft YaHei"/>
                  <a:cs typeface="Segoe UI"/>
                </a:rPr>
                <a:t>重庆市综合实力位居全国前列，经济韧性强、信用风险可控，但需关注债务压力与土地财政依赖</a:t>
              </a:r>
            </a:p>
          </p:txBody>
        </p:sp>
      </p:grpSp>
      <p:sp>
        <p:nvSpPr>
          <p:cNvPr id="77" name="Rectangle 77"/>
          <p:cNvSpPr/>
          <p:nvPr/>
        </p:nvSpPr>
        <p:spPr>
          <a:xfrm>
            <a:off x="0" y="6819900"/>
            <a:ext cx="12192000" cy="38100"/>
          </a:xfrm>
          <a:prstGeom prst="rect">
            <a:avLst/>
          </a:prstGeom>
          <a:solidFill>
            <a:srgbClr val="1E3A5F"/>
          </a:solidFill>
          <a:ln>
            <a:noFill/>
          </a:ln>
        </p:spPr>
      </p:sp>
    </p:spTree>
  </p:cSld>
  <p:clrMapOvr>
    <a:masterClrMapping/>
  </p:clrMapOvr>
  <p:transition dur="400">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p:nvPr/>
        </p:nvSpPr>
        <p:spPr>
          <a:xfrm>
            <a:off x="0" y="0"/>
            <a:ext cx="12192000" cy="6858000"/>
          </a:xfrm>
          <a:prstGeom prst="rect">
            <a:avLst/>
          </a:prstGeom>
          <a:solidFill>
            <a:srgbClr val="F8FAFC"/>
          </a:solidFill>
          <a:ln>
            <a:noFill/>
          </a:ln>
        </p:spPr>
      </p:sp>
      <p:sp>
        <p:nvSpPr>
          <p:cNvPr id="3" name="Rectangle 3"/>
          <p:cNvSpPr/>
          <p:nvPr/>
        </p:nvSpPr>
        <p:spPr>
          <a:xfrm>
            <a:off x="0" y="0"/>
            <a:ext cx="12192000" cy="38100"/>
          </a:xfrm>
          <a:prstGeom prst="rect">
            <a:avLst/>
          </a:prstGeom>
          <a:solidFill>
            <a:srgbClr val="1E3A5F"/>
          </a:solidFill>
          <a:ln>
            <a:noFill/>
          </a:ln>
        </p:spPr>
      </p:sp>
      <p:sp>
        <p:nvSpPr>
          <p:cNvPr id="4" name="Rectangle 4"/>
          <p:cNvSpPr/>
          <p:nvPr/>
        </p:nvSpPr>
        <p:spPr>
          <a:xfrm>
            <a:off x="0" y="38100"/>
            <a:ext cx="12192000" cy="533400"/>
          </a:xfrm>
          <a:prstGeom prst="rect">
            <a:avLst/>
          </a:prstGeom>
          <a:solidFill>
            <a:srgbClr val="FFFFFF"/>
          </a:solidFill>
          <a:ln>
            <a:noFill/>
          </a:ln>
        </p:spPr>
      </p:sp>
      <p:sp>
        <p:nvSpPr>
          <p:cNvPr id="5" name="TextBox 5"/>
          <p:cNvSpPr txBox="1"/>
          <p:nvPr/>
        </p:nvSpPr>
        <p:spPr>
          <a:xfrm>
            <a:off x="558165" y="248602"/>
            <a:ext cx="1757636" cy="213360"/>
          </a:xfrm>
          <a:prstGeom prst="rect">
            <a:avLst/>
          </a:prstGeom>
          <a:noFill/>
          <a:ln>
            <a:noFill/>
          </a:ln>
        </p:spPr>
        <p:txBody>
          <a:bodyPr wrap="none" lIns="0" tIns="0" rIns="0" bIns="0" anchor="t" anchorCtr="0">
            <a:spAutoFit/>
          </a:bodyPr>
          <a:lstStyle/>
          <a:p>
            <a:pPr algn="l"/>
            <a:r>
              <a:rPr lang="zh-CN" sz="1050" b="1" dirty="0">
                <a:solidFill>
                  <a:srgbClr val="1E3A5F"/>
                </a:solidFill>
                <a:latin typeface="Segoe UI"/>
                <a:ea typeface="Microsoft YaHei"/>
                <a:cs typeface="Segoe UI"/>
              </a:rPr>
              <a:t>重庆市·2025年区域报告</a:t>
            </a:r>
          </a:p>
        </p:txBody>
      </p:sp>
      <p:sp>
        <p:nvSpPr>
          <p:cNvPr id="6" name="TextBox 6"/>
          <p:cNvSpPr txBox="1"/>
          <p:nvPr/>
        </p:nvSpPr>
        <p:spPr>
          <a:xfrm>
            <a:off x="11131772" y="248602"/>
            <a:ext cx="502063" cy="213360"/>
          </a:xfrm>
          <a:prstGeom prst="rect">
            <a:avLst/>
          </a:prstGeom>
          <a:noFill/>
          <a:ln>
            <a:noFill/>
          </a:ln>
        </p:spPr>
        <p:txBody>
          <a:bodyPr wrap="none" lIns="0" tIns="0" rIns="0" bIns="0" anchor="t" anchorCtr="0">
            <a:spAutoFit/>
          </a:bodyPr>
          <a:lstStyle/>
          <a:p>
            <a:pPr algn="r"/>
            <a:r>
              <a:rPr lang="zh-CN" sz="1050" dirty="0">
                <a:solidFill>
                  <a:srgbClr val="64748B"/>
                </a:solidFill>
                <a:latin typeface="Segoe UI"/>
                <a:ea typeface="Microsoft YaHei"/>
                <a:cs typeface="Segoe UI"/>
              </a:rPr>
              <a:t>19 / 20</a:t>
            </a:r>
          </a:p>
        </p:txBody>
      </p:sp>
      <p:sp>
        <p:nvSpPr>
          <p:cNvPr id="7" name="Rectangle 7"/>
          <p:cNvSpPr/>
          <p:nvPr/>
        </p:nvSpPr>
        <p:spPr>
          <a:xfrm>
            <a:off x="0" y="571500"/>
            <a:ext cx="12192000" cy="9525"/>
          </a:xfrm>
          <a:prstGeom prst="rect">
            <a:avLst/>
          </a:prstGeom>
          <a:solidFill>
            <a:srgbClr val="E2E8F0"/>
          </a:solidFill>
          <a:ln>
            <a:noFill/>
          </a:ln>
        </p:spPr>
      </p:sp>
      <p:sp>
        <p:nvSpPr>
          <p:cNvPr id="8" name="TextBox 8"/>
          <p:cNvSpPr txBox="1"/>
          <p:nvPr/>
        </p:nvSpPr>
        <p:spPr>
          <a:xfrm>
            <a:off x="5425250" y="773430"/>
            <a:ext cx="1341501" cy="426720"/>
          </a:xfrm>
          <a:prstGeom prst="rect">
            <a:avLst/>
          </a:prstGeom>
          <a:noFill/>
          <a:ln>
            <a:noFill/>
          </a:ln>
        </p:spPr>
        <p:txBody>
          <a:bodyPr wrap="none" lIns="0" tIns="0" rIns="0" bIns="0" anchor="t" anchorCtr="0">
            <a:spAutoFit/>
          </a:bodyPr>
          <a:lstStyle/>
          <a:p>
            <a:pPr algn="ctr"/>
            <a:r>
              <a:rPr lang="zh-CN" sz="2100" b="1" dirty="0">
                <a:solidFill>
                  <a:srgbClr val="1E3A5F"/>
                </a:solidFill>
                <a:latin typeface="Segoe UI"/>
                <a:ea typeface="Microsoft YaHei"/>
                <a:cs typeface="Segoe UI"/>
              </a:rPr>
              <a:t>指标说明</a:t>
            </a:r>
          </a:p>
        </p:txBody>
      </p:sp>
      <p:sp>
        <p:nvSpPr>
          <p:cNvPr id="9" name="Rectangle 9"/>
          <p:cNvSpPr/>
          <p:nvPr/>
        </p:nvSpPr>
        <p:spPr>
          <a:xfrm>
            <a:off x="5619750" y="1123950"/>
            <a:ext cx="952500" cy="28575"/>
          </a:xfrm>
          <a:prstGeom prst="rect">
            <a:avLst/>
          </a:prstGeom>
          <a:solidFill>
            <a:srgbClr val="4A90D9"/>
          </a:solidFill>
          <a:ln>
            <a:noFill/>
          </a:ln>
        </p:spPr>
      </p:sp>
      <p:grpSp>
        <p:nvGrpSpPr>
          <p:cNvPr id="13" name="Group 13"/>
          <p:cNvGrpSpPr/>
          <p:nvPr/>
        </p:nvGrpSpPr>
        <p:grpSpPr>
          <a:xfrm>
            <a:off x="571500" y="1333500"/>
            <a:ext cx="11049000" cy="762000"/>
            <a:chOff x="571500" y="1333500"/>
            <a:chExt cx="11049000" cy="762000"/>
          </a:xfrm>
          <a:effectLst>
            <a:outerShdw blurRad="57150" dist="19050" dir="10798281" algn="tl" rotWithShape="0">
              <a:srgbClr val="000000">
                <a:alpha val="10000"/>
              </a:srgbClr>
            </a:outerShdw>
          </a:effectLst>
        </p:grpSpPr>
        <p:sp>
          <p:nvSpPr>
            <p:cNvPr id="10" name="Freeform 10"/>
            <p:cNvSpPr/>
            <p:nvPr/>
          </p:nvSpPr>
          <p:spPr>
            <a:xfrm>
              <a:off x="571500" y="1333500"/>
              <a:ext cx="11049000" cy="762000"/>
            </a:xfrm>
            <a:custGeom>
              <a:avLst/>
              <a:gdLst/>
              <a:ahLst/>
              <a:cxnLst/>
              <a:rect l="l" t="t" r="r" b="b"/>
              <a:pathLst>
                <a:path w="11049000" h="762000">
                  <a:moveTo>
                    <a:pt x="76200" y="0"/>
                  </a:moveTo>
                  <a:lnTo>
                    <a:pt x="10972800" y="0"/>
                  </a:lnTo>
                  <a:cubicBezTo>
                    <a:pt x="11014884" y="0"/>
                    <a:pt x="11049000" y="34116"/>
                    <a:pt x="11049000" y="76200"/>
                  </a:cubicBezTo>
                  <a:lnTo>
                    <a:pt x="11049000" y="685800"/>
                  </a:lnTo>
                  <a:cubicBezTo>
                    <a:pt x="11049000" y="727884"/>
                    <a:pt x="11014884" y="762000"/>
                    <a:pt x="10972800" y="762000"/>
                  </a:cubicBezTo>
                  <a:lnTo>
                    <a:pt x="76200" y="762000"/>
                  </a:lnTo>
                  <a:cubicBezTo>
                    <a:pt x="34116" y="762000"/>
                    <a:pt x="0" y="727884"/>
                    <a:pt x="0" y="685800"/>
                  </a:cubicBezTo>
                  <a:lnTo>
                    <a:pt x="0" y="76200"/>
                  </a:lnTo>
                  <a:cubicBezTo>
                    <a:pt x="0" y="34116"/>
                    <a:pt x="34116" y="0"/>
                    <a:pt x="76200" y="0"/>
                  </a:cubicBezTo>
                  <a:close/>
                </a:path>
              </a:pathLst>
            </a:custGeom>
            <a:solidFill>
              <a:srgbClr val="FFFFFF"/>
            </a:solidFill>
            <a:ln>
              <a:noFill/>
            </a:ln>
            <a:effectLst>
              <a:outerShdw blurRad="57150" dist="19050" dir="10798281" algn="tl" rotWithShape="0">
                <a:srgbClr val="000000">
                  <a:alpha val="10000"/>
                </a:srgbClr>
              </a:outerShdw>
            </a:effectLst>
          </p:spPr>
        </p:sp>
        <p:sp>
          <p:nvSpPr>
            <p:cNvPr id="11" name="TextBox 11"/>
            <p:cNvSpPr txBox="1"/>
            <p:nvPr/>
          </p:nvSpPr>
          <p:spPr>
            <a:xfrm>
              <a:off x="843915" y="1553528"/>
              <a:ext cx="670750" cy="21336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1050" b="1" dirty="0">
                  <a:solidFill>
                    <a:srgbClr val="1E3A5F"/>
                  </a:solidFill>
                  <a:latin typeface="Segoe UI"/>
                  <a:ea typeface="Microsoft YaHei"/>
                  <a:cs typeface="Segoe UI"/>
                </a:rPr>
                <a:t>数据来源</a:t>
              </a:r>
            </a:p>
          </p:txBody>
        </p:sp>
        <p:sp>
          <p:nvSpPr>
            <p:cNvPr id="12" name="TextBox 12"/>
            <p:cNvSpPr txBox="1"/>
            <p:nvPr/>
          </p:nvSpPr>
          <p:spPr>
            <a:xfrm>
              <a:off x="844868" y="1818799"/>
              <a:ext cx="10562272" cy="19812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975" dirty="0">
                  <a:solidFill>
                    <a:srgbClr val="334155"/>
                  </a:solidFill>
                  <a:latin typeface="Segoe UI"/>
                  <a:ea typeface="Microsoft YaHei"/>
                  <a:cs typeface="Segoe UI"/>
                </a:rPr>
                <a:t>地区经济主要指标来源于政府官网、统计公报、统计年鉴、政府经济运行报告和财政预决算等，</a:t>
              </a:r>
              <a:r>
                <a:rPr lang="zh-CN" sz="975" dirty="0">
                  <a:solidFill>
                    <a:srgbClr val="334155"/>
                  </a:solidFill>
                  <a:latin typeface="Segoe UI"/>
                  <a:ea typeface="Microsoft YaHei"/>
                  <a:cs typeface="Segoe UI"/>
                </a:rPr>
                <a:t>覆盖全国所有省级、地级和县级行政区域的主要经济、财政及债务数据。</a:t>
              </a:r>
            </a:p>
          </p:txBody>
        </p:sp>
      </p:grpSp>
      <p:grpSp>
        <p:nvGrpSpPr>
          <p:cNvPr id="32" name="Group 32"/>
          <p:cNvGrpSpPr/>
          <p:nvPr/>
        </p:nvGrpSpPr>
        <p:grpSpPr>
          <a:xfrm>
            <a:off x="571500" y="2286000"/>
            <a:ext cx="5524500" cy="4105275"/>
            <a:chOff x="571500" y="2286000"/>
            <a:chExt cx="5524500" cy="4105275"/>
          </a:xfrm>
          <a:effectLst>
            <a:outerShdw blurRad="57150" dist="19050" dir="10798281" algn="tl" rotWithShape="0">
              <a:srgbClr val="000000">
                <a:alpha val="10000"/>
              </a:srgbClr>
            </a:outerShdw>
          </a:effectLst>
        </p:grpSpPr>
        <p:sp>
          <p:nvSpPr>
            <p:cNvPr id="14" name="Freeform 14"/>
            <p:cNvSpPr/>
            <p:nvPr/>
          </p:nvSpPr>
          <p:spPr>
            <a:xfrm>
              <a:off x="571500" y="2286000"/>
              <a:ext cx="5524500" cy="4000500"/>
            </a:xfrm>
            <a:custGeom>
              <a:avLst/>
              <a:gdLst/>
              <a:ahLst/>
              <a:cxnLst/>
              <a:rect l="l" t="t" r="r" b="b"/>
              <a:pathLst>
                <a:path w="5524500" h="4000500">
                  <a:moveTo>
                    <a:pt x="76200" y="0"/>
                  </a:moveTo>
                  <a:lnTo>
                    <a:pt x="5448300" y="0"/>
                  </a:lnTo>
                  <a:cubicBezTo>
                    <a:pt x="5490384" y="0"/>
                    <a:pt x="5524500" y="34116"/>
                    <a:pt x="5524500" y="76200"/>
                  </a:cubicBezTo>
                  <a:lnTo>
                    <a:pt x="5524500" y="3924300"/>
                  </a:lnTo>
                  <a:cubicBezTo>
                    <a:pt x="5524500" y="3966384"/>
                    <a:pt x="5490384" y="4000500"/>
                    <a:pt x="5448300" y="4000500"/>
                  </a:cubicBezTo>
                  <a:lnTo>
                    <a:pt x="76200" y="4000500"/>
                  </a:lnTo>
                  <a:cubicBezTo>
                    <a:pt x="34116" y="4000500"/>
                    <a:pt x="0" y="3966384"/>
                    <a:pt x="0" y="3924300"/>
                  </a:cubicBezTo>
                  <a:lnTo>
                    <a:pt x="0" y="76200"/>
                  </a:lnTo>
                  <a:cubicBezTo>
                    <a:pt x="0" y="34116"/>
                    <a:pt x="34116" y="0"/>
                    <a:pt x="76200" y="0"/>
                  </a:cubicBezTo>
                  <a:close/>
                </a:path>
              </a:pathLst>
            </a:custGeom>
            <a:solidFill>
              <a:srgbClr val="FFFFFF"/>
            </a:solidFill>
            <a:ln>
              <a:noFill/>
            </a:ln>
            <a:effectLst>
              <a:outerShdw blurRad="57150" dist="19050" dir="10798281" algn="tl" rotWithShape="0">
                <a:srgbClr val="000000">
                  <a:alpha val="10000"/>
                </a:srgbClr>
              </a:outerShdw>
            </a:effectLst>
          </p:spPr>
        </p:sp>
        <p:sp>
          <p:nvSpPr>
            <p:cNvPr id="15" name="TextBox 15"/>
            <p:cNvSpPr txBox="1"/>
            <p:nvPr/>
          </p:nvSpPr>
          <p:spPr>
            <a:xfrm>
              <a:off x="843915" y="2506028"/>
              <a:ext cx="992791" cy="21336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1050" b="1" dirty="0">
                  <a:solidFill>
                    <a:srgbClr val="1E3A5F"/>
                  </a:solidFill>
                  <a:latin typeface="Segoe UI"/>
                  <a:ea typeface="Microsoft YaHei"/>
                  <a:cs typeface="Segoe UI"/>
                </a:rPr>
                <a:t>主要指标口径</a:t>
              </a:r>
            </a:p>
          </p:txBody>
        </p:sp>
        <p:sp>
          <p:nvSpPr>
            <p:cNvPr id="16" name="TextBox 16"/>
            <p:cNvSpPr txBox="1"/>
            <p:nvPr/>
          </p:nvSpPr>
          <p:spPr>
            <a:xfrm>
              <a:off x="845820" y="2855595"/>
              <a:ext cx="1009683" cy="18288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900" b="1" dirty="0">
                  <a:solidFill>
                    <a:srgbClr val="4A90D9"/>
                  </a:solidFill>
                  <a:latin typeface="Segoe UI"/>
                  <a:ea typeface="Microsoft YaHei"/>
                  <a:cs typeface="Segoe UI"/>
                </a:rPr>
                <a:t>1. 财政数据口径</a:t>
              </a:r>
            </a:p>
          </p:txBody>
        </p:sp>
        <p:sp>
          <p:nvSpPr>
            <p:cNvPr id="17" name="TextBox 17"/>
            <p:cNvSpPr txBox="1"/>
            <p:nvPr/>
          </p:nvSpPr>
          <p:spPr>
            <a:xfrm>
              <a:off x="845820" y="3065145"/>
              <a:ext cx="3834765" cy="18288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900" dirty="0">
                  <a:solidFill>
                    <a:srgbClr val="334155"/>
                  </a:solidFill>
                  <a:latin typeface="Segoe UI"/>
                  <a:ea typeface="Microsoft YaHei"/>
                  <a:cs typeface="Segoe UI"/>
                </a:rPr>
                <a:t>一般公共预算收入、税收收入、政府性基金收入、土地出让收入、</a:t>
              </a:r>
            </a:p>
          </p:txBody>
        </p:sp>
        <p:sp>
          <p:nvSpPr>
            <p:cNvPr id="18" name="TextBox 18"/>
            <p:cNvSpPr txBox="1"/>
            <p:nvPr/>
          </p:nvSpPr>
          <p:spPr>
            <a:xfrm>
              <a:off x="845820" y="3255645"/>
              <a:ext cx="3177540" cy="18288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900" dirty="0">
                  <a:solidFill>
                    <a:srgbClr val="334155"/>
                  </a:solidFill>
                  <a:latin typeface="Segoe UI"/>
                  <a:ea typeface="Microsoft YaHei"/>
                  <a:cs typeface="Segoe UI"/>
                </a:rPr>
                <a:t>地方政府债务余额等均采用全省、全市、全区县口径。</a:t>
              </a:r>
            </a:p>
          </p:txBody>
        </p:sp>
        <p:sp>
          <p:nvSpPr>
            <p:cNvPr id="19" name="TextBox 19"/>
            <p:cNvSpPr txBox="1"/>
            <p:nvPr/>
          </p:nvSpPr>
          <p:spPr>
            <a:xfrm>
              <a:off x="845820" y="3522345"/>
              <a:ext cx="1044188" cy="18288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900" b="1" dirty="0">
                  <a:solidFill>
                    <a:srgbClr val="4A90D9"/>
                  </a:solidFill>
                  <a:latin typeface="Segoe UI"/>
                  <a:ea typeface="Microsoft YaHei"/>
                  <a:cs typeface="Segoe UI"/>
                </a:rPr>
                <a:t>2. 计算指标公式</a:t>
              </a:r>
            </a:p>
          </p:txBody>
        </p:sp>
        <p:sp>
          <p:nvSpPr>
            <p:cNvPr id="20" name="TextBox 20"/>
            <p:cNvSpPr txBox="1"/>
            <p:nvPr/>
          </p:nvSpPr>
          <p:spPr>
            <a:xfrm>
              <a:off x="845820" y="3731895"/>
              <a:ext cx="3821621" cy="18288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900" dirty="0">
                  <a:solidFill>
                    <a:srgbClr val="334155"/>
                  </a:solidFill>
                  <a:latin typeface="Segoe UI"/>
                  <a:ea typeface="Microsoft YaHei"/>
                  <a:cs typeface="Segoe UI"/>
                </a:rPr>
                <a:t>• 常住人口增长率 = (本年常住人口-去年同期) / 去年同期 × 100%</a:t>
              </a:r>
            </a:p>
          </p:txBody>
        </p:sp>
        <p:sp>
          <p:nvSpPr>
            <p:cNvPr id="21" name="TextBox 21"/>
            <p:cNvSpPr txBox="1"/>
            <p:nvPr/>
          </p:nvSpPr>
          <p:spPr>
            <a:xfrm>
              <a:off x="845820" y="3922395"/>
              <a:ext cx="3604736" cy="18288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900" dirty="0">
                  <a:solidFill>
                    <a:srgbClr val="334155"/>
                  </a:solidFill>
                  <a:latin typeface="Segoe UI"/>
                  <a:ea typeface="Microsoft YaHei"/>
                  <a:cs typeface="Segoe UI"/>
                </a:rPr>
                <a:t>• 财政自给率 = 一般公共预算收入 / 一般公共预算支出 × 100%</a:t>
              </a:r>
            </a:p>
          </p:txBody>
        </p:sp>
        <p:sp>
          <p:nvSpPr>
            <p:cNvPr id="22" name="TextBox 22"/>
            <p:cNvSpPr txBox="1"/>
            <p:nvPr/>
          </p:nvSpPr>
          <p:spPr>
            <a:xfrm>
              <a:off x="845820" y="4112895"/>
              <a:ext cx="3078956" cy="18288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900" dirty="0">
                  <a:solidFill>
                    <a:srgbClr val="334155"/>
                  </a:solidFill>
                  <a:latin typeface="Segoe UI"/>
                  <a:ea typeface="Microsoft YaHei"/>
                  <a:cs typeface="Segoe UI"/>
                </a:rPr>
                <a:t>• 负债率 = 地方政府债务余额 / 地区生产总值 × 100%</a:t>
              </a:r>
            </a:p>
          </p:txBody>
        </p:sp>
        <p:sp>
          <p:nvSpPr>
            <p:cNvPr id="23" name="TextBox 23"/>
            <p:cNvSpPr txBox="1"/>
            <p:nvPr/>
          </p:nvSpPr>
          <p:spPr>
            <a:xfrm>
              <a:off x="845820" y="4303395"/>
              <a:ext cx="3834765" cy="18288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900" dirty="0">
                  <a:solidFill>
                    <a:srgbClr val="334155"/>
                  </a:solidFill>
                  <a:latin typeface="Segoe UI"/>
                  <a:ea typeface="Microsoft YaHei"/>
                  <a:cs typeface="Segoe UI"/>
                </a:rPr>
                <a:t>• 债务率(宽口径) = (政府债务+城投有息债务) / 综合财力 × 100%</a:t>
              </a:r>
            </a:p>
          </p:txBody>
        </p:sp>
        <p:sp>
          <p:nvSpPr>
            <p:cNvPr id="24" name="TextBox 24"/>
            <p:cNvSpPr txBox="1"/>
            <p:nvPr/>
          </p:nvSpPr>
          <p:spPr>
            <a:xfrm>
              <a:off x="845820" y="4712970"/>
              <a:ext cx="1044188" cy="18288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900" b="1" dirty="0">
                  <a:solidFill>
                    <a:srgbClr val="4A90D9"/>
                  </a:solidFill>
                  <a:latin typeface="Segoe UI"/>
                  <a:ea typeface="Microsoft YaHei"/>
                  <a:cs typeface="Segoe UI"/>
                </a:rPr>
                <a:t>3. 城投有息债务</a:t>
              </a:r>
            </a:p>
          </p:txBody>
        </p:sp>
        <p:sp>
          <p:nvSpPr>
            <p:cNvPr id="25" name="TextBox 25"/>
            <p:cNvSpPr txBox="1"/>
            <p:nvPr/>
          </p:nvSpPr>
          <p:spPr>
            <a:xfrm>
              <a:off x="845820" y="4922520"/>
              <a:ext cx="2270569" cy="18288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900" dirty="0">
                  <a:solidFill>
                    <a:srgbClr val="334155"/>
                  </a:solidFill>
                  <a:latin typeface="Segoe UI"/>
                  <a:ea typeface="Microsoft YaHei"/>
                  <a:cs typeface="Segoe UI"/>
                </a:rPr>
                <a:t>= 各家融资平台(短期债务 + 长期债务)</a:t>
              </a:r>
            </a:p>
          </p:txBody>
        </p:sp>
        <p:sp>
          <p:nvSpPr>
            <p:cNvPr id="26" name="TextBox 26"/>
            <p:cNvSpPr txBox="1"/>
            <p:nvPr/>
          </p:nvSpPr>
          <p:spPr>
            <a:xfrm>
              <a:off x="845820" y="5113020"/>
              <a:ext cx="3762470" cy="18288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900" dirty="0">
                  <a:solidFill>
                    <a:srgbClr val="334155"/>
                  </a:solidFill>
                  <a:latin typeface="Segoe UI"/>
                  <a:ea typeface="Microsoft YaHei"/>
                  <a:cs typeface="Segoe UI"/>
                </a:rPr>
                <a:t>其中：短期债务 = 短期借款 + 一年内到期非流动负债 + 应付短期</a:t>
              </a:r>
            </a:p>
          </p:txBody>
        </p:sp>
        <p:sp>
          <p:nvSpPr>
            <p:cNvPr id="27" name="TextBox 27"/>
            <p:cNvSpPr txBox="1"/>
            <p:nvPr/>
          </p:nvSpPr>
          <p:spPr>
            <a:xfrm>
              <a:off x="845820" y="5303520"/>
              <a:ext cx="2165413" cy="18288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900" dirty="0">
                  <a:solidFill>
                    <a:srgbClr val="334155"/>
                  </a:solidFill>
                  <a:latin typeface="Segoe UI"/>
                  <a:ea typeface="Microsoft YaHei"/>
                  <a:cs typeface="Segoe UI"/>
                </a:rPr>
                <a:t>债券 + 拆入资金 + 交易性金融负债等</a:t>
              </a:r>
            </a:p>
          </p:txBody>
        </p:sp>
        <p:sp>
          <p:nvSpPr>
            <p:cNvPr id="28" name="TextBox 28"/>
            <p:cNvSpPr txBox="1"/>
            <p:nvPr/>
          </p:nvSpPr>
          <p:spPr>
            <a:xfrm>
              <a:off x="845820" y="5494020"/>
              <a:ext cx="3650742" cy="18288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900" dirty="0">
                  <a:solidFill>
                    <a:srgbClr val="334155"/>
                  </a:solidFill>
                  <a:latin typeface="Segoe UI"/>
                  <a:ea typeface="Microsoft YaHei"/>
                  <a:cs typeface="Segoe UI"/>
                </a:rPr>
                <a:t>长期债务 = 长期借款 + 应付长期债券 + 长期应付款 + 租赁负债</a:t>
              </a:r>
            </a:p>
          </p:txBody>
        </p:sp>
        <p:sp>
          <p:nvSpPr>
            <p:cNvPr id="29" name="TextBox 29"/>
            <p:cNvSpPr txBox="1"/>
            <p:nvPr/>
          </p:nvSpPr>
          <p:spPr>
            <a:xfrm>
              <a:off x="845820" y="5808345"/>
              <a:ext cx="1320222" cy="18288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900" b="1" dirty="0">
                  <a:solidFill>
                    <a:srgbClr val="4A90D9"/>
                  </a:solidFill>
                  <a:latin typeface="Segoe UI"/>
                  <a:ea typeface="Microsoft YaHei"/>
                  <a:cs typeface="Segoe UI"/>
                </a:rPr>
                <a:t>4. 地方政府综合财力</a:t>
              </a:r>
            </a:p>
          </p:txBody>
        </p:sp>
        <p:sp>
          <p:nvSpPr>
            <p:cNvPr id="30" name="TextBox 30"/>
            <p:cNvSpPr txBox="1"/>
            <p:nvPr/>
          </p:nvSpPr>
          <p:spPr>
            <a:xfrm>
              <a:off x="845820" y="6017895"/>
              <a:ext cx="3742754" cy="18288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900" dirty="0">
                  <a:solidFill>
                    <a:srgbClr val="334155"/>
                  </a:solidFill>
                  <a:latin typeface="Segoe UI"/>
                  <a:ea typeface="Microsoft YaHei"/>
                  <a:cs typeface="Segoe UI"/>
                </a:rPr>
                <a:t>= 一般公共预算收入 + 转移性收入 + 政府性基金收入 + 国有资本</a:t>
              </a:r>
            </a:p>
          </p:txBody>
        </p:sp>
        <p:sp>
          <p:nvSpPr>
            <p:cNvPr id="31" name="TextBox 31"/>
            <p:cNvSpPr txBox="1"/>
            <p:nvPr/>
          </p:nvSpPr>
          <p:spPr>
            <a:xfrm>
              <a:off x="845820" y="6208395"/>
              <a:ext cx="3249835" cy="18288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900" dirty="0">
                  <a:solidFill>
                    <a:srgbClr val="334155"/>
                  </a:solidFill>
                  <a:latin typeface="Segoe UI"/>
                  <a:ea typeface="Microsoft YaHei"/>
                  <a:cs typeface="Segoe UI"/>
                </a:rPr>
                <a:t>经营预算收入（部分指标未披露时以0代替，可能低估）</a:t>
              </a:r>
            </a:p>
          </p:txBody>
        </p:sp>
      </p:grpSp>
      <p:grpSp>
        <p:nvGrpSpPr>
          <p:cNvPr id="51" name="Group 51"/>
          <p:cNvGrpSpPr/>
          <p:nvPr/>
        </p:nvGrpSpPr>
        <p:grpSpPr>
          <a:xfrm>
            <a:off x="6286500" y="2286000"/>
            <a:ext cx="5334000" cy="4057650"/>
            <a:chOff x="6286500" y="2286000"/>
            <a:chExt cx="5334000" cy="4057650"/>
          </a:xfrm>
          <a:effectLst>
            <a:outerShdw blurRad="57150" dist="19050" dir="10798281" algn="tl" rotWithShape="0">
              <a:srgbClr val="000000">
                <a:alpha val="10000"/>
              </a:srgbClr>
            </a:outerShdw>
          </a:effectLst>
        </p:grpSpPr>
        <p:sp>
          <p:nvSpPr>
            <p:cNvPr id="33" name="Freeform 33"/>
            <p:cNvSpPr/>
            <p:nvPr/>
          </p:nvSpPr>
          <p:spPr>
            <a:xfrm>
              <a:off x="6286500" y="2286000"/>
              <a:ext cx="5334000" cy="4000500"/>
            </a:xfrm>
            <a:custGeom>
              <a:avLst/>
              <a:gdLst/>
              <a:ahLst/>
              <a:cxnLst/>
              <a:rect l="l" t="t" r="r" b="b"/>
              <a:pathLst>
                <a:path w="5334000" h="4000500">
                  <a:moveTo>
                    <a:pt x="76200" y="0"/>
                  </a:moveTo>
                  <a:lnTo>
                    <a:pt x="5257800" y="0"/>
                  </a:lnTo>
                  <a:cubicBezTo>
                    <a:pt x="5299884" y="0"/>
                    <a:pt x="5334000" y="34116"/>
                    <a:pt x="5334000" y="76200"/>
                  </a:cubicBezTo>
                  <a:lnTo>
                    <a:pt x="5334000" y="3924300"/>
                  </a:lnTo>
                  <a:cubicBezTo>
                    <a:pt x="5334000" y="3966384"/>
                    <a:pt x="5299884" y="4000500"/>
                    <a:pt x="5257800" y="4000500"/>
                  </a:cubicBezTo>
                  <a:lnTo>
                    <a:pt x="76200" y="4000500"/>
                  </a:lnTo>
                  <a:cubicBezTo>
                    <a:pt x="34116" y="4000500"/>
                    <a:pt x="0" y="3966384"/>
                    <a:pt x="0" y="3924300"/>
                  </a:cubicBezTo>
                  <a:lnTo>
                    <a:pt x="0" y="76200"/>
                  </a:lnTo>
                  <a:cubicBezTo>
                    <a:pt x="0" y="34116"/>
                    <a:pt x="34116" y="0"/>
                    <a:pt x="76200" y="0"/>
                  </a:cubicBezTo>
                  <a:close/>
                </a:path>
              </a:pathLst>
            </a:custGeom>
            <a:solidFill>
              <a:srgbClr val="FFFFFF"/>
            </a:solidFill>
            <a:ln>
              <a:noFill/>
            </a:ln>
            <a:effectLst>
              <a:outerShdw blurRad="57150" dist="19050" dir="10798281" algn="tl" rotWithShape="0">
                <a:srgbClr val="000000">
                  <a:alpha val="10000"/>
                </a:srgbClr>
              </a:outerShdw>
            </a:effectLst>
          </p:spPr>
        </p:sp>
        <p:sp>
          <p:nvSpPr>
            <p:cNvPr id="34" name="TextBox 34"/>
            <p:cNvSpPr txBox="1"/>
            <p:nvPr/>
          </p:nvSpPr>
          <p:spPr>
            <a:xfrm>
              <a:off x="6558915" y="2506028"/>
              <a:ext cx="670750" cy="21336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1050" b="1" dirty="0">
                  <a:solidFill>
                    <a:srgbClr val="1E3A5F"/>
                  </a:solidFill>
                  <a:latin typeface="Segoe UI"/>
                  <a:ea typeface="Microsoft YaHei"/>
                  <a:cs typeface="Segoe UI"/>
                </a:rPr>
                <a:t>其他说明</a:t>
              </a:r>
            </a:p>
          </p:txBody>
        </p:sp>
        <p:sp>
          <p:nvSpPr>
            <p:cNvPr id="35" name="TextBox 35"/>
            <p:cNvSpPr txBox="1"/>
            <p:nvPr/>
          </p:nvSpPr>
          <p:spPr>
            <a:xfrm>
              <a:off x="6560820" y="2855595"/>
              <a:ext cx="1044188" cy="18288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900" b="1" dirty="0">
                  <a:solidFill>
                    <a:srgbClr val="4A90D9"/>
                  </a:solidFill>
                  <a:latin typeface="Segoe UI"/>
                  <a:ea typeface="Microsoft YaHei"/>
                  <a:cs typeface="Segoe UI"/>
                </a:rPr>
                <a:t>5. 债券融资统计</a:t>
              </a:r>
            </a:p>
          </p:txBody>
        </p:sp>
        <p:sp>
          <p:nvSpPr>
            <p:cNvPr id="36" name="TextBox 36"/>
            <p:cNvSpPr txBox="1"/>
            <p:nvPr/>
          </p:nvSpPr>
          <p:spPr>
            <a:xfrm>
              <a:off x="6560820" y="3065145"/>
              <a:ext cx="3026378" cy="18288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900" dirty="0">
                  <a:solidFill>
                    <a:srgbClr val="334155"/>
                  </a:solidFill>
                  <a:latin typeface="Segoe UI"/>
                  <a:ea typeface="Microsoft YaHei"/>
                  <a:cs typeface="Segoe UI"/>
                </a:rPr>
                <a:t>• 债券偿还统计不考虑行权，根据公告确定偿还信息</a:t>
              </a:r>
            </a:p>
          </p:txBody>
        </p:sp>
        <p:sp>
          <p:nvSpPr>
            <p:cNvPr id="37" name="TextBox 37"/>
            <p:cNvSpPr txBox="1"/>
            <p:nvPr/>
          </p:nvSpPr>
          <p:spPr>
            <a:xfrm>
              <a:off x="6560820" y="3255645"/>
              <a:ext cx="3400996" cy="18288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900" dirty="0">
                  <a:solidFill>
                    <a:srgbClr val="334155"/>
                  </a:solidFill>
                  <a:latin typeface="Segoe UI"/>
                  <a:ea typeface="Microsoft YaHei"/>
                  <a:cs typeface="Segoe UI"/>
                </a:rPr>
                <a:t>• 非金融企业净融资：城投债+产业债+ABS+可转债+可交债</a:t>
              </a:r>
            </a:p>
          </p:txBody>
        </p:sp>
        <p:sp>
          <p:nvSpPr>
            <p:cNvPr id="38" name="TextBox 38"/>
            <p:cNvSpPr txBox="1"/>
            <p:nvPr/>
          </p:nvSpPr>
          <p:spPr>
            <a:xfrm>
              <a:off x="6560820" y="3446145"/>
              <a:ext cx="3591592" cy="18288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900" dirty="0">
                  <a:solidFill>
                    <a:srgbClr val="334155"/>
                  </a:solidFill>
                  <a:latin typeface="Segoe UI"/>
                  <a:ea typeface="Microsoft YaHei"/>
                  <a:cs typeface="Segoe UI"/>
                </a:rPr>
                <a:t>• 金融企业净融资：商业银行债+同业存单+非银金融债+ABS等</a:t>
              </a:r>
            </a:p>
          </p:txBody>
        </p:sp>
        <p:sp>
          <p:nvSpPr>
            <p:cNvPr id="39" name="TextBox 39"/>
            <p:cNvSpPr txBox="1"/>
            <p:nvPr/>
          </p:nvSpPr>
          <p:spPr>
            <a:xfrm>
              <a:off x="6560820" y="3760470"/>
              <a:ext cx="1044188" cy="18288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900" b="1" dirty="0">
                  <a:solidFill>
                    <a:srgbClr val="4A90D9"/>
                  </a:solidFill>
                  <a:latin typeface="Segoe UI"/>
                  <a:ea typeface="Microsoft YaHei"/>
                  <a:cs typeface="Segoe UI"/>
                </a:rPr>
                <a:t>6. 城投平台统计</a:t>
              </a:r>
            </a:p>
          </p:txBody>
        </p:sp>
        <p:sp>
          <p:nvSpPr>
            <p:cNvPr id="40" name="TextBox 40"/>
            <p:cNvSpPr txBox="1"/>
            <p:nvPr/>
          </p:nvSpPr>
          <p:spPr>
            <a:xfrm>
              <a:off x="6560820" y="3970020"/>
              <a:ext cx="3420713" cy="18288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900" dirty="0">
                  <a:solidFill>
                    <a:srgbClr val="334155"/>
                  </a:solidFill>
                  <a:latin typeface="Segoe UI"/>
                  <a:ea typeface="Microsoft YaHei"/>
                  <a:cs typeface="Segoe UI"/>
                </a:rPr>
                <a:t>• 区域城投平台分布仅统计披露主体评级或业务类型的平台</a:t>
              </a:r>
            </a:p>
          </p:txBody>
        </p:sp>
        <p:sp>
          <p:nvSpPr>
            <p:cNvPr id="41" name="TextBox 41"/>
            <p:cNvSpPr txBox="1"/>
            <p:nvPr/>
          </p:nvSpPr>
          <p:spPr>
            <a:xfrm>
              <a:off x="6560820" y="4160520"/>
              <a:ext cx="2369153" cy="18288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900" dirty="0">
                  <a:solidFill>
                    <a:srgbClr val="334155"/>
                  </a:solidFill>
                  <a:latin typeface="Segoe UI"/>
                  <a:ea typeface="Microsoft YaHei"/>
                  <a:cs typeface="Segoe UI"/>
                </a:rPr>
                <a:t>• 城投利差基于全部存量债券按估值计算</a:t>
              </a:r>
            </a:p>
          </p:txBody>
        </p:sp>
        <p:sp>
          <p:nvSpPr>
            <p:cNvPr id="42" name="TextBox 42"/>
            <p:cNvSpPr txBox="1"/>
            <p:nvPr/>
          </p:nvSpPr>
          <p:spPr>
            <a:xfrm>
              <a:off x="6560820" y="4427220"/>
              <a:ext cx="906170" cy="18288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900" b="1" dirty="0">
                  <a:solidFill>
                    <a:srgbClr val="4A90D9"/>
                  </a:solidFill>
                  <a:latin typeface="Segoe UI"/>
                  <a:ea typeface="Microsoft YaHei"/>
                  <a:cs typeface="Segoe UI"/>
                </a:rPr>
                <a:t>7. 银行业数据</a:t>
              </a:r>
            </a:p>
          </p:txBody>
        </p:sp>
        <p:sp>
          <p:nvSpPr>
            <p:cNvPr id="43" name="TextBox 43"/>
            <p:cNvSpPr txBox="1"/>
            <p:nvPr/>
          </p:nvSpPr>
          <p:spPr>
            <a:xfrm>
              <a:off x="6560820" y="4636770"/>
              <a:ext cx="1974818" cy="18288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900" dirty="0">
                  <a:solidFill>
                    <a:srgbClr val="334155"/>
                  </a:solidFill>
                  <a:latin typeface="Segoe UI"/>
                  <a:ea typeface="Microsoft YaHei"/>
                  <a:cs typeface="Segoe UI"/>
                </a:rPr>
                <a:t>• 存贷款均为金融机构存贷款口径</a:t>
              </a:r>
            </a:p>
          </p:txBody>
        </p:sp>
        <p:sp>
          <p:nvSpPr>
            <p:cNvPr id="44" name="TextBox 44"/>
            <p:cNvSpPr txBox="1"/>
            <p:nvPr/>
          </p:nvSpPr>
          <p:spPr>
            <a:xfrm>
              <a:off x="6560820" y="4827270"/>
              <a:ext cx="2763488" cy="18288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900" dirty="0">
                  <a:solidFill>
                    <a:srgbClr val="334155"/>
                  </a:solidFill>
                  <a:latin typeface="Segoe UI"/>
                  <a:ea typeface="Microsoft YaHei"/>
                  <a:cs typeface="Segoe UI"/>
                </a:rPr>
                <a:t>• 总资产、总负债、不良贷款率均为银行业口径</a:t>
              </a:r>
            </a:p>
          </p:txBody>
        </p:sp>
        <p:sp>
          <p:nvSpPr>
            <p:cNvPr id="45" name="TextBox 45"/>
            <p:cNvSpPr txBox="1"/>
            <p:nvPr/>
          </p:nvSpPr>
          <p:spPr>
            <a:xfrm>
              <a:off x="6560820" y="5093970"/>
              <a:ext cx="906170" cy="18288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900" b="1" dirty="0">
                  <a:solidFill>
                    <a:srgbClr val="4A90D9"/>
                  </a:solidFill>
                  <a:latin typeface="Segoe UI"/>
                  <a:ea typeface="Microsoft YaHei"/>
                  <a:cs typeface="Segoe UI"/>
                </a:rPr>
                <a:t>8. 地方债统计</a:t>
              </a:r>
            </a:p>
          </p:txBody>
        </p:sp>
        <p:sp>
          <p:nvSpPr>
            <p:cNvPr id="46" name="TextBox 46"/>
            <p:cNvSpPr txBox="1"/>
            <p:nvPr/>
          </p:nvSpPr>
          <p:spPr>
            <a:xfrm>
              <a:off x="6560820" y="5303520"/>
              <a:ext cx="3026378" cy="18288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900" dirty="0">
                  <a:solidFill>
                    <a:srgbClr val="334155"/>
                  </a:solidFill>
                  <a:latin typeface="Segoe UI"/>
                  <a:ea typeface="Microsoft YaHei"/>
                  <a:cs typeface="Segoe UI"/>
                </a:rPr>
                <a:t>• 计划单列市和省、自治区、直辖市分别按地区统计</a:t>
              </a:r>
            </a:p>
          </p:txBody>
        </p:sp>
        <p:sp>
          <p:nvSpPr>
            <p:cNvPr id="47" name="TextBox 47"/>
            <p:cNvSpPr txBox="1"/>
            <p:nvPr/>
          </p:nvSpPr>
          <p:spPr>
            <a:xfrm>
              <a:off x="6560820" y="5494020"/>
              <a:ext cx="1974818" cy="18288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900" dirty="0">
                  <a:solidFill>
                    <a:srgbClr val="334155"/>
                  </a:solidFill>
                  <a:latin typeface="Segoe UI"/>
                  <a:ea typeface="Microsoft YaHei"/>
                  <a:cs typeface="Segoe UI"/>
                </a:rPr>
                <a:t>• 省级融资数据不包含计划单列市</a:t>
              </a:r>
            </a:p>
          </p:txBody>
        </p:sp>
        <p:sp>
          <p:nvSpPr>
            <p:cNvPr id="48" name="TextBox 48"/>
            <p:cNvSpPr txBox="1"/>
            <p:nvPr/>
          </p:nvSpPr>
          <p:spPr>
            <a:xfrm>
              <a:off x="6560820" y="5760720"/>
              <a:ext cx="768153" cy="18288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900" b="1" dirty="0">
                  <a:solidFill>
                    <a:srgbClr val="4A90D9"/>
                  </a:solidFill>
                  <a:latin typeface="Segoe UI"/>
                  <a:ea typeface="Microsoft YaHei"/>
                  <a:cs typeface="Segoe UI"/>
                </a:rPr>
                <a:t>9. 符号说明</a:t>
              </a:r>
            </a:p>
          </p:txBody>
        </p:sp>
        <p:sp>
          <p:nvSpPr>
            <p:cNvPr id="49" name="TextBox 49"/>
            <p:cNvSpPr txBox="1"/>
            <p:nvPr/>
          </p:nvSpPr>
          <p:spPr>
            <a:xfrm>
              <a:off x="6560820" y="5970270"/>
              <a:ext cx="1311021" cy="18288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900" dirty="0">
                  <a:solidFill>
                    <a:srgbClr val="334155"/>
                  </a:solidFill>
                  <a:latin typeface="Segoe UI"/>
                  <a:ea typeface="Microsoft YaHei"/>
                  <a:cs typeface="Segoe UI"/>
                </a:rPr>
                <a:t>• "-" 表示数据未披露</a:t>
              </a:r>
            </a:p>
          </p:txBody>
        </p:sp>
        <p:sp>
          <p:nvSpPr>
            <p:cNvPr id="50" name="TextBox 50"/>
            <p:cNvSpPr txBox="1"/>
            <p:nvPr/>
          </p:nvSpPr>
          <p:spPr>
            <a:xfrm>
              <a:off x="6560820" y="6160770"/>
              <a:ext cx="2494026" cy="18288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900" dirty="0">
                  <a:solidFill>
                    <a:srgbClr val="334155"/>
                  </a:solidFill>
                  <a:latin typeface="Segoe UI"/>
                  <a:ea typeface="Microsoft YaHei"/>
                  <a:cs typeface="Segoe UI"/>
                </a:rPr>
                <a:t>• "*" 表示采用过往数据或同级别均值替代</a:t>
              </a:r>
            </a:p>
          </p:txBody>
        </p:sp>
      </p:grpSp>
      <p:sp>
        <p:nvSpPr>
          <p:cNvPr id="52" name="Rectangle 52"/>
          <p:cNvSpPr/>
          <p:nvPr/>
        </p:nvSpPr>
        <p:spPr>
          <a:xfrm>
            <a:off x="0" y="6819900"/>
            <a:ext cx="12192000" cy="38100"/>
          </a:xfrm>
          <a:prstGeom prst="rect">
            <a:avLst/>
          </a:prstGeom>
          <a:solidFill>
            <a:srgbClr val="1E3A5F"/>
          </a:solidFill>
          <a:ln>
            <a:noFill/>
          </a:ln>
        </p:spPr>
      </p:sp>
    </p:spTree>
  </p:cSld>
  <p:clrMapOvr>
    <a:masterClrMapping/>
  </p:clrMapOvr>
  <p:transition dur="400">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p:nvPr/>
        </p:nvSpPr>
        <p:spPr>
          <a:xfrm>
            <a:off x="0" y="0"/>
            <a:ext cx="12192000" cy="6858000"/>
          </a:xfrm>
          <a:prstGeom prst="rect">
            <a:avLst/>
          </a:prstGeom>
          <a:solidFill>
            <a:srgbClr val="F8FAFC"/>
          </a:solidFill>
          <a:ln>
            <a:noFill/>
          </a:ln>
        </p:spPr>
      </p:sp>
      <p:sp>
        <p:nvSpPr>
          <p:cNvPr id="3" name="Rectangle 3"/>
          <p:cNvSpPr/>
          <p:nvPr/>
        </p:nvSpPr>
        <p:spPr>
          <a:xfrm>
            <a:off x="0" y="0"/>
            <a:ext cx="12192000" cy="38100"/>
          </a:xfrm>
          <a:prstGeom prst="rect">
            <a:avLst/>
          </a:prstGeom>
          <a:solidFill>
            <a:srgbClr val="1E3A5F"/>
          </a:solidFill>
          <a:ln>
            <a:noFill/>
          </a:ln>
        </p:spPr>
      </p:sp>
      <p:sp>
        <p:nvSpPr>
          <p:cNvPr id="4" name="Rectangle 4"/>
          <p:cNvSpPr/>
          <p:nvPr/>
        </p:nvSpPr>
        <p:spPr>
          <a:xfrm>
            <a:off x="0" y="0"/>
            <a:ext cx="12192000" cy="571500"/>
          </a:xfrm>
          <a:prstGeom prst="rect">
            <a:avLst/>
          </a:prstGeom>
          <a:solidFill>
            <a:srgbClr val="FFFFFF"/>
          </a:solidFill>
          <a:ln>
            <a:noFill/>
          </a:ln>
        </p:spPr>
      </p:sp>
      <p:sp>
        <p:nvSpPr>
          <p:cNvPr id="5" name="TextBox 5"/>
          <p:cNvSpPr txBox="1"/>
          <p:nvPr/>
        </p:nvSpPr>
        <p:spPr>
          <a:xfrm>
            <a:off x="558165" y="248602"/>
            <a:ext cx="1757636" cy="213360"/>
          </a:xfrm>
          <a:prstGeom prst="rect">
            <a:avLst/>
          </a:prstGeom>
          <a:noFill/>
          <a:ln>
            <a:noFill/>
          </a:ln>
        </p:spPr>
        <p:txBody>
          <a:bodyPr wrap="none" lIns="0" tIns="0" rIns="0" bIns="0" anchor="t" anchorCtr="0">
            <a:spAutoFit/>
          </a:bodyPr>
          <a:lstStyle/>
          <a:p>
            <a:pPr algn="l"/>
            <a:r>
              <a:rPr lang="zh-CN" sz="1050" b="1" dirty="0">
                <a:solidFill>
                  <a:srgbClr val="1E3A5F"/>
                </a:solidFill>
                <a:latin typeface="Segoe UI"/>
                <a:ea typeface="Microsoft YaHei"/>
                <a:cs typeface="Segoe UI"/>
              </a:rPr>
              <a:t>重庆市·2025年区域报告</a:t>
            </a:r>
          </a:p>
        </p:txBody>
      </p:sp>
      <p:sp>
        <p:nvSpPr>
          <p:cNvPr id="6" name="TextBox 6"/>
          <p:cNvSpPr txBox="1"/>
          <p:nvPr/>
        </p:nvSpPr>
        <p:spPr>
          <a:xfrm>
            <a:off x="11300460" y="248602"/>
            <a:ext cx="333375" cy="213360"/>
          </a:xfrm>
          <a:prstGeom prst="rect">
            <a:avLst/>
          </a:prstGeom>
          <a:noFill/>
          <a:ln>
            <a:noFill/>
          </a:ln>
        </p:spPr>
        <p:txBody>
          <a:bodyPr wrap="none" lIns="0" tIns="0" rIns="0" bIns="0" anchor="t" anchorCtr="0">
            <a:spAutoFit/>
          </a:bodyPr>
          <a:lstStyle/>
          <a:p>
            <a:pPr algn="r"/>
            <a:r>
              <a:rPr lang="zh-CN" sz="1050" dirty="0">
                <a:solidFill>
                  <a:srgbClr val="64748B"/>
                </a:solidFill>
                <a:latin typeface="Segoe UI"/>
                <a:ea typeface="Microsoft YaHei"/>
                <a:cs typeface="Segoe UI"/>
              </a:rPr>
              <a:t>目录</a:t>
            </a:r>
          </a:p>
        </p:txBody>
      </p:sp>
      <p:sp>
        <p:nvSpPr>
          <p:cNvPr id="7" name="Rectangle 7"/>
          <p:cNvSpPr/>
          <p:nvPr/>
        </p:nvSpPr>
        <p:spPr>
          <a:xfrm>
            <a:off x="0" y="571500"/>
            <a:ext cx="12192000" cy="9525"/>
          </a:xfrm>
          <a:prstGeom prst="rect">
            <a:avLst/>
          </a:prstGeom>
          <a:solidFill>
            <a:srgbClr val="E2E8F0"/>
          </a:solidFill>
          <a:ln>
            <a:noFill/>
          </a:ln>
        </p:spPr>
      </p:sp>
      <p:sp>
        <p:nvSpPr>
          <p:cNvPr id="8" name="TextBox 8"/>
          <p:cNvSpPr txBox="1"/>
          <p:nvPr/>
        </p:nvSpPr>
        <p:spPr>
          <a:xfrm>
            <a:off x="5585550" y="851535"/>
            <a:ext cx="1020899" cy="548640"/>
          </a:xfrm>
          <a:prstGeom prst="rect">
            <a:avLst/>
          </a:prstGeom>
          <a:noFill/>
          <a:ln>
            <a:noFill/>
          </a:ln>
        </p:spPr>
        <p:txBody>
          <a:bodyPr wrap="none" lIns="0" tIns="0" rIns="0" bIns="0" anchor="t" anchorCtr="0">
            <a:spAutoFit/>
          </a:bodyPr>
          <a:lstStyle/>
          <a:p>
            <a:pPr algn="ctr"/>
            <a:r>
              <a:rPr lang="zh-CN" sz="2700" b="1" dirty="0">
                <a:solidFill>
                  <a:srgbClr val="1E3A5F"/>
                </a:solidFill>
                <a:latin typeface="Segoe UI"/>
                <a:ea typeface="Microsoft YaHei"/>
                <a:cs typeface="Segoe UI"/>
              </a:rPr>
              <a:t>目 录</a:t>
            </a:r>
          </a:p>
        </p:txBody>
      </p:sp>
      <p:sp>
        <p:nvSpPr>
          <p:cNvPr id="9" name="Rectangle 9"/>
          <p:cNvSpPr/>
          <p:nvPr/>
        </p:nvSpPr>
        <p:spPr>
          <a:xfrm>
            <a:off x="5715000" y="1285875"/>
            <a:ext cx="762000" cy="28575"/>
          </a:xfrm>
          <a:prstGeom prst="rect">
            <a:avLst/>
          </a:prstGeom>
          <a:solidFill>
            <a:srgbClr val="4A90D9"/>
          </a:solidFill>
          <a:ln>
            <a:noFill/>
          </a:ln>
        </p:spPr>
      </p:sp>
      <p:grpSp>
        <p:nvGrpSpPr>
          <p:cNvPr id="16" name="Group 16"/>
          <p:cNvGrpSpPr/>
          <p:nvPr/>
        </p:nvGrpSpPr>
        <p:grpSpPr>
          <a:xfrm>
            <a:off x="762000" y="1714500"/>
            <a:ext cx="3333750" cy="1143000"/>
            <a:chOff x="762000" y="1714500"/>
            <a:chExt cx="3333750" cy="1143000"/>
          </a:xfrm>
          <a:effectLst>
            <a:outerShdw blurRad="57150" dist="19050" dir="10798281" algn="tl" rotWithShape="0">
              <a:srgbClr val="000000">
                <a:alpha val="10000"/>
              </a:srgbClr>
            </a:outerShdw>
          </a:effectLst>
        </p:grpSpPr>
        <p:sp>
          <p:nvSpPr>
            <p:cNvPr id="10" name="Freeform 10"/>
            <p:cNvSpPr/>
            <p:nvPr/>
          </p:nvSpPr>
          <p:spPr>
            <a:xfrm>
              <a:off x="762000" y="1714500"/>
              <a:ext cx="3333750" cy="1143000"/>
            </a:xfrm>
            <a:custGeom>
              <a:avLst/>
              <a:gdLst/>
              <a:ahLst/>
              <a:cxnLst/>
              <a:rect l="l" t="t" r="r" b="b"/>
              <a:pathLst>
                <a:path w="3333750" h="1143000">
                  <a:moveTo>
                    <a:pt x="76200" y="0"/>
                  </a:moveTo>
                  <a:lnTo>
                    <a:pt x="3257550" y="0"/>
                  </a:lnTo>
                  <a:cubicBezTo>
                    <a:pt x="3299634" y="0"/>
                    <a:pt x="3333750" y="34116"/>
                    <a:pt x="3333750" y="76200"/>
                  </a:cubicBezTo>
                  <a:lnTo>
                    <a:pt x="3333750" y="1066800"/>
                  </a:lnTo>
                  <a:cubicBezTo>
                    <a:pt x="3333750" y="1108884"/>
                    <a:pt x="3299634" y="1143000"/>
                    <a:pt x="3257550" y="1143000"/>
                  </a:cubicBezTo>
                  <a:lnTo>
                    <a:pt x="76200" y="1143000"/>
                  </a:lnTo>
                  <a:cubicBezTo>
                    <a:pt x="34116" y="1143000"/>
                    <a:pt x="0" y="1108884"/>
                    <a:pt x="0" y="1066800"/>
                  </a:cubicBezTo>
                  <a:lnTo>
                    <a:pt x="0" y="76200"/>
                  </a:lnTo>
                  <a:cubicBezTo>
                    <a:pt x="0" y="34116"/>
                    <a:pt x="34116" y="0"/>
                    <a:pt x="76200" y="0"/>
                  </a:cubicBezTo>
                  <a:close/>
                </a:path>
              </a:pathLst>
            </a:custGeom>
            <a:solidFill>
              <a:srgbClr val="FFFFFF"/>
            </a:solidFill>
            <a:ln>
              <a:noFill/>
            </a:ln>
            <a:effectLst>
              <a:outerShdw blurRad="57150" dist="19050" dir="10798281" algn="tl" rotWithShape="0">
                <a:srgbClr val="000000">
                  <a:alpha val="10000"/>
                </a:srgbClr>
              </a:outerShdw>
            </a:effectLst>
          </p:spPr>
        </p:sp>
        <p:sp>
          <p:nvSpPr>
            <p:cNvPr id="11" name="Freeform 11"/>
            <p:cNvSpPr/>
            <p:nvPr/>
          </p:nvSpPr>
          <p:spPr>
            <a:xfrm>
              <a:off x="762000" y="1714500"/>
              <a:ext cx="57150" cy="1143000"/>
            </a:xfrm>
            <a:custGeom>
              <a:avLst/>
              <a:gdLst/>
              <a:ahLst/>
              <a:cxnLst/>
              <a:rect l="l" t="t" r="r" b="b"/>
              <a:pathLst>
                <a:path w="57150" h="1143000">
                  <a:moveTo>
                    <a:pt x="28575" y="0"/>
                  </a:moveTo>
                  <a:lnTo>
                    <a:pt x="28575" y="0"/>
                  </a:lnTo>
                  <a:cubicBezTo>
                    <a:pt x="44357" y="0"/>
                    <a:pt x="57150" y="12793"/>
                    <a:pt x="57150" y="28575"/>
                  </a:cubicBezTo>
                  <a:lnTo>
                    <a:pt x="57150" y="1114425"/>
                  </a:lnTo>
                  <a:cubicBezTo>
                    <a:pt x="57150" y="1130207"/>
                    <a:pt x="44357" y="1143000"/>
                    <a:pt x="28575" y="1143000"/>
                  </a:cubicBezTo>
                  <a:lnTo>
                    <a:pt x="28575" y="1143000"/>
                  </a:lnTo>
                  <a:cubicBezTo>
                    <a:pt x="12793" y="1143000"/>
                    <a:pt x="0" y="1130207"/>
                    <a:pt x="0" y="1114425"/>
                  </a:cubicBezTo>
                  <a:lnTo>
                    <a:pt x="0" y="28575"/>
                  </a:lnTo>
                  <a:cubicBezTo>
                    <a:pt x="0" y="12793"/>
                    <a:pt x="12793" y="0"/>
                    <a:pt x="28575" y="0"/>
                  </a:cubicBezTo>
                  <a:close/>
                </a:path>
              </a:pathLst>
            </a:custGeom>
            <a:solidFill>
              <a:srgbClr val="4A90D9"/>
            </a:solidFill>
            <a:ln>
              <a:noFill/>
            </a:ln>
            <a:effectLst>
              <a:outerShdw blurRad="57150" dist="19050" dir="10798281" algn="tl" rotWithShape="0">
                <a:srgbClr val="000000">
                  <a:alpha val="10000"/>
                </a:srgbClr>
              </a:outerShdw>
            </a:effectLst>
          </p:spPr>
        </p:sp>
        <p:sp>
          <p:nvSpPr>
            <p:cNvPr id="12" name="TextBox 12"/>
            <p:cNvSpPr txBox="1"/>
            <p:nvPr/>
          </p:nvSpPr>
          <p:spPr>
            <a:xfrm>
              <a:off x="1017270" y="1836420"/>
              <a:ext cx="373799" cy="48768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2400" b="1" dirty="0">
                  <a:solidFill>
                    <a:srgbClr val="4A90D9"/>
                  </a:solidFill>
                  <a:latin typeface="Segoe UI"/>
                  <a:ea typeface="Microsoft YaHei"/>
                  <a:cs typeface="Segoe UI"/>
                </a:rPr>
                <a:t>01</a:t>
              </a:r>
            </a:p>
          </p:txBody>
        </p:sp>
        <p:sp>
          <p:nvSpPr>
            <p:cNvPr id="13" name="TextBox 13"/>
            <p:cNvSpPr txBox="1"/>
            <p:nvPr/>
          </p:nvSpPr>
          <p:spPr>
            <a:xfrm>
              <a:off x="1600200" y="1933575"/>
              <a:ext cx="958215" cy="30480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1500" b="1" dirty="0">
                  <a:solidFill>
                    <a:srgbClr val="1E3A5F"/>
                  </a:solidFill>
                  <a:latin typeface="Segoe UI"/>
                  <a:ea typeface="Microsoft YaHei"/>
                  <a:cs typeface="Segoe UI"/>
                </a:rPr>
                <a:t>经济情况</a:t>
              </a:r>
            </a:p>
          </p:txBody>
        </p:sp>
        <p:sp>
          <p:nvSpPr>
            <p:cNvPr id="14" name="TextBox 14"/>
            <p:cNvSpPr txBox="1"/>
            <p:nvPr/>
          </p:nvSpPr>
          <p:spPr>
            <a:xfrm>
              <a:off x="1035368" y="2323624"/>
              <a:ext cx="1683710" cy="19812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975" dirty="0">
                  <a:solidFill>
                    <a:srgbClr val="64748B"/>
                  </a:solidFill>
                  <a:latin typeface="Segoe UI"/>
                  <a:ea typeface="Microsoft YaHei"/>
                  <a:cs typeface="Segoe UI"/>
                </a:rPr>
                <a:t>GDP 32,193亿 | 增速5.70%</a:t>
              </a:r>
            </a:p>
          </p:txBody>
        </p:sp>
        <p:sp>
          <p:nvSpPr>
            <p:cNvPr id="15" name="TextBox 15"/>
            <p:cNvSpPr txBox="1"/>
            <p:nvPr/>
          </p:nvSpPr>
          <p:spPr>
            <a:xfrm>
              <a:off x="1035368" y="2514124"/>
              <a:ext cx="715399" cy="19812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975" dirty="0">
                  <a:solidFill>
                    <a:srgbClr val="64748B"/>
                  </a:solidFill>
                  <a:latin typeface="Segoe UI"/>
                  <a:ea typeface="Microsoft YaHei"/>
                  <a:cs typeface="Segoe UI"/>
                </a:rPr>
                <a:t>全国第17位</a:t>
              </a:r>
            </a:p>
          </p:txBody>
        </p:sp>
      </p:grpSp>
      <p:grpSp>
        <p:nvGrpSpPr>
          <p:cNvPr id="23" name="Group 23"/>
          <p:cNvGrpSpPr/>
          <p:nvPr/>
        </p:nvGrpSpPr>
        <p:grpSpPr>
          <a:xfrm>
            <a:off x="4429125" y="1714500"/>
            <a:ext cx="3333750" cy="1143000"/>
            <a:chOff x="4429125" y="1714500"/>
            <a:chExt cx="3333750" cy="1143000"/>
          </a:xfrm>
          <a:effectLst>
            <a:outerShdw blurRad="57150" dist="19050" dir="10798281" algn="tl" rotWithShape="0">
              <a:srgbClr val="000000">
                <a:alpha val="10000"/>
              </a:srgbClr>
            </a:outerShdw>
          </a:effectLst>
        </p:grpSpPr>
        <p:sp>
          <p:nvSpPr>
            <p:cNvPr id="17" name="Freeform 17"/>
            <p:cNvSpPr/>
            <p:nvPr/>
          </p:nvSpPr>
          <p:spPr>
            <a:xfrm>
              <a:off x="4429125" y="1714500"/>
              <a:ext cx="3333750" cy="1143000"/>
            </a:xfrm>
            <a:custGeom>
              <a:avLst/>
              <a:gdLst/>
              <a:ahLst/>
              <a:cxnLst/>
              <a:rect l="l" t="t" r="r" b="b"/>
              <a:pathLst>
                <a:path w="3333750" h="1143000">
                  <a:moveTo>
                    <a:pt x="76200" y="0"/>
                  </a:moveTo>
                  <a:lnTo>
                    <a:pt x="3257550" y="0"/>
                  </a:lnTo>
                  <a:cubicBezTo>
                    <a:pt x="3299634" y="0"/>
                    <a:pt x="3333750" y="34116"/>
                    <a:pt x="3333750" y="76200"/>
                  </a:cubicBezTo>
                  <a:lnTo>
                    <a:pt x="3333750" y="1066800"/>
                  </a:lnTo>
                  <a:cubicBezTo>
                    <a:pt x="3333750" y="1108884"/>
                    <a:pt x="3299634" y="1143000"/>
                    <a:pt x="3257550" y="1143000"/>
                  </a:cubicBezTo>
                  <a:lnTo>
                    <a:pt x="76200" y="1143000"/>
                  </a:lnTo>
                  <a:cubicBezTo>
                    <a:pt x="34116" y="1143000"/>
                    <a:pt x="0" y="1108884"/>
                    <a:pt x="0" y="1066800"/>
                  </a:cubicBezTo>
                  <a:lnTo>
                    <a:pt x="0" y="76200"/>
                  </a:lnTo>
                  <a:cubicBezTo>
                    <a:pt x="0" y="34116"/>
                    <a:pt x="34116" y="0"/>
                    <a:pt x="76200" y="0"/>
                  </a:cubicBezTo>
                  <a:close/>
                </a:path>
              </a:pathLst>
            </a:custGeom>
            <a:solidFill>
              <a:srgbClr val="FFFFFF"/>
            </a:solidFill>
            <a:ln>
              <a:noFill/>
            </a:ln>
            <a:effectLst>
              <a:outerShdw blurRad="57150" dist="19050" dir="10798281" algn="tl" rotWithShape="0">
                <a:srgbClr val="000000">
                  <a:alpha val="10000"/>
                </a:srgbClr>
              </a:outerShdw>
            </a:effectLst>
          </p:spPr>
        </p:sp>
        <p:sp>
          <p:nvSpPr>
            <p:cNvPr id="18" name="Freeform 18"/>
            <p:cNvSpPr/>
            <p:nvPr/>
          </p:nvSpPr>
          <p:spPr>
            <a:xfrm>
              <a:off x="4429125" y="1714500"/>
              <a:ext cx="57150" cy="1143000"/>
            </a:xfrm>
            <a:custGeom>
              <a:avLst/>
              <a:gdLst/>
              <a:ahLst/>
              <a:cxnLst/>
              <a:rect l="l" t="t" r="r" b="b"/>
              <a:pathLst>
                <a:path w="57150" h="1143000">
                  <a:moveTo>
                    <a:pt x="28575" y="0"/>
                  </a:moveTo>
                  <a:lnTo>
                    <a:pt x="28575" y="0"/>
                  </a:lnTo>
                  <a:cubicBezTo>
                    <a:pt x="44357" y="0"/>
                    <a:pt x="57150" y="12793"/>
                    <a:pt x="57150" y="28575"/>
                  </a:cubicBezTo>
                  <a:lnTo>
                    <a:pt x="57150" y="1114425"/>
                  </a:lnTo>
                  <a:cubicBezTo>
                    <a:pt x="57150" y="1130207"/>
                    <a:pt x="44357" y="1143000"/>
                    <a:pt x="28575" y="1143000"/>
                  </a:cubicBezTo>
                  <a:lnTo>
                    <a:pt x="28575" y="1143000"/>
                  </a:lnTo>
                  <a:cubicBezTo>
                    <a:pt x="12793" y="1143000"/>
                    <a:pt x="0" y="1130207"/>
                    <a:pt x="0" y="1114425"/>
                  </a:cubicBezTo>
                  <a:lnTo>
                    <a:pt x="0" y="28575"/>
                  </a:lnTo>
                  <a:cubicBezTo>
                    <a:pt x="0" y="12793"/>
                    <a:pt x="12793" y="0"/>
                    <a:pt x="28575" y="0"/>
                  </a:cubicBezTo>
                  <a:close/>
                </a:path>
              </a:pathLst>
            </a:custGeom>
            <a:solidFill>
              <a:srgbClr val="4A90D9"/>
            </a:solidFill>
            <a:ln>
              <a:noFill/>
            </a:ln>
            <a:effectLst>
              <a:outerShdw blurRad="57150" dist="19050" dir="10798281" algn="tl" rotWithShape="0">
                <a:srgbClr val="000000">
                  <a:alpha val="10000"/>
                </a:srgbClr>
              </a:outerShdw>
            </a:effectLst>
          </p:spPr>
        </p:sp>
        <p:sp>
          <p:nvSpPr>
            <p:cNvPr id="19" name="TextBox 19"/>
            <p:cNvSpPr txBox="1"/>
            <p:nvPr/>
          </p:nvSpPr>
          <p:spPr>
            <a:xfrm>
              <a:off x="4684395" y="1836420"/>
              <a:ext cx="465811" cy="48768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2400" b="1" dirty="0">
                  <a:solidFill>
                    <a:srgbClr val="4A90D9"/>
                  </a:solidFill>
                  <a:latin typeface="Segoe UI"/>
                  <a:ea typeface="Microsoft YaHei"/>
                  <a:cs typeface="Segoe UI"/>
                </a:rPr>
                <a:t>02</a:t>
              </a:r>
            </a:p>
          </p:txBody>
        </p:sp>
        <p:sp>
          <p:nvSpPr>
            <p:cNvPr id="20" name="TextBox 20"/>
            <p:cNvSpPr txBox="1"/>
            <p:nvPr/>
          </p:nvSpPr>
          <p:spPr>
            <a:xfrm>
              <a:off x="5267325" y="1933575"/>
              <a:ext cx="1188244" cy="30480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1500" b="1" dirty="0">
                  <a:solidFill>
                    <a:srgbClr val="1E3A5F"/>
                  </a:solidFill>
                  <a:latin typeface="Segoe UI"/>
                  <a:ea typeface="Microsoft YaHei"/>
                  <a:cs typeface="Segoe UI"/>
                </a:rPr>
                <a:t>财政及债务</a:t>
              </a:r>
            </a:p>
          </p:txBody>
        </p:sp>
        <p:sp>
          <p:nvSpPr>
            <p:cNvPr id="21" name="TextBox 21"/>
            <p:cNvSpPr txBox="1"/>
            <p:nvPr/>
          </p:nvSpPr>
          <p:spPr>
            <a:xfrm>
              <a:off x="4702492" y="2323624"/>
              <a:ext cx="1740670" cy="19812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975" dirty="0">
                  <a:solidFill>
                    <a:srgbClr val="64748B"/>
                  </a:solidFill>
                  <a:latin typeface="Segoe UI"/>
                  <a:ea typeface="Microsoft YaHei"/>
                  <a:cs typeface="Segoe UI"/>
                </a:rPr>
                <a:t>一般公共预算收入 2,595亿</a:t>
              </a:r>
            </a:p>
          </p:txBody>
        </p:sp>
        <p:sp>
          <p:nvSpPr>
            <p:cNvPr id="22" name="TextBox 22"/>
            <p:cNvSpPr txBox="1"/>
            <p:nvPr/>
          </p:nvSpPr>
          <p:spPr>
            <a:xfrm>
              <a:off x="4702492" y="2514124"/>
              <a:ext cx="1213795" cy="19812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975" dirty="0">
                  <a:solidFill>
                    <a:srgbClr val="64748B"/>
                  </a:solidFill>
                  <a:latin typeface="Segoe UI"/>
                  <a:ea typeface="Microsoft YaHei"/>
                  <a:cs typeface="Segoe UI"/>
                </a:rPr>
                <a:t>财政自给率 46.17%</a:t>
              </a:r>
            </a:p>
          </p:txBody>
        </p:sp>
      </p:grpSp>
      <p:grpSp>
        <p:nvGrpSpPr>
          <p:cNvPr id="30" name="Group 30"/>
          <p:cNvGrpSpPr/>
          <p:nvPr/>
        </p:nvGrpSpPr>
        <p:grpSpPr>
          <a:xfrm>
            <a:off x="8096250" y="1714500"/>
            <a:ext cx="3333750" cy="1143000"/>
            <a:chOff x="8096250" y="1714500"/>
            <a:chExt cx="3333750" cy="1143000"/>
          </a:xfrm>
          <a:effectLst>
            <a:outerShdw blurRad="57150" dist="19050" dir="10798281" algn="tl" rotWithShape="0">
              <a:srgbClr val="000000">
                <a:alpha val="10000"/>
              </a:srgbClr>
            </a:outerShdw>
          </a:effectLst>
        </p:grpSpPr>
        <p:sp>
          <p:nvSpPr>
            <p:cNvPr id="24" name="Freeform 24"/>
            <p:cNvSpPr/>
            <p:nvPr/>
          </p:nvSpPr>
          <p:spPr>
            <a:xfrm>
              <a:off x="8096250" y="1714500"/>
              <a:ext cx="3333750" cy="1143000"/>
            </a:xfrm>
            <a:custGeom>
              <a:avLst/>
              <a:gdLst/>
              <a:ahLst/>
              <a:cxnLst/>
              <a:rect l="l" t="t" r="r" b="b"/>
              <a:pathLst>
                <a:path w="3333750" h="1143000">
                  <a:moveTo>
                    <a:pt x="76200" y="0"/>
                  </a:moveTo>
                  <a:lnTo>
                    <a:pt x="3257550" y="0"/>
                  </a:lnTo>
                  <a:cubicBezTo>
                    <a:pt x="3299634" y="0"/>
                    <a:pt x="3333750" y="34116"/>
                    <a:pt x="3333750" y="76200"/>
                  </a:cubicBezTo>
                  <a:lnTo>
                    <a:pt x="3333750" y="1066800"/>
                  </a:lnTo>
                  <a:cubicBezTo>
                    <a:pt x="3333750" y="1108884"/>
                    <a:pt x="3299634" y="1143000"/>
                    <a:pt x="3257550" y="1143000"/>
                  </a:cubicBezTo>
                  <a:lnTo>
                    <a:pt x="76200" y="1143000"/>
                  </a:lnTo>
                  <a:cubicBezTo>
                    <a:pt x="34116" y="1143000"/>
                    <a:pt x="0" y="1108884"/>
                    <a:pt x="0" y="1066800"/>
                  </a:cubicBezTo>
                  <a:lnTo>
                    <a:pt x="0" y="76200"/>
                  </a:lnTo>
                  <a:cubicBezTo>
                    <a:pt x="0" y="34116"/>
                    <a:pt x="34116" y="0"/>
                    <a:pt x="76200" y="0"/>
                  </a:cubicBezTo>
                  <a:close/>
                </a:path>
              </a:pathLst>
            </a:custGeom>
            <a:solidFill>
              <a:srgbClr val="FFFFFF"/>
            </a:solidFill>
            <a:ln>
              <a:noFill/>
            </a:ln>
            <a:effectLst>
              <a:outerShdw blurRad="57150" dist="19050" dir="10798281" algn="tl" rotWithShape="0">
                <a:srgbClr val="000000">
                  <a:alpha val="10000"/>
                </a:srgbClr>
              </a:outerShdw>
            </a:effectLst>
          </p:spPr>
        </p:sp>
        <p:sp>
          <p:nvSpPr>
            <p:cNvPr id="25" name="Freeform 25"/>
            <p:cNvSpPr/>
            <p:nvPr/>
          </p:nvSpPr>
          <p:spPr>
            <a:xfrm>
              <a:off x="8096250" y="1714500"/>
              <a:ext cx="57150" cy="1143000"/>
            </a:xfrm>
            <a:custGeom>
              <a:avLst/>
              <a:gdLst/>
              <a:ahLst/>
              <a:cxnLst/>
              <a:rect l="l" t="t" r="r" b="b"/>
              <a:pathLst>
                <a:path w="57150" h="1143000">
                  <a:moveTo>
                    <a:pt x="28575" y="0"/>
                  </a:moveTo>
                  <a:lnTo>
                    <a:pt x="28575" y="0"/>
                  </a:lnTo>
                  <a:cubicBezTo>
                    <a:pt x="44357" y="0"/>
                    <a:pt x="57150" y="12793"/>
                    <a:pt x="57150" y="28575"/>
                  </a:cubicBezTo>
                  <a:lnTo>
                    <a:pt x="57150" y="1114425"/>
                  </a:lnTo>
                  <a:cubicBezTo>
                    <a:pt x="57150" y="1130207"/>
                    <a:pt x="44357" y="1143000"/>
                    <a:pt x="28575" y="1143000"/>
                  </a:cubicBezTo>
                  <a:lnTo>
                    <a:pt x="28575" y="1143000"/>
                  </a:lnTo>
                  <a:cubicBezTo>
                    <a:pt x="12793" y="1143000"/>
                    <a:pt x="0" y="1130207"/>
                    <a:pt x="0" y="1114425"/>
                  </a:cubicBezTo>
                  <a:lnTo>
                    <a:pt x="0" y="28575"/>
                  </a:lnTo>
                  <a:cubicBezTo>
                    <a:pt x="0" y="12793"/>
                    <a:pt x="12793" y="0"/>
                    <a:pt x="28575" y="0"/>
                  </a:cubicBezTo>
                  <a:close/>
                </a:path>
              </a:pathLst>
            </a:custGeom>
            <a:solidFill>
              <a:srgbClr val="4A90D9"/>
            </a:solidFill>
            <a:ln>
              <a:noFill/>
            </a:ln>
            <a:effectLst>
              <a:outerShdw blurRad="57150" dist="19050" dir="10798281" algn="tl" rotWithShape="0">
                <a:srgbClr val="000000">
                  <a:alpha val="10000"/>
                </a:srgbClr>
              </a:outerShdw>
            </a:effectLst>
          </p:spPr>
        </p:sp>
        <p:sp>
          <p:nvSpPr>
            <p:cNvPr id="26" name="TextBox 26"/>
            <p:cNvSpPr txBox="1"/>
            <p:nvPr/>
          </p:nvSpPr>
          <p:spPr>
            <a:xfrm>
              <a:off x="8351520" y="1836420"/>
              <a:ext cx="465811" cy="48768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2400" b="1" dirty="0">
                  <a:solidFill>
                    <a:srgbClr val="4A90D9"/>
                  </a:solidFill>
                  <a:latin typeface="Segoe UI"/>
                  <a:ea typeface="Microsoft YaHei"/>
                  <a:cs typeface="Segoe UI"/>
                </a:rPr>
                <a:t>03</a:t>
              </a:r>
            </a:p>
          </p:txBody>
        </p:sp>
        <p:sp>
          <p:nvSpPr>
            <p:cNvPr id="27" name="TextBox 27"/>
            <p:cNvSpPr txBox="1"/>
            <p:nvPr/>
          </p:nvSpPr>
          <p:spPr>
            <a:xfrm>
              <a:off x="8934450" y="1933575"/>
              <a:ext cx="958215" cy="30480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1500" b="1" dirty="0">
                  <a:solidFill>
                    <a:srgbClr val="1E3A5F"/>
                  </a:solidFill>
                  <a:latin typeface="Segoe UI"/>
                  <a:ea typeface="Microsoft YaHei"/>
                  <a:cs typeface="Segoe UI"/>
                </a:rPr>
                <a:t>区域城投</a:t>
              </a:r>
            </a:p>
          </p:txBody>
        </p:sp>
        <p:sp>
          <p:nvSpPr>
            <p:cNvPr id="28" name="TextBox 28"/>
            <p:cNvSpPr txBox="1"/>
            <p:nvPr/>
          </p:nvSpPr>
          <p:spPr>
            <a:xfrm>
              <a:off x="8369618" y="2323624"/>
              <a:ext cx="1014436" cy="19812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975" dirty="0">
                  <a:solidFill>
                    <a:srgbClr val="64748B"/>
                  </a:solidFill>
                  <a:latin typeface="Segoe UI"/>
                  <a:ea typeface="Microsoft YaHei"/>
                  <a:cs typeface="Segoe UI"/>
                </a:rPr>
                <a:t>城投平台 375家</a:t>
              </a:r>
            </a:p>
          </p:txBody>
        </p:sp>
        <p:sp>
          <p:nvSpPr>
            <p:cNvPr id="29" name="TextBox 29"/>
            <p:cNvSpPr txBox="1"/>
            <p:nvPr/>
          </p:nvSpPr>
          <p:spPr>
            <a:xfrm>
              <a:off x="8369618" y="2514124"/>
              <a:ext cx="1277874" cy="19812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975" dirty="0">
                  <a:solidFill>
                    <a:srgbClr val="64748B"/>
                  </a:solidFill>
                  <a:latin typeface="Segoe UI"/>
                  <a:ea typeface="Microsoft YaHei"/>
                  <a:cs typeface="Segoe UI"/>
                </a:rPr>
                <a:t>存量债余额 5,791亿</a:t>
              </a:r>
            </a:p>
          </p:txBody>
        </p:sp>
      </p:grpSp>
      <p:grpSp>
        <p:nvGrpSpPr>
          <p:cNvPr id="37" name="Group 37"/>
          <p:cNvGrpSpPr/>
          <p:nvPr/>
        </p:nvGrpSpPr>
        <p:grpSpPr>
          <a:xfrm>
            <a:off x="762000" y="3143250"/>
            <a:ext cx="3333750" cy="1143000"/>
            <a:chOff x="762000" y="3143250"/>
            <a:chExt cx="3333750" cy="1143000"/>
          </a:xfrm>
          <a:effectLst>
            <a:outerShdw blurRad="57150" dist="19050" dir="10798281" algn="tl" rotWithShape="0">
              <a:srgbClr val="000000">
                <a:alpha val="10000"/>
              </a:srgbClr>
            </a:outerShdw>
          </a:effectLst>
        </p:grpSpPr>
        <p:sp>
          <p:nvSpPr>
            <p:cNvPr id="31" name="Freeform 31"/>
            <p:cNvSpPr/>
            <p:nvPr/>
          </p:nvSpPr>
          <p:spPr>
            <a:xfrm>
              <a:off x="762000" y="3143250"/>
              <a:ext cx="3333750" cy="1143000"/>
            </a:xfrm>
            <a:custGeom>
              <a:avLst/>
              <a:gdLst/>
              <a:ahLst/>
              <a:cxnLst/>
              <a:rect l="l" t="t" r="r" b="b"/>
              <a:pathLst>
                <a:path w="3333750" h="1143000">
                  <a:moveTo>
                    <a:pt x="76200" y="0"/>
                  </a:moveTo>
                  <a:lnTo>
                    <a:pt x="3257550" y="0"/>
                  </a:lnTo>
                  <a:cubicBezTo>
                    <a:pt x="3299634" y="0"/>
                    <a:pt x="3333750" y="34116"/>
                    <a:pt x="3333750" y="76200"/>
                  </a:cubicBezTo>
                  <a:lnTo>
                    <a:pt x="3333750" y="1066800"/>
                  </a:lnTo>
                  <a:cubicBezTo>
                    <a:pt x="3333750" y="1108884"/>
                    <a:pt x="3299634" y="1143000"/>
                    <a:pt x="3257550" y="1143000"/>
                  </a:cubicBezTo>
                  <a:lnTo>
                    <a:pt x="76200" y="1143000"/>
                  </a:lnTo>
                  <a:cubicBezTo>
                    <a:pt x="34116" y="1143000"/>
                    <a:pt x="0" y="1108884"/>
                    <a:pt x="0" y="1066800"/>
                  </a:cubicBezTo>
                  <a:lnTo>
                    <a:pt x="0" y="76200"/>
                  </a:lnTo>
                  <a:cubicBezTo>
                    <a:pt x="0" y="34116"/>
                    <a:pt x="34116" y="0"/>
                    <a:pt x="76200" y="0"/>
                  </a:cubicBezTo>
                  <a:close/>
                </a:path>
              </a:pathLst>
            </a:custGeom>
            <a:solidFill>
              <a:srgbClr val="FFFFFF"/>
            </a:solidFill>
            <a:ln>
              <a:noFill/>
            </a:ln>
            <a:effectLst>
              <a:outerShdw blurRad="57150" dist="19050" dir="10798281" algn="tl" rotWithShape="0">
                <a:srgbClr val="000000">
                  <a:alpha val="10000"/>
                </a:srgbClr>
              </a:outerShdw>
            </a:effectLst>
          </p:spPr>
        </p:sp>
        <p:sp>
          <p:nvSpPr>
            <p:cNvPr id="32" name="Freeform 32"/>
            <p:cNvSpPr/>
            <p:nvPr/>
          </p:nvSpPr>
          <p:spPr>
            <a:xfrm>
              <a:off x="762000" y="3143250"/>
              <a:ext cx="57150" cy="1143000"/>
            </a:xfrm>
            <a:custGeom>
              <a:avLst/>
              <a:gdLst/>
              <a:ahLst/>
              <a:cxnLst/>
              <a:rect l="l" t="t" r="r" b="b"/>
              <a:pathLst>
                <a:path w="57150" h="1143000">
                  <a:moveTo>
                    <a:pt x="28575" y="0"/>
                  </a:moveTo>
                  <a:lnTo>
                    <a:pt x="28575" y="0"/>
                  </a:lnTo>
                  <a:cubicBezTo>
                    <a:pt x="44357" y="0"/>
                    <a:pt x="57150" y="12793"/>
                    <a:pt x="57150" y="28575"/>
                  </a:cubicBezTo>
                  <a:lnTo>
                    <a:pt x="57150" y="1114425"/>
                  </a:lnTo>
                  <a:cubicBezTo>
                    <a:pt x="57150" y="1130207"/>
                    <a:pt x="44357" y="1143000"/>
                    <a:pt x="28575" y="1143000"/>
                  </a:cubicBezTo>
                  <a:lnTo>
                    <a:pt x="28575" y="1143000"/>
                  </a:lnTo>
                  <a:cubicBezTo>
                    <a:pt x="12793" y="1143000"/>
                    <a:pt x="0" y="1130207"/>
                    <a:pt x="0" y="1114425"/>
                  </a:cubicBezTo>
                  <a:lnTo>
                    <a:pt x="0" y="28575"/>
                  </a:lnTo>
                  <a:cubicBezTo>
                    <a:pt x="0" y="12793"/>
                    <a:pt x="12793" y="0"/>
                    <a:pt x="28575" y="0"/>
                  </a:cubicBezTo>
                  <a:close/>
                </a:path>
              </a:pathLst>
            </a:custGeom>
            <a:solidFill>
              <a:srgbClr val="2ECC71"/>
            </a:solidFill>
            <a:ln>
              <a:noFill/>
            </a:ln>
            <a:effectLst>
              <a:outerShdw blurRad="57150" dist="19050" dir="10798281" algn="tl" rotWithShape="0">
                <a:srgbClr val="000000">
                  <a:alpha val="10000"/>
                </a:srgbClr>
              </a:outerShdw>
            </a:effectLst>
          </p:spPr>
        </p:sp>
        <p:sp>
          <p:nvSpPr>
            <p:cNvPr id="33" name="TextBox 33"/>
            <p:cNvSpPr txBox="1"/>
            <p:nvPr/>
          </p:nvSpPr>
          <p:spPr>
            <a:xfrm>
              <a:off x="1017270" y="3265170"/>
              <a:ext cx="465811" cy="48768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2400" b="1" dirty="0">
                  <a:solidFill>
                    <a:srgbClr val="2ECC71"/>
                  </a:solidFill>
                  <a:latin typeface="Segoe UI"/>
                  <a:ea typeface="Microsoft YaHei"/>
                  <a:cs typeface="Segoe UI"/>
                </a:rPr>
                <a:t>04</a:t>
              </a:r>
            </a:p>
          </p:txBody>
        </p:sp>
        <p:sp>
          <p:nvSpPr>
            <p:cNvPr id="34" name="TextBox 34"/>
            <p:cNvSpPr txBox="1"/>
            <p:nvPr/>
          </p:nvSpPr>
          <p:spPr>
            <a:xfrm>
              <a:off x="1600200" y="3362325"/>
              <a:ext cx="1648301" cy="30480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1500" b="1" dirty="0">
                  <a:solidFill>
                    <a:srgbClr val="1E3A5F"/>
                  </a:solidFill>
                  <a:latin typeface="Segoe UI"/>
                  <a:ea typeface="Microsoft YaHei"/>
                  <a:cs typeface="Segoe UI"/>
                </a:rPr>
                <a:t>银行业金融资源</a:t>
              </a:r>
            </a:p>
          </p:txBody>
        </p:sp>
        <p:sp>
          <p:nvSpPr>
            <p:cNvPr id="35" name="TextBox 35"/>
            <p:cNvSpPr txBox="1"/>
            <p:nvPr/>
          </p:nvSpPr>
          <p:spPr>
            <a:xfrm>
              <a:off x="1035368" y="3752374"/>
              <a:ext cx="1484352" cy="19812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975" dirty="0">
                  <a:solidFill>
                    <a:srgbClr val="64748B"/>
                  </a:solidFill>
                  <a:latin typeface="Segoe UI"/>
                  <a:ea typeface="Microsoft YaHei"/>
                  <a:cs typeface="Segoe UI"/>
                </a:rPr>
                <a:t>银行业总资产 8.12万亿</a:t>
              </a:r>
            </a:p>
          </p:txBody>
        </p:sp>
        <p:sp>
          <p:nvSpPr>
            <p:cNvPr id="36" name="TextBox 36"/>
            <p:cNvSpPr txBox="1"/>
            <p:nvPr/>
          </p:nvSpPr>
          <p:spPr>
            <a:xfrm>
              <a:off x="1035368" y="3942874"/>
              <a:ext cx="1099876" cy="19812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975" dirty="0">
                  <a:solidFill>
                    <a:srgbClr val="64748B"/>
                  </a:solidFill>
                  <a:latin typeface="Segoe UI"/>
                  <a:ea typeface="Microsoft YaHei"/>
                  <a:cs typeface="Segoe UI"/>
                </a:rPr>
                <a:t>不良贷款率 1.14%</a:t>
              </a:r>
            </a:p>
          </p:txBody>
        </p:sp>
      </p:grpSp>
      <p:grpSp>
        <p:nvGrpSpPr>
          <p:cNvPr id="44" name="Group 44"/>
          <p:cNvGrpSpPr/>
          <p:nvPr/>
        </p:nvGrpSpPr>
        <p:grpSpPr>
          <a:xfrm>
            <a:off x="4429125" y="3143250"/>
            <a:ext cx="3333750" cy="1143000"/>
            <a:chOff x="4429125" y="3143250"/>
            <a:chExt cx="3333750" cy="1143000"/>
          </a:xfrm>
          <a:effectLst>
            <a:outerShdw blurRad="57150" dist="19050" dir="10798281" algn="tl" rotWithShape="0">
              <a:srgbClr val="000000">
                <a:alpha val="10000"/>
              </a:srgbClr>
            </a:outerShdw>
          </a:effectLst>
        </p:grpSpPr>
        <p:sp>
          <p:nvSpPr>
            <p:cNvPr id="38" name="Freeform 38"/>
            <p:cNvSpPr/>
            <p:nvPr/>
          </p:nvSpPr>
          <p:spPr>
            <a:xfrm>
              <a:off x="4429125" y="3143250"/>
              <a:ext cx="3333750" cy="1143000"/>
            </a:xfrm>
            <a:custGeom>
              <a:avLst/>
              <a:gdLst/>
              <a:ahLst/>
              <a:cxnLst/>
              <a:rect l="l" t="t" r="r" b="b"/>
              <a:pathLst>
                <a:path w="3333750" h="1143000">
                  <a:moveTo>
                    <a:pt x="76200" y="0"/>
                  </a:moveTo>
                  <a:lnTo>
                    <a:pt x="3257550" y="0"/>
                  </a:lnTo>
                  <a:cubicBezTo>
                    <a:pt x="3299634" y="0"/>
                    <a:pt x="3333750" y="34116"/>
                    <a:pt x="3333750" y="76200"/>
                  </a:cubicBezTo>
                  <a:lnTo>
                    <a:pt x="3333750" y="1066800"/>
                  </a:lnTo>
                  <a:cubicBezTo>
                    <a:pt x="3333750" y="1108884"/>
                    <a:pt x="3299634" y="1143000"/>
                    <a:pt x="3257550" y="1143000"/>
                  </a:cubicBezTo>
                  <a:lnTo>
                    <a:pt x="76200" y="1143000"/>
                  </a:lnTo>
                  <a:cubicBezTo>
                    <a:pt x="34116" y="1143000"/>
                    <a:pt x="0" y="1108884"/>
                    <a:pt x="0" y="1066800"/>
                  </a:cubicBezTo>
                  <a:lnTo>
                    <a:pt x="0" y="76200"/>
                  </a:lnTo>
                  <a:cubicBezTo>
                    <a:pt x="0" y="34116"/>
                    <a:pt x="34116" y="0"/>
                    <a:pt x="76200" y="0"/>
                  </a:cubicBezTo>
                  <a:close/>
                </a:path>
              </a:pathLst>
            </a:custGeom>
            <a:solidFill>
              <a:srgbClr val="FFFFFF"/>
            </a:solidFill>
            <a:ln>
              <a:noFill/>
            </a:ln>
            <a:effectLst>
              <a:outerShdw blurRad="57150" dist="19050" dir="10798281" algn="tl" rotWithShape="0">
                <a:srgbClr val="000000">
                  <a:alpha val="10000"/>
                </a:srgbClr>
              </a:outerShdw>
            </a:effectLst>
          </p:spPr>
        </p:sp>
        <p:sp>
          <p:nvSpPr>
            <p:cNvPr id="39" name="Freeform 39"/>
            <p:cNvSpPr/>
            <p:nvPr/>
          </p:nvSpPr>
          <p:spPr>
            <a:xfrm>
              <a:off x="4429125" y="3143250"/>
              <a:ext cx="57150" cy="1143000"/>
            </a:xfrm>
            <a:custGeom>
              <a:avLst/>
              <a:gdLst/>
              <a:ahLst/>
              <a:cxnLst/>
              <a:rect l="l" t="t" r="r" b="b"/>
              <a:pathLst>
                <a:path w="57150" h="1143000">
                  <a:moveTo>
                    <a:pt x="28575" y="0"/>
                  </a:moveTo>
                  <a:lnTo>
                    <a:pt x="28575" y="0"/>
                  </a:lnTo>
                  <a:cubicBezTo>
                    <a:pt x="44357" y="0"/>
                    <a:pt x="57150" y="12793"/>
                    <a:pt x="57150" y="28575"/>
                  </a:cubicBezTo>
                  <a:lnTo>
                    <a:pt x="57150" y="1114425"/>
                  </a:lnTo>
                  <a:cubicBezTo>
                    <a:pt x="57150" y="1130207"/>
                    <a:pt x="44357" y="1143000"/>
                    <a:pt x="28575" y="1143000"/>
                  </a:cubicBezTo>
                  <a:lnTo>
                    <a:pt x="28575" y="1143000"/>
                  </a:lnTo>
                  <a:cubicBezTo>
                    <a:pt x="12793" y="1143000"/>
                    <a:pt x="0" y="1130207"/>
                    <a:pt x="0" y="1114425"/>
                  </a:cubicBezTo>
                  <a:lnTo>
                    <a:pt x="0" y="28575"/>
                  </a:lnTo>
                  <a:cubicBezTo>
                    <a:pt x="0" y="12793"/>
                    <a:pt x="12793" y="0"/>
                    <a:pt x="28575" y="0"/>
                  </a:cubicBezTo>
                  <a:close/>
                </a:path>
              </a:pathLst>
            </a:custGeom>
            <a:solidFill>
              <a:srgbClr val="2ECC71"/>
            </a:solidFill>
            <a:ln>
              <a:noFill/>
            </a:ln>
            <a:effectLst>
              <a:outerShdw blurRad="57150" dist="19050" dir="10798281" algn="tl" rotWithShape="0">
                <a:srgbClr val="000000">
                  <a:alpha val="10000"/>
                </a:srgbClr>
              </a:outerShdw>
            </a:effectLst>
          </p:spPr>
        </p:sp>
        <p:sp>
          <p:nvSpPr>
            <p:cNvPr id="40" name="TextBox 40"/>
            <p:cNvSpPr txBox="1"/>
            <p:nvPr/>
          </p:nvSpPr>
          <p:spPr>
            <a:xfrm>
              <a:off x="4684395" y="3265170"/>
              <a:ext cx="465811" cy="48768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2400" b="1" dirty="0">
                  <a:solidFill>
                    <a:srgbClr val="2ECC71"/>
                  </a:solidFill>
                  <a:latin typeface="Segoe UI"/>
                  <a:ea typeface="Microsoft YaHei"/>
                  <a:cs typeface="Segoe UI"/>
                </a:rPr>
                <a:t>05</a:t>
              </a:r>
            </a:p>
          </p:txBody>
        </p:sp>
        <p:sp>
          <p:nvSpPr>
            <p:cNvPr id="41" name="TextBox 41"/>
            <p:cNvSpPr txBox="1"/>
            <p:nvPr/>
          </p:nvSpPr>
          <p:spPr>
            <a:xfrm>
              <a:off x="5267325" y="3362325"/>
              <a:ext cx="958215" cy="30480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1500" b="1" dirty="0">
                  <a:solidFill>
                    <a:srgbClr val="1E3A5F"/>
                  </a:solidFill>
                  <a:latin typeface="Segoe UI"/>
                  <a:ea typeface="Microsoft YaHei"/>
                  <a:cs typeface="Segoe UI"/>
                </a:rPr>
                <a:t>区域融资</a:t>
              </a:r>
            </a:p>
          </p:txBody>
        </p:sp>
        <p:sp>
          <p:nvSpPr>
            <p:cNvPr id="42" name="TextBox 42"/>
            <p:cNvSpPr txBox="1"/>
            <p:nvPr/>
          </p:nvSpPr>
          <p:spPr>
            <a:xfrm>
              <a:off x="4702492" y="3752374"/>
              <a:ext cx="1455872" cy="19812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975" dirty="0">
                  <a:solidFill>
                    <a:srgbClr val="64748B"/>
                  </a:solidFill>
                  <a:latin typeface="Segoe UI"/>
                  <a:ea typeface="Microsoft YaHei"/>
                  <a:cs typeface="Segoe UI"/>
                </a:rPr>
                <a:t>社融规模增量 7,565亿</a:t>
              </a:r>
            </a:p>
          </p:txBody>
        </p:sp>
        <p:sp>
          <p:nvSpPr>
            <p:cNvPr id="43" name="TextBox 43"/>
            <p:cNvSpPr txBox="1"/>
            <p:nvPr/>
          </p:nvSpPr>
          <p:spPr>
            <a:xfrm>
              <a:off x="4702492" y="3942874"/>
              <a:ext cx="1420273" cy="19812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975" dirty="0">
                  <a:solidFill>
                    <a:srgbClr val="64748B"/>
                  </a:solidFill>
                  <a:latin typeface="Segoe UI"/>
                  <a:ea typeface="Microsoft YaHei"/>
                  <a:cs typeface="Segoe UI"/>
                </a:rPr>
                <a:t>地方债净融资 2,169亿</a:t>
              </a:r>
            </a:p>
          </p:txBody>
        </p:sp>
      </p:grpSp>
      <p:grpSp>
        <p:nvGrpSpPr>
          <p:cNvPr id="51" name="Group 51"/>
          <p:cNvGrpSpPr/>
          <p:nvPr/>
        </p:nvGrpSpPr>
        <p:grpSpPr>
          <a:xfrm>
            <a:off x="8096250" y="3143250"/>
            <a:ext cx="3333750" cy="1143000"/>
            <a:chOff x="8096250" y="3143250"/>
            <a:chExt cx="3333750" cy="1143000"/>
          </a:xfrm>
          <a:effectLst>
            <a:outerShdw blurRad="57150" dist="19050" dir="10798281" algn="tl" rotWithShape="0">
              <a:srgbClr val="000000">
                <a:alpha val="10000"/>
              </a:srgbClr>
            </a:outerShdw>
          </a:effectLst>
        </p:grpSpPr>
        <p:sp>
          <p:nvSpPr>
            <p:cNvPr id="45" name="Freeform 45"/>
            <p:cNvSpPr/>
            <p:nvPr/>
          </p:nvSpPr>
          <p:spPr>
            <a:xfrm>
              <a:off x="8096250" y="3143250"/>
              <a:ext cx="3333750" cy="1143000"/>
            </a:xfrm>
            <a:custGeom>
              <a:avLst/>
              <a:gdLst/>
              <a:ahLst/>
              <a:cxnLst/>
              <a:rect l="l" t="t" r="r" b="b"/>
              <a:pathLst>
                <a:path w="3333750" h="1143000">
                  <a:moveTo>
                    <a:pt x="76200" y="0"/>
                  </a:moveTo>
                  <a:lnTo>
                    <a:pt x="3257550" y="0"/>
                  </a:lnTo>
                  <a:cubicBezTo>
                    <a:pt x="3299634" y="0"/>
                    <a:pt x="3333750" y="34116"/>
                    <a:pt x="3333750" y="76200"/>
                  </a:cubicBezTo>
                  <a:lnTo>
                    <a:pt x="3333750" y="1066800"/>
                  </a:lnTo>
                  <a:cubicBezTo>
                    <a:pt x="3333750" y="1108884"/>
                    <a:pt x="3299634" y="1143000"/>
                    <a:pt x="3257550" y="1143000"/>
                  </a:cubicBezTo>
                  <a:lnTo>
                    <a:pt x="76200" y="1143000"/>
                  </a:lnTo>
                  <a:cubicBezTo>
                    <a:pt x="34116" y="1143000"/>
                    <a:pt x="0" y="1108884"/>
                    <a:pt x="0" y="1066800"/>
                  </a:cubicBezTo>
                  <a:lnTo>
                    <a:pt x="0" y="76200"/>
                  </a:lnTo>
                  <a:cubicBezTo>
                    <a:pt x="0" y="34116"/>
                    <a:pt x="34116" y="0"/>
                    <a:pt x="76200" y="0"/>
                  </a:cubicBezTo>
                  <a:close/>
                </a:path>
              </a:pathLst>
            </a:custGeom>
            <a:solidFill>
              <a:srgbClr val="FFFFFF"/>
            </a:solidFill>
            <a:ln>
              <a:noFill/>
            </a:ln>
            <a:effectLst>
              <a:outerShdw blurRad="57150" dist="19050" dir="10798281" algn="tl" rotWithShape="0">
                <a:srgbClr val="000000">
                  <a:alpha val="10000"/>
                </a:srgbClr>
              </a:outerShdw>
            </a:effectLst>
          </p:spPr>
        </p:sp>
        <p:sp>
          <p:nvSpPr>
            <p:cNvPr id="46" name="Freeform 46"/>
            <p:cNvSpPr/>
            <p:nvPr/>
          </p:nvSpPr>
          <p:spPr>
            <a:xfrm>
              <a:off x="8096250" y="3143250"/>
              <a:ext cx="57150" cy="1143000"/>
            </a:xfrm>
            <a:custGeom>
              <a:avLst/>
              <a:gdLst/>
              <a:ahLst/>
              <a:cxnLst/>
              <a:rect l="l" t="t" r="r" b="b"/>
              <a:pathLst>
                <a:path w="57150" h="1143000">
                  <a:moveTo>
                    <a:pt x="28575" y="0"/>
                  </a:moveTo>
                  <a:lnTo>
                    <a:pt x="28575" y="0"/>
                  </a:lnTo>
                  <a:cubicBezTo>
                    <a:pt x="44357" y="0"/>
                    <a:pt x="57150" y="12793"/>
                    <a:pt x="57150" y="28575"/>
                  </a:cubicBezTo>
                  <a:lnTo>
                    <a:pt x="57150" y="1114425"/>
                  </a:lnTo>
                  <a:cubicBezTo>
                    <a:pt x="57150" y="1130207"/>
                    <a:pt x="44357" y="1143000"/>
                    <a:pt x="28575" y="1143000"/>
                  </a:cubicBezTo>
                  <a:lnTo>
                    <a:pt x="28575" y="1143000"/>
                  </a:lnTo>
                  <a:cubicBezTo>
                    <a:pt x="12793" y="1143000"/>
                    <a:pt x="0" y="1130207"/>
                    <a:pt x="0" y="1114425"/>
                  </a:cubicBezTo>
                  <a:lnTo>
                    <a:pt x="0" y="28575"/>
                  </a:lnTo>
                  <a:cubicBezTo>
                    <a:pt x="0" y="12793"/>
                    <a:pt x="12793" y="0"/>
                    <a:pt x="28575" y="0"/>
                  </a:cubicBezTo>
                  <a:close/>
                </a:path>
              </a:pathLst>
            </a:custGeom>
            <a:solidFill>
              <a:srgbClr val="E63946"/>
            </a:solidFill>
            <a:ln>
              <a:noFill/>
            </a:ln>
            <a:effectLst>
              <a:outerShdw blurRad="57150" dist="19050" dir="10798281" algn="tl" rotWithShape="0">
                <a:srgbClr val="000000">
                  <a:alpha val="10000"/>
                </a:srgbClr>
              </a:outerShdw>
            </a:effectLst>
          </p:spPr>
        </p:sp>
        <p:sp>
          <p:nvSpPr>
            <p:cNvPr id="47" name="TextBox 47"/>
            <p:cNvSpPr txBox="1"/>
            <p:nvPr/>
          </p:nvSpPr>
          <p:spPr>
            <a:xfrm>
              <a:off x="8351520" y="3265170"/>
              <a:ext cx="465811" cy="48768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2400" b="1" dirty="0">
                  <a:solidFill>
                    <a:srgbClr val="E63946"/>
                  </a:solidFill>
                  <a:latin typeface="Segoe UI"/>
                  <a:ea typeface="Microsoft YaHei"/>
                  <a:cs typeface="Segoe UI"/>
                </a:rPr>
                <a:t>06</a:t>
              </a:r>
            </a:p>
          </p:txBody>
        </p:sp>
        <p:sp>
          <p:nvSpPr>
            <p:cNvPr id="48" name="TextBox 48"/>
            <p:cNvSpPr txBox="1"/>
            <p:nvPr/>
          </p:nvSpPr>
          <p:spPr>
            <a:xfrm>
              <a:off x="8934450" y="3362325"/>
              <a:ext cx="958215" cy="30480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1500" b="1" dirty="0">
                  <a:solidFill>
                    <a:srgbClr val="1E3A5F"/>
                  </a:solidFill>
                  <a:latin typeface="Segoe UI"/>
                  <a:ea typeface="Microsoft YaHei"/>
                  <a:cs typeface="Segoe UI"/>
                </a:rPr>
                <a:t>区域风险</a:t>
              </a:r>
            </a:p>
          </p:txBody>
        </p:sp>
        <p:sp>
          <p:nvSpPr>
            <p:cNvPr id="49" name="TextBox 49"/>
            <p:cNvSpPr txBox="1"/>
            <p:nvPr/>
          </p:nvSpPr>
          <p:spPr>
            <a:xfrm>
              <a:off x="8369618" y="3752374"/>
              <a:ext cx="1142595" cy="19812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975" dirty="0">
                  <a:solidFill>
                    <a:srgbClr val="64748B"/>
                  </a:solidFill>
                  <a:latin typeface="Segoe UI"/>
                  <a:ea typeface="Microsoft YaHei"/>
                  <a:cs typeface="Segoe UI"/>
                </a:rPr>
                <a:t>非标风险事件 3次</a:t>
              </a:r>
            </a:p>
          </p:txBody>
        </p:sp>
        <p:sp>
          <p:nvSpPr>
            <p:cNvPr id="50" name="TextBox 50"/>
            <p:cNvSpPr txBox="1"/>
            <p:nvPr/>
          </p:nvSpPr>
          <p:spPr>
            <a:xfrm>
              <a:off x="8369618" y="3942874"/>
              <a:ext cx="779478" cy="19812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975" dirty="0">
                  <a:solidFill>
                    <a:srgbClr val="64748B"/>
                  </a:solidFill>
                  <a:latin typeface="Segoe UI"/>
                  <a:ea typeface="Microsoft YaHei"/>
                  <a:cs typeface="Segoe UI"/>
                </a:rPr>
                <a:t>债券违约 无</a:t>
              </a:r>
            </a:p>
          </p:txBody>
        </p:sp>
      </p:grpSp>
      <p:grpSp>
        <p:nvGrpSpPr>
          <p:cNvPr id="58" name="Group 58"/>
          <p:cNvGrpSpPr/>
          <p:nvPr/>
        </p:nvGrpSpPr>
        <p:grpSpPr>
          <a:xfrm>
            <a:off x="762000" y="4572000"/>
            <a:ext cx="3333750" cy="1143000"/>
            <a:chOff x="762000" y="4572000"/>
            <a:chExt cx="3333750" cy="1143000"/>
          </a:xfrm>
          <a:effectLst>
            <a:outerShdw blurRad="57150" dist="19050" dir="10798281" algn="tl" rotWithShape="0">
              <a:srgbClr val="000000">
                <a:alpha val="10000"/>
              </a:srgbClr>
            </a:outerShdw>
          </a:effectLst>
        </p:grpSpPr>
        <p:sp>
          <p:nvSpPr>
            <p:cNvPr id="52" name="Freeform 52"/>
            <p:cNvSpPr/>
            <p:nvPr/>
          </p:nvSpPr>
          <p:spPr>
            <a:xfrm>
              <a:off x="762000" y="4572000"/>
              <a:ext cx="3333750" cy="1143000"/>
            </a:xfrm>
            <a:custGeom>
              <a:avLst/>
              <a:gdLst/>
              <a:ahLst/>
              <a:cxnLst/>
              <a:rect l="l" t="t" r="r" b="b"/>
              <a:pathLst>
                <a:path w="3333750" h="1143000">
                  <a:moveTo>
                    <a:pt x="76200" y="0"/>
                  </a:moveTo>
                  <a:lnTo>
                    <a:pt x="3257550" y="0"/>
                  </a:lnTo>
                  <a:cubicBezTo>
                    <a:pt x="3299634" y="0"/>
                    <a:pt x="3333750" y="34116"/>
                    <a:pt x="3333750" y="76200"/>
                  </a:cubicBezTo>
                  <a:lnTo>
                    <a:pt x="3333750" y="1066800"/>
                  </a:lnTo>
                  <a:cubicBezTo>
                    <a:pt x="3333750" y="1108884"/>
                    <a:pt x="3299634" y="1143000"/>
                    <a:pt x="3257550" y="1143000"/>
                  </a:cubicBezTo>
                  <a:lnTo>
                    <a:pt x="76200" y="1143000"/>
                  </a:lnTo>
                  <a:cubicBezTo>
                    <a:pt x="34116" y="1143000"/>
                    <a:pt x="0" y="1108884"/>
                    <a:pt x="0" y="1066800"/>
                  </a:cubicBezTo>
                  <a:lnTo>
                    <a:pt x="0" y="76200"/>
                  </a:lnTo>
                  <a:cubicBezTo>
                    <a:pt x="0" y="34116"/>
                    <a:pt x="34116" y="0"/>
                    <a:pt x="76200" y="0"/>
                  </a:cubicBezTo>
                  <a:close/>
                </a:path>
              </a:pathLst>
            </a:custGeom>
            <a:solidFill>
              <a:srgbClr val="FFFFFF"/>
            </a:solidFill>
            <a:ln>
              <a:noFill/>
            </a:ln>
            <a:effectLst>
              <a:outerShdw blurRad="57150" dist="19050" dir="10798281" algn="tl" rotWithShape="0">
                <a:srgbClr val="000000">
                  <a:alpha val="10000"/>
                </a:srgbClr>
              </a:outerShdw>
            </a:effectLst>
          </p:spPr>
        </p:sp>
        <p:sp>
          <p:nvSpPr>
            <p:cNvPr id="53" name="Freeform 53"/>
            <p:cNvSpPr/>
            <p:nvPr/>
          </p:nvSpPr>
          <p:spPr>
            <a:xfrm>
              <a:off x="762000" y="4572000"/>
              <a:ext cx="57150" cy="1143000"/>
            </a:xfrm>
            <a:custGeom>
              <a:avLst/>
              <a:gdLst/>
              <a:ahLst/>
              <a:cxnLst/>
              <a:rect l="l" t="t" r="r" b="b"/>
              <a:pathLst>
                <a:path w="57150" h="1143000">
                  <a:moveTo>
                    <a:pt x="28575" y="0"/>
                  </a:moveTo>
                  <a:lnTo>
                    <a:pt x="28575" y="0"/>
                  </a:lnTo>
                  <a:cubicBezTo>
                    <a:pt x="44357" y="0"/>
                    <a:pt x="57150" y="12793"/>
                    <a:pt x="57150" y="28575"/>
                  </a:cubicBezTo>
                  <a:lnTo>
                    <a:pt x="57150" y="1114425"/>
                  </a:lnTo>
                  <a:cubicBezTo>
                    <a:pt x="57150" y="1130207"/>
                    <a:pt x="44357" y="1143000"/>
                    <a:pt x="28575" y="1143000"/>
                  </a:cubicBezTo>
                  <a:lnTo>
                    <a:pt x="28575" y="1143000"/>
                  </a:lnTo>
                  <a:cubicBezTo>
                    <a:pt x="12793" y="1143000"/>
                    <a:pt x="0" y="1130207"/>
                    <a:pt x="0" y="1114425"/>
                  </a:cubicBezTo>
                  <a:lnTo>
                    <a:pt x="0" y="28575"/>
                  </a:lnTo>
                  <a:cubicBezTo>
                    <a:pt x="0" y="12793"/>
                    <a:pt x="12793" y="0"/>
                    <a:pt x="28575" y="0"/>
                  </a:cubicBezTo>
                  <a:close/>
                </a:path>
              </a:pathLst>
            </a:custGeom>
            <a:solidFill>
              <a:srgbClr val="F59E0B"/>
            </a:solidFill>
            <a:ln>
              <a:noFill/>
            </a:ln>
            <a:effectLst>
              <a:outerShdw blurRad="57150" dist="19050" dir="10798281" algn="tl" rotWithShape="0">
                <a:srgbClr val="000000">
                  <a:alpha val="10000"/>
                </a:srgbClr>
              </a:outerShdw>
            </a:effectLst>
          </p:spPr>
        </p:sp>
        <p:sp>
          <p:nvSpPr>
            <p:cNvPr id="54" name="TextBox 54"/>
            <p:cNvSpPr txBox="1"/>
            <p:nvPr/>
          </p:nvSpPr>
          <p:spPr>
            <a:xfrm>
              <a:off x="1017270" y="4693920"/>
              <a:ext cx="465811" cy="48768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2400" b="1" dirty="0">
                  <a:solidFill>
                    <a:srgbClr val="F59E0B"/>
                  </a:solidFill>
                  <a:latin typeface="Segoe UI"/>
                  <a:ea typeface="Microsoft YaHei"/>
                  <a:cs typeface="Segoe UI"/>
                </a:rPr>
                <a:t>07</a:t>
              </a:r>
            </a:p>
          </p:txBody>
        </p:sp>
        <p:sp>
          <p:nvSpPr>
            <p:cNvPr id="55" name="TextBox 55"/>
            <p:cNvSpPr txBox="1"/>
            <p:nvPr/>
          </p:nvSpPr>
          <p:spPr>
            <a:xfrm>
              <a:off x="1600200" y="4791075"/>
              <a:ext cx="1418272" cy="30480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1500" b="1" dirty="0">
                  <a:solidFill>
                    <a:srgbClr val="1E3A5F"/>
                  </a:solidFill>
                  <a:latin typeface="Segoe UI"/>
                  <a:ea typeface="Microsoft YaHei"/>
                  <a:cs typeface="Segoe UI"/>
                </a:rPr>
                <a:t>区域重点企业</a:t>
              </a:r>
            </a:p>
          </p:txBody>
        </p:sp>
        <p:sp>
          <p:nvSpPr>
            <p:cNvPr id="56" name="TextBox 56"/>
            <p:cNvSpPr txBox="1"/>
            <p:nvPr/>
          </p:nvSpPr>
          <p:spPr>
            <a:xfrm>
              <a:off x="1035368" y="5181124"/>
              <a:ext cx="1420273" cy="19812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975" dirty="0">
                  <a:solidFill>
                    <a:srgbClr val="64748B"/>
                  </a:solidFill>
                  <a:latin typeface="Segoe UI"/>
                  <a:ea typeface="Microsoft YaHei"/>
                  <a:cs typeface="Segoe UI"/>
                </a:rPr>
                <a:t>高新技术企业 9,109家</a:t>
              </a:r>
            </a:p>
          </p:txBody>
        </p:sp>
        <p:sp>
          <p:nvSpPr>
            <p:cNvPr id="57" name="TextBox 57"/>
            <p:cNvSpPr txBox="1"/>
            <p:nvPr/>
          </p:nvSpPr>
          <p:spPr>
            <a:xfrm>
              <a:off x="1035368" y="5371624"/>
              <a:ext cx="1171075" cy="19812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975" dirty="0">
                  <a:solidFill>
                    <a:srgbClr val="64748B"/>
                  </a:solidFill>
                  <a:latin typeface="Segoe UI"/>
                  <a:ea typeface="Microsoft YaHei"/>
                  <a:cs typeface="Segoe UI"/>
                </a:rPr>
                <a:t>国有企业 8,094家</a:t>
              </a:r>
            </a:p>
          </p:txBody>
        </p:sp>
      </p:grpSp>
      <p:grpSp>
        <p:nvGrpSpPr>
          <p:cNvPr id="65" name="Group 65"/>
          <p:cNvGrpSpPr/>
          <p:nvPr/>
        </p:nvGrpSpPr>
        <p:grpSpPr>
          <a:xfrm>
            <a:off x="4429125" y="4572000"/>
            <a:ext cx="7000875" cy="1143000"/>
            <a:chOff x="4429125" y="4572000"/>
            <a:chExt cx="7000875" cy="1143000"/>
          </a:xfrm>
          <a:effectLst>
            <a:outerShdw blurRad="57150" dist="19050" dir="10798281" algn="tl" rotWithShape="0">
              <a:srgbClr val="000000">
                <a:alpha val="10000"/>
              </a:srgbClr>
            </a:outerShdw>
          </a:effectLst>
        </p:grpSpPr>
        <p:sp>
          <p:nvSpPr>
            <p:cNvPr id="59" name="Freeform 59"/>
            <p:cNvSpPr/>
            <p:nvPr/>
          </p:nvSpPr>
          <p:spPr>
            <a:xfrm>
              <a:off x="4429125" y="4572000"/>
              <a:ext cx="7000875" cy="1143000"/>
            </a:xfrm>
            <a:custGeom>
              <a:avLst/>
              <a:gdLst/>
              <a:ahLst/>
              <a:cxnLst/>
              <a:rect l="l" t="t" r="r" b="b"/>
              <a:pathLst>
                <a:path w="7000875" h="1143000">
                  <a:moveTo>
                    <a:pt x="76200" y="0"/>
                  </a:moveTo>
                  <a:lnTo>
                    <a:pt x="6924675" y="0"/>
                  </a:lnTo>
                  <a:cubicBezTo>
                    <a:pt x="6966759" y="0"/>
                    <a:pt x="7000875" y="34116"/>
                    <a:pt x="7000875" y="76200"/>
                  </a:cubicBezTo>
                  <a:lnTo>
                    <a:pt x="7000875" y="1066800"/>
                  </a:lnTo>
                  <a:cubicBezTo>
                    <a:pt x="7000875" y="1108884"/>
                    <a:pt x="6966759" y="1143000"/>
                    <a:pt x="6924675" y="1143000"/>
                  </a:cubicBezTo>
                  <a:lnTo>
                    <a:pt x="76200" y="1143000"/>
                  </a:lnTo>
                  <a:cubicBezTo>
                    <a:pt x="34116" y="1143000"/>
                    <a:pt x="0" y="1108884"/>
                    <a:pt x="0" y="1066800"/>
                  </a:cubicBezTo>
                  <a:lnTo>
                    <a:pt x="0" y="76200"/>
                  </a:lnTo>
                  <a:cubicBezTo>
                    <a:pt x="0" y="34116"/>
                    <a:pt x="34116" y="0"/>
                    <a:pt x="76200" y="0"/>
                  </a:cubicBezTo>
                  <a:close/>
                </a:path>
              </a:pathLst>
            </a:custGeom>
            <a:solidFill>
              <a:srgbClr val="1E3A5F"/>
            </a:solidFill>
            <a:ln>
              <a:noFill/>
            </a:ln>
            <a:effectLst>
              <a:outerShdw blurRad="57150" dist="19050" dir="10798281" algn="tl" rotWithShape="0">
                <a:srgbClr val="000000">
                  <a:alpha val="10000"/>
                </a:srgbClr>
              </a:outerShdw>
            </a:effectLst>
          </p:spPr>
        </p:sp>
        <p:sp>
          <p:nvSpPr>
            <p:cNvPr id="60" name="TextBox 60"/>
            <p:cNvSpPr txBox="1"/>
            <p:nvPr/>
          </p:nvSpPr>
          <p:spPr>
            <a:xfrm>
              <a:off x="4699635" y="4823460"/>
              <a:ext cx="766572" cy="24384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1200" b="1" dirty="0">
                  <a:solidFill>
                    <a:srgbClr val="FFFFFF"/>
                  </a:solidFill>
                  <a:latin typeface="Segoe UI"/>
                  <a:ea typeface="Microsoft YaHei"/>
                  <a:cs typeface="Segoe UI"/>
                </a:rPr>
                <a:t>报告亮点</a:t>
              </a:r>
            </a:p>
          </p:txBody>
        </p:sp>
        <p:sp>
          <p:nvSpPr>
            <p:cNvPr id="61" name="TextBox 61"/>
            <p:cNvSpPr txBox="1"/>
            <p:nvPr/>
          </p:nvSpPr>
          <p:spPr>
            <a:xfrm>
              <a:off x="4702492" y="5133499"/>
              <a:ext cx="3477935" cy="19812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975" dirty="0">
                  <a:solidFill>
                    <a:srgbClr val="FFFFFF">
                      <a:alpha val="85000"/>
                    </a:srgbClr>
                  </a:solidFill>
                  <a:latin typeface="Segoe UI"/>
                  <a:ea typeface="Microsoft YaHei"/>
                  <a:cs typeface="Segoe UI"/>
                </a:rPr>
                <a:t>• 经济总量稳居全国前列，GDP增速5.70%高于全国平均</a:t>
              </a:r>
            </a:p>
          </p:txBody>
        </p:sp>
        <p:sp>
          <p:nvSpPr>
            <p:cNvPr id="62" name="TextBox 62"/>
            <p:cNvSpPr txBox="1"/>
            <p:nvPr/>
          </p:nvSpPr>
          <p:spPr>
            <a:xfrm>
              <a:off x="4702492" y="5323999"/>
              <a:ext cx="3242977" cy="19812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975" dirty="0">
                  <a:solidFill>
                    <a:srgbClr val="FFFFFF">
                      <a:alpha val="85000"/>
                    </a:srgbClr>
                  </a:solidFill>
                  <a:latin typeface="Segoe UI"/>
                  <a:ea typeface="Microsoft YaHei"/>
                  <a:cs typeface="Segoe UI"/>
                </a:rPr>
                <a:t>• 城投利差处于历史2.95%分位，信用环境持续改善</a:t>
              </a:r>
            </a:p>
          </p:txBody>
        </p:sp>
        <p:sp>
          <p:nvSpPr>
            <p:cNvPr id="63" name="TextBox 63"/>
            <p:cNvSpPr txBox="1"/>
            <p:nvPr/>
          </p:nvSpPr>
          <p:spPr>
            <a:xfrm>
              <a:off x="8083868" y="5133499"/>
              <a:ext cx="2374344" cy="19812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975" dirty="0">
                  <a:solidFill>
                    <a:srgbClr val="FFFFFF">
                      <a:alpha val="85000"/>
                    </a:srgbClr>
                  </a:solidFill>
                  <a:latin typeface="Segoe UI"/>
                  <a:ea typeface="Microsoft YaHei"/>
                  <a:cs typeface="Segoe UI"/>
                </a:rPr>
                <a:t>• 财政自给率46.17%，位列全国第11位</a:t>
              </a:r>
            </a:p>
          </p:txBody>
        </p:sp>
        <p:sp>
          <p:nvSpPr>
            <p:cNvPr id="64" name="TextBox 64"/>
            <p:cNvSpPr txBox="1"/>
            <p:nvPr/>
          </p:nvSpPr>
          <p:spPr>
            <a:xfrm>
              <a:off x="8083868" y="5323999"/>
              <a:ext cx="2388584" cy="19812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975" dirty="0">
                  <a:solidFill>
                    <a:srgbClr val="FFFFFF">
                      <a:alpha val="85000"/>
                    </a:srgbClr>
                  </a:solidFill>
                  <a:latin typeface="Segoe UI"/>
                  <a:ea typeface="Microsoft YaHei"/>
                  <a:cs typeface="Segoe UI"/>
                </a:rPr>
                <a:t>• 科创企业集聚，专精特新超5,500家</a:t>
              </a:r>
            </a:p>
          </p:txBody>
        </p:sp>
      </p:grpSp>
      <p:sp>
        <p:nvSpPr>
          <p:cNvPr id="66" name="TextBox 66"/>
          <p:cNvSpPr txBox="1"/>
          <p:nvPr/>
        </p:nvSpPr>
        <p:spPr>
          <a:xfrm>
            <a:off x="6048423" y="6379845"/>
            <a:ext cx="95155" cy="182880"/>
          </a:xfrm>
          <a:prstGeom prst="rect">
            <a:avLst/>
          </a:prstGeom>
          <a:noFill/>
          <a:ln>
            <a:noFill/>
          </a:ln>
        </p:spPr>
        <p:txBody>
          <a:bodyPr wrap="none" lIns="0" tIns="0" rIns="0" bIns="0" anchor="t" anchorCtr="0">
            <a:spAutoFit/>
          </a:bodyPr>
          <a:lstStyle/>
          <a:p>
            <a:pPr algn="ctr"/>
            <a:r>
              <a:rPr lang="zh-CN" sz="900" dirty="0">
                <a:solidFill>
                  <a:srgbClr val="64748B"/>
                </a:solidFill>
                <a:latin typeface="Segoe UI"/>
                <a:ea typeface="Microsoft YaHei"/>
                <a:cs typeface="Segoe UI"/>
              </a:rPr>
              <a:t>2</a:t>
            </a:r>
          </a:p>
        </p:txBody>
      </p:sp>
    </p:spTree>
  </p:cSld>
  <p:clrMapOvr>
    <a:masterClrMapping/>
  </p:clrMapOvr>
  <p:transition dur="400">
    <p:fad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p:nvPr/>
        </p:nvSpPr>
        <p:spPr>
          <a:xfrm>
            <a:off x="0" y="0"/>
            <a:ext cx="12192000" cy="6858000"/>
          </a:xfrm>
          <a:prstGeom prst="rect">
            <a:avLst/>
          </a:prstGeom>
          <a:gradFill>
            <a:gsLst>
              <a:gs pos="0">
                <a:srgbClr val="1E3A5F"/>
              </a:gs>
              <a:gs pos="100000">
                <a:srgbClr val="2E5A8B"/>
              </a:gs>
            </a:gsLst>
            <a:lin ang="2700000" scaled="1"/>
          </a:gradFill>
          <a:ln>
            <a:noFill/>
          </a:ln>
        </p:spPr>
      </p:sp>
      <p:sp>
        <p:nvSpPr>
          <p:cNvPr id="3" name="Rectangle 3"/>
          <p:cNvSpPr/>
          <p:nvPr/>
        </p:nvSpPr>
        <p:spPr>
          <a:xfrm>
            <a:off x="0" y="0"/>
            <a:ext cx="12192000" cy="38100"/>
          </a:xfrm>
          <a:prstGeom prst="rect">
            <a:avLst/>
          </a:prstGeom>
          <a:solidFill>
            <a:srgbClr val="4A90D9"/>
          </a:solidFill>
          <a:ln>
            <a:noFill/>
          </a:ln>
        </p:spPr>
      </p:sp>
      <p:sp>
        <p:nvSpPr>
          <p:cNvPr id="4" name="Ellipse 4"/>
          <p:cNvSpPr/>
          <p:nvPr/>
        </p:nvSpPr>
        <p:spPr>
          <a:xfrm>
            <a:off x="3429000" y="762000"/>
            <a:ext cx="5334000" cy="5334000"/>
          </a:xfrm>
          <a:prstGeom prst="ellipse">
            <a:avLst/>
          </a:prstGeom>
          <a:noFill/>
          <a:ln w="9525">
            <a:solidFill>
              <a:srgbClr val="FFFFFF">
                <a:alpha val="8000"/>
              </a:srgbClr>
            </a:solidFill>
          </a:ln>
        </p:spPr>
      </p:sp>
      <p:sp>
        <p:nvSpPr>
          <p:cNvPr id="5" name="Ellipse 5"/>
          <p:cNvSpPr/>
          <p:nvPr/>
        </p:nvSpPr>
        <p:spPr>
          <a:xfrm>
            <a:off x="4000500" y="1333500"/>
            <a:ext cx="4191000" cy="4191000"/>
          </a:xfrm>
          <a:prstGeom prst="ellipse">
            <a:avLst/>
          </a:prstGeom>
          <a:noFill/>
          <a:ln w="9525">
            <a:solidFill>
              <a:srgbClr val="FFFFFF">
                <a:alpha val="5000"/>
              </a:srgbClr>
            </a:solidFill>
          </a:ln>
        </p:spPr>
      </p:sp>
      <p:pic>
        <p:nvPicPr>
          <p:cNvPr id="6" name="Image 6"/>
          <p:cNvPicPr>
            <a:picLocks noChangeAspect="1"/>
          </p:cNvPicPr>
          <p:nvPr/>
        </p:nvPicPr>
        <p:blipFill>
          <a:blip r:embed="rId2"/>
          <a:stretch>
            <a:fillRect/>
          </a:stretch>
        </p:blipFill>
        <p:spPr>
          <a:xfrm>
            <a:off x="5143500" y="1714500"/>
            <a:ext cx="1905000" cy="762000"/>
          </a:xfrm>
          <a:prstGeom prst="rect">
            <a:avLst/>
          </a:prstGeom>
        </p:spPr>
      </p:pic>
      <p:sp>
        <p:nvSpPr>
          <p:cNvPr id="7" name="TextBox 7"/>
          <p:cNvSpPr txBox="1"/>
          <p:nvPr/>
        </p:nvSpPr>
        <p:spPr>
          <a:xfrm>
            <a:off x="5089874" y="2707958"/>
            <a:ext cx="2012252" cy="640080"/>
          </a:xfrm>
          <a:prstGeom prst="rect">
            <a:avLst/>
          </a:prstGeom>
          <a:noFill/>
          <a:ln>
            <a:noFill/>
          </a:ln>
        </p:spPr>
        <p:txBody>
          <a:bodyPr wrap="none" lIns="0" tIns="0" rIns="0" bIns="0" anchor="t" anchorCtr="0">
            <a:spAutoFit/>
          </a:bodyPr>
          <a:lstStyle/>
          <a:p>
            <a:pPr algn="ctr"/>
            <a:r>
              <a:rPr lang="zh-CN" sz="3150" b="1" dirty="0">
                <a:solidFill>
                  <a:srgbClr val="FFFFFF"/>
                </a:solidFill>
                <a:latin typeface="Segoe UI"/>
                <a:ea typeface="Microsoft YaHei"/>
                <a:cs typeface="Segoe UI"/>
              </a:rPr>
              <a:t>感谢阅读</a:t>
            </a:r>
          </a:p>
        </p:txBody>
      </p:sp>
      <p:sp>
        <p:nvSpPr>
          <p:cNvPr id="8" name="Rectangle 8"/>
          <p:cNvSpPr/>
          <p:nvPr/>
        </p:nvSpPr>
        <p:spPr>
          <a:xfrm>
            <a:off x="5334000" y="3286125"/>
            <a:ext cx="1524000" cy="19050"/>
          </a:xfrm>
          <a:prstGeom prst="rect">
            <a:avLst/>
          </a:prstGeom>
          <a:solidFill>
            <a:srgbClr val="4A90D9"/>
          </a:solidFill>
          <a:ln>
            <a:noFill/>
          </a:ln>
        </p:spPr>
      </p:sp>
      <p:sp>
        <p:nvSpPr>
          <p:cNvPr id="9" name="TextBox 9"/>
          <p:cNvSpPr txBox="1"/>
          <p:nvPr/>
        </p:nvSpPr>
        <p:spPr>
          <a:xfrm>
            <a:off x="4981575" y="3600450"/>
            <a:ext cx="2228850" cy="304800"/>
          </a:xfrm>
          <a:prstGeom prst="rect">
            <a:avLst/>
          </a:prstGeom>
          <a:noFill/>
          <a:ln>
            <a:noFill/>
          </a:ln>
        </p:spPr>
        <p:txBody>
          <a:bodyPr wrap="none" lIns="0" tIns="0" rIns="0" bIns="0" anchor="t" anchorCtr="0">
            <a:spAutoFit/>
          </a:bodyPr>
          <a:lstStyle/>
          <a:p>
            <a:pPr algn="ctr"/>
            <a:r>
              <a:rPr lang="zh-CN" sz="1500" dirty="0">
                <a:solidFill>
                  <a:srgbClr val="FFFFFF">
                    <a:alpha val="90000"/>
                  </a:srgbClr>
                </a:solidFill>
                <a:latin typeface="Segoe UI"/>
                <a:ea typeface="Microsoft YaHei"/>
                <a:cs typeface="Segoe UI"/>
              </a:rPr>
              <a:t>企业风险智能监控专家</a:t>
            </a:r>
          </a:p>
        </p:txBody>
      </p:sp>
      <p:sp>
        <p:nvSpPr>
          <p:cNvPr id="10" name="TextBox 10"/>
          <p:cNvSpPr txBox="1"/>
          <p:nvPr/>
        </p:nvSpPr>
        <p:spPr>
          <a:xfrm>
            <a:off x="3475673" y="4172902"/>
            <a:ext cx="5240655" cy="213360"/>
          </a:xfrm>
          <a:prstGeom prst="rect">
            <a:avLst/>
          </a:prstGeom>
          <a:noFill/>
          <a:ln>
            <a:noFill/>
          </a:ln>
        </p:spPr>
        <p:txBody>
          <a:bodyPr wrap="none" lIns="0" tIns="0" rIns="0" bIns="0" anchor="t" anchorCtr="0">
            <a:spAutoFit/>
          </a:bodyPr>
          <a:lstStyle/>
          <a:p>
            <a:pPr algn="ctr"/>
            <a:r>
              <a:rPr lang="zh-CN" sz="1050" dirty="0">
                <a:solidFill>
                  <a:srgbClr val="FFFFFF">
                    <a:alpha val="70000"/>
                  </a:srgbClr>
                </a:solidFill>
                <a:latin typeface="Segoe UI"/>
                <a:ea typeface="Microsoft YaHei"/>
                <a:cs typeface="Segoe UI"/>
              </a:rPr>
              <a:t>企业预警通深度融合金融、企业、舆情、信用、司法、区域经济等大数据资源</a:t>
            </a:r>
          </a:p>
        </p:txBody>
      </p:sp>
      <p:sp>
        <p:nvSpPr>
          <p:cNvPr id="11" name="TextBox 11"/>
          <p:cNvSpPr txBox="1"/>
          <p:nvPr/>
        </p:nvSpPr>
        <p:spPr>
          <a:xfrm>
            <a:off x="4089083" y="4401502"/>
            <a:ext cx="4013835" cy="213360"/>
          </a:xfrm>
          <a:prstGeom prst="rect">
            <a:avLst/>
          </a:prstGeom>
          <a:noFill/>
          <a:ln>
            <a:noFill/>
          </a:ln>
        </p:spPr>
        <p:txBody>
          <a:bodyPr wrap="none" lIns="0" tIns="0" rIns="0" bIns="0" anchor="t" anchorCtr="0">
            <a:spAutoFit/>
          </a:bodyPr>
          <a:lstStyle/>
          <a:p>
            <a:pPr algn="ctr"/>
            <a:r>
              <a:rPr lang="zh-CN" sz="1050" dirty="0">
                <a:solidFill>
                  <a:srgbClr val="FFFFFF">
                    <a:alpha val="70000"/>
                  </a:srgbClr>
                </a:solidFill>
                <a:latin typeface="Segoe UI"/>
                <a:ea typeface="Microsoft YaHei"/>
                <a:cs typeface="Segoe UI"/>
              </a:rPr>
              <a:t>为金融机构提供企业多维度风险信息查询、监测与分析服务</a:t>
            </a:r>
          </a:p>
        </p:txBody>
      </p:sp>
      <p:sp>
        <p:nvSpPr>
          <p:cNvPr id="12" name="Freeform 12"/>
          <p:cNvSpPr/>
          <p:nvPr/>
        </p:nvSpPr>
        <p:spPr>
          <a:xfrm>
            <a:off x="4191000" y="4953000"/>
            <a:ext cx="3810000" cy="571500"/>
          </a:xfrm>
          <a:custGeom>
            <a:avLst/>
            <a:gdLst/>
            <a:ahLst/>
            <a:cxnLst/>
            <a:rect l="l" t="t" r="r" b="b"/>
            <a:pathLst>
              <a:path w="3810000" h="571500">
                <a:moveTo>
                  <a:pt x="76200" y="0"/>
                </a:moveTo>
                <a:lnTo>
                  <a:pt x="3733800" y="0"/>
                </a:lnTo>
                <a:cubicBezTo>
                  <a:pt x="3775884" y="0"/>
                  <a:pt x="3810000" y="34116"/>
                  <a:pt x="3810000" y="76200"/>
                </a:cubicBezTo>
                <a:lnTo>
                  <a:pt x="3810000" y="495300"/>
                </a:lnTo>
                <a:cubicBezTo>
                  <a:pt x="3810000" y="537384"/>
                  <a:pt x="3775884" y="571500"/>
                  <a:pt x="3733800" y="571500"/>
                </a:cubicBezTo>
                <a:lnTo>
                  <a:pt x="76200" y="571500"/>
                </a:lnTo>
                <a:cubicBezTo>
                  <a:pt x="34116" y="571500"/>
                  <a:pt x="0" y="537384"/>
                  <a:pt x="0" y="495300"/>
                </a:cubicBezTo>
                <a:lnTo>
                  <a:pt x="0" y="76200"/>
                </a:lnTo>
                <a:cubicBezTo>
                  <a:pt x="0" y="34116"/>
                  <a:pt x="34116" y="0"/>
                  <a:pt x="76200" y="0"/>
                </a:cubicBezTo>
                <a:close/>
              </a:path>
            </a:pathLst>
          </a:custGeom>
          <a:solidFill>
            <a:srgbClr val="FFFFFF">
              <a:alpha val="10000"/>
            </a:srgbClr>
          </a:solidFill>
          <a:ln>
            <a:noFill/>
          </a:ln>
        </p:spPr>
      </p:sp>
      <p:sp>
        <p:nvSpPr>
          <p:cNvPr id="13" name="TextBox 13"/>
          <p:cNvSpPr txBox="1"/>
          <p:nvPr/>
        </p:nvSpPr>
        <p:spPr>
          <a:xfrm>
            <a:off x="4959929" y="5140642"/>
            <a:ext cx="2272141" cy="274320"/>
          </a:xfrm>
          <a:prstGeom prst="rect">
            <a:avLst/>
          </a:prstGeom>
          <a:noFill/>
          <a:ln>
            <a:noFill/>
          </a:ln>
        </p:spPr>
        <p:txBody>
          <a:bodyPr wrap="none" lIns="0" tIns="0" rIns="0" bIns="0" anchor="t" anchorCtr="0">
            <a:spAutoFit/>
          </a:bodyPr>
          <a:lstStyle/>
          <a:p>
            <a:pPr algn="ctr"/>
            <a:r>
              <a:rPr lang="zh-CN" sz="1350" dirty="0">
                <a:solidFill>
                  <a:srgbClr val="4A90D9"/>
                </a:solidFill>
                <a:latin typeface="Segoe UI"/>
                <a:ea typeface="Microsoft YaHei"/>
                <a:cs typeface="Segoe UI"/>
              </a:rPr>
              <a:t>https://www.qyyjt.cn</a:t>
            </a:r>
          </a:p>
        </p:txBody>
      </p:sp>
      <p:sp>
        <p:nvSpPr>
          <p:cNvPr id="14" name="Freeform 14"/>
          <p:cNvSpPr/>
          <p:nvPr/>
        </p:nvSpPr>
        <p:spPr>
          <a:xfrm>
            <a:off x="1333500" y="5810250"/>
            <a:ext cx="9525000" cy="762000"/>
          </a:xfrm>
          <a:custGeom>
            <a:avLst/>
            <a:gdLst/>
            <a:ahLst/>
            <a:cxnLst/>
            <a:rect l="l" t="t" r="r" b="b"/>
            <a:pathLst>
              <a:path w="9525000" h="762000">
                <a:moveTo>
                  <a:pt x="57150" y="0"/>
                </a:moveTo>
                <a:lnTo>
                  <a:pt x="9467850" y="0"/>
                </a:lnTo>
                <a:cubicBezTo>
                  <a:pt x="9499413" y="0"/>
                  <a:pt x="9525000" y="25587"/>
                  <a:pt x="9525000" y="57150"/>
                </a:cubicBezTo>
                <a:lnTo>
                  <a:pt x="9525000" y="704850"/>
                </a:lnTo>
                <a:cubicBezTo>
                  <a:pt x="9525000" y="736413"/>
                  <a:pt x="9499413" y="762000"/>
                  <a:pt x="9467850" y="762000"/>
                </a:cubicBezTo>
                <a:lnTo>
                  <a:pt x="57150" y="762000"/>
                </a:lnTo>
                <a:cubicBezTo>
                  <a:pt x="25587" y="762000"/>
                  <a:pt x="0" y="736413"/>
                  <a:pt x="0" y="704850"/>
                </a:cubicBezTo>
                <a:lnTo>
                  <a:pt x="0" y="57150"/>
                </a:lnTo>
                <a:cubicBezTo>
                  <a:pt x="0" y="25587"/>
                  <a:pt x="25587" y="0"/>
                  <a:pt x="57150" y="0"/>
                </a:cubicBezTo>
                <a:close/>
              </a:path>
            </a:pathLst>
          </a:custGeom>
          <a:solidFill>
            <a:srgbClr val="FFFFFF">
              <a:alpha val="5000"/>
            </a:srgbClr>
          </a:solidFill>
          <a:ln>
            <a:noFill/>
          </a:ln>
        </p:spPr>
      </p:sp>
      <p:sp>
        <p:nvSpPr>
          <p:cNvPr id="15" name="TextBox 15"/>
          <p:cNvSpPr txBox="1"/>
          <p:nvPr/>
        </p:nvSpPr>
        <p:spPr>
          <a:xfrm>
            <a:off x="2043041" y="6006941"/>
            <a:ext cx="8105918" cy="167640"/>
          </a:xfrm>
          <a:prstGeom prst="rect">
            <a:avLst/>
          </a:prstGeom>
          <a:noFill/>
          <a:ln>
            <a:noFill/>
          </a:ln>
        </p:spPr>
        <p:txBody>
          <a:bodyPr wrap="none" lIns="0" tIns="0" rIns="0" bIns="0" anchor="t" anchorCtr="0">
            <a:spAutoFit/>
          </a:bodyPr>
          <a:lstStyle/>
          <a:p>
            <a:pPr algn="ctr"/>
            <a:r>
              <a:rPr lang="zh-CN" sz="825" dirty="0">
                <a:solidFill>
                  <a:srgbClr val="FFFFFF">
                    <a:alpha val="50000"/>
                  </a:srgbClr>
                </a:solidFill>
                <a:latin typeface="Segoe UI"/>
                <a:ea typeface="Microsoft YaHei"/>
                <a:cs typeface="Segoe UI"/>
              </a:rPr>
              <a:t>【免责声明】本数据内容版权归企业预警通所有。任何人未获得书面授权，不得对本数据内容进行转载、发布；如需引用，应注明来源于"企业预警通"。</a:t>
            </a:r>
          </a:p>
        </p:txBody>
      </p:sp>
      <p:sp>
        <p:nvSpPr>
          <p:cNvPr id="16" name="TextBox 16"/>
          <p:cNvSpPr txBox="1"/>
          <p:nvPr/>
        </p:nvSpPr>
        <p:spPr>
          <a:xfrm>
            <a:off x="2229803" y="6178391"/>
            <a:ext cx="7732395" cy="167640"/>
          </a:xfrm>
          <a:prstGeom prst="rect">
            <a:avLst/>
          </a:prstGeom>
          <a:noFill/>
          <a:ln>
            <a:noFill/>
          </a:ln>
        </p:spPr>
        <p:txBody>
          <a:bodyPr wrap="none" lIns="0" tIns="0" rIns="0" bIns="0" anchor="t" anchorCtr="0">
            <a:spAutoFit/>
          </a:bodyPr>
          <a:lstStyle/>
          <a:p>
            <a:pPr algn="ctr"/>
            <a:r>
              <a:rPr lang="zh-CN" sz="825" dirty="0">
                <a:solidFill>
                  <a:srgbClr val="FFFFFF">
                    <a:alpha val="50000"/>
                  </a:srgbClr>
                </a:solidFill>
                <a:latin typeface="Segoe UI"/>
                <a:ea typeface="Microsoft YaHei"/>
                <a:cs typeface="Segoe UI"/>
              </a:rPr>
              <a:t>企业预警通的数据内容均基于公开信息或已取得授权的信息经编辑整理而成，本公司力求数据准确与完整，但不对其准确性及完整性作任何保证，</a:t>
            </a:r>
          </a:p>
        </p:txBody>
      </p:sp>
      <p:sp>
        <p:nvSpPr>
          <p:cNvPr id="17" name="TextBox 17"/>
          <p:cNvSpPr txBox="1"/>
          <p:nvPr/>
        </p:nvSpPr>
        <p:spPr>
          <a:xfrm>
            <a:off x="4699873" y="6349841"/>
            <a:ext cx="2792254" cy="167640"/>
          </a:xfrm>
          <a:prstGeom prst="rect">
            <a:avLst/>
          </a:prstGeom>
          <a:noFill/>
          <a:ln>
            <a:noFill/>
          </a:ln>
        </p:spPr>
        <p:txBody>
          <a:bodyPr wrap="none" lIns="0" tIns="0" rIns="0" bIns="0" anchor="t" anchorCtr="0">
            <a:spAutoFit/>
          </a:bodyPr>
          <a:lstStyle/>
          <a:p>
            <a:pPr algn="ctr"/>
            <a:r>
              <a:rPr lang="zh-CN" sz="825" dirty="0">
                <a:solidFill>
                  <a:srgbClr val="FFFFFF">
                    <a:alpha val="50000"/>
                  </a:srgbClr>
                </a:solidFill>
                <a:latin typeface="Segoe UI"/>
                <a:ea typeface="Microsoft YaHei"/>
                <a:cs typeface="Segoe UI"/>
              </a:rPr>
              <a:t>且不构成任何投资建议。市场有风险，投资需谨慎。</a:t>
            </a:r>
          </a:p>
        </p:txBody>
      </p:sp>
      <p:sp>
        <p:nvSpPr>
          <p:cNvPr id="18" name="TextBox 18"/>
          <p:cNvSpPr txBox="1"/>
          <p:nvPr/>
        </p:nvSpPr>
        <p:spPr>
          <a:xfrm>
            <a:off x="5864400" y="6665595"/>
            <a:ext cx="463201" cy="182880"/>
          </a:xfrm>
          <a:prstGeom prst="rect">
            <a:avLst/>
          </a:prstGeom>
          <a:noFill/>
          <a:ln>
            <a:noFill/>
          </a:ln>
        </p:spPr>
        <p:txBody>
          <a:bodyPr wrap="none" lIns="0" tIns="0" rIns="0" bIns="0" anchor="t" anchorCtr="0">
            <a:spAutoFit/>
          </a:bodyPr>
          <a:lstStyle/>
          <a:p>
            <a:pPr algn="ctr"/>
            <a:r>
              <a:rPr lang="zh-CN" sz="900" dirty="0">
                <a:solidFill>
                  <a:srgbClr val="FFFFFF">
                    <a:alpha val="40000"/>
                  </a:srgbClr>
                </a:solidFill>
                <a:latin typeface="Segoe UI"/>
                <a:ea typeface="Microsoft YaHei"/>
                <a:cs typeface="Segoe UI"/>
              </a:rPr>
              <a:t>20 / 20</a:t>
            </a:r>
          </a:p>
        </p:txBody>
      </p:sp>
      <p:sp>
        <p:nvSpPr>
          <p:cNvPr id="19" name="Rectangle 19"/>
          <p:cNvSpPr/>
          <p:nvPr/>
        </p:nvSpPr>
        <p:spPr>
          <a:xfrm>
            <a:off x="0" y="6819900"/>
            <a:ext cx="12192000" cy="38100"/>
          </a:xfrm>
          <a:prstGeom prst="rect">
            <a:avLst/>
          </a:prstGeom>
          <a:solidFill>
            <a:srgbClr val="4A90D9"/>
          </a:solidFill>
          <a:ln>
            <a:noFill/>
          </a:ln>
        </p:spPr>
      </p:sp>
    </p:spTree>
  </p:cSld>
  <p:clrMapOvr>
    <a:masterClrMapping/>
  </p:clrMapOvr>
  <p:transition dur="400">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p:nvPr/>
        </p:nvSpPr>
        <p:spPr>
          <a:xfrm>
            <a:off x="0" y="0"/>
            <a:ext cx="12192000" cy="6858000"/>
          </a:xfrm>
          <a:prstGeom prst="rect">
            <a:avLst/>
          </a:prstGeom>
          <a:gradFill>
            <a:gsLst>
              <a:gs pos="0">
                <a:srgbClr val="1E3A5F"/>
              </a:gs>
              <a:gs pos="100000">
                <a:srgbClr val="2E5A8B"/>
              </a:gs>
            </a:gsLst>
            <a:lin ang="2700000" scaled="1"/>
          </a:gradFill>
          <a:ln>
            <a:noFill/>
          </a:ln>
        </p:spPr>
      </p:sp>
      <p:sp>
        <p:nvSpPr>
          <p:cNvPr id="3" name="TextBox 3"/>
          <p:cNvSpPr txBox="1"/>
          <p:nvPr/>
        </p:nvSpPr>
        <p:spPr>
          <a:xfrm>
            <a:off x="8141256" y="1524000"/>
            <a:ext cx="4672489" cy="6096000"/>
          </a:xfrm>
          <a:prstGeom prst="rect">
            <a:avLst/>
          </a:prstGeom>
          <a:noFill/>
          <a:ln>
            <a:noFill/>
          </a:ln>
        </p:spPr>
        <p:txBody>
          <a:bodyPr wrap="none" lIns="0" tIns="0" rIns="0" bIns="0" anchor="t" anchorCtr="0">
            <a:spAutoFit/>
          </a:bodyPr>
          <a:lstStyle/>
          <a:p>
            <a:pPr algn="ctr"/>
            <a:r>
              <a:rPr lang="zh-CN" sz="30000" b="1" dirty="0">
                <a:solidFill>
                  <a:srgbClr val="FFFFFF">
                    <a:alpha val="5000"/>
                  </a:srgbClr>
                </a:solidFill>
                <a:latin typeface="Segoe UI"/>
                <a:ea typeface="Microsoft YaHei"/>
                <a:cs typeface="Segoe UI"/>
              </a:rPr>
              <a:t>01</a:t>
            </a:r>
          </a:p>
        </p:txBody>
      </p:sp>
      <p:sp>
        <p:nvSpPr>
          <p:cNvPr id="4" name="Rectangle 4"/>
          <p:cNvSpPr/>
          <p:nvPr/>
        </p:nvSpPr>
        <p:spPr>
          <a:xfrm>
            <a:off x="762000" y="2857500"/>
            <a:ext cx="57150" cy="1143000"/>
          </a:xfrm>
          <a:prstGeom prst="rect">
            <a:avLst/>
          </a:prstGeom>
          <a:solidFill>
            <a:srgbClr val="4A90D9"/>
          </a:solidFill>
          <a:ln>
            <a:noFill/>
          </a:ln>
        </p:spPr>
      </p:sp>
      <p:sp>
        <p:nvSpPr>
          <p:cNvPr id="5" name="TextBox 5"/>
          <p:cNvSpPr txBox="1"/>
          <p:nvPr/>
        </p:nvSpPr>
        <p:spPr>
          <a:xfrm>
            <a:off x="1074420" y="2750820"/>
            <a:ext cx="841048" cy="1097280"/>
          </a:xfrm>
          <a:prstGeom prst="rect">
            <a:avLst/>
          </a:prstGeom>
          <a:noFill/>
          <a:ln>
            <a:noFill/>
          </a:ln>
        </p:spPr>
        <p:txBody>
          <a:bodyPr wrap="none" lIns="0" tIns="0" rIns="0" bIns="0" anchor="t" anchorCtr="0">
            <a:spAutoFit/>
          </a:bodyPr>
          <a:lstStyle/>
          <a:p>
            <a:pPr algn="l"/>
            <a:r>
              <a:rPr lang="zh-CN" sz="5400" b="1" dirty="0">
                <a:solidFill>
                  <a:srgbClr val="FFFFFF"/>
                </a:solidFill>
                <a:latin typeface="Segoe UI"/>
                <a:ea typeface="Microsoft YaHei"/>
                <a:cs typeface="Segoe UI"/>
              </a:rPr>
              <a:t>01</a:t>
            </a:r>
          </a:p>
        </p:txBody>
      </p:sp>
      <p:sp>
        <p:nvSpPr>
          <p:cNvPr id="6" name="TextBox 6"/>
          <p:cNvSpPr txBox="1"/>
          <p:nvPr/>
        </p:nvSpPr>
        <p:spPr>
          <a:xfrm>
            <a:off x="2621280" y="2945130"/>
            <a:ext cx="2299716" cy="731520"/>
          </a:xfrm>
          <a:prstGeom prst="rect">
            <a:avLst/>
          </a:prstGeom>
          <a:noFill/>
          <a:ln>
            <a:noFill/>
          </a:ln>
        </p:spPr>
        <p:txBody>
          <a:bodyPr wrap="none" lIns="0" tIns="0" rIns="0" bIns="0" anchor="t" anchorCtr="0">
            <a:spAutoFit/>
          </a:bodyPr>
          <a:lstStyle/>
          <a:p>
            <a:pPr algn="l"/>
            <a:r>
              <a:rPr lang="zh-CN" sz="3600" b="1" dirty="0">
                <a:solidFill>
                  <a:srgbClr val="FFFFFF"/>
                </a:solidFill>
                <a:latin typeface="Segoe UI"/>
                <a:ea typeface="Microsoft YaHei"/>
                <a:cs typeface="Segoe UI"/>
              </a:rPr>
              <a:t>经济情况</a:t>
            </a:r>
          </a:p>
        </p:txBody>
      </p:sp>
      <p:sp>
        <p:nvSpPr>
          <p:cNvPr id="7" name="TextBox 7"/>
          <p:cNvSpPr txBox="1"/>
          <p:nvPr/>
        </p:nvSpPr>
        <p:spPr>
          <a:xfrm>
            <a:off x="1125855" y="3854768"/>
            <a:ext cx="4805743" cy="274320"/>
          </a:xfrm>
          <a:prstGeom prst="rect">
            <a:avLst/>
          </a:prstGeom>
          <a:noFill/>
          <a:ln>
            <a:noFill/>
          </a:ln>
        </p:spPr>
        <p:txBody>
          <a:bodyPr wrap="none" lIns="0" tIns="0" rIns="0" bIns="0" anchor="t" anchorCtr="0">
            <a:spAutoFit/>
          </a:bodyPr>
          <a:lstStyle/>
          <a:p>
            <a:pPr algn="l"/>
            <a:r>
              <a:rPr lang="zh-CN" sz="1350" dirty="0">
                <a:solidFill>
                  <a:srgbClr val="FFFFFF">
                    <a:alpha val="80000"/>
                  </a:srgbClr>
                </a:solidFill>
                <a:latin typeface="Segoe UI"/>
                <a:ea typeface="Microsoft YaHei"/>
                <a:cs typeface="Segoe UI"/>
              </a:rPr>
              <a:t>2024年GDP 32,193.15亿元，排全国第17位，增速5.70%</a:t>
            </a:r>
          </a:p>
        </p:txBody>
      </p:sp>
      <p:sp>
        <p:nvSpPr>
          <p:cNvPr id="8" name="TextBox 8"/>
          <p:cNvSpPr txBox="1"/>
          <p:nvPr/>
        </p:nvSpPr>
        <p:spPr>
          <a:xfrm>
            <a:off x="1125855" y="4140518"/>
            <a:ext cx="5219795" cy="274320"/>
          </a:xfrm>
          <a:prstGeom prst="rect">
            <a:avLst/>
          </a:prstGeom>
          <a:noFill/>
          <a:ln>
            <a:noFill/>
          </a:ln>
        </p:spPr>
        <p:txBody>
          <a:bodyPr wrap="none" lIns="0" tIns="0" rIns="0" bIns="0" anchor="t" anchorCtr="0">
            <a:spAutoFit/>
          </a:bodyPr>
          <a:lstStyle/>
          <a:p>
            <a:pPr algn="l"/>
            <a:r>
              <a:rPr lang="zh-CN" sz="1350" dirty="0">
                <a:solidFill>
                  <a:srgbClr val="FFFFFF">
                    <a:alpha val="80000"/>
                  </a:srgbClr>
                </a:solidFill>
                <a:latin typeface="Segoe UI"/>
                <a:ea typeface="Microsoft YaHei"/>
                <a:cs typeface="Segoe UI"/>
              </a:rPr>
              <a:t>城镇居民人均可支配收入49,778元，产业以第三产业为主导</a:t>
            </a:r>
          </a:p>
        </p:txBody>
      </p:sp>
      <p:grpSp>
        <p:nvGrpSpPr>
          <p:cNvPr id="12" name="Group 12"/>
          <p:cNvGrpSpPr/>
          <p:nvPr/>
        </p:nvGrpSpPr>
        <p:grpSpPr>
          <a:xfrm>
            <a:off x="1143000" y="4762500"/>
            <a:ext cx="1905000" cy="790575"/>
            <a:chOff x="1143000" y="4762500"/>
            <a:chExt cx="1905000" cy="790575"/>
          </a:xfrm>
        </p:grpSpPr>
        <p:sp>
          <p:nvSpPr>
            <p:cNvPr id="9" name="Freeform 9"/>
            <p:cNvSpPr/>
            <p:nvPr/>
          </p:nvSpPr>
          <p:spPr>
            <a:xfrm>
              <a:off x="1143000" y="4762500"/>
              <a:ext cx="1905000" cy="762000"/>
            </a:xfrm>
            <a:custGeom>
              <a:avLst/>
              <a:gdLst/>
              <a:ahLst/>
              <a:cxnLst/>
              <a:rect l="l" t="t" r="r" b="b"/>
              <a:pathLst>
                <a:path w="1905000" h="762000">
                  <a:moveTo>
                    <a:pt x="76200" y="0"/>
                  </a:moveTo>
                  <a:lnTo>
                    <a:pt x="1828800" y="0"/>
                  </a:lnTo>
                  <a:cubicBezTo>
                    <a:pt x="1870884" y="0"/>
                    <a:pt x="1905000" y="34116"/>
                    <a:pt x="1905000" y="76200"/>
                  </a:cubicBezTo>
                  <a:lnTo>
                    <a:pt x="1905000" y="685800"/>
                  </a:lnTo>
                  <a:cubicBezTo>
                    <a:pt x="1905000" y="727884"/>
                    <a:pt x="1870884" y="762000"/>
                    <a:pt x="1828800" y="762000"/>
                  </a:cubicBezTo>
                  <a:lnTo>
                    <a:pt x="76200" y="762000"/>
                  </a:lnTo>
                  <a:cubicBezTo>
                    <a:pt x="34116" y="762000"/>
                    <a:pt x="0" y="727884"/>
                    <a:pt x="0" y="685800"/>
                  </a:cubicBezTo>
                  <a:lnTo>
                    <a:pt x="0" y="76200"/>
                  </a:lnTo>
                  <a:cubicBezTo>
                    <a:pt x="0" y="34116"/>
                    <a:pt x="34116" y="0"/>
                    <a:pt x="76200" y="0"/>
                  </a:cubicBezTo>
                  <a:close/>
                </a:path>
              </a:pathLst>
            </a:custGeom>
            <a:solidFill>
              <a:srgbClr val="FFFFFF">
                <a:alpha val="10000"/>
              </a:srgbClr>
            </a:solidFill>
            <a:ln>
              <a:noFill/>
            </a:ln>
          </p:spPr>
        </p:sp>
        <p:sp>
          <p:nvSpPr>
            <p:cNvPr id="10" name="TextBox 10"/>
            <p:cNvSpPr txBox="1"/>
            <p:nvPr/>
          </p:nvSpPr>
          <p:spPr>
            <a:xfrm>
              <a:off x="1823240" y="4990624"/>
              <a:ext cx="544520" cy="198120"/>
            </a:xfrm>
            <a:prstGeom prst="rect">
              <a:avLst/>
            </a:prstGeom>
            <a:noFill/>
            <a:ln>
              <a:noFill/>
            </a:ln>
          </p:spPr>
          <p:txBody>
            <a:bodyPr wrap="none" lIns="0" tIns="0" rIns="0" bIns="0" anchor="t" anchorCtr="0">
              <a:spAutoFit/>
            </a:bodyPr>
            <a:lstStyle/>
            <a:p>
              <a:pPr algn="ctr"/>
              <a:r>
                <a:rPr lang="zh-CN" sz="975" dirty="0">
                  <a:solidFill>
                    <a:srgbClr val="FFFFFF">
                      <a:alpha val="70000"/>
                    </a:srgbClr>
                  </a:solidFill>
                  <a:latin typeface="Segoe UI"/>
                  <a:ea typeface="Microsoft YaHei"/>
                  <a:cs typeface="Segoe UI"/>
                </a:rPr>
                <a:t>GDP规模</a:t>
              </a:r>
            </a:p>
          </p:txBody>
        </p:sp>
        <p:sp>
          <p:nvSpPr>
            <p:cNvPr id="11" name="TextBox 11"/>
            <p:cNvSpPr txBox="1"/>
            <p:nvPr/>
          </p:nvSpPr>
          <p:spPr>
            <a:xfrm>
              <a:off x="1513670" y="5187315"/>
              <a:ext cx="1163660" cy="365760"/>
            </a:xfrm>
            <a:prstGeom prst="rect">
              <a:avLst/>
            </a:prstGeom>
            <a:noFill/>
            <a:ln>
              <a:noFill/>
            </a:ln>
          </p:spPr>
          <p:txBody>
            <a:bodyPr wrap="none" lIns="0" tIns="0" rIns="0" bIns="0" anchor="t" anchorCtr="0">
              <a:spAutoFit/>
            </a:bodyPr>
            <a:lstStyle/>
            <a:p>
              <a:pPr algn="ctr"/>
              <a:r>
                <a:rPr lang="zh-CN" sz="1800" b="1" dirty="0">
                  <a:solidFill>
                    <a:srgbClr val="FFFFFF"/>
                  </a:solidFill>
                  <a:latin typeface="Segoe UI"/>
                  <a:ea typeface="Microsoft YaHei"/>
                  <a:cs typeface="Segoe UI"/>
                </a:rPr>
                <a:t>32,193亿</a:t>
              </a:r>
            </a:p>
          </p:txBody>
        </p:sp>
      </p:grpSp>
      <p:grpSp>
        <p:nvGrpSpPr>
          <p:cNvPr id="16" name="Group 16"/>
          <p:cNvGrpSpPr/>
          <p:nvPr/>
        </p:nvGrpSpPr>
        <p:grpSpPr>
          <a:xfrm>
            <a:off x="3238500" y="4762500"/>
            <a:ext cx="1905000" cy="790575"/>
            <a:chOff x="3238500" y="4762500"/>
            <a:chExt cx="1905000" cy="790575"/>
          </a:xfrm>
        </p:grpSpPr>
        <p:sp>
          <p:nvSpPr>
            <p:cNvPr id="13" name="Freeform 13"/>
            <p:cNvSpPr/>
            <p:nvPr/>
          </p:nvSpPr>
          <p:spPr>
            <a:xfrm>
              <a:off x="3238500" y="4762500"/>
              <a:ext cx="1905000" cy="762000"/>
            </a:xfrm>
            <a:custGeom>
              <a:avLst/>
              <a:gdLst/>
              <a:ahLst/>
              <a:cxnLst/>
              <a:rect l="l" t="t" r="r" b="b"/>
              <a:pathLst>
                <a:path w="1905000" h="762000">
                  <a:moveTo>
                    <a:pt x="76200" y="0"/>
                  </a:moveTo>
                  <a:lnTo>
                    <a:pt x="1828800" y="0"/>
                  </a:lnTo>
                  <a:cubicBezTo>
                    <a:pt x="1870884" y="0"/>
                    <a:pt x="1905000" y="34116"/>
                    <a:pt x="1905000" y="76200"/>
                  </a:cubicBezTo>
                  <a:lnTo>
                    <a:pt x="1905000" y="685800"/>
                  </a:lnTo>
                  <a:cubicBezTo>
                    <a:pt x="1905000" y="727884"/>
                    <a:pt x="1870884" y="762000"/>
                    <a:pt x="1828800" y="762000"/>
                  </a:cubicBezTo>
                  <a:lnTo>
                    <a:pt x="76200" y="762000"/>
                  </a:lnTo>
                  <a:cubicBezTo>
                    <a:pt x="34116" y="762000"/>
                    <a:pt x="0" y="727884"/>
                    <a:pt x="0" y="685800"/>
                  </a:cubicBezTo>
                  <a:lnTo>
                    <a:pt x="0" y="76200"/>
                  </a:lnTo>
                  <a:cubicBezTo>
                    <a:pt x="0" y="34116"/>
                    <a:pt x="34116" y="0"/>
                    <a:pt x="76200" y="0"/>
                  </a:cubicBezTo>
                  <a:close/>
                </a:path>
              </a:pathLst>
            </a:custGeom>
            <a:solidFill>
              <a:srgbClr val="FFFFFF">
                <a:alpha val="10000"/>
              </a:srgbClr>
            </a:solidFill>
            <a:ln>
              <a:noFill/>
            </a:ln>
          </p:spPr>
        </p:sp>
        <p:sp>
          <p:nvSpPr>
            <p:cNvPr id="14" name="TextBox 14"/>
            <p:cNvSpPr txBox="1"/>
            <p:nvPr/>
          </p:nvSpPr>
          <p:spPr>
            <a:xfrm>
              <a:off x="3893820" y="4990624"/>
              <a:ext cx="594360" cy="198120"/>
            </a:xfrm>
            <a:prstGeom prst="rect">
              <a:avLst/>
            </a:prstGeom>
            <a:noFill/>
            <a:ln>
              <a:noFill/>
            </a:ln>
          </p:spPr>
          <p:txBody>
            <a:bodyPr wrap="none" lIns="0" tIns="0" rIns="0" bIns="0" anchor="t" anchorCtr="0">
              <a:spAutoFit/>
            </a:bodyPr>
            <a:lstStyle/>
            <a:p>
              <a:pPr algn="ctr"/>
              <a:r>
                <a:rPr lang="zh-CN" sz="975" dirty="0">
                  <a:solidFill>
                    <a:srgbClr val="FFFFFF">
                      <a:alpha val="70000"/>
                    </a:srgbClr>
                  </a:solidFill>
                  <a:latin typeface="Segoe UI"/>
                  <a:ea typeface="Microsoft YaHei"/>
                  <a:cs typeface="Segoe UI"/>
                </a:rPr>
                <a:t>全国排名</a:t>
              </a:r>
            </a:p>
          </p:txBody>
        </p:sp>
        <p:sp>
          <p:nvSpPr>
            <p:cNvPr id="15" name="TextBox 15"/>
            <p:cNvSpPr txBox="1"/>
            <p:nvPr/>
          </p:nvSpPr>
          <p:spPr>
            <a:xfrm>
              <a:off x="3774791" y="5187315"/>
              <a:ext cx="832418" cy="365760"/>
            </a:xfrm>
            <a:prstGeom prst="rect">
              <a:avLst/>
            </a:prstGeom>
            <a:noFill/>
            <a:ln>
              <a:noFill/>
            </a:ln>
          </p:spPr>
          <p:txBody>
            <a:bodyPr wrap="none" lIns="0" tIns="0" rIns="0" bIns="0" anchor="t" anchorCtr="0">
              <a:spAutoFit/>
            </a:bodyPr>
            <a:lstStyle/>
            <a:p>
              <a:pPr algn="ctr"/>
              <a:r>
                <a:rPr lang="zh-CN" sz="1800" b="1" dirty="0">
                  <a:solidFill>
                    <a:srgbClr val="FFFFFF"/>
                  </a:solidFill>
                  <a:latin typeface="Segoe UI"/>
                  <a:ea typeface="Microsoft YaHei"/>
                  <a:cs typeface="Segoe UI"/>
                </a:rPr>
                <a:t>第17位</a:t>
              </a:r>
            </a:p>
          </p:txBody>
        </p:sp>
      </p:grpSp>
      <p:grpSp>
        <p:nvGrpSpPr>
          <p:cNvPr id="20" name="Group 20"/>
          <p:cNvGrpSpPr/>
          <p:nvPr/>
        </p:nvGrpSpPr>
        <p:grpSpPr>
          <a:xfrm>
            <a:off x="5334000" y="4762500"/>
            <a:ext cx="1905000" cy="790575"/>
            <a:chOff x="5334000" y="4762500"/>
            <a:chExt cx="1905000" cy="790575"/>
          </a:xfrm>
        </p:grpSpPr>
        <p:sp>
          <p:nvSpPr>
            <p:cNvPr id="17" name="Freeform 17"/>
            <p:cNvSpPr/>
            <p:nvPr/>
          </p:nvSpPr>
          <p:spPr>
            <a:xfrm>
              <a:off x="5334000" y="4762500"/>
              <a:ext cx="1905000" cy="762000"/>
            </a:xfrm>
            <a:custGeom>
              <a:avLst/>
              <a:gdLst/>
              <a:ahLst/>
              <a:cxnLst/>
              <a:rect l="l" t="t" r="r" b="b"/>
              <a:pathLst>
                <a:path w="1905000" h="762000">
                  <a:moveTo>
                    <a:pt x="76200" y="0"/>
                  </a:moveTo>
                  <a:lnTo>
                    <a:pt x="1828800" y="0"/>
                  </a:lnTo>
                  <a:cubicBezTo>
                    <a:pt x="1870884" y="0"/>
                    <a:pt x="1905000" y="34116"/>
                    <a:pt x="1905000" y="76200"/>
                  </a:cubicBezTo>
                  <a:lnTo>
                    <a:pt x="1905000" y="685800"/>
                  </a:lnTo>
                  <a:cubicBezTo>
                    <a:pt x="1905000" y="727884"/>
                    <a:pt x="1870884" y="762000"/>
                    <a:pt x="1828800" y="762000"/>
                  </a:cubicBezTo>
                  <a:lnTo>
                    <a:pt x="76200" y="762000"/>
                  </a:lnTo>
                  <a:cubicBezTo>
                    <a:pt x="34116" y="762000"/>
                    <a:pt x="0" y="727884"/>
                    <a:pt x="0" y="685800"/>
                  </a:cubicBezTo>
                  <a:lnTo>
                    <a:pt x="0" y="76200"/>
                  </a:lnTo>
                  <a:cubicBezTo>
                    <a:pt x="0" y="34116"/>
                    <a:pt x="34116" y="0"/>
                    <a:pt x="76200" y="0"/>
                  </a:cubicBezTo>
                  <a:close/>
                </a:path>
              </a:pathLst>
            </a:custGeom>
            <a:solidFill>
              <a:srgbClr val="FFFFFF">
                <a:alpha val="10000"/>
              </a:srgbClr>
            </a:solidFill>
            <a:ln>
              <a:noFill/>
            </a:ln>
          </p:spPr>
        </p:sp>
        <p:sp>
          <p:nvSpPr>
            <p:cNvPr id="18" name="TextBox 18"/>
            <p:cNvSpPr txBox="1"/>
            <p:nvPr/>
          </p:nvSpPr>
          <p:spPr>
            <a:xfrm>
              <a:off x="6014240" y="4990624"/>
              <a:ext cx="544520" cy="198120"/>
            </a:xfrm>
            <a:prstGeom prst="rect">
              <a:avLst/>
            </a:prstGeom>
            <a:noFill/>
            <a:ln>
              <a:noFill/>
            </a:ln>
          </p:spPr>
          <p:txBody>
            <a:bodyPr wrap="none" lIns="0" tIns="0" rIns="0" bIns="0" anchor="t" anchorCtr="0">
              <a:spAutoFit/>
            </a:bodyPr>
            <a:lstStyle/>
            <a:p>
              <a:pPr algn="ctr"/>
              <a:r>
                <a:rPr lang="zh-CN" sz="975" dirty="0">
                  <a:solidFill>
                    <a:srgbClr val="FFFFFF">
                      <a:alpha val="70000"/>
                    </a:srgbClr>
                  </a:solidFill>
                  <a:latin typeface="Segoe UI"/>
                  <a:ea typeface="Microsoft YaHei"/>
                  <a:cs typeface="Segoe UI"/>
                </a:rPr>
                <a:t>GDP增速</a:t>
              </a:r>
            </a:p>
          </p:txBody>
        </p:sp>
        <p:sp>
          <p:nvSpPr>
            <p:cNvPr id="19" name="TextBox 19"/>
            <p:cNvSpPr txBox="1"/>
            <p:nvPr/>
          </p:nvSpPr>
          <p:spPr>
            <a:xfrm>
              <a:off x="5884093" y="5187315"/>
              <a:ext cx="804815" cy="365760"/>
            </a:xfrm>
            <a:prstGeom prst="rect">
              <a:avLst/>
            </a:prstGeom>
            <a:noFill/>
            <a:ln>
              <a:noFill/>
            </a:ln>
          </p:spPr>
          <p:txBody>
            <a:bodyPr wrap="none" lIns="0" tIns="0" rIns="0" bIns="0" anchor="t" anchorCtr="0">
              <a:spAutoFit/>
            </a:bodyPr>
            <a:lstStyle/>
            <a:p>
              <a:pPr algn="ctr"/>
              <a:r>
                <a:rPr lang="zh-CN" sz="1800" b="1" dirty="0">
                  <a:solidFill>
                    <a:srgbClr val="2ECC71"/>
                  </a:solidFill>
                  <a:latin typeface="Segoe UI"/>
                  <a:ea typeface="Microsoft YaHei"/>
                  <a:cs typeface="Segoe UI"/>
                </a:rPr>
                <a:t>5.70%</a:t>
              </a:r>
            </a:p>
          </p:txBody>
        </p:sp>
      </p:grpSp>
      <p:sp>
        <p:nvSpPr>
          <p:cNvPr id="21" name="TextBox 21"/>
          <p:cNvSpPr txBox="1"/>
          <p:nvPr/>
        </p:nvSpPr>
        <p:spPr>
          <a:xfrm>
            <a:off x="6040493" y="6363652"/>
            <a:ext cx="111014" cy="213360"/>
          </a:xfrm>
          <a:prstGeom prst="rect">
            <a:avLst/>
          </a:prstGeom>
          <a:noFill/>
          <a:ln>
            <a:noFill/>
          </a:ln>
        </p:spPr>
        <p:txBody>
          <a:bodyPr wrap="none" lIns="0" tIns="0" rIns="0" bIns="0" anchor="t" anchorCtr="0">
            <a:spAutoFit/>
          </a:bodyPr>
          <a:lstStyle/>
          <a:p>
            <a:pPr algn="ctr"/>
            <a:r>
              <a:rPr lang="zh-CN" sz="1050" dirty="0">
                <a:solidFill>
                  <a:srgbClr val="FFFFFF">
                    <a:alpha val="50000"/>
                  </a:srgbClr>
                </a:solidFill>
                <a:latin typeface="Segoe UI"/>
                <a:ea typeface="Microsoft YaHei"/>
                <a:cs typeface="Segoe UI"/>
              </a:rPr>
              <a:t>3</a:t>
            </a:r>
          </a:p>
        </p:txBody>
      </p:sp>
    </p:spTree>
  </p:cSld>
  <p:clrMapOvr>
    <a:masterClrMapping/>
  </p:clrMapOvr>
  <p:transition dur="400">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p:nvPr/>
        </p:nvSpPr>
        <p:spPr>
          <a:xfrm>
            <a:off x="0" y="0"/>
            <a:ext cx="12192000" cy="6858000"/>
          </a:xfrm>
          <a:prstGeom prst="rect">
            <a:avLst/>
          </a:prstGeom>
          <a:solidFill>
            <a:srgbClr val="F8FAFC"/>
          </a:solidFill>
          <a:ln>
            <a:noFill/>
          </a:ln>
        </p:spPr>
      </p:sp>
      <p:sp>
        <p:nvSpPr>
          <p:cNvPr id="3" name="Rectangle 3"/>
          <p:cNvSpPr/>
          <p:nvPr/>
        </p:nvSpPr>
        <p:spPr>
          <a:xfrm>
            <a:off x="0" y="0"/>
            <a:ext cx="12192000" cy="38100"/>
          </a:xfrm>
          <a:prstGeom prst="rect">
            <a:avLst/>
          </a:prstGeom>
          <a:solidFill>
            <a:srgbClr val="1E3A5F"/>
          </a:solidFill>
          <a:ln>
            <a:noFill/>
          </a:ln>
        </p:spPr>
      </p:sp>
      <p:sp>
        <p:nvSpPr>
          <p:cNvPr id="4" name="Rectangle 4"/>
          <p:cNvSpPr/>
          <p:nvPr/>
        </p:nvSpPr>
        <p:spPr>
          <a:xfrm>
            <a:off x="0" y="38100"/>
            <a:ext cx="12192000" cy="533400"/>
          </a:xfrm>
          <a:prstGeom prst="rect">
            <a:avLst/>
          </a:prstGeom>
          <a:solidFill>
            <a:srgbClr val="FFFFFF"/>
          </a:solidFill>
          <a:ln>
            <a:noFill/>
          </a:ln>
        </p:spPr>
      </p:sp>
      <p:sp>
        <p:nvSpPr>
          <p:cNvPr id="5" name="TextBox 5"/>
          <p:cNvSpPr txBox="1"/>
          <p:nvPr/>
        </p:nvSpPr>
        <p:spPr>
          <a:xfrm>
            <a:off x="558165" y="248602"/>
            <a:ext cx="1757636" cy="213360"/>
          </a:xfrm>
          <a:prstGeom prst="rect">
            <a:avLst/>
          </a:prstGeom>
          <a:noFill/>
          <a:ln>
            <a:noFill/>
          </a:ln>
        </p:spPr>
        <p:txBody>
          <a:bodyPr wrap="none" lIns="0" tIns="0" rIns="0" bIns="0" anchor="t" anchorCtr="0">
            <a:spAutoFit/>
          </a:bodyPr>
          <a:lstStyle/>
          <a:p>
            <a:pPr algn="l"/>
            <a:r>
              <a:rPr lang="zh-CN" sz="1050" b="1" dirty="0">
                <a:solidFill>
                  <a:srgbClr val="1E3A5F"/>
                </a:solidFill>
                <a:latin typeface="Segoe UI"/>
                <a:ea typeface="Microsoft YaHei"/>
                <a:cs typeface="Segoe UI"/>
              </a:rPr>
              <a:t>重庆市·2025年区域报告</a:t>
            </a:r>
          </a:p>
        </p:txBody>
      </p:sp>
      <p:sp>
        <p:nvSpPr>
          <p:cNvPr id="6" name="Rectangle 6"/>
          <p:cNvSpPr/>
          <p:nvPr/>
        </p:nvSpPr>
        <p:spPr>
          <a:xfrm>
            <a:off x="1905000" y="209550"/>
            <a:ext cx="9525" cy="190500"/>
          </a:xfrm>
          <a:prstGeom prst="rect">
            <a:avLst/>
          </a:prstGeom>
          <a:solidFill>
            <a:srgbClr val="E2E8F0"/>
          </a:solidFill>
          <a:ln>
            <a:noFill/>
          </a:ln>
        </p:spPr>
      </p:sp>
      <p:sp>
        <p:nvSpPr>
          <p:cNvPr id="7" name="TextBox 7"/>
          <p:cNvSpPr txBox="1"/>
          <p:nvPr/>
        </p:nvSpPr>
        <p:spPr>
          <a:xfrm>
            <a:off x="2082165" y="248602"/>
            <a:ext cx="816435" cy="213360"/>
          </a:xfrm>
          <a:prstGeom prst="rect">
            <a:avLst/>
          </a:prstGeom>
          <a:noFill/>
          <a:ln>
            <a:noFill/>
          </a:ln>
        </p:spPr>
        <p:txBody>
          <a:bodyPr wrap="none" lIns="0" tIns="0" rIns="0" bIns="0" anchor="t" anchorCtr="0">
            <a:spAutoFit/>
          </a:bodyPr>
          <a:lstStyle/>
          <a:p>
            <a:pPr algn="l"/>
            <a:r>
              <a:rPr lang="zh-CN" sz="1050" dirty="0">
                <a:solidFill>
                  <a:srgbClr val="4A90D9"/>
                </a:solidFill>
                <a:latin typeface="Segoe UI"/>
                <a:ea typeface="Microsoft YaHei"/>
                <a:cs typeface="Segoe UI"/>
              </a:rPr>
              <a:t>01 经济情况</a:t>
            </a:r>
          </a:p>
        </p:txBody>
      </p:sp>
      <p:sp>
        <p:nvSpPr>
          <p:cNvPr id="8" name="TextBox 8"/>
          <p:cNvSpPr txBox="1"/>
          <p:nvPr/>
        </p:nvSpPr>
        <p:spPr>
          <a:xfrm>
            <a:off x="11177778" y="248602"/>
            <a:ext cx="456057" cy="213360"/>
          </a:xfrm>
          <a:prstGeom prst="rect">
            <a:avLst/>
          </a:prstGeom>
          <a:noFill/>
          <a:ln>
            <a:noFill/>
          </a:ln>
        </p:spPr>
        <p:txBody>
          <a:bodyPr wrap="none" lIns="0" tIns="0" rIns="0" bIns="0" anchor="t" anchorCtr="0">
            <a:spAutoFit/>
          </a:bodyPr>
          <a:lstStyle/>
          <a:p>
            <a:pPr algn="r"/>
            <a:r>
              <a:rPr lang="zh-CN" sz="1050" dirty="0">
                <a:solidFill>
                  <a:srgbClr val="64748B"/>
                </a:solidFill>
                <a:latin typeface="Segoe UI"/>
                <a:ea typeface="Microsoft YaHei"/>
                <a:cs typeface="Segoe UI"/>
              </a:rPr>
              <a:t>4 / 20</a:t>
            </a:r>
          </a:p>
        </p:txBody>
      </p:sp>
      <p:sp>
        <p:nvSpPr>
          <p:cNvPr id="9" name="Rectangle 9"/>
          <p:cNvSpPr/>
          <p:nvPr/>
        </p:nvSpPr>
        <p:spPr>
          <a:xfrm>
            <a:off x="0" y="571500"/>
            <a:ext cx="12192000" cy="9525"/>
          </a:xfrm>
          <a:prstGeom prst="rect">
            <a:avLst/>
          </a:prstGeom>
          <a:solidFill>
            <a:srgbClr val="E2E8F0"/>
          </a:solidFill>
          <a:ln>
            <a:noFill/>
          </a:ln>
        </p:spPr>
      </p:sp>
      <p:sp>
        <p:nvSpPr>
          <p:cNvPr id="10" name="TextBox 10"/>
          <p:cNvSpPr txBox="1"/>
          <p:nvPr/>
        </p:nvSpPr>
        <p:spPr>
          <a:xfrm>
            <a:off x="544830" y="773430"/>
            <a:ext cx="2452540" cy="426720"/>
          </a:xfrm>
          <a:prstGeom prst="rect">
            <a:avLst/>
          </a:prstGeom>
          <a:noFill/>
          <a:ln>
            <a:noFill/>
          </a:ln>
        </p:spPr>
        <p:txBody>
          <a:bodyPr wrap="none" lIns="0" tIns="0" rIns="0" bIns="0" anchor="t" anchorCtr="0">
            <a:spAutoFit/>
          </a:bodyPr>
          <a:lstStyle/>
          <a:p>
            <a:pPr algn="l"/>
            <a:r>
              <a:rPr lang="zh-CN" sz="2100" b="1" dirty="0">
                <a:solidFill>
                  <a:srgbClr val="1E3A5F"/>
                </a:solidFill>
                <a:latin typeface="Segoe UI"/>
                <a:ea typeface="Microsoft YaHei"/>
                <a:cs typeface="Segoe UI"/>
              </a:rPr>
              <a:t>1.1 区域经济发展</a:t>
            </a:r>
          </a:p>
        </p:txBody>
      </p:sp>
      <p:grpSp>
        <p:nvGrpSpPr>
          <p:cNvPr id="18" name="Group 18"/>
          <p:cNvGrpSpPr/>
          <p:nvPr/>
        </p:nvGrpSpPr>
        <p:grpSpPr>
          <a:xfrm>
            <a:off x="571500" y="1333500"/>
            <a:ext cx="2667000" cy="1238250"/>
            <a:chOff x="571500" y="1333500"/>
            <a:chExt cx="2667000" cy="1238250"/>
          </a:xfrm>
          <a:effectLst>
            <a:outerShdw blurRad="57150" dist="19050" dir="10798281" algn="tl" rotWithShape="0">
              <a:srgbClr val="000000">
                <a:alpha val="10000"/>
              </a:srgbClr>
            </a:outerShdw>
          </a:effectLst>
        </p:grpSpPr>
        <p:sp>
          <p:nvSpPr>
            <p:cNvPr id="11" name="Freeform 11"/>
            <p:cNvSpPr/>
            <p:nvPr/>
          </p:nvSpPr>
          <p:spPr>
            <a:xfrm>
              <a:off x="571500" y="1333500"/>
              <a:ext cx="2667000" cy="1238250"/>
            </a:xfrm>
            <a:custGeom>
              <a:avLst/>
              <a:gdLst/>
              <a:ahLst/>
              <a:cxnLst/>
              <a:rect l="l" t="t" r="r" b="b"/>
              <a:pathLst>
                <a:path w="2667000" h="1238250">
                  <a:moveTo>
                    <a:pt x="76200" y="0"/>
                  </a:moveTo>
                  <a:lnTo>
                    <a:pt x="2590800" y="0"/>
                  </a:lnTo>
                  <a:cubicBezTo>
                    <a:pt x="2632884" y="0"/>
                    <a:pt x="2667000" y="34116"/>
                    <a:pt x="2667000" y="76200"/>
                  </a:cubicBezTo>
                  <a:lnTo>
                    <a:pt x="2667000" y="1162050"/>
                  </a:lnTo>
                  <a:cubicBezTo>
                    <a:pt x="2667000" y="1204134"/>
                    <a:pt x="2632884" y="1238250"/>
                    <a:pt x="2590800" y="1238250"/>
                  </a:cubicBezTo>
                  <a:lnTo>
                    <a:pt x="76200" y="1238250"/>
                  </a:lnTo>
                  <a:cubicBezTo>
                    <a:pt x="34116" y="1238250"/>
                    <a:pt x="0" y="1204134"/>
                    <a:pt x="0" y="1162050"/>
                  </a:cubicBezTo>
                  <a:lnTo>
                    <a:pt x="0" y="76200"/>
                  </a:lnTo>
                  <a:cubicBezTo>
                    <a:pt x="0" y="34116"/>
                    <a:pt x="34116" y="0"/>
                    <a:pt x="76200" y="0"/>
                  </a:cubicBezTo>
                  <a:close/>
                </a:path>
              </a:pathLst>
            </a:custGeom>
            <a:solidFill>
              <a:srgbClr val="FFFFFF"/>
            </a:solidFill>
            <a:ln>
              <a:noFill/>
            </a:ln>
            <a:effectLst>
              <a:outerShdw blurRad="57150" dist="19050" dir="10798281" algn="tl" rotWithShape="0">
                <a:srgbClr val="000000">
                  <a:alpha val="10000"/>
                </a:srgbClr>
              </a:outerShdw>
            </a:effectLst>
          </p:spPr>
        </p:sp>
        <p:sp>
          <p:nvSpPr>
            <p:cNvPr id="12" name="Freeform 12"/>
            <p:cNvSpPr/>
            <p:nvPr/>
          </p:nvSpPr>
          <p:spPr>
            <a:xfrm>
              <a:off x="571500" y="1333500"/>
              <a:ext cx="38100" cy="1238250"/>
            </a:xfrm>
            <a:custGeom>
              <a:avLst/>
              <a:gdLst/>
              <a:ahLst/>
              <a:cxnLst/>
              <a:rect l="l" t="t" r="r" b="b"/>
              <a:pathLst>
                <a:path w="38100" h="1238250">
                  <a:moveTo>
                    <a:pt x="19050" y="0"/>
                  </a:moveTo>
                  <a:lnTo>
                    <a:pt x="19050" y="0"/>
                  </a:lnTo>
                  <a:cubicBezTo>
                    <a:pt x="29571" y="0"/>
                    <a:pt x="38100" y="8529"/>
                    <a:pt x="38100" y="19050"/>
                  </a:cubicBezTo>
                  <a:lnTo>
                    <a:pt x="38100" y="1219200"/>
                  </a:lnTo>
                  <a:cubicBezTo>
                    <a:pt x="38100" y="1229721"/>
                    <a:pt x="29571" y="1238250"/>
                    <a:pt x="19050" y="1238250"/>
                  </a:cubicBezTo>
                  <a:lnTo>
                    <a:pt x="19050" y="1238250"/>
                  </a:lnTo>
                  <a:cubicBezTo>
                    <a:pt x="8529" y="1238250"/>
                    <a:pt x="0" y="1229721"/>
                    <a:pt x="0" y="1219200"/>
                  </a:cubicBezTo>
                  <a:lnTo>
                    <a:pt x="0" y="19050"/>
                  </a:lnTo>
                  <a:cubicBezTo>
                    <a:pt x="0" y="8529"/>
                    <a:pt x="8529" y="0"/>
                    <a:pt x="19050" y="0"/>
                  </a:cubicBezTo>
                  <a:close/>
                </a:path>
              </a:pathLst>
            </a:custGeom>
            <a:solidFill>
              <a:srgbClr val="4A90D9"/>
            </a:solidFill>
            <a:ln>
              <a:noFill/>
            </a:ln>
            <a:effectLst>
              <a:outerShdw blurRad="57150" dist="19050" dir="10798281" algn="tl" rotWithShape="0">
                <a:srgbClr val="000000">
                  <a:alpha val="10000"/>
                </a:srgbClr>
              </a:outerShdw>
            </a:effectLst>
          </p:spPr>
        </p:sp>
        <p:sp>
          <p:nvSpPr>
            <p:cNvPr id="13" name="TextBox 13"/>
            <p:cNvSpPr txBox="1"/>
            <p:nvPr/>
          </p:nvSpPr>
          <p:spPr>
            <a:xfrm>
              <a:off x="796290" y="1553528"/>
              <a:ext cx="770430" cy="21336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1050" dirty="0">
                  <a:solidFill>
                    <a:srgbClr val="64748B"/>
                  </a:solidFill>
                  <a:latin typeface="Segoe UI"/>
                  <a:ea typeface="Microsoft YaHei"/>
                  <a:cs typeface="Segoe UI"/>
                </a:rPr>
                <a:t>2024年GDP</a:t>
              </a:r>
            </a:p>
          </p:txBody>
        </p:sp>
        <p:sp>
          <p:nvSpPr>
            <p:cNvPr id="14" name="TextBox 14"/>
            <p:cNvSpPr txBox="1"/>
            <p:nvPr/>
          </p:nvSpPr>
          <p:spPr>
            <a:xfrm>
              <a:off x="769620" y="1803082"/>
              <a:ext cx="2229629" cy="64008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3150" b="1" dirty="0">
                  <a:solidFill>
                    <a:srgbClr val="1E3A5F"/>
                  </a:solidFill>
                  <a:latin typeface="Segoe UI"/>
                  <a:ea typeface="Microsoft YaHei"/>
                  <a:cs typeface="Segoe UI"/>
                </a:rPr>
                <a:t>32,193.15</a:t>
              </a:r>
            </a:p>
          </p:txBody>
        </p:sp>
        <p:sp>
          <p:nvSpPr>
            <p:cNvPr id="15" name="TextBox 15"/>
            <p:cNvSpPr txBox="1"/>
            <p:nvPr/>
          </p:nvSpPr>
          <p:spPr>
            <a:xfrm>
              <a:off x="2747010" y="2013585"/>
              <a:ext cx="381000" cy="24384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1200" dirty="0">
                  <a:solidFill>
                    <a:srgbClr val="64748B"/>
                  </a:solidFill>
                  <a:latin typeface="Segoe UI"/>
                  <a:ea typeface="Microsoft YaHei"/>
                  <a:cs typeface="Segoe UI"/>
                </a:rPr>
                <a:t>亿元</a:t>
              </a:r>
            </a:p>
          </p:txBody>
        </p:sp>
        <p:sp>
          <p:nvSpPr>
            <p:cNvPr id="16" name="Freeform 16"/>
            <p:cNvSpPr/>
            <p:nvPr/>
          </p:nvSpPr>
          <p:spPr>
            <a:xfrm>
              <a:off x="809625" y="2286000"/>
              <a:ext cx="762000" cy="209550"/>
            </a:xfrm>
            <a:custGeom>
              <a:avLst/>
              <a:gdLst/>
              <a:ahLst/>
              <a:cxnLst/>
              <a:rect l="l" t="t" r="r" b="b"/>
              <a:pathLst>
                <a:path w="762000" h="209550">
                  <a:moveTo>
                    <a:pt x="38100" y="0"/>
                  </a:moveTo>
                  <a:lnTo>
                    <a:pt x="723900" y="0"/>
                  </a:lnTo>
                  <a:cubicBezTo>
                    <a:pt x="744942" y="0"/>
                    <a:pt x="762000" y="17058"/>
                    <a:pt x="762000" y="38100"/>
                  </a:cubicBezTo>
                  <a:lnTo>
                    <a:pt x="762000" y="171450"/>
                  </a:lnTo>
                  <a:cubicBezTo>
                    <a:pt x="762000" y="192492"/>
                    <a:pt x="744942" y="209550"/>
                    <a:pt x="723900" y="209550"/>
                  </a:cubicBezTo>
                  <a:lnTo>
                    <a:pt x="38100" y="209550"/>
                  </a:lnTo>
                  <a:cubicBezTo>
                    <a:pt x="17058" y="209550"/>
                    <a:pt x="0" y="192492"/>
                    <a:pt x="0" y="171450"/>
                  </a:cubicBezTo>
                  <a:lnTo>
                    <a:pt x="0" y="38100"/>
                  </a:lnTo>
                  <a:cubicBezTo>
                    <a:pt x="0" y="17058"/>
                    <a:pt x="17058" y="0"/>
                    <a:pt x="38100" y="0"/>
                  </a:cubicBezTo>
                  <a:close/>
                </a:path>
              </a:pathLst>
            </a:custGeom>
            <a:solidFill>
              <a:srgbClr val="EBF4FF"/>
            </a:solidFill>
            <a:ln>
              <a:noFill/>
            </a:ln>
            <a:effectLst>
              <a:outerShdw blurRad="57150" dist="19050" dir="10798281" algn="tl" rotWithShape="0">
                <a:srgbClr val="000000">
                  <a:alpha val="10000"/>
                </a:srgbClr>
              </a:outerShdw>
            </a:effectLst>
          </p:spPr>
        </p:sp>
        <p:sp>
          <p:nvSpPr>
            <p:cNvPr id="17" name="TextBox 17"/>
            <p:cNvSpPr txBox="1"/>
            <p:nvPr/>
          </p:nvSpPr>
          <p:spPr>
            <a:xfrm>
              <a:off x="860441" y="2341245"/>
              <a:ext cx="660368" cy="18288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900" dirty="0">
                  <a:solidFill>
                    <a:srgbClr val="4A90D9"/>
                  </a:solidFill>
                  <a:latin typeface="Segoe UI"/>
                  <a:ea typeface="Microsoft YaHei"/>
                  <a:cs typeface="Segoe UI"/>
                </a:rPr>
                <a:t>全国第17位</a:t>
              </a:r>
            </a:p>
          </p:txBody>
        </p:sp>
      </p:grpSp>
      <p:grpSp>
        <p:nvGrpSpPr>
          <p:cNvPr id="25" name="Group 25"/>
          <p:cNvGrpSpPr/>
          <p:nvPr/>
        </p:nvGrpSpPr>
        <p:grpSpPr>
          <a:xfrm>
            <a:off x="3429000" y="1333500"/>
            <a:ext cx="2667000" cy="1238250"/>
            <a:chOff x="3429000" y="1333500"/>
            <a:chExt cx="2667000" cy="1238250"/>
          </a:xfrm>
          <a:effectLst>
            <a:outerShdw blurRad="57150" dist="19050" dir="10798281" algn="tl" rotWithShape="0">
              <a:srgbClr val="000000">
                <a:alpha val="10000"/>
              </a:srgbClr>
            </a:outerShdw>
          </a:effectLst>
        </p:grpSpPr>
        <p:sp>
          <p:nvSpPr>
            <p:cNvPr id="19" name="Freeform 19"/>
            <p:cNvSpPr/>
            <p:nvPr/>
          </p:nvSpPr>
          <p:spPr>
            <a:xfrm>
              <a:off x="3429000" y="1333500"/>
              <a:ext cx="2667000" cy="1238250"/>
            </a:xfrm>
            <a:custGeom>
              <a:avLst/>
              <a:gdLst/>
              <a:ahLst/>
              <a:cxnLst/>
              <a:rect l="l" t="t" r="r" b="b"/>
              <a:pathLst>
                <a:path w="2667000" h="1238250">
                  <a:moveTo>
                    <a:pt x="76200" y="0"/>
                  </a:moveTo>
                  <a:lnTo>
                    <a:pt x="2590800" y="0"/>
                  </a:lnTo>
                  <a:cubicBezTo>
                    <a:pt x="2632884" y="0"/>
                    <a:pt x="2667000" y="34116"/>
                    <a:pt x="2667000" y="76200"/>
                  </a:cubicBezTo>
                  <a:lnTo>
                    <a:pt x="2667000" y="1162050"/>
                  </a:lnTo>
                  <a:cubicBezTo>
                    <a:pt x="2667000" y="1204134"/>
                    <a:pt x="2632884" y="1238250"/>
                    <a:pt x="2590800" y="1238250"/>
                  </a:cubicBezTo>
                  <a:lnTo>
                    <a:pt x="76200" y="1238250"/>
                  </a:lnTo>
                  <a:cubicBezTo>
                    <a:pt x="34116" y="1238250"/>
                    <a:pt x="0" y="1204134"/>
                    <a:pt x="0" y="1162050"/>
                  </a:cubicBezTo>
                  <a:lnTo>
                    <a:pt x="0" y="76200"/>
                  </a:lnTo>
                  <a:cubicBezTo>
                    <a:pt x="0" y="34116"/>
                    <a:pt x="34116" y="0"/>
                    <a:pt x="76200" y="0"/>
                  </a:cubicBezTo>
                  <a:close/>
                </a:path>
              </a:pathLst>
            </a:custGeom>
            <a:solidFill>
              <a:srgbClr val="FFFFFF"/>
            </a:solidFill>
            <a:ln>
              <a:noFill/>
            </a:ln>
            <a:effectLst>
              <a:outerShdw blurRad="57150" dist="19050" dir="10798281" algn="tl" rotWithShape="0">
                <a:srgbClr val="000000">
                  <a:alpha val="10000"/>
                </a:srgbClr>
              </a:outerShdw>
            </a:effectLst>
          </p:spPr>
        </p:sp>
        <p:sp>
          <p:nvSpPr>
            <p:cNvPr id="20" name="Freeform 20"/>
            <p:cNvSpPr/>
            <p:nvPr/>
          </p:nvSpPr>
          <p:spPr>
            <a:xfrm>
              <a:off x="3429000" y="1333500"/>
              <a:ext cx="38100" cy="1238250"/>
            </a:xfrm>
            <a:custGeom>
              <a:avLst/>
              <a:gdLst/>
              <a:ahLst/>
              <a:cxnLst/>
              <a:rect l="l" t="t" r="r" b="b"/>
              <a:pathLst>
                <a:path w="38100" h="1238250">
                  <a:moveTo>
                    <a:pt x="19050" y="0"/>
                  </a:moveTo>
                  <a:lnTo>
                    <a:pt x="19050" y="0"/>
                  </a:lnTo>
                  <a:cubicBezTo>
                    <a:pt x="29571" y="0"/>
                    <a:pt x="38100" y="8529"/>
                    <a:pt x="38100" y="19050"/>
                  </a:cubicBezTo>
                  <a:lnTo>
                    <a:pt x="38100" y="1219200"/>
                  </a:lnTo>
                  <a:cubicBezTo>
                    <a:pt x="38100" y="1229721"/>
                    <a:pt x="29571" y="1238250"/>
                    <a:pt x="19050" y="1238250"/>
                  </a:cubicBezTo>
                  <a:lnTo>
                    <a:pt x="19050" y="1238250"/>
                  </a:lnTo>
                  <a:cubicBezTo>
                    <a:pt x="8529" y="1238250"/>
                    <a:pt x="0" y="1229721"/>
                    <a:pt x="0" y="1219200"/>
                  </a:cubicBezTo>
                  <a:lnTo>
                    <a:pt x="0" y="19050"/>
                  </a:lnTo>
                  <a:cubicBezTo>
                    <a:pt x="0" y="8529"/>
                    <a:pt x="8529" y="0"/>
                    <a:pt x="19050" y="0"/>
                  </a:cubicBezTo>
                  <a:close/>
                </a:path>
              </a:pathLst>
            </a:custGeom>
            <a:solidFill>
              <a:srgbClr val="2ECC71"/>
            </a:solidFill>
            <a:ln>
              <a:noFill/>
            </a:ln>
            <a:effectLst>
              <a:outerShdw blurRad="57150" dist="19050" dir="10798281" algn="tl" rotWithShape="0">
                <a:srgbClr val="000000">
                  <a:alpha val="10000"/>
                </a:srgbClr>
              </a:outerShdw>
            </a:effectLst>
          </p:spPr>
        </p:sp>
        <p:sp>
          <p:nvSpPr>
            <p:cNvPr id="21" name="TextBox 21"/>
            <p:cNvSpPr txBox="1"/>
            <p:nvPr/>
          </p:nvSpPr>
          <p:spPr>
            <a:xfrm>
              <a:off x="3653790" y="1553528"/>
              <a:ext cx="586407" cy="21336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1050" dirty="0">
                  <a:solidFill>
                    <a:srgbClr val="64748B"/>
                  </a:solidFill>
                  <a:latin typeface="Segoe UI"/>
                  <a:ea typeface="Microsoft YaHei"/>
                  <a:cs typeface="Segoe UI"/>
                </a:rPr>
                <a:t>GDP增速</a:t>
              </a:r>
            </a:p>
          </p:txBody>
        </p:sp>
        <p:sp>
          <p:nvSpPr>
            <p:cNvPr id="22" name="TextBox 22"/>
            <p:cNvSpPr txBox="1"/>
            <p:nvPr/>
          </p:nvSpPr>
          <p:spPr>
            <a:xfrm>
              <a:off x="3627120" y="1803082"/>
              <a:ext cx="1142743" cy="64008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3150" b="1" dirty="0">
                  <a:solidFill>
                    <a:srgbClr val="2ECC71"/>
                  </a:solidFill>
                  <a:latin typeface="Segoe UI"/>
                  <a:ea typeface="Microsoft YaHei"/>
                  <a:cs typeface="Segoe UI"/>
                </a:rPr>
                <a:t>5.70</a:t>
              </a:r>
            </a:p>
          </p:txBody>
        </p:sp>
        <p:sp>
          <p:nvSpPr>
            <p:cNvPr id="23" name="TextBox 23"/>
            <p:cNvSpPr txBox="1"/>
            <p:nvPr/>
          </p:nvSpPr>
          <p:spPr>
            <a:xfrm>
              <a:off x="4652010" y="2013585"/>
              <a:ext cx="126873" cy="24384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1200" dirty="0">
                  <a:solidFill>
                    <a:srgbClr val="64748B"/>
                  </a:solidFill>
                  <a:latin typeface="Segoe UI"/>
                  <a:ea typeface="Microsoft YaHei"/>
                  <a:cs typeface="Segoe UI"/>
                </a:rPr>
                <a:t>%</a:t>
              </a:r>
            </a:p>
          </p:txBody>
        </p:sp>
        <p:sp>
          <p:nvSpPr>
            <p:cNvPr id="24" name="TextBox 24"/>
            <p:cNvSpPr txBox="1"/>
            <p:nvPr/>
          </p:nvSpPr>
          <p:spPr>
            <a:xfrm>
              <a:off x="3654742" y="2323624"/>
              <a:ext cx="857798" cy="19812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975" dirty="0">
                  <a:solidFill>
                    <a:srgbClr val="2ECC71"/>
                  </a:solidFill>
                  <a:latin typeface="Segoe UI"/>
                  <a:ea typeface="Microsoft YaHei"/>
                  <a:cs typeface="Segoe UI"/>
                </a:rPr>
                <a:t>▲ 较上年增长</a:t>
              </a:r>
            </a:p>
          </p:txBody>
        </p:sp>
      </p:grpSp>
      <p:grpSp>
        <p:nvGrpSpPr>
          <p:cNvPr id="32" name="Group 32"/>
          <p:cNvGrpSpPr/>
          <p:nvPr/>
        </p:nvGrpSpPr>
        <p:grpSpPr>
          <a:xfrm>
            <a:off x="571500" y="2762250"/>
            <a:ext cx="2667000" cy="1238250"/>
            <a:chOff x="571500" y="2762250"/>
            <a:chExt cx="2667000" cy="1238250"/>
          </a:xfrm>
          <a:effectLst>
            <a:outerShdw blurRad="57150" dist="19050" dir="10798281" algn="tl" rotWithShape="0">
              <a:srgbClr val="000000">
                <a:alpha val="10000"/>
              </a:srgbClr>
            </a:outerShdw>
          </a:effectLst>
        </p:grpSpPr>
        <p:sp>
          <p:nvSpPr>
            <p:cNvPr id="26" name="Freeform 26"/>
            <p:cNvSpPr/>
            <p:nvPr/>
          </p:nvSpPr>
          <p:spPr>
            <a:xfrm>
              <a:off x="571500" y="2762250"/>
              <a:ext cx="2667000" cy="1238250"/>
            </a:xfrm>
            <a:custGeom>
              <a:avLst/>
              <a:gdLst/>
              <a:ahLst/>
              <a:cxnLst/>
              <a:rect l="l" t="t" r="r" b="b"/>
              <a:pathLst>
                <a:path w="2667000" h="1238250">
                  <a:moveTo>
                    <a:pt x="76200" y="0"/>
                  </a:moveTo>
                  <a:lnTo>
                    <a:pt x="2590800" y="0"/>
                  </a:lnTo>
                  <a:cubicBezTo>
                    <a:pt x="2632884" y="0"/>
                    <a:pt x="2667000" y="34116"/>
                    <a:pt x="2667000" y="76200"/>
                  </a:cubicBezTo>
                  <a:lnTo>
                    <a:pt x="2667000" y="1162050"/>
                  </a:lnTo>
                  <a:cubicBezTo>
                    <a:pt x="2667000" y="1204134"/>
                    <a:pt x="2632884" y="1238250"/>
                    <a:pt x="2590800" y="1238250"/>
                  </a:cubicBezTo>
                  <a:lnTo>
                    <a:pt x="76200" y="1238250"/>
                  </a:lnTo>
                  <a:cubicBezTo>
                    <a:pt x="34116" y="1238250"/>
                    <a:pt x="0" y="1204134"/>
                    <a:pt x="0" y="1162050"/>
                  </a:cubicBezTo>
                  <a:lnTo>
                    <a:pt x="0" y="76200"/>
                  </a:lnTo>
                  <a:cubicBezTo>
                    <a:pt x="0" y="34116"/>
                    <a:pt x="34116" y="0"/>
                    <a:pt x="76200" y="0"/>
                  </a:cubicBezTo>
                  <a:close/>
                </a:path>
              </a:pathLst>
            </a:custGeom>
            <a:solidFill>
              <a:srgbClr val="FFFFFF"/>
            </a:solidFill>
            <a:ln>
              <a:noFill/>
            </a:ln>
            <a:effectLst>
              <a:outerShdw blurRad="57150" dist="19050" dir="10798281" algn="tl" rotWithShape="0">
                <a:srgbClr val="000000">
                  <a:alpha val="10000"/>
                </a:srgbClr>
              </a:outerShdw>
            </a:effectLst>
          </p:spPr>
        </p:sp>
        <p:sp>
          <p:nvSpPr>
            <p:cNvPr id="27" name="Freeform 27"/>
            <p:cNvSpPr/>
            <p:nvPr/>
          </p:nvSpPr>
          <p:spPr>
            <a:xfrm>
              <a:off x="571500" y="2762250"/>
              <a:ext cx="38100" cy="1238250"/>
            </a:xfrm>
            <a:custGeom>
              <a:avLst/>
              <a:gdLst/>
              <a:ahLst/>
              <a:cxnLst/>
              <a:rect l="l" t="t" r="r" b="b"/>
              <a:pathLst>
                <a:path w="38100" h="1238250">
                  <a:moveTo>
                    <a:pt x="19050" y="0"/>
                  </a:moveTo>
                  <a:lnTo>
                    <a:pt x="19050" y="0"/>
                  </a:lnTo>
                  <a:cubicBezTo>
                    <a:pt x="29571" y="0"/>
                    <a:pt x="38100" y="8529"/>
                    <a:pt x="38100" y="19050"/>
                  </a:cubicBezTo>
                  <a:lnTo>
                    <a:pt x="38100" y="1219200"/>
                  </a:lnTo>
                  <a:cubicBezTo>
                    <a:pt x="38100" y="1229721"/>
                    <a:pt x="29571" y="1238250"/>
                    <a:pt x="19050" y="1238250"/>
                  </a:cubicBezTo>
                  <a:lnTo>
                    <a:pt x="19050" y="1238250"/>
                  </a:lnTo>
                  <a:cubicBezTo>
                    <a:pt x="8529" y="1238250"/>
                    <a:pt x="0" y="1229721"/>
                    <a:pt x="0" y="1219200"/>
                  </a:cubicBezTo>
                  <a:lnTo>
                    <a:pt x="0" y="19050"/>
                  </a:lnTo>
                  <a:cubicBezTo>
                    <a:pt x="0" y="8529"/>
                    <a:pt x="8529" y="0"/>
                    <a:pt x="19050" y="0"/>
                  </a:cubicBezTo>
                  <a:close/>
                </a:path>
              </a:pathLst>
            </a:custGeom>
            <a:solidFill>
              <a:srgbClr val="4A90D9"/>
            </a:solidFill>
            <a:ln>
              <a:noFill/>
            </a:ln>
            <a:effectLst>
              <a:outerShdw blurRad="57150" dist="19050" dir="10798281" algn="tl" rotWithShape="0">
                <a:srgbClr val="000000">
                  <a:alpha val="10000"/>
                </a:srgbClr>
              </a:outerShdw>
            </a:effectLst>
          </p:spPr>
        </p:sp>
        <p:sp>
          <p:nvSpPr>
            <p:cNvPr id="28" name="TextBox 28"/>
            <p:cNvSpPr txBox="1"/>
            <p:nvPr/>
          </p:nvSpPr>
          <p:spPr>
            <a:xfrm>
              <a:off x="796290" y="2982278"/>
              <a:ext cx="586407" cy="21336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1050" dirty="0">
                  <a:solidFill>
                    <a:srgbClr val="64748B"/>
                  </a:solidFill>
                  <a:latin typeface="Segoe UI"/>
                  <a:ea typeface="Microsoft YaHei"/>
                  <a:cs typeface="Segoe UI"/>
                </a:rPr>
                <a:t>人均GDP</a:t>
              </a:r>
            </a:p>
          </p:txBody>
        </p:sp>
        <p:sp>
          <p:nvSpPr>
            <p:cNvPr id="29" name="TextBox 29"/>
            <p:cNvSpPr txBox="1"/>
            <p:nvPr/>
          </p:nvSpPr>
          <p:spPr>
            <a:xfrm>
              <a:off x="769620" y="3231832"/>
              <a:ext cx="1819027" cy="64008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3150" b="1" dirty="0">
                  <a:solidFill>
                    <a:srgbClr val="1E3A5F"/>
                  </a:solidFill>
                  <a:latin typeface="Segoe UI"/>
                  <a:ea typeface="Microsoft YaHei"/>
                  <a:cs typeface="Segoe UI"/>
                </a:rPr>
                <a:t>100,903</a:t>
              </a:r>
            </a:p>
          </p:txBody>
        </p:sp>
        <p:sp>
          <p:nvSpPr>
            <p:cNvPr id="30" name="TextBox 30"/>
            <p:cNvSpPr txBox="1"/>
            <p:nvPr/>
          </p:nvSpPr>
          <p:spPr>
            <a:xfrm>
              <a:off x="2651760" y="3442335"/>
              <a:ext cx="205740" cy="24384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1200" dirty="0">
                  <a:solidFill>
                    <a:srgbClr val="64748B"/>
                  </a:solidFill>
                  <a:latin typeface="Segoe UI"/>
                  <a:ea typeface="Microsoft YaHei"/>
                  <a:cs typeface="Segoe UI"/>
                </a:rPr>
                <a:t>元</a:t>
              </a:r>
            </a:p>
          </p:txBody>
        </p:sp>
        <p:sp>
          <p:nvSpPr>
            <p:cNvPr id="31" name="TextBox 31"/>
            <p:cNvSpPr txBox="1"/>
            <p:nvPr/>
          </p:nvSpPr>
          <p:spPr>
            <a:xfrm>
              <a:off x="797242" y="3752374"/>
              <a:ext cx="1071396" cy="19812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975" dirty="0">
                  <a:solidFill>
                    <a:srgbClr val="2ECC71"/>
                  </a:solidFill>
                  <a:latin typeface="Segoe UI"/>
                  <a:ea typeface="Microsoft YaHei"/>
                  <a:cs typeface="Segoe UI"/>
                </a:rPr>
                <a:t>▲ 同比增长7.18%</a:t>
              </a:r>
            </a:p>
          </p:txBody>
        </p:sp>
      </p:grpSp>
      <p:grpSp>
        <p:nvGrpSpPr>
          <p:cNvPr id="39" name="Group 39"/>
          <p:cNvGrpSpPr/>
          <p:nvPr/>
        </p:nvGrpSpPr>
        <p:grpSpPr>
          <a:xfrm>
            <a:off x="3429000" y="2762250"/>
            <a:ext cx="2667000" cy="1238250"/>
            <a:chOff x="3429000" y="2762250"/>
            <a:chExt cx="2667000" cy="1238250"/>
          </a:xfrm>
          <a:effectLst>
            <a:outerShdw blurRad="57150" dist="19050" dir="10798281" algn="tl" rotWithShape="0">
              <a:srgbClr val="000000">
                <a:alpha val="10000"/>
              </a:srgbClr>
            </a:outerShdw>
          </a:effectLst>
        </p:grpSpPr>
        <p:sp>
          <p:nvSpPr>
            <p:cNvPr id="33" name="Freeform 33"/>
            <p:cNvSpPr/>
            <p:nvPr/>
          </p:nvSpPr>
          <p:spPr>
            <a:xfrm>
              <a:off x="3429000" y="2762250"/>
              <a:ext cx="2667000" cy="1238250"/>
            </a:xfrm>
            <a:custGeom>
              <a:avLst/>
              <a:gdLst/>
              <a:ahLst/>
              <a:cxnLst/>
              <a:rect l="l" t="t" r="r" b="b"/>
              <a:pathLst>
                <a:path w="2667000" h="1238250">
                  <a:moveTo>
                    <a:pt x="76200" y="0"/>
                  </a:moveTo>
                  <a:lnTo>
                    <a:pt x="2590800" y="0"/>
                  </a:lnTo>
                  <a:cubicBezTo>
                    <a:pt x="2632884" y="0"/>
                    <a:pt x="2667000" y="34116"/>
                    <a:pt x="2667000" y="76200"/>
                  </a:cubicBezTo>
                  <a:lnTo>
                    <a:pt x="2667000" y="1162050"/>
                  </a:lnTo>
                  <a:cubicBezTo>
                    <a:pt x="2667000" y="1204134"/>
                    <a:pt x="2632884" y="1238250"/>
                    <a:pt x="2590800" y="1238250"/>
                  </a:cubicBezTo>
                  <a:lnTo>
                    <a:pt x="76200" y="1238250"/>
                  </a:lnTo>
                  <a:cubicBezTo>
                    <a:pt x="34116" y="1238250"/>
                    <a:pt x="0" y="1204134"/>
                    <a:pt x="0" y="1162050"/>
                  </a:cubicBezTo>
                  <a:lnTo>
                    <a:pt x="0" y="76200"/>
                  </a:lnTo>
                  <a:cubicBezTo>
                    <a:pt x="0" y="34116"/>
                    <a:pt x="34116" y="0"/>
                    <a:pt x="76200" y="0"/>
                  </a:cubicBezTo>
                  <a:close/>
                </a:path>
              </a:pathLst>
            </a:custGeom>
            <a:solidFill>
              <a:srgbClr val="FFFFFF"/>
            </a:solidFill>
            <a:ln>
              <a:noFill/>
            </a:ln>
            <a:effectLst>
              <a:outerShdw blurRad="57150" dist="19050" dir="10798281" algn="tl" rotWithShape="0">
                <a:srgbClr val="000000">
                  <a:alpha val="10000"/>
                </a:srgbClr>
              </a:outerShdw>
            </a:effectLst>
          </p:spPr>
        </p:sp>
        <p:sp>
          <p:nvSpPr>
            <p:cNvPr id="34" name="Freeform 34"/>
            <p:cNvSpPr/>
            <p:nvPr/>
          </p:nvSpPr>
          <p:spPr>
            <a:xfrm>
              <a:off x="3429000" y="2762250"/>
              <a:ext cx="38100" cy="1238250"/>
            </a:xfrm>
            <a:custGeom>
              <a:avLst/>
              <a:gdLst/>
              <a:ahLst/>
              <a:cxnLst/>
              <a:rect l="l" t="t" r="r" b="b"/>
              <a:pathLst>
                <a:path w="38100" h="1238250">
                  <a:moveTo>
                    <a:pt x="19050" y="0"/>
                  </a:moveTo>
                  <a:lnTo>
                    <a:pt x="19050" y="0"/>
                  </a:lnTo>
                  <a:cubicBezTo>
                    <a:pt x="29571" y="0"/>
                    <a:pt x="38100" y="8529"/>
                    <a:pt x="38100" y="19050"/>
                  </a:cubicBezTo>
                  <a:lnTo>
                    <a:pt x="38100" y="1219200"/>
                  </a:lnTo>
                  <a:cubicBezTo>
                    <a:pt x="38100" y="1229721"/>
                    <a:pt x="29571" y="1238250"/>
                    <a:pt x="19050" y="1238250"/>
                  </a:cubicBezTo>
                  <a:lnTo>
                    <a:pt x="19050" y="1238250"/>
                  </a:lnTo>
                  <a:cubicBezTo>
                    <a:pt x="8529" y="1238250"/>
                    <a:pt x="0" y="1229721"/>
                    <a:pt x="0" y="1219200"/>
                  </a:cubicBezTo>
                  <a:lnTo>
                    <a:pt x="0" y="19050"/>
                  </a:lnTo>
                  <a:cubicBezTo>
                    <a:pt x="0" y="8529"/>
                    <a:pt x="8529" y="0"/>
                    <a:pt x="19050" y="0"/>
                  </a:cubicBezTo>
                  <a:close/>
                </a:path>
              </a:pathLst>
            </a:custGeom>
            <a:solidFill>
              <a:srgbClr val="4A90D9"/>
            </a:solidFill>
            <a:ln>
              <a:noFill/>
            </a:ln>
            <a:effectLst>
              <a:outerShdw blurRad="57150" dist="19050" dir="10798281" algn="tl" rotWithShape="0">
                <a:srgbClr val="000000">
                  <a:alpha val="10000"/>
                </a:srgbClr>
              </a:outerShdw>
            </a:effectLst>
          </p:spPr>
        </p:sp>
        <p:sp>
          <p:nvSpPr>
            <p:cNvPr id="35" name="TextBox 35"/>
            <p:cNvSpPr txBox="1"/>
            <p:nvPr/>
          </p:nvSpPr>
          <p:spPr>
            <a:xfrm>
              <a:off x="3653790" y="2982278"/>
              <a:ext cx="1713548" cy="21336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1050" dirty="0">
                  <a:solidFill>
                    <a:srgbClr val="64748B"/>
                  </a:solidFill>
                  <a:latin typeface="Segoe UI"/>
                  <a:ea typeface="Microsoft YaHei"/>
                  <a:cs typeface="Segoe UI"/>
                </a:rPr>
                <a:t>城镇居民人均可支配收入</a:t>
              </a:r>
            </a:p>
          </p:txBody>
        </p:sp>
        <p:sp>
          <p:nvSpPr>
            <p:cNvPr id="36" name="TextBox 36"/>
            <p:cNvSpPr txBox="1"/>
            <p:nvPr/>
          </p:nvSpPr>
          <p:spPr>
            <a:xfrm>
              <a:off x="3627120" y="3231832"/>
              <a:ext cx="1674109" cy="64008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3150" b="1" dirty="0">
                  <a:solidFill>
                    <a:srgbClr val="1E3A5F"/>
                  </a:solidFill>
                  <a:latin typeface="Segoe UI"/>
                  <a:ea typeface="Microsoft YaHei"/>
                  <a:cs typeface="Segoe UI"/>
                </a:rPr>
                <a:t>49,778</a:t>
              </a:r>
            </a:p>
          </p:txBody>
        </p:sp>
        <p:sp>
          <p:nvSpPr>
            <p:cNvPr id="37" name="TextBox 37"/>
            <p:cNvSpPr txBox="1"/>
            <p:nvPr/>
          </p:nvSpPr>
          <p:spPr>
            <a:xfrm>
              <a:off x="5318760" y="3442335"/>
              <a:ext cx="205740" cy="24384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1200" dirty="0">
                  <a:solidFill>
                    <a:srgbClr val="64748B"/>
                  </a:solidFill>
                  <a:latin typeface="Segoe UI"/>
                  <a:ea typeface="Microsoft YaHei"/>
                  <a:cs typeface="Segoe UI"/>
                </a:rPr>
                <a:t>元</a:t>
              </a:r>
            </a:p>
          </p:txBody>
        </p:sp>
        <p:sp>
          <p:nvSpPr>
            <p:cNvPr id="38" name="TextBox 38"/>
            <p:cNvSpPr txBox="1"/>
            <p:nvPr/>
          </p:nvSpPr>
          <p:spPr>
            <a:xfrm>
              <a:off x="3654742" y="3752374"/>
              <a:ext cx="1106996" cy="19812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975" dirty="0">
                  <a:solidFill>
                    <a:srgbClr val="2ECC71"/>
                  </a:solidFill>
                  <a:latin typeface="Segoe UI"/>
                  <a:ea typeface="Microsoft YaHei"/>
                  <a:cs typeface="Segoe UI"/>
                </a:rPr>
                <a:t>▲ 同比增长4.94%</a:t>
              </a:r>
            </a:p>
          </p:txBody>
        </p:sp>
      </p:grpSp>
      <p:grpSp>
        <p:nvGrpSpPr>
          <p:cNvPr id="87" name="Group 87"/>
          <p:cNvGrpSpPr/>
          <p:nvPr/>
        </p:nvGrpSpPr>
        <p:grpSpPr>
          <a:xfrm>
            <a:off x="6286500" y="1333500"/>
            <a:ext cx="5334000" cy="4000500"/>
            <a:chOff x="6286500" y="1333500"/>
            <a:chExt cx="5334000" cy="4000500"/>
          </a:xfrm>
          <a:effectLst>
            <a:outerShdw blurRad="57150" dist="19050" dir="10798281" algn="tl" rotWithShape="0">
              <a:srgbClr val="000000">
                <a:alpha val="10000"/>
              </a:srgbClr>
            </a:outerShdw>
          </a:effectLst>
        </p:grpSpPr>
        <p:sp>
          <p:nvSpPr>
            <p:cNvPr id="40" name="Freeform 40"/>
            <p:cNvSpPr/>
            <p:nvPr/>
          </p:nvSpPr>
          <p:spPr>
            <a:xfrm>
              <a:off x="6286500" y="1333500"/>
              <a:ext cx="5334000" cy="4000500"/>
            </a:xfrm>
            <a:custGeom>
              <a:avLst/>
              <a:gdLst/>
              <a:ahLst/>
              <a:cxnLst/>
              <a:rect l="l" t="t" r="r" b="b"/>
              <a:pathLst>
                <a:path w="5334000" h="4000500">
                  <a:moveTo>
                    <a:pt x="76200" y="0"/>
                  </a:moveTo>
                  <a:lnTo>
                    <a:pt x="5257800" y="0"/>
                  </a:lnTo>
                  <a:cubicBezTo>
                    <a:pt x="5299884" y="0"/>
                    <a:pt x="5334000" y="34116"/>
                    <a:pt x="5334000" y="76200"/>
                  </a:cubicBezTo>
                  <a:lnTo>
                    <a:pt x="5334000" y="3924300"/>
                  </a:lnTo>
                  <a:cubicBezTo>
                    <a:pt x="5334000" y="3966384"/>
                    <a:pt x="5299884" y="4000500"/>
                    <a:pt x="5257800" y="4000500"/>
                  </a:cubicBezTo>
                  <a:lnTo>
                    <a:pt x="76200" y="4000500"/>
                  </a:lnTo>
                  <a:cubicBezTo>
                    <a:pt x="34116" y="4000500"/>
                    <a:pt x="0" y="3966384"/>
                    <a:pt x="0" y="3924300"/>
                  </a:cubicBezTo>
                  <a:lnTo>
                    <a:pt x="0" y="76200"/>
                  </a:lnTo>
                  <a:cubicBezTo>
                    <a:pt x="0" y="34116"/>
                    <a:pt x="34116" y="0"/>
                    <a:pt x="76200" y="0"/>
                  </a:cubicBezTo>
                  <a:close/>
                </a:path>
              </a:pathLst>
            </a:custGeom>
            <a:solidFill>
              <a:srgbClr val="FFFFFF"/>
            </a:solidFill>
            <a:ln>
              <a:noFill/>
            </a:ln>
            <a:effectLst>
              <a:outerShdw blurRad="57150" dist="19050" dir="10798281" algn="tl" rotWithShape="0">
                <a:srgbClr val="000000">
                  <a:alpha val="10000"/>
                </a:srgbClr>
              </a:outerShdw>
            </a:effectLst>
          </p:spPr>
        </p:sp>
        <p:sp>
          <p:nvSpPr>
            <p:cNvPr id="41" name="TextBox 41"/>
            <p:cNvSpPr txBox="1"/>
            <p:nvPr/>
          </p:nvSpPr>
          <p:spPr>
            <a:xfrm>
              <a:off x="6557010" y="1537335"/>
              <a:ext cx="1502664" cy="24384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1200" b="1" dirty="0">
                  <a:solidFill>
                    <a:srgbClr val="1E3A5F"/>
                  </a:solidFill>
                  <a:latin typeface="Segoe UI"/>
                  <a:ea typeface="Microsoft YaHei"/>
                  <a:cs typeface="Segoe UI"/>
                </a:rPr>
                <a:t>主要经济指标对比</a:t>
              </a:r>
            </a:p>
          </p:txBody>
        </p:sp>
        <p:sp>
          <p:nvSpPr>
            <p:cNvPr id="42" name="Freeform 42"/>
            <p:cNvSpPr/>
            <p:nvPr/>
          </p:nvSpPr>
          <p:spPr>
            <a:xfrm>
              <a:off x="6572250" y="1857375"/>
              <a:ext cx="4762500" cy="333375"/>
            </a:xfrm>
            <a:custGeom>
              <a:avLst/>
              <a:gdLst/>
              <a:ahLst/>
              <a:cxnLst/>
              <a:rect l="l" t="t" r="r" b="b"/>
              <a:pathLst>
                <a:path w="4762500" h="333375">
                  <a:moveTo>
                    <a:pt x="38100" y="0"/>
                  </a:moveTo>
                  <a:lnTo>
                    <a:pt x="4724400" y="0"/>
                  </a:lnTo>
                  <a:cubicBezTo>
                    <a:pt x="4745442" y="0"/>
                    <a:pt x="4762500" y="17058"/>
                    <a:pt x="4762500" y="38100"/>
                  </a:cubicBezTo>
                  <a:lnTo>
                    <a:pt x="4762500" y="295275"/>
                  </a:lnTo>
                  <a:cubicBezTo>
                    <a:pt x="4762500" y="316317"/>
                    <a:pt x="4745442" y="333375"/>
                    <a:pt x="4724400" y="333375"/>
                  </a:cubicBezTo>
                  <a:lnTo>
                    <a:pt x="38100" y="333375"/>
                  </a:lnTo>
                  <a:cubicBezTo>
                    <a:pt x="17058" y="333375"/>
                    <a:pt x="0" y="316317"/>
                    <a:pt x="0" y="295275"/>
                  </a:cubicBezTo>
                  <a:lnTo>
                    <a:pt x="0" y="38100"/>
                  </a:lnTo>
                  <a:cubicBezTo>
                    <a:pt x="0" y="17058"/>
                    <a:pt x="17058" y="0"/>
                    <a:pt x="38100" y="0"/>
                  </a:cubicBezTo>
                  <a:close/>
                </a:path>
              </a:pathLst>
            </a:custGeom>
            <a:solidFill>
              <a:srgbClr val="1E3A5F"/>
            </a:solidFill>
            <a:ln>
              <a:noFill/>
            </a:ln>
            <a:effectLst>
              <a:outerShdw blurRad="57150" dist="19050" dir="10798281" algn="tl" rotWithShape="0">
                <a:srgbClr val="000000">
                  <a:alpha val="10000"/>
                </a:srgbClr>
              </a:outerShdw>
            </a:effectLst>
          </p:spPr>
        </p:sp>
        <p:sp>
          <p:nvSpPr>
            <p:cNvPr id="43" name="TextBox 43"/>
            <p:cNvSpPr txBox="1"/>
            <p:nvPr/>
          </p:nvSpPr>
          <p:spPr>
            <a:xfrm>
              <a:off x="6940868" y="1971199"/>
              <a:ext cx="323802" cy="19812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975" b="1" dirty="0">
                  <a:solidFill>
                    <a:srgbClr val="FFFFFF"/>
                  </a:solidFill>
                  <a:latin typeface="Segoe UI"/>
                  <a:ea typeface="Microsoft YaHei"/>
                  <a:cs typeface="Segoe UI"/>
                </a:rPr>
                <a:t>指标</a:t>
              </a:r>
            </a:p>
          </p:txBody>
        </p:sp>
        <p:sp>
          <p:nvSpPr>
            <p:cNvPr id="44" name="TextBox 44"/>
            <p:cNvSpPr txBox="1"/>
            <p:nvPr/>
          </p:nvSpPr>
          <p:spPr>
            <a:xfrm>
              <a:off x="8416138" y="1971199"/>
              <a:ext cx="503225" cy="19812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975" b="1" dirty="0">
                  <a:solidFill>
                    <a:srgbClr val="FFFFFF"/>
                  </a:solidFill>
                  <a:latin typeface="Segoe UI"/>
                  <a:ea typeface="Microsoft YaHei"/>
                  <a:cs typeface="Segoe UI"/>
                </a:rPr>
                <a:t>2024年</a:t>
              </a:r>
            </a:p>
          </p:txBody>
        </p:sp>
        <p:sp>
          <p:nvSpPr>
            <p:cNvPr id="45" name="TextBox 45"/>
            <p:cNvSpPr txBox="1"/>
            <p:nvPr/>
          </p:nvSpPr>
          <p:spPr>
            <a:xfrm>
              <a:off x="9463888" y="1971199"/>
              <a:ext cx="503225" cy="19812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975" b="1" dirty="0">
                  <a:solidFill>
                    <a:srgbClr val="FFFFFF"/>
                  </a:solidFill>
                  <a:latin typeface="Segoe UI"/>
                  <a:ea typeface="Microsoft YaHei"/>
                  <a:cs typeface="Segoe UI"/>
                </a:rPr>
                <a:t>2023年</a:t>
              </a:r>
            </a:p>
          </p:txBody>
        </p:sp>
        <p:sp>
          <p:nvSpPr>
            <p:cNvPr id="46" name="TextBox 46"/>
            <p:cNvSpPr txBox="1"/>
            <p:nvPr/>
          </p:nvSpPr>
          <p:spPr>
            <a:xfrm>
              <a:off x="10511638" y="1971199"/>
              <a:ext cx="503225" cy="19812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975" b="1" dirty="0">
                  <a:solidFill>
                    <a:srgbClr val="FFFFFF"/>
                  </a:solidFill>
                  <a:latin typeface="Segoe UI"/>
                  <a:ea typeface="Microsoft YaHei"/>
                  <a:cs typeface="Segoe UI"/>
                </a:rPr>
                <a:t>2022年</a:t>
              </a:r>
            </a:p>
          </p:txBody>
        </p:sp>
        <p:sp>
          <p:nvSpPr>
            <p:cNvPr id="47" name="Rectangle 47"/>
            <p:cNvSpPr/>
            <p:nvPr/>
          </p:nvSpPr>
          <p:spPr>
            <a:xfrm>
              <a:off x="6572250" y="2190750"/>
              <a:ext cx="4762500" cy="304800"/>
            </a:xfrm>
            <a:prstGeom prst="rect">
              <a:avLst/>
            </a:prstGeom>
            <a:solidFill>
              <a:srgbClr val="EBF4FF"/>
            </a:solidFill>
            <a:ln>
              <a:noFill/>
            </a:ln>
            <a:effectLst>
              <a:outerShdw blurRad="57150" dist="19050" dir="10798281" algn="tl" rotWithShape="0">
                <a:srgbClr val="000000">
                  <a:alpha val="10000"/>
                </a:srgbClr>
              </a:outerShdw>
            </a:effectLst>
          </p:spPr>
        </p:sp>
        <p:sp>
          <p:nvSpPr>
            <p:cNvPr id="48" name="TextBox 48"/>
            <p:cNvSpPr txBox="1"/>
            <p:nvPr/>
          </p:nvSpPr>
          <p:spPr>
            <a:xfrm>
              <a:off x="6940868" y="2295049"/>
              <a:ext cx="701159" cy="19812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975" dirty="0">
                  <a:solidFill>
                    <a:srgbClr val="334155"/>
                  </a:solidFill>
                  <a:latin typeface="Segoe UI"/>
                  <a:ea typeface="Microsoft YaHei"/>
                  <a:cs typeface="Segoe UI"/>
                </a:rPr>
                <a:t>GDP(亿元)</a:t>
              </a:r>
            </a:p>
          </p:txBody>
        </p:sp>
        <p:sp>
          <p:nvSpPr>
            <p:cNvPr id="49" name="TextBox 49"/>
            <p:cNvSpPr txBox="1"/>
            <p:nvPr/>
          </p:nvSpPr>
          <p:spPr>
            <a:xfrm>
              <a:off x="8322688" y="2295049"/>
              <a:ext cx="690123" cy="19812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975" b="1" dirty="0">
                  <a:solidFill>
                    <a:srgbClr val="1E3A5F"/>
                  </a:solidFill>
                  <a:latin typeface="Segoe UI"/>
                  <a:ea typeface="Microsoft YaHei"/>
                  <a:cs typeface="Segoe UI"/>
                </a:rPr>
                <a:t>32,193.15</a:t>
              </a:r>
            </a:p>
          </p:txBody>
        </p:sp>
        <p:sp>
          <p:nvSpPr>
            <p:cNvPr id="50" name="TextBox 50"/>
            <p:cNvSpPr txBox="1"/>
            <p:nvPr/>
          </p:nvSpPr>
          <p:spPr>
            <a:xfrm>
              <a:off x="9368480" y="2295049"/>
              <a:ext cx="694039" cy="19812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975" dirty="0">
                  <a:solidFill>
                    <a:srgbClr val="334155"/>
                  </a:solidFill>
                  <a:latin typeface="Segoe UI"/>
                  <a:ea typeface="Microsoft YaHei"/>
                  <a:cs typeface="Segoe UI"/>
                </a:rPr>
                <a:t>30,614.28</a:t>
              </a:r>
            </a:p>
          </p:txBody>
        </p:sp>
        <p:sp>
          <p:nvSpPr>
            <p:cNvPr id="51" name="TextBox 51"/>
            <p:cNvSpPr txBox="1"/>
            <p:nvPr/>
          </p:nvSpPr>
          <p:spPr>
            <a:xfrm>
              <a:off x="10416230" y="2295049"/>
              <a:ext cx="694039" cy="19812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975" dirty="0">
                  <a:solidFill>
                    <a:srgbClr val="334155"/>
                  </a:solidFill>
                  <a:latin typeface="Segoe UI"/>
                  <a:ea typeface="Microsoft YaHei"/>
                  <a:cs typeface="Segoe UI"/>
                </a:rPr>
                <a:t>28,576.10</a:t>
              </a:r>
            </a:p>
          </p:txBody>
        </p:sp>
        <p:sp>
          <p:nvSpPr>
            <p:cNvPr id="52" name="Rectangle 52"/>
            <p:cNvSpPr/>
            <p:nvPr/>
          </p:nvSpPr>
          <p:spPr>
            <a:xfrm>
              <a:off x="6572250" y="2495550"/>
              <a:ext cx="4762500" cy="304800"/>
            </a:xfrm>
            <a:prstGeom prst="rect">
              <a:avLst/>
            </a:prstGeom>
            <a:solidFill>
              <a:srgbClr val="FFFFFF"/>
            </a:solidFill>
            <a:ln>
              <a:noFill/>
            </a:ln>
            <a:effectLst>
              <a:outerShdw blurRad="57150" dist="19050" dir="10798281" algn="tl" rotWithShape="0">
                <a:srgbClr val="000000">
                  <a:alpha val="10000"/>
                </a:srgbClr>
              </a:outerShdw>
            </a:effectLst>
          </p:spPr>
        </p:sp>
        <p:sp>
          <p:nvSpPr>
            <p:cNvPr id="53" name="TextBox 53"/>
            <p:cNvSpPr txBox="1"/>
            <p:nvPr/>
          </p:nvSpPr>
          <p:spPr>
            <a:xfrm>
              <a:off x="6940868" y="2599849"/>
              <a:ext cx="779478" cy="19812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975" dirty="0">
                  <a:solidFill>
                    <a:srgbClr val="334155"/>
                  </a:solidFill>
                  <a:latin typeface="Segoe UI"/>
                  <a:ea typeface="Microsoft YaHei"/>
                  <a:cs typeface="Segoe UI"/>
                </a:rPr>
                <a:t>GDP增速(%)</a:t>
              </a:r>
            </a:p>
          </p:txBody>
        </p:sp>
        <p:sp>
          <p:nvSpPr>
            <p:cNvPr id="54" name="TextBox 54"/>
            <p:cNvSpPr txBox="1"/>
            <p:nvPr/>
          </p:nvSpPr>
          <p:spPr>
            <a:xfrm>
              <a:off x="8490897" y="2599849"/>
              <a:ext cx="353706" cy="19812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975" b="1" dirty="0">
                  <a:solidFill>
                    <a:srgbClr val="2ECC71"/>
                  </a:solidFill>
                  <a:latin typeface="Segoe UI"/>
                  <a:ea typeface="Microsoft YaHei"/>
                  <a:cs typeface="Segoe UI"/>
                </a:rPr>
                <a:t>5.70</a:t>
              </a:r>
            </a:p>
          </p:txBody>
        </p:sp>
        <p:sp>
          <p:nvSpPr>
            <p:cNvPr id="55" name="TextBox 55"/>
            <p:cNvSpPr txBox="1"/>
            <p:nvPr/>
          </p:nvSpPr>
          <p:spPr>
            <a:xfrm>
              <a:off x="9564279" y="2599849"/>
              <a:ext cx="302443" cy="19812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975" dirty="0">
                  <a:solidFill>
                    <a:srgbClr val="334155"/>
                  </a:solidFill>
                  <a:latin typeface="Segoe UI"/>
                  <a:ea typeface="Microsoft YaHei"/>
                  <a:cs typeface="Segoe UI"/>
                </a:rPr>
                <a:t>6.10</a:t>
              </a:r>
            </a:p>
          </p:txBody>
        </p:sp>
        <p:sp>
          <p:nvSpPr>
            <p:cNvPr id="56" name="TextBox 56"/>
            <p:cNvSpPr txBox="1"/>
            <p:nvPr/>
          </p:nvSpPr>
          <p:spPr>
            <a:xfrm>
              <a:off x="10594229" y="2599849"/>
              <a:ext cx="338042" cy="19812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975" dirty="0">
                  <a:solidFill>
                    <a:srgbClr val="334155"/>
                  </a:solidFill>
                  <a:latin typeface="Segoe UI"/>
                  <a:ea typeface="Microsoft YaHei"/>
                  <a:cs typeface="Segoe UI"/>
                </a:rPr>
                <a:t>2.50</a:t>
              </a:r>
            </a:p>
          </p:txBody>
        </p:sp>
        <p:sp>
          <p:nvSpPr>
            <p:cNvPr id="57" name="Rectangle 57"/>
            <p:cNvSpPr/>
            <p:nvPr/>
          </p:nvSpPr>
          <p:spPr>
            <a:xfrm>
              <a:off x="6572250" y="2800350"/>
              <a:ext cx="4762500" cy="304800"/>
            </a:xfrm>
            <a:prstGeom prst="rect">
              <a:avLst/>
            </a:prstGeom>
            <a:solidFill>
              <a:srgbClr val="EBF4FF"/>
            </a:solidFill>
            <a:ln>
              <a:noFill/>
            </a:ln>
            <a:effectLst>
              <a:outerShdw blurRad="57150" dist="19050" dir="10798281" algn="tl" rotWithShape="0">
                <a:srgbClr val="000000">
                  <a:alpha val="10000"/>
                </a:srgbClr>
              </a:outerShdw>
            </a:effectLst>
          </p:spPr>
        </p:sp>
        <p:sp>
          <p:nvSpPr>
            <p:cNvPr id="58" name="TextBox 58"/>
            <p:cNvSpPr txBox="1"/>
            <p:nvPr/>
          </p:nvSpPr>
          <p:spPr>
            <a:xfrm>
              <a:off x="6940868" y="2904649"/>
              <a:ext cx="843558" cy="19812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975" dirty="0">
                  <a:solidFill>
                    <a:srgbClr val="334155"/>
                  </a:solidFill>
                  <a:latin typeface="Segoe UI"/>
                  <a:ea typeface="Microsoft YaHei"/>
                  <a:cs typeface="Segoe UI"/>
                </a:rPr>
                <a:t>人均GDP(元)</a:t>
              </a:r>
            </a:p>
          </p:txBody>
        </p:sp>
        <p:sp>
          <p:nvSpPr>
            <p:cNvPr id="59" name="TextBox 59"/>
            <p:cNvSpPr txBox="1"/>
            <p:nvPr/>
          </p:nvSpPr>
          <p:spPr>
            <a:xfrm>
              <a:off x="8386234" y="2904649"/>
              <a:ext cx="563032" cy="19812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975" b="1" dirty="0">
                  <a:solidFill>
                    <a:srgbClr val="1E3A5F"/>
                  </a:solidFill>
                  <a:latin typeface="Segoe UI"/>
                  <a:ea typeface="Microsoft YaHei"/>
                  <a:cs typeface="Segoe UI"/>
                </a:rPr>
                <a:t>100,903</a:t>
              </a:r>
            </a:p>
          </p:txBody>
        </p:sp>
        <p:sp>
          <p:nvSpPr>
            <p:cNvPr id="60" name="TextBox 60"/>
            <p:cNvSpPr txBox="1"/>
            <p:nvPr/>
          </p:nvSpPr>
          <p:spPr>
            <a:xfrm>
              <a:off x="9485959" y="2904649"/>
              <a:ext cx="459081" cy="19812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975" dirty="0">
                  <a:solidFill>
                    <a:srgbClr val="334155"/>
                  </a:solidFill>
                  <a:latin typeface="Segoe UI"/>
                  <a:ea typeface="Microsoft YaHei"/>
                  <a:cs typeface="Segoe UI"/>
                </a:rPr>
                <a:t>94,147</a:t>
              </a:r>
            </a:p>
          </p:txBody>
        </p:sp>
        <p:sp>
          <p:nvSpPr>
            <p:cNvPr id="61" name="TextBox 61"/>
            <p:cNvSpPr txBox="1"/>
            <p:nvPr/>
          </p:nvSpPr>
          <p:spPr>
            <a:xfrm>
              <a:off x="10515910" y="2904649"/>
              <a:ext cx="494681" cy="19812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975" dirty="0">
                  <a:solidFill>
                    <a:srgbClr val="334155"/>
                  </a:solidFill>
                  <a:latin typeface="Segoe UI"/>
                  <a:ea typeface="Microsoft YaHei"/>
                  <a:cs typeface="Segoe UI"/>
                </a:rPr>
                <a:t>88,953</a:t>
              </a:r>
            </a:p>
          </p:txBody>
        </p:sp>
        <p:sp>
          <p:nvSpPr>
            <p:cNvPr id="62" name="Rectangle 62"/>
            <p:cNvSpPr/>
            <p:nvPr/>
          </p:nvSpPr>
          <p:spPr>
            <a:xfrm>
              <a:off x="6572250" y="3105150"/>
              <a:ext cx="4762500" cy="304800"/>
            </a:xfrm>
            <a:prstGeom prst="rect">
              <a:avLst/>
            </a:prstGeom>
            <a:solidFill>
              <a:srgbClr val="FFFFFF"/>
            </a:solidFill>
            <a:ln>
              <a:noFill/>
            </a:ln>
            <a:effectLst>
              <a:outerShdw blurRad="57150" dist="19050" dir="10798281" algn="tl" rotWithShape="0">
                <a:srgbClr val="000000">
                  <a:alpha val="10000"/>
                </a:srgbClr>
              </a:outerShdw>
            </a:effectLst>
          </p:spPr>
        </p:sp>
        <p:sp>
          <p:nvSpPr>
            <p:cNvPr id="63" name="TextBox 63"/>
            <p:cNvSpPr txBox="1"/>
            <p:nvPr/>
          </p:nvSpPr>
          <p:spPr>
            <a:xfrm>
              <a:off x="6940868" y="3209449"/>
              <a:ext cx="1035796" cy="19812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975" dirty="0">
                  <a:solidFill>
                    <a:srgbClr val="334155"/>
                  </a:solidFill>
                  <a:latin typeface="Segoe UI"/>
                  <a:ea typeface="Microsoft YaHei"/>
                  <a:cs typeface="Segoe UI"/>
                </a:rPr>
                <a:t>常住人口(万人)</a:t>
              </a:r>
            </a:p>
          </p:txBody>
        </p:sp>
        <p:sp>
          <p:nvSpPr>
            <p:cNvPr id="64" name="TextBox 64"/>
            <p:cNvSpPr txBox="1"/>
            <p:nvPr/>
          </p:nvSpPr>
          <p:spPr>
            <a:xfrm>
              <a:off x="8345116" y="3209449"/>
              <a:ext cx="645268" cy="19812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975" b="1" dirty="0">
                  <a:solidFill>
                    <a:srgbClr val="1E3A5F"/>
                  </a:solidFill>
                  <a:latin typeface="Segoe UI"/>
                  <a:ea typeface="Microsoft YaHei"/>
                  <a:cs typeface="Segoe UI"/>
                </a:rPr>
                <a:t>3,190.47</a:t>
              </a:r>
            </a:p>
          </p:txBody>
        </p:sp>
        <p:sp>
          <p:nvSpPr>
            <p:cNvPr id="65" name="TextBox 65"/>
            <p:cNvSpPr txBox="1"/>
            <p:nvPr/>
          </p:nvSpPr>
          <p:spPr>
            <a:xfrm>
              <a:off x="9425440" y="3209449"/>
              <a:ext cx="580120" cy="19812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975" dirty="0">
                  <a:solidFill>
                    <a:srgbClr val="334155"/>
                  </a:solidFill>
                  <a:latin typeface="Segoe UI"/>
                  <a:ea typeface="Microsoft YaHei"/>
                  <a:cs typeface="Segoe UI"/>
                </a:rPr>
                <a:t>3,191.43</a:t>
              </a:r>
            </a:p>
          </p:txBody>
        </p:sp>
        <p:sp>
          <p:nvSpPr>
            <p:cNvPr id="66" name="TextBox 66"/>
            <p:cNvSpPr txBox="1"/>
            <p:nvPr/>
          </p:nvSpPr>
          <p:spPr>
            <a:xfrm>
              <a:off x="10455390" y="3209449"/>
              <a:ext cx="615720" cy="19812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975" dirty="0">
                  <a:solidFill>
                    <a:srgbClr val="334155"/>
                  </a:solidFill>
                  <a:latin typeface="Segoe UI"/>
                  <a:ea typeface="Microsoft YaHei"/>
                  <a:cs typeface="Segoe UI"/>
                </a:rPr>
                <a:t>3,213.34</a:t>
              </a:r>
            </a:p>
          </p:txBody>
        </p:sp>
        <p:sp>
          <p:nvSpPr>
            <p:cNvPr id="67" name="Rectangle 67"/>
            <p:cNvSpPr/>
            <p:nvPr/>
          </p:nvSpPr>
          <p:spPr>
            <a:xfrm>
              <a:off x="6572250" y="3409950"/>
              <a:ext cx="4762500" cy="304800"/>
            </a:xfrm>
            <a:prstGeom prst="rect">
              <a:avLst/>
            </a:prstGeom>
            <a:solidFill>
              <a:srgbClr val="EBF4FF"/>
            </a:solidFill>
            <a:ln>
              <a:noFill/>
            </a:ln>
            <a:effectLst>
              <a:outerShdw blurRad="57150" dist="19050" dir="10798281" algn="tl" rotWithShape="0">
                <a:srgbClr val="000000">
                  <a:alpha val="10000"/>
                </a:srgbClr>
              </a:outerShdw>
            </a:effectLst>
          </p:spPr>
        </p:sp>
        <p:sp>
          <p:nvSpPr>
            <p:cNvPr id="68" name="TextBox 68"/>
            <p:cNvSpPr txBox="1"/>
            <p:nvPr/>
          </p:nvSpPr>
          <p:spPr>
            <a:xfrm>
              <a:off x="6940868" y="3514249"/>
              <a:ext cx="1178195" cy="19812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975" dirty="0">
                  <a:solidFill>
                    <a:srgbClr val="334155"/>
                  </a:solidFill>
                  <a:latin typeface="Segoe UI"/>
                  <a:ea typeface="Microsoft YaHei"/>
                  <a:cs typeface="Segoe UI"/>
                </a:rPr>
                <a:t>工业增加值(亿元)</a:t>
              </a:r>
            </a:p>
          </p:txBody>
        </p:sp>
        <p:sp>
          <p:nvSpPr>
            <p:cNvPr id="69" name="TextBox 69"/>
            <p:cNvSpPr txBox="1"/>
            <p:nvPr/>
          </p:nvSpPr>
          <p:spPr>
            <a:xfrm>
              <a:off x="8345116" y="3514249"/>
              <a:ext cx="645268" cy="19812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975" b="1" dirty="0">
                  <a:solidFill>
                    <a:srgbClr val="1E3A5F"/>
                  </a:solidFill>
                  <a:latin typeface="Segoe UI"/>
                  <a:ea typeface="Microsoft YaHei"/>
                  <a:cs typeface="Segoe UI"/>
                </a:rPr>
                <a:t>8,912.03</a:t>
              </a:r>
            </a:p>
          </p:txBody>
        </p:sp>
        <p:sp>
          <p:nvSpPr>
            <p:cNvPr id="70" name="TextBox 70"/>
            <p:cNvSpPr txBox="1"/>
            <p:nvPr/>
          </p:nvSpPr>
          <p:spPr>
            <a:xfrm>
              <a:off x="9389840" y="3514249"/>
              <a:ext cx="651319" cy="19812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975" dirty="0">
                  <a:solidFill>
                    <a:srgbClr val="334155"/>
                  </a:solidFill>
                  <a:latin typeface="Segoe UI"/>
                  <a:ea typeface="Microsoft YaHei"/>
                  <a:cs typeface="Segoe UI"/>
                </a:rPr>
                <a:t>8,333.35</a:t>
              </a:r>
            </a:p>
          </p:txBody>
        </p:sp>
        <p:sp>
          <p:nvSpPr>
            <p:cNvPr id="71" name="TextBox 71"/>
            <p:cNvSpPr txBox="1"/>
            <p:nvPr/>
          </p:nvSpPr>
          <p:spPr>
            <a:xfrm>
              <a:off x="10437590" y="3514249"/>
              <a:ext cx="651319" cy="19812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975" dirty="0">
                  <a:solidFill>
                    <a:srgbClr val="334155"/>
                  </a:solidFill>
                  <a:latin typeface="Segoe UI"/>
                  <a:ea typeface="Microsoft YaHei"/>
                  <a:cs typeface="Segoe UI"/>
                </a:rPr>
                <a:t>7,966.27</a:t>
              </a:r>
            </a:p>
          </p:txBody>
        </p:sp>
        <p:sp>
          <p:nvSpPr>
            <p:cNvPr id="72" name="Rectangle 72"/>
            <p:cNvSpPr/>
            <p:nvPr/>
          </p:nvSpPr>
          <p:spPr>
            <a:xfrm>
              <a:off x="6572250" y="3714750"/>
              <a:ext cx="4762500" cy="304800"/>
            </a:xfrm>
            <a:prstGeom prst="rect">
              <a:avLst/>
            </a:prstGeom>
            <a:solidFill>
              <a:srgbClr val="FFFFFF"/>
            </a:solidFill>
            <a:ln>
              <a:noFill/>
            </a:ln>
            <a:effectLst>
              <a:outerShdw blurRad="57150" dist="19050" dir="10798281" algn="tl" rotWithShape="0">
                <a:srgbClr val="000000">
                  <a:alpha val="10000"/>
                </a:srgbClr>
              </a:outerShdw>
            </a:effectLst>
          </p:spPr>
        </p:sp>
        <p:sp>
          <p:nvSpPr>
            <p:cNvPr id="73" name="TextBox 73"/>
            <p:cNvSpPr txBox="1"/>
            <p:nvPr/>
          </p:nvSpPr>
          <p:spPr>
            <a:xfrm>
              <a:off x="6940868" y="3819049"/>
              <a:ext cx="1398913" cy="19812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975" dirty="0">
                  <a:solidFill>
                    <a:srgbClr val="334155"/>
                  </a:solidFill>
                  <a:latin typeface="Segoe UI"/>
                  <a:ea typeface="Microsoft YaHei"/>
                  <a:cs typeface="Segoe UI"/>
                </a:rPr>
                <a:t>固定资产投资增速(%)</a:t>
              </a:r>
            </a:p>
          </p:txBody>
        </p:sp>
        <p:sp>
          <p:nvSpPr>
            <p:cNvPr id="74" name="TextBox 74"/>
            <p:cNvSpPr txBox="1"/>
            <p:nvPr/>
          </p:nvSpPr>
          <p:spPr>
            <a:xfrm>
              <a:off x="8509587" y="3819049"/>
              <a:ext cx="316326" cy="19812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975" b="1" dirty="0">
                  <a:solidFill>
                    <a:srgbClr val="E63946"/>
                  </a:solidFill>
                  <a:latin typeface="Segoe UI"/>
                  <a:ea typeface="Microsoft YaHei"/>
                  <a:cs typeface="Segoe UI"/>
                </a:rPr>
                <a:t>0.10</a:t>
              </a:r>
            </a:p>
          </p:txBody>
        </p:sp>
        <p:sp>
          <p:nvSpPr>
            <p:cNvPr id="75" name="TextBox 75"/>
            <p:cNvSpPr txBox="1"/>
            <p:nvPr/>
          </p:nvSpPr>
          <p:spPr>
            <a:xfrm>
              <a:off x="9546479" y="3819049"/>
              <a:ext cx="338042" cy="19812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975" dirty="0">
                  <a:solidFill>
                    <a:srgbClr val="334155"/>
                  </a:solidFill>
                  <a:latin typeface="Segoe UI"/>
                  <a:ea typeface="Microsoft YaHei"/>
                  <a:cs typeface="Segoe UI"/>
                </a:rPr>
                <a:t>4.30</a:t>
              </a:r>
            </a:p>
          </p:txBody>
        </p:sp>
        <p:sp>
          <p:nvSpPr>
            <p:cNvPr id="76" name="TextBox 76"/>
            <p:cNvSpPr txBox="1"/>
            <p:nvPr/>
          </p:nvSpPr>
          <p:spPr>
            <a:xfrm>
              <a:off x="10594229" y="3819049"/>
              <a:ext cx="338042" cy="19812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975" dirty="0">
                  <a:solidFill>
                    <a:srgbClr val="334155"/>
                  </a:solidFill>
                  <a:latin typeface="Segoe UI"/>
                  <a:ea typeface="Microsoft YaHei"/>
                  <a:cs typeface="Segoe UI"/>
                </a:rPr>
                <a:t>0.70</a:t>
              </a:r>
            </a:p>
          </p:txBody>
        </p:sp>
        <p:sp>
          <p:nvSpPr>
            <p:cNvPr id="77" name="Rectangle 77"/>
            <p:cNvSpPr/>
            <p:nvPr/>
          </p:nvSpPr>
          <p:spPr>
            <a:xfrm>
              <a:off x="6572250" y="4019550"/>
              <a:ext cx="4762500" cy="304800"/>
            </a:xfrm>
            <a:prstGeom prst="rect">
              <a:avLst/>
            </a:prstGeom>
            <a:solidFill>
              <a:srgbClr val="EBF4FF"/>
            </a:solidFill>
            <a:ln>
              <a:noFill/>
            </a:ln>
            <a:effectLst>
              <a:outerShdw blurRad="57150" dist="19050" dir="10798281" algn="tl" rotWithShape="0">
                <a:srgbClr val="000000">
                  <a:alpha val="10000"/>
                </a:srgbClr>
              </a:outerShdw>
            </a:effectLst>
          </p:spPr>
        </p:sp>
        <p:sp>
          <p:nvSpPr>
            <p:cNvPr id="78" name="TextBox 78"/>
            <p:cNvSpPr txBox="1"/>
            <p:nvPr/>
          </p:nvSpPr>
          <p:spPr>
            <a:xfrm>
              <a:off x="6940868" y="4123849"/>
              <a:ext cx="1747790" cy="19812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975" dirty="0">
                  <a:solidFill>
                    <a:srgbClr val="334155"/>
                  </a:solidFill>
                  <a:latin typeface="Segoe UI"/>
                  <a:ea typeface="Microsoft YaHei"/>
                  <a:cs typeface="Segoe UI"/>
                </a:rPr>
                <a:t>社会消费品零售总额(亿元)</a:t>
              </a:r>
            </a:p>
          </p:txBody>
        </p:sp>
        <p:sp>
          <p:nvSpPr>
            <p:cNvPr id="79" name="TextBox 79"/>
            <p:cNvSpPr txBox="1"/>
            <p:nvPr/>
          </p:nvSpPr>
          <p:spPr>
            <a:xfrm>
              <a:off x="8341378" y="4123849"/>
              <a:ext cx="652743" cy="19812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975" b="1" dirty="0">
                  <a:solidFill>
                    <a:srgbClr val="1E3A5F"/>
                  </a:solidFill>
                  <a:latin typeface="Segoe UI"/>
                  <a:ea typeface="Microsoft YaHei"/>
                  <a:cs typeface="Segoe UI"/>
                </a:rPr>
                <a:t>16,190.41</a:t>
              </a:r>
            </a:p>
          </p:txBody>
        </p:sp>
        <p:sp>
          <p:nvSpPr>
            <p:cNvPr id="80" name="TextBox 80"/>
            <p:cNvSpPr txBox="1"/>
            <p:nvPr/>
          </p:nvSpPr>
          <p:spPr>
            <a:xfrm>
              <a:off x="9386280" y="4123849"/>
              <a:ext cx="658439" cy="19812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975" dirty="0">
                  <a:solidFill>
                    <a:srgbClr val="334155"/>
                  </a:solidFill>
                  <a:latin typeface="Segoe UI"/>
                  <a:ea typeface="Microsoft YaHei"/>
                  <a:cs typeface="Segoe UI"/>
                </a:rPr>
                <a:t>15,130.25</a:t>
              </a:r>
            </a:p>
          </p:txBody>
        </p:sp>
        <p:sp>
          <p:nvSpPr>
            <p:cNvPr id="81" name="TextBox 81"/>
            <p:cNvSpPr txBox="1"/>
            <p:nvPr/>
          </p:nvSpPr>
          <p:spPr>
            <a:xfrm>
              <a:off x="10416230" y="4123849"/>
              <a:ext cx="694039" cy="19812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975" dirty="0">
                  <a:solidFill>
                    <a:srgbClr val="334155"/>
                  </a:solidFill>
                  <a:latin typeface="Segoe UI"/>
                  <a:ea typeface="Microsoft YaHei"/>
                  <a:cs typeface="Segoe UI"/>
                </a:rPr>
                <a:t>13,926.08</a:t>
              </a:r>
            </a:p>
          </p:txBody>
        </p:sp>
        <p:sp>
          <p:nvSpPr>
            <p:cNvPr id="82" name="Rectangle 82"/>
            <p:cNvSpPr/>
            <p:nvPr/>
          </p:nvSpPr>
          <p:spPr>
            <a:xfrm>
              <a:off x="6572250" y="4324350"/>
              <a:ext cx="4762500" cy="304800"/>
            </a:xfrm>
            <a:prstGeom prst="rect">
              <a:avLst/>
            </a:prstGeom>
            <a:solidFill>
              <a:srgbClr val="FFFFFF"/>
            </a:solidFill>
            <a:ln>
              <a:noFill/>
            </a:ln>
            <a:effectLst>
              <a:outerShdw blurRad="57150" dist="19050" dir="10798281" algn="tl" rotWithShape="0">
                <a:srgbClr val="000000">
                  <a:alpha val="10000"/>
                </a:srgbClr>
              </a:outerShdw>
            </a:effectLst>
          </p:spPr>
        </p:sp>
        <p:sp>
          <p:nvSpPr>
            <p:cNvPr id="83" name="TextBox 83"/>
            <p:cNvSpPr txBox="1"/>
            <p:nvPr/>
          </p:nvSpPr>
          <p:spPr>
            <a:xfrm>
              <a:off x="6940868" y="4428649"/>
              <a:ext cx="1890189" cy="19812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975" dirty="0">
                  <a:solidFill>
                    <a:srgbClr val="334155"/>
                  </a:solidFill>
                  <a:latin typeface="Segoe UI"/>
                  <a:ea typeface="Microsoft YaHei"/>
                  <a:cs typeface="Segoe UI"/>
                </a:rPr>
                <a:t>城镇居民人均可支配收入(元)</a:t>
              </a:r>
            </a:p>
          </p:txBody>
        </p:sp>
        <p:sp>
          <p:nvSpPr>
            <p:cNvPr id="84" name="TextBox 84"/>
            <p:cNvSpPr txBox="1"/>
            <p:nvPr/>
          </p:nvSpPr>
          <p:spPr>
            <a:xfrm>
              <a:off x="8408662" y="4428649"/>
              <a:ext cx="518177" cy="19812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975" b="1" dirty="0">
                  <a:solidFill>
                    <a:srgbClr val="1E3A5F"/>
                  </a:solidFill>
                  <a:latin typeface="Segoe UI"/>
                  <a:ea typeface="Microsoft YaHei"/>
                  <a:cs typeface="Segoe UI"/>
                </a:rPr>
                <a:t>49,778</a:t>
              </a:r>
            </a:p>
          </p:txBody>
        </p:sp>
        <p:sp>
          <p:nvSpPr>
            <p:cNvPr id="85" name="TextBox 85"/>
            <p:cNvSpPr txBox="1"/>
            <p:nvPr/>
          </p:nvSpPr>
          <p:spPr>
            <a:xfrm>
              <a:off x="9468160" y="4428649"/>
              <a:ext cx="494681" cy="19812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975" dirty="0">
                  <a:solidFill>
                    <a:srgbClr val="334155"/>
                  </a:solidFill>
                  <a:latin typeface="Segoe UI"/>
                  <a:ea typeface="Microsoft YaHei"/>
                  <a:cs typeface="Segoe UI"/>
                </a:rPr>
                <a:t>47,435</a:t>
              </a:r>
            </a:p>
          </p:txBody>
        </p:sp>
        <p:sp>
          <p:nvSpPr>
            <p:cNvPr id="86" name="TextBox 86"/>
            <p:cNvSpPr txBox="1"/>
            <p:nvPr/>
          </p:nvSpPr>
          <p:spPr>
            <a:xfrm>
              <a:off x="10515910" y="4428649"/>
              <a:ext cx="494681" cy="19812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975" dirty="0">
                  <a:solidFill>
                    <a:srgbClr val="334155"/>
                  </a:solidFill>
                  <a:latin typeface="Segoe UI"/>
                  <a:ea typeface="Microsoft YaHei"/>
                  <a:cs typeface="Segoe UI"/>
                </a:rPr>
                <a:t>45,509</a:t>
              </a:r>
            </a:p>
          </p:txBody>
        </p:sp>
      </p:grpSp>
      <p:grpSp>
        <p:nvGrpSpPr>
          <p:cNvPr id="93" name="Group 93"/>
          <p:cNvGrpSpPr/>
          <p:nvPr/>
        </p:nvGrpSpPr>
        <p:grpSpPr>
          <a:xfrm>
            <a:off x="571500" y="4191000"/>
            <a:ext cx="5524500" cy="1143000"/>
            <a:chOff x="571500" y="4191000"/>
            <a:chExt cx="5524500" cy="1143000"/>
          </a:xfrm>
          <a:effectLst>
            <a:outerShdw blurRad="57150" dist="19050" dir="10798281" algn="tl" rotWithShape="0">
              <a:srgbClr val="000000">
                <a:alpha val="10000"/>
              </a:srgbClr>
            </a:outerShdw>
          </a:effectLst>
        </p:grpSpPr>
        <p:sp>
          <p:nvSpPr>
            <p:cNvPr id="88" name="Freeform 88"/>
            <p:cNvSpPr/>
            <p:nvPr/>
          </p:nvSpPr>
          <p:spPr>
            <a:xfrm>
              <a:off x="571500" y="4191000"/>
              <a:ext cx="5524500" cy="1143000"/>
            </a:xfrm>
            <a:custGeom>
              <a:avLst/>
              <a:gdLst/>
              <a:ahLst/>
              <a:cxnLst/>
              <a:rect l="l" t="t" r="r" b="b"/>
              <a:pathLst>
                <a:path w="5524500" h="1143000">
                  <a:moveTo>
                    <a:pt x="76200" y="0"/>
                  </a:moveTo>
                  <a:lnTo>
                    <a:pt x="5448300" y="0"/>
                  </a:lnTo>
                  <a:cubicBezTo>
                    <a:pt x="5490384" y="0"/>
                    <a:pt x="5524500" y="34116"/>
                    <a:pt x="5524500" y="76200"/>
                  </a:cubicBezTo>
                  <a:lnTo>
                    <a:pt x="5524500" y="1066800"/>
                  </a:lnTo>
                  <a:cubicBezTo>
                    <a:pt x="5524500" y="1108884"/>
                    <a:pt x="5490384" y="1143000"/>
                    <a:pt x="5448300" y="1143000"/>
                  </a:cubicBezTo>
                  <a:lnTo>
                    <a:pt x="76200" y="1143000"/>
                  </a:lnTo>
                  <a:cubicBezTo>
                    <a:pt x="34116" y="1143000"/>
                    <a:pt x="0" y="1108884"/>
                    <a:pt x="0" y="1066800"/>
                  </a:cubicBezTo>
                  <a:lnTo>
                    <a:pt x="0" y="76200"/>
                  </a:lnTo>
                  <a:cubicBezTo>
                    <a:pt x="0" y="34116"/>
                    <a:pt x="34116" y="0"/>
                    <a:pt x="76200" y="0"/>
                  </a:cubicBezTo>
                  <a:close/>
                </a:path>
              </a:pathLst>
            </a:custGeom>
            <a:solidFill>
              <a:srgbClr val="1E3A5F"/>
            </a:solidFill>
            <a:ln>
              <a:noFill/>
            </a:ln>
            <a:effectLst>
              <a:outerShdw blurRad="57150" dist="19050" dir="10798281" algn="tl" rotWithShape="0">
                <a:srgbClr val="000000">
                  <a:alpha val="10000"/>
                </a:srgbClr>
              </a:outerShdw>
            </a:effectLst>
          </p:spPr>
        </p:sp>
        <p:sp>
          <p:nvSpPr>
            <p:cNvPr id="89" name="TextBox 89"/>
            <p:cNvSpPr txBox="1"/>
            <p:nvPr/>
          </p:nvSpPr>
          <p:spPr>
            <a:xfrm>
              <a:off x="843915" y="4411028"/>
              <a:ext cx="670750" cy="21336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1050" b="1" dirty="0">
                  <a:solidFill>
                    <a:srgbClr val="4A90D9"/>
                  </a:solidFill>
                  <a:latin typeface="Segoe UI"/>
                  <a:ea typeface="Microsoft YaHei"/>
                  <a:cs typeface="Segoe UI"/>
                </a:rPr>
                <a:t>核心洞见</a:t>
              </a:r>
            </a:p>
          </p:txBody>
        </p:sp>
        <p:sp>
          <p:nvSpPr>
            <p:cNvPr id="90" name="TextBox 90"/>
            <p:cNvSpPr txBox="1"/>
            <p:nvPr/>
          </p:nvSpPr>
          <p:spPr>
            <a:xfrm>
              <a:off x="844868" y="4704874"/>
              <a:ext cx="2751701" cy="19812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975" dirty="0">
                  <a:solidFill>
                    <a:srgbClr val="FFFFFF"/>
                  </a:solidFill>
                  <a:latin typeface="Segoe UI"/>
                  <a:ea typeface="Microsoft YaHei"/>
                  <a:cs typeface="Segoe UI"/>
                </a:rPr>
                <a:t>• GDP突破3.2万亿，经济总量稳居全国前列</a:t>
              </a:r>
            </a:p>
          </p:txBody>
        </p:sp>
        <p:sp>
          <p:nvSpPr>
            <p:cNvPr id="91" name="TextBox 91"/>
            <p:cNvSpPr txBox="1"/>
            <p:nvPr/>
          </p:nvSpPr>
          <p:spPr>
            <a:xfrm>
              <a:off x="844868" y="4914424"/>
              <a:ext cx="3064978" cy="19812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975" dirty="0">
                  <a:solidFill>
                    <a:srgbClr val="FFFFFF"/>
                  </a:solidFill>
                  <a:latin typeface="Segoe UI"/>
                  <a:ea typeface="Microsoft YaHei"/>
                  <a:cs typeface="Segoe UI"/>
                </a:rPr>
                <a:t>• 人均GDP突破10万元，达到中等发达经济体水平</a:t>
              </a:r>
            </a:p>
          </p:txBody>
        </p:sp>
        <p:sp>
          <p:nvSpPr>
            <p:cNvPr id="92" name="TextBox 92"/>
            <p:cNvSpPr txBox="1"/>
            <p:nvPr/>
          </p:nvSpPr>
          <p:spPr>
            <a:xfrm>
              <a:off x="844868" y="5123974"/>
              <a:ext cx="2673382" cy="19812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975" dirty="0">
                  <a:solidFill>
                    <a:srgbClr val="FFFFFF"/>
                  </a:solidFill>
                  <a:latin typeface="Segoe UI"/>
                  <a:ea typeface="Microsoft YaHei"/>
                  <a:cs typeface="Segoe UI"/>
                </a:rPr>
                <a:t>• 消费市场活跃，社零总额同比增长7.00%</a:t>
              </a:r>
            </a:p>
          </p:txBody>
        </p:sp>
      </p:grpSp>
      <p:sp>
        <p:nvSpPr>
          <p:cNvPr id="94" name="Rectangle 94"/>
          <p:cNvSpPr/>
          <p:nvPr/>
        </p:nvSpPr>
        <p:spPr>
          <a:xfrm>
            <a:off x="0" y="6819900"/>
            <a:ext cx="12192000" cy="38100"/>
          </a:xfrm>
          <a:prstGeom prst="rect">
            <a:avLst/>
          </a:prstGeom>
          <a:solidFill>
            <a:srgbClr val="1E3A5F"/>
          </a:solidFill>
          <a:ln>
            <a:noFill/>
          </a:ln>
        </p:spPr>
      </p:sp>
    </p:spTree>
  </p:cSld>
  <p:clrMapOvr>
    <a:masterClrMapping/>
  </p:clrMapOvr>
  <p:transition dur="400">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p:nvPr/>
        </p:nvSpPr>
        <p:spPr>
          <a:xfrm>
            <a:off x="0" y="0"/>
            <a:ext cx="12192000" cy="6858000"/>
          </a:xfrm>
          <a:prstGeom prst="rect">
            <a:avLst/>
          </a:prstGeom>
          <a:solidFill>
            <a:srgbClr val="F8FAFC"/>
          </a:solidFill>
          <a:ln>
            <a:noFill/>
          </a:ln>
        </p:spPr>
      </p:sp>
      <p:sp>
        <p:nvSpPr>
          <p:cNvPr id="3" name="Rectangle 3"/>
          <p:cNvSpPr/>
          <p:nvPr/>
        </p:nvSpPr>
        <p:spPr>
          <a:xfrm>
            <a:off x="0" y="0"/>
            <a:ext cx="12192000" cy="38100"/>
          </a:xfrm>
          <a:prstGeom prst="rect">
            <a:avLst/>
          </a:prstGeom>
          <a:solidFill>
            <a:srgbClr val="1E3A5F"/>
          </a:solidFill>
          <a:ln>
            <a:noFill/>
          </a:ln>
        </p:spPr>
      </p:sp>
      <p:sp>
        <p:nvSpPr>
          <p:cNvPr id="4" name="Rectangle 4"/>
          <p:cNvSpPr/>
          <p:nvPr/>
        </p:nvSpPr>
        <p:spPr>
          <a:xfrm>
            <a:off x="0" y="38100"/>
            <a:ext cx="12192000" cy="533400"/>
          </a:xfrm>
          <a:prstGeom prst="rect">
            <a:avLst/>
          </a:prstGeom>
          <a:solidFill>
            <a:srgbClr val="FFFFFF"/>
          </a:solidFill>
          <a:ln>
            <a:noFill/>
          </a:ln>
        </p:spPr>
      </p:sp>
      <p:sp>
        <p:nvSpPr>
          <p:cNvPr id="5" name="TextBox 5"/>
          <p:cNvSpPr txBox="1"/>
          <p:nvPr/>
        </p:nvSpPr>
        <p:spPr>
          <a:xfrm>
            <a:off x="558165" y="248602"/>
            <a:ext cx="1757636" cy="213360"/>
          </a:xfrm>
          <a:prstGeom prst="rect">
            <a:avLst/>
          </a:prstGeom>
          <a:noFill/>
          <a:ln>
            <a:noFill/>
          </a:ln>
        </p:spPr>
        <p:txBody>
          <a:bodyPr wrap="none" lIns="0" tIns="0" rIns="0" bIns="0" anchor="t" anchorCtr="0">
            <a:spAutoFit/>
          </a:bodyPr>
          <a:lstStyle/>
          <a:p>
            <a:pPr algn="l"/>
            <a:r>
              <a:rPr lang="zh-CN" sz="1050" b="1" dirty="0">
                <a:solidFill>
                  <a:srgbClr val="1E3A5F"/>
                </a:solidFill>
                <a:latin typeface="Segoe UI"/>
                <a:ea typeface="Microsoft YaHei"/>
                <a:cs typeface="Segoe UI"/>
              </a:rPr>
              <a:t>重庆市·2025年区域报告</a:t>
            </a:r>
          </a:p>
        </p:txBody>
      </p:sp>
      <p:sp>
        <p:nvSpPr>
          <p:cNvPr id="6" name="Rectangle 6"/>
          <p:cNvSpPr/>
          <p:nvPr/>
        </p:nvSpPr>
        <p:spPr>
          <a:xfrm>
            <a:off x="1905000" y="209550"/>
            <a:ext cx="9525" cy="190500"/>
          </a:xfrm>
          <a:prstGeom prst="rect">
            <a:avLst/>
          </a:prstGeom>
          <a:solidFill>
            <a:srgbClr val="E2E8F0"/>
          </a:solidFill>
          <a:ln>
            <a:noFill/>
          </a:ln>
        </p:spPr>
      </p:sp>
      <p:sp>
        <p:nvSpPr>
          <p:cNvPr id="7" name="TextBox 7"/>
          <p:cNvSpPr txBox="1"/>
          <p:nvPr/>
        </p:nvSpPr>
        <p:spPr>
          <a:xfrm>
            <a:off x="2082165" y="248602"/>
            <a:ext cx="816435" cy="213360"/>
          </a:xfrm>
          <a:prstGeom prst="rect">
            <a:avLst/>
          </a:prstGeom>
          <a:noFill/>
          <a:ln>
            <a:noFill/>
          </a:ln>
        </p:spPr>
        <p:txBody>
          <a:bodyPr wrap="none" lIns="0" tIns="0" rIns="0" bIns="0" anchor="t" anchorCtr="0">
            <a:spAutoFit/>
          </a:bodyPr>
          <a:lstStyle/>
          <a:p>
            <a:pPr algn="l"/>
            <a:r>
              <a:rPr lang="zh-CN" sz="1050" dirty="0">
                <a:solidFill>
                  <a:srgbClr val="4A90D9"/>
                </a:solidFill>
                <a:latin typeface="Segoe UI"/>
                <a:ea typeface="Microsoft YaHei"/>
                <a:cs typeface="Segoe UI"/>
              </a:rPr>
              <a:t>01 经济情况</a:t>
            </a:r>
          </a:p>
        </p:txBody>
      </p:sp>
      <p:sp>
        <p:nvSpPr>
          <p:cNvPr id="8" name="TextBox 8"/>
          <p:cNvSpPr txBox="1"/>
          <p:nvPr/>
        </p:nvSpPr>
        <p:spPr>
          <a:xfrm>
            <a:off x="11177778" y="248602"/>
            <a:ext cx="456057" cy="213360"/>
          </a:xfrm>
          <a:prstGeom prst="rect">
            <a:avLst/>
          </a:prstGeom>
          <a:noFill/>
          <a:ln>
            <a:noFill/>
          </a:ln>
        </p:spPr>
        <p:txBody>
          <a:bodyPr wrap="none" lIns="0" tIns="0" rIns="0" bIns="0" anchor="t" anchorCtr="0">
            <a:spAutoFit/>
          </a:bodyPr>
          <a:lstStyle/>
          <a:p>
            <a:pPr algn="r"/>
            <a:r>
              <a:rPr lang="zh-CN" sz="1050" dirty="0">
                <a:solidFill>
                  <a:srgbClr val="64748B"/>
                </a:solidFill>
                <a:latin typeface="Segoe UI"/>
                <a:ea typeface="Microsoft YaHei"/>
                <a:cs typeface="Segoe UI"/>
              </a:rPr>
              <a:t>5 / 20</a:t>
            </a:r>
          </a:p>
        </p:txBody>
      </p:sp>
      <p:sp>
        <p:nvSpPr>
          <p:cNvPr id="9" name="Rectangle 9"/>
          <p:cNvSpPr/>
          <p:nvPr/>
        </p:nvSpPr>
        <p:spPr>
          <a:xfrm>
            <a:off x="0" y="571500"/>
            <a:ext cx="12192000" cy="9525"/>
          </a:xfrm>
          <a:prstGeom prst="rect">
            <a:avLst/>
          </a:prstGeom>
          <a:solidFill>
            <a:srgbClr val="E2E8F0"/>
          </a:solidFill>
          <a:ln>
            <a:noFill/>
          </a:ln>
        </p:spPr>
      </p:sp>
      <p:sp>
        <p:nvSpPr>
          <p:cNvPr id="10" name="TextBox 10"/>
          <p:cNvSpPr txBox="1"/>
          <p:nvPr/>
        </p:nvSpPr>
        <p:spPr>
          <a:xfrm>
            <a:off x="544830" y="773430"/>
            <a:ext cx="1888969" cy="426720"/>
          </a:xfrm>
          <a:prstGeom prst="rect">
            <a:avLst/>
          </a:prstGeom>
          <a:noFill/>
          <a:ln>
            <a:noFill/>
          </a:ln>
        </p:spPr>
        <p:txBody>
          <a:bodyPr wrap="none" lIns="0" tIns="0" rIns="0" bIns="0" anchor="t" anchorCtr="0">
            <a:spAutoFit/>
          </a:bodyPr>
          <a:lstStyle/>
          <a:p>
            <a:pPr algn="l"/>
            <a:r>
              <a:rPr lang="zh-CN" sz="2100" b="1" dirty="0">
                <a:solidFill>
                  <a:srgbClr val="1E3A5F"/>
                </a:solidFill>
                <a:latin typeface="Segoe UI"/>
                <a:ea typeface="Microsoft YaHei"/>
                <a:cs typeface="Segoe UI"/>
              </a:rPr>
              <a:t>1.2 辖区经济</a:t>
            </a:r>
          </a:p>
        </p:txBody>
      </p:sp>
      <p:sp>
        <p:nvSpPr>
          <p:cNvPr id="11" name="TextBox 11"/>
          <p:cNvSpPr txBox="1"/>
          <p:nvPr/>
        </p:nvSpPr>
        <p:spPr>
          <a:xfrm>
            <a:off x="2651760" y="870585"/>
            <a:ext cx="2168652" cy="243840"/>
          </a:xfrm>
          <a:prstGeom prst="rect">
            <a:avLst/>
          </a:prstGeom>
          <a:noFill/>
          <a:ln>
            <a:noFill/>
          </a:ln>
        </p:spPr>
        <p:txBody>
          <a:bodyPr wrap="none" lIns="0" tIns="0" rIns="0" bIns="0" anchor="t" anchorCtr="0">
            <a:spAutoFit/>
          </a:bodyPr>
          <a:lstStyle/>
          <a:p>
            <a:pPr algn="l"/>
            <a:r>
              <a:rPr lang="zh-CN" sz="1200" dirty="0">
                <a:solidFill>
                  <a:srgbClr val="64748B"/>
                </a:solidFill>
                <a:latin typeface="Segoe UI"/>
                <a:ea typeface="Microsoft YaHei"/>
                <a:cs typeface="Segoe UI"/>
              </a:rPr>
              <a:t>下属辖区38个 | 2024年数据</a:t>
            </a:r>
          </a:p>
        </p:txBody>
      </p:sp>
      <p:grpSp>
        <p:nvGrpSpPr>
          <p:cNvPr id="16" name="Group 16"/>
          <p:cNvGrpSpPr/>
          <p:nvPr/>
        </p:nvGrpSpPr>
        <p:grpSpPr>
          <a:xfrm>
            <a:off x="571500" y="1190625"/>
            <a:ext cx="2095500" cy="666750"/>
            <a:chOff x="571500" y="1190625"/>
            <a:chExt cx="2095500" cy="666750"/>
          </a:xfrm>
          <a:effectLst>
            <a:outerShdw blurRad="57150" dist="19050" dir="10798281" algn="tl" rotWithShape="0">
              <a:srgbClr val="000000">
                <a:alpha val="10000"/>
              </a:srgbClr>
            </a:outerShdw>
          </a:effectLst>
        </p:grpSpPr>
        <p:sp>
          <p:nvSpPr>
            <p:cNvPr id="12" name="Freeform 12"/>
            <p:cNvSpPr/>
            <p:nvPr/>
          </p:nvSpPr>
          <p:spPr>
            <a:xfrm>
              <a:off x="571500" y="1190625"/>
              <a:ext cx="2095500" cy="666750"/>
            </a:xfrm>
            <a:custGeom>
              <a:avLst/>
              <a:gdLst/>
              <a:ahLst/>
              <a:cxnLst/>
              <a:rect l="l" t="t" r="r" b="b"/>
              <a:pathLst>
                <a:path w="2095500" h="666750">
                  <a:moveTo>
                    <a:pt x="76200" y="0"/>
                  </a:moveTo>
                  <a:lnTo>
                    <a:pt x="2019300" y="0"/>
                  </a:lnTo>
                  <a:cubicBezTo>
                    <a:pt x="2061384" y="0"/>
                    <a:pt x="2095500" y="34116"/>
                    <a:pt x="2095500" y="76200"/>
                  </a:cubicBezTo>
                  <a:lnTo>
                    <a:pt x="2095500" y="590550"/>
                  </a:lnTo>
                  <a:cubicBezTo>
                    <a:pt x="2095500" y="632634"/>
                    <a:pt x="2061384" y="666750"/>
                    <a:pt x="2019300" y="666750"/>
                  </a:cubicBezTo>
                  <a:lnTo>
                    <a:pt x="76200" y="666750"/>
                  </a:lnTo>
                  <a:cubicBezTo>
                    <a:pt x="34116" y="666750"/>
                    <a:pt x="0" y="632634"/>
                    <a:pt x="0" y="590550"/>
                  </a:cubicBezTo>
                  <a:lnTo>
                    <a:pt x="0" y="76200"/>
                  </a:lnTo>
                  <a:cubicBezTo>
                    <a:pt x="0" y="34116"/>
                    <a:pt x="34116" y="0"/>
                    <a:pt x="76200" y="0"/>
                  </a:cubicBezTo>
                  <a:close/>
                </a:path>
              </a:pathLst>
            </a:custGeom>
            <a:solidFill>
              <a:srgbClr val="FFFFFF"/>
            </a:solidFill>
            <a:ln>
              <a:noFill/>
            </a:ln>
            <a:effectLst>
              <a:outerShdw blurRad="57150" dist="19050" dir="10798281" algn="tl" rotWithShape="0">
                <a:srgbClr val="000000">
                  <a:alpha val="10000"/>
                </a:srgbClr>
              </a:outerShdw>
            </a:effectLst>
          </p:spPr>
        </p:sp>
        <p:sp>
          <p:nvSpPr>
            <p:cNvPr id="13" name="Freeform 13"/>
            <p:cNvSpPr/>
            <p:nvPr/>
          </p:nvSpPr>
          <p:spPr>
            <a:xfrm>
              <a:off x="571500" y="1190625"/>
              <a:ext cx="38100" cy="666750"/>
            </a:xfrm>
            <a:custGeom>
              <a:avLst/>
              <a:gdLst/>
              <a:ahLst/>
              <a:cxnLst/>
              <a:rect l="l" t="t" r="r" b="b"/>
              <a:pathLst>
                <a:path w="38100" h="666750">
                  <a:moveTo>
                    <a:pt x="19050" y="0"/>
                  </a:moveTo>
                  <a:lnTo>
                    <a:pt x="19050" y="0"/>
                  </a:lnTo>
                  <a:cubicBezTo>
                    <a:pt x="29571" y="0"/>
                    <a:pt x="38100" y="8529"/>
                    <a:pt x="38100" y="19050"/>
                  </a:cubicBezTo>
                  <a:lnTo>
                    <a:pt x="38100" y="647700"/>
                  </a:lnTo>
                  <a:cubicBezTo>
                    <a:pt x="38100" y="658221"/>
                    <a:pt x="29571" y="666750"/>
                    <a:pt x="19050" y="666750"/>
                  </a:cubicBezTo>
                  <a:lnTo>
                    <a:pt x="19050" y="666750"/>
                  </a:lnTo>
                  <a:cubicBezTo>
                    <a:pt x="8529" y="666750"/>
                    <a:pt x="0" y="658221"/>
                    <a:pt x="0" y="647700"/>
                  </a:cubicBezTo>
                  <a:lnTo>
                    <a:pt x="0" y="19050"/>
                  </a:lnTo>
                  <a:cubicBezTo>
                    <a:pt x="0" y="8529"/>
                    <a:pt x="8529" y="0"/>
                    <a:pt x="19050" y="0"/>
                  </a:cubicBezTo>
                  <a:close/>
                </a:path>
              </a:pathLst>
            </a:custGeom>
            <a:solidFill>
              <a:srgbClr val="2ECC71"/>
            </a:solidFill>
            <a:ln>
              <a:noFill/>
            </a:ln>
            <a:effectLst>
              <a:outerShdw blurRad="57150" dist="19050" dir="10798281" algn="tl" rotWithShape="0">
                <a:srgbClr val="000000">
                  <a:alpha val="10000"/>
                </a:srgbClr>
              </a:outerShdw>
            </a:effectLst>
          </p:spPr>
        </p:sp>
        <p:sp>
          <p:nvSpPr>
            <p:cNvPr id="14" name="TextBox 14"/>
            <p:cNvSpPr txBox="1"/>
            <p:nvPr/>
          </p:nvSpPr>
          <p:spPr>
            <a:xfrm>
              <a:off x="798195" y="1350645"/>
              <a:ext cx="673513" cy="18288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900" dirty="0">
                  <a:solidFill>
                    <a:srgbClr val="64748B"/>
                  </a:solidFill>
                  <a:latin typeface="Segoe UI"/>
                  <a:ea typeface="Microsoft YaHei"/>
                  <a:cs typeface="Segoe UI"/>
                </a:rPr>
                <a:t>GDP总量第1</a:t>
              </a:r>
            </a:p>
          </p:txBody>
        </p:sp>
        <p:sp>
          <p:nvSpPr>
            <p:cNvPr id="15" name="TextBox 15"/>
            <p:cNvSpPr txBox="1"/>
            <p:nvPr/>
          </p:nvSpPr>
          <p:spPr>
            <a:xfrm>
              <a:off x="792480" y="1549718"/>
              <a:ext cx="1493822" cy="27432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1350" b="1" dirty="0">
                  <a:solidFill>
                    <a:srgbClr val="1E3A5F"/>
                  </a:solidFill>
                  <a:latin typeface="Segoe UI"/>
                  <a:ea typeface="Microsoft YaHei"/>
                  <a:cs typeface="Segoe UI"/>
                </a:rPr>
                <a:t>渝北区 2,769亿</a:t>
              </a:r>
            </a:p>
          </p:txBody>
        </p:sp>
      </p:grpSp>
      <p:grpSp>
        <p:nvGrpSpPr>
          <p:cNvPr id="21" name="Group 21"/>
          <p:cNvGrpSpPr/>
          <p:nvPr/>
        </p:nvGrpSpPr>
        <p:grpSpPr>
          <a:xfrm>
            <a:off x="2857500" y="1190625"/>
            <a:ext cx="2095500" cy="666750"/>
            <a:chOff x="2857500" y="1190625"/>
            <a:chExt cx="2095500" cy="666750"/>
          </a:xfrm>
          <a:effectLst>
            <a:outerShdw blurRad="57150" dist="19050" dir="10798281" algn="tl" rotWithShape="0">
              <a:srgbClr val="000000">
                <a:alpha val="10000"/>
              </a:srgbClr>
            </a:outerShdw>
          </a:effectLst>
        </p:grpSpPr>
        <p:sp>
          <p:nvSpPr>
            <p:cNvPr id="17" name="Freeform 17"/>
            <p:cNvSpPr/>
            <p:nvPr/>
          </p:nvSpPr>
          <p:spPr>
            <a:xfrm>
              <a:off x="2857500" y="1190625"/>
              <a:ext cx="2095500" cy="666750"/>
            </a:xfrm>
            <a:custGeom>
              <a:avLst/>
              <a:gdLst/>
              <a:ahLst/>
              <a:cxnLst/>
              <a:rect l="l" t="t" r="r" b="b"/>
              <a:pathLst>
                <a:path w="2095500" h="666750">
                  <a:moveTo>
                    <a:pt x="76200" y="0"/>
                  </a:moveTo>
                  <a:lnTo>
                    <a:pt x="2019300" y="0"/>
                  </a:lnTo>
                  <a:cubicBezTo>
                    <a:pt x="2061384" y="0"/>
                    <a:pt x="2095500" y="34116"/>
                    <a:pt x="2095500" y="76200"/>
                  </a:cubicBezTo>
                  <a:lnTo>
                    <a:pt x="2095500" y="590550"/>
                  </a:lnTo>
                  <a:cubicBezTo>
                    <a:pt x="2095500" y="632634"/>
                    <a:pt x="2061384" y="666750"/>
                    <a:pt x="2019300" y="666750"/>
                  </a:cubicBezTo>
                  <a:lnTo>
                    <a:pt x="76200" y="666750"/>
                  </a:lnTo>
                  <a:cubicBezTo>
                    <a:pt x="34116" y="666750"/>
                    <a:pt x="0" y="632634"/>
                    <a:pt x="0" y="590550"/>
                  </a:cubicBezTo>
                  <a:lnTo>
                    <a:pt x="0" y="76200"/>
                  </a:lnTo>
                  <a:cubicBezTo>
                    <a:pt x="0" y="34116"/>
                    <a:pt x="34116" y="0"/>
                    <a:pt x="76200" y="0"/>
                  </a:cubicBezTo>
                  <a:close/>
                </a:path>
              </a:pathLst>
            </a:custGeom>
            <a:solidFill>
              <a:srgbClr val="FFFFFF"/>
            </a:solidFill>
            <a:ln>
              <a:noFill/>
            </a:ln>
            <a:effectLst>
              <a:outerShdw blurRad="57150" dist="19050" dir="10798281" algn="tl" rotWithShape="0">
                <a:srgbClr val="000000">
                  <a:alpha val="10000"/>
                </a:srgbClr>
              </a:outerShdw>
            </a:effectLst>
          </p:spPr>
        </p:sp>
        <p:sp>
          <p:nvSpPr>
            <p:cNvPr id="18" name="Freeform 18"/>
            <p:cNvSpPr/>
            <p:nvPr/>
          </p:nvSpPr>
          <p:spPr>
            <a:xfrm>
              <a:off x="2857500" y="1190625"/>
              <a:ext cx="38100" cy="666750"/>
            </a:xfrm>
            <a:custGeom>
              <a:avLst/>
              <a:gdLst/>
              <a:ahLst/>
              <a:cxnLst/>
              <a:rect l="l" t="t" r="r" b="b"/>
              <a:pathLst>
                <a:path w="38100" h="666750">
                  <a:moveTo>
                    <a:pt x="19050" y="0"/>
                  </a:moveTo>
                  <a:lnTo>
                    <a:pt x="19050" y="0"/>
                  </a:lnTo>
                  <a:cubicBezTo>
                    <a:pt x="29571" y="0"/>
                    <a:pt x="38100" y="8529"/>
                    <a:pt x="38100" y="19050"/>
                  </a:cubicBezTo>
                  <a:lnTo>
                    <a:pt x="38100" y="647700"/>
                  </a:lnTo>
                  <a:cubicBezTo>
                    <a:pt x="38100" y="658221"/>
                    <a:pt x="29571" y="666750"/>
                    <a:pt x="19050" y="666750"/>
                  </a:cubicBezTo>
                  <a:lnTo>
                    <a:pt x="19050" y="666750"/>
                  </a:lnTo>
                  <a:cubicBezTo>
                    <a:pt x="8529" y="666750"/>
                    <a:pt x="0" y="658221"/>
                    <a:pt x="0" y="647700"/>
                  </a:cubicBezTo>
                  <a:lnTo>
                    <a:pt x="0" y="19050"/>
                  </a:lnTo>
                  <a:cubicBezTo>
                    <a:pt x="0" y="8529"/>
                    <a:pt x="8529" y="0"/>
                    <a:pt x="19050" y="0"/>
                  </a:cubicBezTo>
                  <a:close/>
                </a:path>
              </a:pathLst>
            </a:custGeom>
            <a:solidFill>
              <a:srgbClr val="4A90D9"/>
            </a:solidFill>
            <a:ln>
              <a:noFill/>
            </a:ln>
            <a:effectLst>
              <a:outerShdw blurRad="57150" dist="19050" dir="10798281" algn="tl" rotWithShape="0">
                <a:srgbClr val="000000">
                  <a:alpha val="10000"/>
                </a:srgbClr>
              </a:outerShdw>
            </a:effectLst>
          </p:spPr>
        </p:sp>
        <p:sp>
          <p:nvSpPr>
            <p:cNvPr id="19" name="TextBox 19"/>
            <p:cNvSpPr txBox="1"/>
            <p:nvPr/>
          </p:nvSpPr>
          <p:spPr>
            <a:xfrm>
              <a:off x="3084195" y="1350645"/>
              <a:ext cx="673513" cy="18288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900" dirty="0">
                  <a:solidFill>
                    <a:srgbClr val="64748B"/>
                  </a:solidFill>
                  <a:latin typeface="Segoe UI"/>
                  <a:ea typeface="Microsoft YaHei"/>
                  <a:cs typeface="Segoe UI"/>
                </a:rPr>
                <a:t>GDP增速第1</a:t>
              </a:r>
            </a:p>
          </p:txBody>
        </p:sp>
        <p:sp>
          <p:nvSpPr>
            <p:cNvPr id="20" name="TextBox 20"/>
            <p:cNvSpPr txBox="1"/>
            <p:nvPr/>
          </p:nvSpPr>
          <p:spPr>
            <a:xfrm>
              <a:off x="3078480" y="1549718"/>
              <a:ext cx="1286797" cy="27432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1350" b="1" dirty="0">
                  <a:solidFill>
                    <a:srgbClr val="1E3A5F"/>
                  </a:solidFill>
                  <a:latin typeface="Segoe UI"/>
                  <a:ea typeface="Microsoft YaHei"/>
                  <a:cs typeface="Segoe UI"/>
                </a:rPr>
                <a:t>江北区 7.70%</a:t>
              </a:r>
            </a:p>
          </p:txBody>
        </p:sp>
      </p:grpSp>
      <p:grpSp>
        <p:nvGrpSpPr>
          <p:cNvPr id="134" name="Group 134"/>
          <p:cNvGrpSpPr/>
          <p:nvPr/>
        </p:nvGrpSpPr>
        <p:grpSpPr>
          <a:xfrm>
            <a:off x="571500" y="2000250"/>
            <a:ext cx="11049000" cy="4381500"/>
            <a:chOff x="571500" y="2000250"/>
            <a:chExt cx="11049000" cy="4381500"/>
          </a:xfrm>
          <a:effectLst>
            <a:outerShdw blurRad="57150" dist="19050" dir="10798281" algn="tl" rotWithShape="0">
              <a:srgbClr val="000000">
                <a:alpha val="10000"/>
              </a:srgbClr>
            </a:outerShdw>
          </a:effectLst>
        </p:grpSpPr>
        <p:sp>
          <p:nvSpPr>
            <p:cNvPr id="22" name="Freeform 22"/>
            <p:cNvSpPr/>
            <p:nvPr/>
          </p:nvSpPr>
          <p:spPr>
            <a:xfrm>
              <a:off x="571500" y="2000250"/>
              <a:ext cx="11049000" cy="4381500"/>
            </a:xfrm>
            <a:custGeom>
              <a:avLst/>
              <a:gdLst/>
              <a:ahLst/>
              <a:cxnLst/>
              <a:rect l="l" t="t" r="r" b="b"/>
              <a:pathLst>
                <a:path w="11049000" h="4381500">
                  <a:moveTo>
                    <a:pt x="76200" y="0"/>
                  </a:moveTo>
                  <a:lnTo>
                    <a:pt x="10972800" y="0"/>
                  </a:lnTo>
                  <a:cubicBezTo>
                    <a:pt x="11014884" y="0"/>
                    <a:pt x="11049000" y="34116"/>
                    <a:pt x="11049000" y="76200"/>
                  </a:cubicBezTo>
                  <a:lnTo>
                    <a:pt x="11049000" y="4305300"/>
                  </a:lnTo>
                  <a:cubicBezTo>
                    <a:pt x="11049000" y="4347384"/>
                    <a:pt x="11014884" y="4381500"/>
                    <a:pt x="10972800" y="4381500"/>
                  </a:cubicBezTo>
                  <a:lnTo>
                    <a:pt x="76200" y="4381500"/>
                  </a:lnTo>
                  <a:cubicBezTo>
                    <a:pt x="34116" y="4381500"/>
                    <a:pt x="0" y="4347384"/>
                    <a:pt x="0" y="4305300"/>
                  </a:cubicBezTo>
                  <a:lnTo>
                    <a:pt x="0" y="76200"/>
                  </a:lnTo>
                  <a:cubicBezTo>
                    <a:pt x="0" y="34116"/>
                    <a:pt x="34116" y="0"/>
                    <a:pt x="76200" y="0"/>
                  </a:cubicBezTo>
                  <a:close/>
                </a:path>
              </a:pathLst>
            </a:custGeom>
            <a:solidFill>
              <a:srgbClr val="FFFFFF"/>
            </a:solidFill>
            <a:ln>
              <a:noFill/>
            </a:ln>
            <a:effectLst>
              <a:outerShdw blurRad="57150" dist="19050" dir="10798281" algn="tl" rotWithShape="0">
                <a:srgbClr val="000000">
                  <a:alpha val="10000"/>
                </a:srgbClr>
              </a:outerShdw>
            </a:effectLst>
          </p:spPr>
        </p:sp>
        <p:sp>
          <p:nvSpPr>
            <p:cNvPr id="23" name="Freeform 23"/>
            <p:cNvSpPr/>
            <p:nvPr/>
          </p:nvSpPr>
          <p:spPr>
            <a:xfrm>
              <a:off x="762000" y="2190750"/>
              <a:ext cx="10668000" cy="361950"/>
            </a:xfrm>
            <a:custGeom>
              <a:avLst/>
              <a:gdLst/>
              <a:ahLst/>
              <a:cxnLst/>
              <a:rect l="l" t="t" r="r" b="b"/>
              <a:pathLst>
                <a:path w="10668000" h="361950">
                  <a:moveTo>
                    <a:pt x="38100" y="0"/>
                  </a:moveTo>
                  <a:lnTo>
                    <a:pt x="10629900" y="0"/>
                  </a:lnTo>
                  <a:cubicBezTo>
                    <a:pt x="10650942" y="0"/>
                    <a:pt x="10668000" y="17058"/>
                    <a:pt x="10668000" y="38100"/>
                  </a:cubicBezTo>
                  <a:lnTo>
                    <a:pt x="10668000" y="323850"/>
                  </a:lnTo>
                  <a:cubicBezTo>
                    <a:pt x="10668000" y="344892"/>
                    <a:pt x="10650942" y="361950"/>
                    <a:pt x="10629900" y="361950"/>
                  </a:cubicBezTo>
                  <a:lnTo>
                    <a:pt x="38100" y="361950"/>
                  </a:lnTo>
                  <a:cubicBezTo>
                    <a:pt x="17058" y="361950"/>
                    <a:pt x="0" y="344892"/>
                    <a:pt x="0" y="323850"/>
                  </a:cubicBezTo>
                  <a:lnTo>
                    <a:pt x="0" y="38100"/>
                  </a:lnTo>
                  <a:cubicBezTo>
                    <a:pt x="0" y="17058"/>
                    <a:pt x="17058" y="0"/>
                    <a:pt x="38100" y="0"/>
                  </a:cubicBezTo>
                  <a:close/>
                </a:path>
              </a:pathLst>
            </a:custGeom>
            <a:solidFill>
              <a:srgbClr val="1E3A5F"/>
            </a:solidFill>
            <a:ln>
              <a:noFill/>
            </a:ln>
            <a:effectLst>
              <a:outerShdw blurRad="57150" dist="19050" dir="10798281" algn="tl" rotWithShape="0">
                <a:srgbClr val="000000">
                  <a:alpha val="10000"/>
                </a:srgbClr>
              </a:outerShdw>
            </a:effectLst>
          </p:spPr>
        </p:sp>
        <p:sp>
          <p:nvSpPr>
            <p:cNvPr id="24" name="TextBox 24"/>
            <p:cNvSpPr txBox="1"/>
            <p:nvPr/>
          </p:nvSpPr>
          <p:spPr>
            <a:xfrm>
              <a:off x="1035368" y="2323624"/>
              <a:ext cx="323802" cy="19812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975" b="1" dirty="0">
                  <a:solidFill>
                    <a:srgbClr val="FFFFFF"/>
                  </a:solidFill>
                  <a:latin typeface="Segoe UI"/>
                  <a:ea typeface="Microsoft YaHei"/>
                  <a:cs typeface="Segoe UI"/>
                </a:rPr>
                <a:t>排名</a:t>
              </a:r>
            </a:p>
          </p:txBody>
        </p:sp>
        <p:sp>
          <p:nvSpPr>
            <p:cNvPr id="25" name="TextBox 25"/>
            <p:cNvSpPr txBox="1"/>
            <p:nvPr/>
          </p:nvSpPr>
          <p:spPr>
            <a:xfrm>
              <a:off x="1606868" y="2323624"/>
              <a:ext cx="323802" cy="19812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975" b="1" dirty="0">
                  <a:solidFill>
                    <a:srgbClr val="FFFFFF"/>
                  </a:solidFill>
                  <a:latin typeface="Segoe UI"/>
                  <a:ea typeface="Microsoft YaHei"/>
                  <a:cs typeface="Segoe UI"/>
                </a:rPr>
                <a:t>地区</a:t>
              </a:r>
            </a:p>
          </p:txBody>
        </p:sp>
        <p:sp>
          <p:nvSpPr>
            <p:cNvPr id="26" name="TextBox 26"/>
            <p:cNvSpPr txBox="1"/>
            <p:nvPr/>
          </p:nvSpPr>
          <p:spPr>
            <a:xfrm>
              <a:off x="2680511" y="2323624"/>
              <a:ext cx="734979" cy="19812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975" b="1" dirty="0">
                  <a:solidFill>
                    <a:srgbClr val="FFFFFF"/>
                  </a:solidFill>
                  <a:latin typeface="Segoe UI"/>
                  <a:ea typeface="Microsoft YaHei"/>
                  <a:cs typeface="Segoe UI"/>
                </a:rPr>
                <a:t>GDP(亿元)</a:t>
              </a:r>
            </a:p>
          </p:txBody>
        </p:sp>
        <p:sp>
          <p:nvSpPr>
            <p:cNvPr id="27" name="TextBox 27"/>
            <p:cNvSpPr txBox="1"/>
            <p:nvPr/>
          </p:nvSpPr>
          <p:spPr>
            <a:xfrm>
              <a:off x="3877643" y="2323624"/>
              <a:ext cx="817214" cy="19812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975" b="1" dirty="0">
                  <a:solidFill>
                    <a:srgbClr val="FFFFFF"/>
                  </a:solidFill>
                  <a:latin typeface="Segoe UI"/>
                  <a:ea typeface="Microsoft YaHei"/>
                  <a:cs typeface="Segoe UI"/>
                </a:rPr>
                <a:t>GDP增速(%)</a:t>
              </a:r>
            </a:p>
          </p:txBody>
        </p:sp>
        <p:sp>
          <p:nvSpPr>
            <p:cNvPr id="28" name="TextBox 28"/>
            <p:cNvSpPr txBox="1"/>
            <p:nvPr/>
          </p:nvSpPr>
          <p:spPr>
            <a:xfrm>
              <a:off x="5056086" y="2323624"/>
              <a:ext cx="936829" cy="19812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975" b="1" dirty="0">
                  <a:solidFill>
                    <a:srgbClr val="FFFFFF"/>
                  </a:solidFill>
                  <a:latin typeface="Segoe UI"/>
                  <a:ea typeface="Microsoft YaHei"/>
                  <a:cs typeface="Segoe UI"/>
                </a:rPr>
                <a:t>常住人口(万)</a:t>
              </a:r>
            </a:p>
          </p:txBody>
        </p:sp>
        <p:sp>
          <p:nvSpPr>
            <p:cNvPr id="29" name="TextBox 29"/>
            <p:cNvSpPr txBox="1"/>
            <p:nvPr/>
          </p:nvSpPr>
          <p:spPr>
            <a:xfrm>
              <a:off x="6240067" y="2323624"/>
              <a:ext cx="1235866" cy="19812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975" b="1" dirty="0">
                  <a:solidFill>
                    <a:srgbClr val="FFFFFF"/>
                  </a:solidFill>
                  <a:latin typeface="Segoe UI"/>
                  <a:ea typeface="Microsoft YaHei"/>
                  <a:cs typeface="Segoe UI"/>
                </a:rPr>
                <a:t>一般预算收入(亿)</a:t>
              </a:r>
            </a:p>
          </p:txBody>
        </p:sp>
        <p:sp>
          <p:nvSpPr>
            <p:cNvPr id="30" name="TextBox 30"/>
            <p:cNvSpPr txBox="1"/>
            <p:nvPr/>
          </p:nvSpPr>
          <p:spPr>
            <a:xfrm>
              <a:off x="7777218" y="2323624"/>
              <a:ext cx="1019064" cy="19812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975" b="1" dirty="0">
                  <a:solidFill>
                    <a:srgbClr val="FFFFFF"/>
                  </a:solidFill>
                  <a:latin typeface="Segoe UI"/>
                  <a:ea typeface="Microsoft YaHei"/>
                  <a:cs typeface="Segoe UI"/>
                </a:rPr>
                <a:t>财政自给率(%)</a:t>
              </a:r>
            </a:p>
          </p:txBody>
        </p:sp>
        <p:sp>
          <p:nvSpPr>
            <p:cNvPr id="31" name="TextBox 31"/>
            <p:cNvSpPr txBox="1"/>
            <p:nvPr/>
          </p:nvSpPr>
          <p:spPr>
            <a:xfrm>
              <a:off x="9151836" y="2323624"/>
              <a:ext cx="936829" cy="19812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975" b="1" dirty="0">
                  <a:solidFill>
                    <a:srgbClr val="FFFFFF"/>
                  </a:solidFill>
                  <a:latin typeface="Segoe UI"/>
                  <a:ea typeface="Microsoft YaHei"/>
                  <a:cs typeface="Segoe UI"/>
                </a:rPr>
                <a:t>政府债务(亿)</a:t>
              </a:r>
            </a:p>
          </p:txBody>
        </p:sp>
        <p:sp>
          <p:nvSpPr>
            <p:cNvPr id="32" name="TextBox 32"/>
            <p:cNvSpPr txBox="1"/>
            <p:nvPr/>
          </p:nvSpPr>
          <p:spPr>
            <a:xfrm>
              <a:off x="10274209" y="2323624"/>
              <a:ext cx="1168583" cy="19812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975" b="1" dirty="0">
                  <a:solidFill>
                    <a:srgbClr val="FFFFFF"/>
                  </a:solidFill>
                  <a:latin typeface="Segoe UI"/>
                  <a:ea typeface="Microsoft YaHei"/>
                  <a:cs typeface="Segoe UI"/>
                </a:rPr>
                <a:t>宽口径债务率(%)</a:t>
              </a:r>
            </a:p>
          </p:txBody>
        </p:sp>
        <p:sp>
          <p:nvSpPr>
            <p:cNvPr id="33" name="Rectangle 33"/>
            <p:cNvSpPr/>
            <p:nvPr/>
          </p:nvSpPr>
          <p:spPr>
            <a:xfrm>
              <a:off x="762000" y="2552700"/>
              <a:ext cx="10668000" cy="342900"/>
            </a:xfrm>
            <a:prstGeom prst="rect">
              <a:avLst/>
            </a:prstGeom>
            <a:solidFill>
              <a:srgbClr val="EBF4FF"/>
            </a:solidFill>
            <a:ln>
              <a:noFill/>
            </a:ln>
            <a:effectLst>
              <a:outerShdw blurRad="57150" dist="19050" dir="10798281" algn="tl" rotWithShape="0">
                <a:srgbClr val="000000">
                  <a:alpha val="10000"/>
                </a:srgbClr>
              </a:outerShdw>
            </a:effectLst>
          </p:spPr>
        </p:sp>
        <p:sp>
          <p:nvSpPr>
            <p:cNvPr id="34" name="TextBox 34"/>
            <p:cNvSpPr txBox="1"/>
            <p:nvPr/>
          </p:nvSpPr>
          <p:spPr>
            <a:xfrm>
              <a:off x="1035368" y="2676049"/>
              <a:ext cx="69621" cy="19812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975" b="1" dirty="0">
                  <a:solidFill>
                    <a:srgbClr val="4A90D9"/>
                  </a:solidFill>
                  <a:latin typeface="Segoe UI"/>
                  <a:ea typeface="Microsoft YaHei"/>
                  <a:cs typeface="Segoe UI"/>
                </a:rPr>
                <a:t>1</a:t>
              </a:r>
            </a:p>
          </p:txBody>
        </p:sp>
        <p:sp>
          <p:nvSpPr>
            <p:cNvPr id="35" name="TextBox 35"/>
            <p:cNvSpPr txBox="1"/>
            <p:nvPr/>
          </p:nvSpPr>
          <p:spPr>
            <a:xfrm>
              <a:off x="1606868" y="2676049"/>
              <a:ext cx="473321" cy="19812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975" b="1" dirty="0">
                  <a:solidFill>
                    <a:srgbClr val="1E3A5F"/>
                  </a:solidFill>
                  <a:latin typeface="Segoe UI"/>
                  <a:ea typeface="Microsoft YaHei"/>
                  <a:cs typeface="Segoe UI"/>
                </a:rPr>
                <a:t>渝北区</a:t>
              </a:r>
            </a:p>
          </p:txBody>
        </p:sp>
        <p:sp>
          <p:nvSpPr>
            <p:cNvPr id="36" name="TextBox 36"/>
            <p:cNvSpPr txBox="1"/>
            <p:nvPr/>
          </p:nvSpPr>
          <p:spPr>
            <a:xfrm>
              <a:off x="2725366" y="2676049"/>
              <a:ext cx="645268" cy="19812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975" b="1" dirty="0">
                  <a:solidFill>
                    <a:srgbClr val="1E3A5F"/>
                  </a:solidFill>
                  <a:latin typeface="Segoe UI"/>
                  <a:ea typeface="Microsoft YaHei"/>
                  <a:cs typeface="Segoe UI"/>
                </a:rPr>
                <a:t>2,769.13</a:t>
              </a:r>
            </a:p>
          </p:txBody>
        </p:sp>
        <p:sp>
          <p:nvSpPr>
            <p:cNvPr id="37" name="TextBox 37"/>
            <p:cNvSpPr txBox="1"/>
            <p:nvPr/>
          </p:nvSpPr>
          <p:spPr>
            <a:xfrm>
              <a:off x="4117229" y="2676049"/>
              <a:ext cx="338042" cy="19812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975" dirty="0">
                  <a:solidFill>
                    <a:srgbClr val="2ECC71"/>
                  </a:solidFill>
                  <a:latin typeface="Segoe UI"/>
                  <a:ea typeface="Microsoft YaHei"/>
                  <a:cs typeface="Segoe UI"/>
                </a:rPr>
                <a:t>6.60</a:t>
              </a:r>
            </a:p>
          </p:txBody>
        </p:sp>
        <p:sp>
          <p:nvSpPr>
            <p:cNvPr id="38" name="TextBox 38"/>
            <p:cNvSpPr txBox="1"/>
            <p:nvPr/>
          </p:nvSpPr>
          <p:spPr>
            <a:xfrm>
              <a:off x="5277160" y="2676049"/>
              <a:ext cx="494681" cy="19812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975" dirty="0">
                  <a:solidFill>
                    <a:srgbClr val="334155"/>
                  </a:solidFill>
                  <a:latin typeface="Segoe UI"/>
                  <a:ea typeface="Microsoft YaHei"/>
                  <a:cs typeface="Segoe UI"/>
                </a:rPr>
                <a:t>228.92</a:t>
              </a:r>
            </a:p>
          </p:txBody>
        </p:sp>
        <p:sp>
          <p:nvSpPr>
            <p:cNvPr id="39" name="TextBox 39"/>
            <p:cNvSpPr txBox="1"/>
            <p:nvPr/>
          </p:nvSpPr>
          <p:spPr>
            <a:xfrm>
              <a:off x="6649819" y="2676049"/>
              <a:ext cx="416362" cy="19812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975" dirty="0">
                  <a:solidFill>
                    <a:srgbClr val="334155"/>
                  </a:solidFill>
                  <a:latin typeface="Segoe UI"/>
                  <a:ea typeface="Microsoft YaHei"/>
                  <a:cs typeface="Segoe UI"/>
                </a:rPr>
                <a:t>63.03</a:t>
              </a:r>
            </a:p>
          </p:txBody>
        </p:sp>
        <p:sp>
          <p:nvSpPr>
            <p:cNvPr id="40" name="TextBox 40"/>
            <p:cNvSpPr txBox="1"/>
            <p:nvPr/>
          </p:nvSpPr>
          <p:spPr>
            <a:xfrm>
              <a:off x="8096369" y="2676049"/>
              <a:ext cx="380762" cy="19812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975" dirty="0">
                  <a:solidFill>
                    <a:srgbClr val="334155"/>
                  </a:solidFill>
                  <a:latin typeface="Segoe UI"/>
                  <a:ea typeface="Microsoft YaHei"/>
                  <a:cs typeface="Segoe UI"/>
                </a:rPr>
                <a:t>52.21</a:t>
              </a:r>
            </a:p>
          </p:txBody>
        </p:sp>
        <p:sp>
          <p:nvSpPr>
            <p:cNvPr id="41" name="TextBox 41"/>
            <p:cNvSpPr txBox="1"/>
            <p:nvPr/>
          </p:nvSpPr>
          <p:spPr>
            <a:xfrm>
              <a:off x="9372910" y="2676049"/>
              <a:ext cx="494681" cy="19812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975" dirty="0">
                  <a:solidFill>
                    <a:srgbClr val="334155"/>
                  </a:solidFill>
                  <a:latin typeface="Segoe UI"/>
                  <a:ea typeface="Microsoft YaHei"/>
                  <a:cs typeface="Segoe UI"/>
                </a:rPr>
                <a:t>257.62</a:t>
              </a:r>
            </a:p>
          </p:txBody>
        </p:sp>
        <p:sp>
          <p:nvSpPr>
            <p:cNvPr id="42" name="TextBox 42"/>
            <p:cNvSpPr txBox="1"/>
            <p:nvPr/>
          </p:nvSpPr>
          <p:spPr>
            <a:xfrm>
              <a:off x="10611160" y="2676049"/>
              <a:ext cx="494681" cy="19812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975" dirty="0">
                  <a:solidFill>
                    <a:srgbClr val="F59E0B"/>
                  </a:solidFill>
                  <a:latin typeface="Segoe UI"/>
                  <a:ea typeface="Microsoft YaHei"/>
                  <a:cs typeface="Segoe UI"/>
                </a:rPr>
                <a:t>574.70</a:t>
              </a:r>
            </a:p>
          </p:txBody>
        </p:sp>
        <p:sp>
          <p:nvSpPr>
            <p:cNvPr id="43" name="Rectangle 43"/>
            <p:cNvSpPr/>
            <p:nvPr/>
          </p:nvSpPr>
          <p:spPr>
            <a:xfrm>
              <a:off x="762000" y="2895600"/>
              <a:ext cx="10668000" cy="342900"/>
            </a:xfrm>
            <a:prstGeom prst="rect">
              <a:avLst/>
            </a:prstGeom>
            <a:solidFill>
              <a:srgbClr val="FFFFFF"/>
            </a:solidFill>
            <a:ln>
              <a:noFill/>
            </a:ln>
            <a:effectLst>
              <a:outerShdw blurRad="57150" dist="19050" dir="10798281" algn="tl" rotWithShape="0">
                <a:srgbClr val="000000">
                  <a:alpha val="10000"/>
                </a:srgbClr>
              </a:outerShdw>
            </a:effectLst>
          </p:spPr>
        </p:sp>
        <p:sp>
          <p:nvSpPr>
            <p:cNvPr id="44" name="TextBox 44"/>
            <p:cNvSpPr txBox="1"/>
            <p:nvPr/>
          </p:nvSpPr>
          <p:spPr>
            <a:xfrm>
              <a:off x="1035368" y="3018949"/>
              <a:ext cx="107000" cy="19812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975" b="1" dirty="0">
                  <a:solidFill>
                    <a:srgbClr val="4A90D9"/>
                  </a:solidFill>
                  <a:latin typeface="Segoe UI"/>
                  <a:ea typeface="Microsoft YaHei"/>
                  <a:cs typeface="Segoe UI"/>
                </a:rPr>
                <a:t>2</a:t>
              </a:r>
            </a:p>
          </p:txBody>
        </p:sp>
        <p:sp>
          <p:nvSpPr>
            <p:cNvPr id="45" name="TextBox 45"/>
            <p:cNvSpPr txBox="1"/>
            <p:nvPr/>
          </p:nvSpPr>
          <p:spPr>
            <a:xfrm>
              <a:off x="1606868" y="3018949"/>
              <a:ext cx="622840" cy="19812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975" b="1" dirty="0">
                  <a:solidFill>
                    <a:srgbClr val="1E3A5F"/>
                  </a:solidFill>
                  <a:latin typeface="Segoe UI"/>
                  <a:ea typeface="Microsoft YaHei"/>
                  <a:cs typeface="Segoe UI"/>
                </a:rPr>
                <a:t>九龙坡区</a:t>
              </a:r>
            </a:p>
          </p:txBody>
        </p:sp>
        <p:sp>
          <p:nvSpPr>
            <p:cNvPr id="46" name="TextBox 46"/>
            <p:cNvSpPr txBox="1"/>
            <p:nvPr/>
          </p:nvSpPr>
          <p:spPr>
            <a:xfrm>
              <a:off x="2722340" y="3018949"/>
              <a:ext cx="651319" cy="19812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975" dirty="0">
                  <a:solidFill>
                    <a:srgbClr val="1E3A5F"/>
                  </a:solidFill>
                  <a:latin typeface="Segoe UI"/>
                  <a:ea typeface="Microsoft YaHei"/>
                  <a:cs typeface="Segoe UI"/>
                </a:rPr>
                <a:t>2,060.35</a:t>
              </a:r>
            </a:p>
          </p:txBody>
        </p:sp>
        <p:sp>
          <p:nvSpPr>
            <p:cNvPr id="47" name="TextBox 47"/>
            <p:cNvSpPr txBox="1"/>
            <p:nvPr/>
          </p:nvSpPr>
          <p:spPr>
            <a:xfrm>
              <a:off x="4117229" y="3018949"/>
              <a:ext cx="338042" cy="19812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975" dirty="0">
                  <a:solidFill>
                    <a:srgbClr val="2ECC71"/>
                  </a:solidFill>
                  <a:latin typeface="Segoe UI"/>
                  <a:ea typeface="Microsoft YaHei"/>
                  <a:cs typeface="Segoe UI"/>
                </a:rPr>
                <a:t>6.00</a:t>
              </a:r>
            </a:p>
          </p:txBody>
        </p:sp>
        <p:sp>
          <p:nvSpPr>
            <p:cNvPr id="48" name="TextBox 48"/>
            <p:cNvSpPr txBox="1"/>
            <p:nvPr/>
          </p:nvSpPr>
          <p:spPr>
            <a:xfrm>
              <a:off x="5294959" y="3018949"/>
              <a:ext cx="459081" cy="19812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975" dirty="0">
                  <a:solidFill>
                    <a:srgbClr val="334155"/>
                  </a:solidFill>
                  <a:latin typeface="Segoe UI"/>
                  <a:ea typeface="Microsoft YaHei"/>
                  <a:cs typeface="Segoe UI"/>
                </a:rPr>
                <a:t>154.83</a:t>
              </a:r>
            </a:p>
          </p:txBody>
        </p:sp>
        <p:sp>
          <p:nvSpPr>
            <p:cNvPr id="49" name="TextBox 49"/>
            <p:cNvSpPr txBox="1"/>
            <p:nvPr/>
          </p:nvSpPr>
          <p:spPr>
            <a:xfrm>
              <a:off x="6667619" y="3018949"/>
              <a:ext cx="380762" cy="19812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975" dirty="0">
                  <a:solidFill>
                    <a:srgbClr val="334155"/>
                  </a:solidFill>
                  <a:latin typeface="Segoe UI"/>
                  <a:ea typeface="Microsoft YaHei"/>
                  <a:cs typeface="Segoe UI"/>
                </a:rPr>
                <a:t>69.18</a:t>
              </a:r>
            </a:p>
          </p:txBody>
        </p:sp>
        <p:sp>
          <p:nvSpPr>
            <p:cNvPr id="50" name="TextBox 50"/>
            <p:cNvSpPr txBox="1"/>
            <p:nvPr/>
          </p:nvSpPr>
          <p:spPr>
            <a:xfrm>
              <a:off x="8078569" y="3018949"/>
              <a:ext cx="416362" cy="19812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975" dirty="0">
                  <a:solidFill>
                    <a:srgbClr val="2ECC71"/>
                  </a:solidFill>
                  <a:latin typeface="Segoe UI"/>
                  <a:ea typeface="Microsoft YaHei"/>
                  <a:cs typeface="Segoe UI"/>
                </a:rPr>
                <a:t>68.78</a:t>
              </a:r>
            </a:p>
          </p:txBody>
        </p:sp>
        <p:sp>
          <p:nvSpPr>
            <p:cNvPr id="51" name="TextBox 51"/>
            <p:cNvSpPr txBox="1"/>
            <p:nvPr/>
          </p:nvSpPr>
          <p:spPr>
            <a:xfrm>
              <a:off x="9372910" y="3018949"/>
              <a:ext cx="494681" cy="19812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975" dirty="0">
                  <a:solidFill>
                    <a:srgbClr val="334155"/>
                  </a:solidFill>
                  <a:latin typeface="Segoe UI"/>
                  <a:ea typeface="Microsoft YaHei"/>
                  <a:cs typeface="Segoe UI"/>
                </a:rPr>
                <a:t>430.63</a:t>
              </a:r>
            </a:p>
          </p:txBody>
        </p:sp>
        <p:sp>
          <p:nvSpPr>
            <p:cNvPr id="52" name="TextBox 52"/>
            <p:cNvSpPr txBox="1"/>
            <p:nvPr/>
          </p:nvSpPr>
          <p:spPr>
            <a:xfrm>
              <a:off x="10611160" y="3018949"/>
              <a:ext cx="494681" cy="19812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975" dirty="0">
                  <a:solidFill>
                    <a:srgbClr val="E63946"/>
                  </a:solidFill>
                  <a:latin typeface="Segoe UI"/>
                  <a:ea typeface="Microsoft YaHei"/>
                  <a:cs typeface="Segoe UI"/>
                </a:rPr>
                <a:t>783.73</a:t>
              </a:r>
            </a:p>
          </p:txBody>
        </p:sp>
        <p:sp>
          <p:nvSpPr>
            <p:cNvPr id="53" name="Rectangle 53"/>
            <p:cNvSpPr/>
            <p:nvPr/>
          </p:nvSpPr>
          <p:spPr>
            <a:xfrm>
              <a:off x="762000" y="3238500"/>
              <a:ext cx="10668000" cy="342900"/>
            </a:xfrm>
            <a:prstGeom prst="rect">
              <a:avLst/>
            </a:prstGeom>
            <a:solidFill>
              <a:srgbClr val="EBF4FF"/>
            </a:solidFill>
            <a:ln>
              <a:noFill/>
            </a:ln>
            <a:effectLst>
              <a:outerShdw blurRad="57150" dist="19050" dir="10798281" algn="tl" rotWithShape="0">
                <a:srgbClr val="000000">
                  <a:alpha val="10000"/>
                </a:srgbClr>
              </a:outerShdw>
            </a:effectLst>
          </p:spPr>
        </p:sp>
        <p:sp>
          <p:nvSpPr>
            <p:cNvPr id="54" name="TextBox 54"/>
            <p:cNvSpPr txBox="1"/>
            <p:nvPr/>
          </p:nvSpPr>
          <p:spPr>
            <a:xfrm>
              <a:off x="1035368" y="3361849"/>
              <a:ext cx="107000" cy="19812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975" b="1" dirty="0">
                  <a:solidFill>
                    <a:srgbClr val="4A90D9"/>
                  </a:solidFill>
                  <a:latin typeface="Segoe UI"/>
                  <a:ea typeface="Microsoft YaHei"/>
                  <a:cs typeface="Segoe UI"/>
                </a:rPr>
                <a:t>3</a:t>
              </a:r>
            </a:p>
          </p:txBody>
        </p:sp>
        <p:sp>
          <p:nvSpPr>
            <p:cNvPr id="55" name="TextBox 55"/>
            <p:cNvSpPr txBox="1"/>
            <p:nvPr/>
          </p:nvSpPr>
          <p:spPr>
            <a:xfrm>
              <a:off x="1606868" y="3361849"/>
              <a:ext cx="473321" cy="19812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975" b="1" dirty="0">
                  <a:solidFill>
                    <a:srgbClr val="1E3A5F"/>
                  </a:solidFill>
                  <a:latin typeface="Segoe UI"/>
                  <a:ea typeface="Microsoft YaHei"/>
                  <a:cs typeface="Segoe UI"/>
                </a:rPr>
                <a:t>江北区</a:t>
              </a:r>
            </a:p>
          </p:txBody>
        </p:sp>
        <p:sp>
          <p:nvSpPr>
            <p:cNvPr id="56" name="TextBox 56"/>
            <p:cNvSpPr txBox="1"/>
            <p:nvPr/>
          </p:nvSpPr>
          <p:spPr>
            <a:xfrm>
              <a:off x="2740140" y="3361849"/>
              <a:ext cx="615720" cy="19812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975" dirty="0">
                  <a:solidFill>
                    <a:srgbClr val="1E3A5F"/>
                  </a:solidFill>
                  <a:latin typeface="Segoe UI"/>
                  <a:ea typeface="Microsoft YaHei"/>
                  <a:cs typeface="Segoe UI"/>
                </a:rPr>
                <a:t>1,924.26</a:t>
              </a:r>
            </a:p>
          </p:txBody>
        </p:sp>
        <p:sp>
          <p:nvSpPr>
            <p:cNvPr id="57" name="TextBox 57"/>
            <p:cNvSpPr txBox="1"/>
            <p:nvPr/>
          </p:nvSpPr>
          <p:spPr>
            <a:xfrm>
              <a:off x="4109397" y="3361849"/>
              <a:ext cx="353706" cy="19812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975" b="1" dirty="0">
                  <a:solidFill>
                    <a:srgbClr val="2ECC71"/>
                  </a:solidFill>
                  <a:latin typeface="Segoe UI"/>
                  <a:ea typeface="Microsoft YaHei"/>
                  <a:cs typeface="Segoe UI"/>
                </a:rPr>
                <a:t>7.70</a:t>
              </a:r>
            </a:p>
          </p:txBody>
        </p:sp>
        <p:sp>
          <p:nvSpPr>
            <p:cNvPr id="58" name="TextBox 58"/>
            <p:cNvSpPr txBox="1"/>
            <p:nvPr/>
          </p:nvSpPr>
          <p:spPr>
            <a:xfrm>
              <a:off x="5316319" y="3361849"/>
              <a:ext cx="416362" cy="19812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975" dirty="0">
                  <a:solidFill>
                    <a:srgbClr val="334155"/>
                  </a:solidFill>
                  <a:latin typeface="Segoe UI"/>
                  <a:ea typeface="Microsoft YaHei"/>
                  <a:cs typeface="Segoe UI"/>
                </a:rPr>
                <a:t>95.66</a:t>
              </a:r>
            </a:p>
          </p:txBody>
        </p:sp>
        <p:sp>
          <p:nvSpPr>
            <p:cNvPr id="59" name="TextBox 59"/>
            <p:cNvSpPr txBox="1"/>
            <p:nvPr/>
          </p:nvSpPr>
          <p:spPr>
            <a:xfrm>
              <a:off x="6649819" y="3361849"/>
              <a:ext cx="416362" cy="19812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975" dirty="0">
                  <a:solidFill>
                    <a:srgbClr val="334155"/>
                  </a:solidFill>
                  <a:latin typeface="Segoe UI"/>
                  <a:ea typeface="Microsoft YaHei"/>
                  <a:cs typeface="Segoe UI"/>
                </a:rPr>
                <a:t>73.33</a:t>
              </a:r>
            </a:p>
          </p:txBody>
        </p:sp>
        <p:sp>
          <p:nvSpPr>
            <p:cNvPr id="60" name="TextBox 60"/>
            <p:cNvSpPr txBox="1"/>
            <p:nvPr/>
          </p:nvSpPr>
          <p:spPr>
            <a:xfrm>
              <a:off x="8078569" y="3361849"/>
              <a:ext cx="416362" cy="19812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975" dirty="0">
                  <a:solidFill>
                    <a:srgbClr val="2ECC71"/>
                  </a:solidFill>
                  <a:latin typeface="Segoe UI"/>
                  <a:ea typeface="Microsoft YaHei"/>
                  <a:cs typeface="Segoe UI"/>
                </a:rPr>
                <a:t>62.62</a:t>
              </a:r>
            </a:p>
          </p:txBody>
        </p:sp>
        <p:sp>
          <p:nvSpPr>
            <p:cNvPr id="61" name="TextBox 61"/>
            <p:cNvSpPr txBox="1"/>
            <p:nvPr/>
          </p:nvSpPr>
          <p:spPr>
            <a:xfrm>
              <a:off x="9372910" y="3361849"/>
              <a:ext cx="494681" cy="19812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975" dirty="0">
                  <a:solidFill>
                    <a:srgbClr val="334155"/>
                  </a:solidFill>
                  <a:latin typeface="Segoe UI"/>
                  <a:ea typeface="Microsoft YaHei"/>
                  <a:cs typeface="Segoe UI"/>
                </a:rPr>
                <a:t>264.88</a:t>
              </a:r>
            </a:p>
          </p:txBody>
        </p:sp>
        <p:sp>
          <p:nvSpPr>
            <p:cNvPr id="62" name="TextBox 62"/>
            <p:cNvSpPr txBox="1"/>
            <p:nvPr/>
          </p:nvSpPr>
          <p:spPr>
            <a:xfrm>
              <a:off x="10628959" y="3361849"/>
              <a:ext cx="459081" cy="19812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975" dirty="0">
                  <a:solidFill>
                    <a:srgbClr val="2ECC71"/>
                  </a:solidFill>
                  <a:latin typeface="Segoe UI"/>
                  <a:ea typeface="Microsoft YaHei"/>
                  <a:cs typeface="Segoe UI"/>
                </a:rPr>
                <a:t>214.83</a:t>
              </a:r>
            </a:p>
          </p:txBody>
        </p:sp>
        <p:sp>
          <p:nvSpPr>
            <p:cNvPr id="63" name="Rectangle 63"/>
            <p:cNvSpPr/>
            <p:nvPr/>
          </p:nvSpPr>
          <p:spPr>
            <a:xfrm>
              <a:off x="762000" y="3581400"/>
              <a:ext cx="10668000" cy="342900"/>
            </a:xfrm>
            <a:prstGeom prst="rect">
              <a:avLst/>
            </a:prstGeom>
            <a:solidFill>
              <a:srgbClr val="FFFFFF"/>
            </a:solidFill>
            <a:ln>
              <a:noFill/>
            </a:ln>
            <a:effectLst>
              <a:outerShdw blurRad="57150" dist="19050" dir="10798281" algn="tl" rotWithShape="0">
                <a:srgbClr val="000000">
                  <a:alpha val="10000"/>
                </a:srgbClr>
              </a:outerShdw>
            </a:effectLst>
          </p:spPr>
        </p:sp>
        <p:sp>
          <p:nvSpPr>
            <p:cNvPr id="64" name="TextBox 64"/>
            <p:cNvSpPr txBox="1"/>
            <p:nvPr/>
          </p:nvSpPr>
          <p:spPr>
            <a:xfrm>
              <a:off x="1035368" y="3704749"/>
              <a:ext cx="103084" cy="19812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975" dirty="0">
                  <a:solidFill>
                    <a:srgbClr val="64748B"/>
                  </a:solidFill>
                  <a:latin typeface="Segoe UI"/>
                  <a:ea typeface="Microsoft YaHei"/>
                  <a:cs typeface="Segoe UI"/>
                </a:rPr>
                <a:t>4</a:t>
              </a:r>
            </a:p>
          </p:txBody>
        </p:sp>
        <p:sp>
          <p:nvSpPr>
            <p:cNvPr id="65" name="TextBox 65"/>
            <p:cNvSpPr txBox="1"/>
            <p:nvPr/>
          </p:nvSpPr>
          <p:spPr>
            <a:xfrm>
              <a:off x="1606868" y="3704749"/>
              <a:ext cx="451961" cy="19812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975" dirty="0">
                  <a:solidFill>
                    <a:srgbClr val="334155"/>
                  </a:solidFill>
                  <a:latin typeface="Segoe UI"/>
                  <a:ea typeface="Microsoft YaHei"/>
                  <a:cs typeface="Segoe UI"/>
                </a:rPr>
                <a:t>涪陵区</a:t>
              </a:r>
            </a:p>
          </p:txBody>
        </p:sp>
        <p:sp>
          <p:nvSpPr>
            <p:cNvPr id="66" name="TextBox 66"/>
            <p:cNvSpPr txBox="1"/>
            <p:nvPr/>
          </p:nvSpPr>
          <p:spPr>
            <a:xfrm>
              <a:off x="2775740" y="3704749"/>
              <a:ext cx="544520" cy="19812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975" dirty="0">
                  <a:solidFill>
                    <a:srgbClr val="334155"/>
                  </a:solidFill>
                  <a:latin typeface="Segoe UI"/>
                  <a:ea typeface="Microsoft YaHei"/>
                  <a:cs typeface="Segoe UI"/>
                </a:rPr>
                <a:t>1,710.71</a:t>
              </a:r>
            </a:p>
          </p:txBody>
        </p:sp>
        <p:sp>
          <p:nvSpPr>
            <p:cNvPr id="67" name="TextBox 67"/>
            <p:cNvSpPr txBox="1"/>
            <p:nvPr/>
          </p:nvSpPr>
          <p:spPr>
            <a:xfrm>
              <a:off x="4117229" y="3704749"/>
              <a:ext cx="338042" cy="19812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975" dirty="0">
                  <a:solidFill>
                    <a:srgbClr val="334155"/>
                  </a:solidFill>
                  <a:latin typeface="Segoe UI"/>
                  <a:ea typeface="Microsoft YaHei"/>
                  <a:cs typeface="Segoe UI"/>
                </a:rPr>
                <a:t>5.30</a:t>
              </a:r>
            </a:p>
          </p:txBody>
        </p:sp>
        <p:sp>
          <p:nvSpPr>
            <p:cNvPr id="68" name="TextBox 68"/>
            <p:cNvSpPr txBox="1"/>
            <p:nvPr/>
          </p:nvSpPr>
          <p:spPr>
            <a:xfrm>
              <a:off x="5330559" y="3704749"/>
              <a:ext cx="387882" cy="19812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975" dirty="0">
                  <a:solidFill>
                    <a:srgbClr val="334155"/>
                  </a:solidFill>
                  <a:latin typeface="Segoe UI"/>
                  <a:ea typeface="Microsoft YaHei"/>
                  <a:cs typeface="Segoe UI"/>
                </a:rPr>
                <a:t>110.01</a:t>
              </a:r>
            </a:p>
          </p:txBody>
        </p:sp>
        <p:sp>
          <p:nvSpPr>
            <p:cNvPr id="69" name="TextBox 69"/>
            <p:cNvSpPr txBox="1"/>
            <p:nvPr/>
          </p:nvSpPr>
          <p:spPr>
            <a:xfrm>
              <a:off x="6628459" y="3704749"/>
              <a:ext cx="459081" cy="19812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975" dirty="0">
                  <a:solidFill>
                    <a:srgbClr val="334155"/>
                  </a:solidFill>
                  <a:latin typeface="Segoe UI"/>
                  <a:ea typeface="Microsoft YaHei"/>
                  <a:cs typeface="Segoe UI"/>
                </a:rPr>
                <a:t>108.89</a:t>
              </a:r>
            </a:p>
          </p:txBody>
        </p:sp>
        <p:sp>
          <p:nvSpPr>
            <p:cNvPr id="70" name="TextBox 70"/>
            <p:cNvSpPr txBox="1"/>
            <p:nvPr/>
          </p:nvSpPr>
          <p:spPr>
            <a:xfrm>
              <a:off x="8096369" y="3704749"/>
              <a:ext cx="380762" cy="19812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975" dirty="0">
                  <a:solidFill>
                    <a:srgbClr val="334155"/>
                  </a:solidFill>
                  <a:latin typeface="Segoe UI"/>
                  <a:ea typeface="Microsoft YaHei"/>
                  <a:cs typeface="Segoe UI"/>
                </a:rPr>
                <a:t>61.32</a:t>
              </a:r>
            </a:p>
          </p:txBody>
        </p:sp>
        <p:sp>
          <p:nvSpPr>
            <p:cNvPr id="71" name="TextBox 71"/>
            <p:cNvSpPr txBox="1"/>
            <p:nvPr/>
          </p:nvSpPr>
          <p:spPr>
            <a:xfrm>
              <a:off x="9390709" y="3704749"/>
              <a:ext cx="459081" cy="19812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975" dirty="0">
                  <a:solidFill>
                    <a:srgbClr val="334155"/>
                  </a:solidFill>
                  <a:latin typeface="Segoe UI"/>
                  <a:ea typeface="Microsoft YaHei"/>
                  <a:cs typeface="Segoe UI"/>
                </a:rPr>
                <a:t>400.16</a:t>
              </a:r>
            </a:p>
          </p:txBody>
        </p:sp>
        <p:sp>
          <p:nvSpPr>
            <p:cNvPr id="72" name="TextBox 72"/>
            <p:cNvSpPr txBox="1"/>
            <p:nvPr/>
          </p:nvSpPr>
          <p:spPr>
            <a:xfrm>
              <a:off x="10628959" y="3704749"/>
              <a:ext cx="459081" cy="19812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975" dirty="0">
                  <a:solidFill>
                    <a:srgbClr val="334155"/>
                  </a:solidFill>
                  <a:latin typeface="Segoe UI"/>
                  <a:ea typeface="Microsoft YaHei"/>
                  <a:cs typeface="Segoe UI"/>
                </a:rPr>
                <a:t>396.12</a:t>
              </a:r>
            </a:p>
          </p:txBody>
        </p:sp>
        <p:sp>
          <p:nvSpPr>
            <p:cNvPr id="73" name="Rectangle 73"/>
            <p:cNvSpPr/>
            <p:nvPr/>
          </p:nvSpPr>
          <p:spPr>
            <a:xfrm>
              <a:off x="762000" y="3924300"/>
              <a:ext cx="10668000" cy="342900"/>
            </a:xfrm>
            <a:prstGeom prst="rect">
              <a:avLst/>
            </a:prstGeom>
            <a:solidFill>
              <a:srgbClr val="EBF4FF"/>
            </a:solidFill>
            <a:ln>
              <a:noFill/>
            </a:ln>
            <a:effectLst>
              <a:outerShdw blurRad="57150" dist="19050" dir="10798281" algn="tl" rotWithShape="0">
                <a:srgbClr val="000000">
                  <a:alpha val="10000"/>
                </a:srgbClr>
              </a:outerShdw>
            </a:effectLst>
          </p:spPr>
        </p:sp>
        <p:sp>
          <p:nvSpPr>
            <p:cNvPr id="74" name="TextBox 74"/>
            <p:cNvSpPr txBox="1"/>
            <p:nvPr/>
          </p:nvSpPr>
          <p:spPr>
            <a:xfrm>
              <a:off x="1035368" y="4047649"/>
              <a:ext cx="103084" cy="19812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975" dirty="0">
                  <a:solidFill>
                    <a:srgbClr val="64748B"/>
                  </a:solidFill>
                  <a:latin typeface="Segoe UI"/>
                  <a:ea typeface="Microsoft YaHei"/>
                  <a:cs typeface="Segoe UI"/>
                </a:rPr>
                <a:t>5</a:t>
              </a:r>
            </a:p>
          </p:txBody>
        </p:sp>
        <p:sp>
          <p:nvSpPr>
            <p:cNvPr id="75" name="TextBox 75"/>
            <p:cNvSpPr txBox="1"/>
            <p:nvPr/>
          </p:nvSpPr>
          <p:spPr>
            <a:xfrm>
              <a:off x="1606868" y="4047649"/>
              <a:ext cx="451961" cy="19812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975" dirty="0">
                  <a:solidFill>
                    <a:srgbClr val="334155"/>
                  </a:solidFill>
                  <a:latin typeface="Segoe UI"/>
                  <a:ea typeface="Microsoft YaHei"/>
                  <a:cs typeface="Segoe UI"/>
                </a:rPr>
                <a:t>渝中区</a:t>
              </a:r>
            </a:p>
          </p:txBody>
        </p:sp>
        <p:sp>
          <p:nvSpPr>
            <p:cNvPr id="76" name="TextBox 76"/>
            <p:cNvSpPr txBox="1"/>
            <p:nvPr/>
          </p:nvSpPr>
          <p:spPr>
            <a:xfrm>
              <a:off x="2757940" y="4047649"/>
              <a:ext cx="580120" cy="19812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975" dirty="0">
                  <a:solidFill>
                    <a:srgbClr val="334155"/>
                  </a:solidFill>
                  <a:latin typeface="Segoe UI"/>
                  <a:ea typeface="Microsoft YaHei"/>
                  <a:cs typeface="Segoe UI"/>
                </a:rPr>
                <a:t>1,691.53</a:t>
              </a:r>
            </a:p>
          </p:txBody>
        </p:sp>
        <p:sp>
          <p:nvSpPr>
            <p:cNvPr id="77" name="TextBox 77"/>
            <p:cNvSpPr txBox="1"/>
            <p:nvPr/>
          </p:nvSpPr>
          <p:spPr>
            <a:xfrm>
              <a:off x="4117229" y="4047649"/>
              <a:ext cx="338042" cy="19812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975" dirty="0">
                  <a:solidFill>
                    <a:srgbClr val="334155"/>
                  </a:solidFill>
                  <a:latin typeface="Segoe UI"/>
                  <a:ea typeface="Microsoft YaHei"/>
                  <a:cs typeface="Segoe UI"/>
                </a:rPr>
                <a:t>5.50</a:t>
              </a:r>
            </a:p>
          </p:txBody>
        </p:sp>
        <p:sp>
          <p:nvSpPr>
            <p:cNvPr id="78" name="TextBox 78"/>
            <p:cNvSpPr txBox="1"/>
            <p:nvPr/>
          </p:nvSpPr>
          <p:spPr>
            <a:xfrm>
              <a:off x="5316319" y="4047649"/>
              <a:ext cx="416362" cy="19812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975" dirty="0">
                  <a:solidFill>
                    <a:srgbClr val="334155"/>
                  </a:solidFill>
                  <a:latin typeface="Segoe UI"/>
                  <a:ea typeface="Microsoft YaHei"/>
                  <a:cs typeface="Segoe UI"/>
                </a:rPr>
                <a:t>57.35</a:t>
              </a:r>
            </a:p>
          </p:txBody>
        </p:sp>
        <p:sp>
          <p:nvSpPr>
            <p:cNvPr id="79" name="TextBox 79"/>
            <p:cNvSpPr txBox="1"/>
            <p:nvPr/>
          </p:nvSpPr>
          <p:spPr>
            <a:xfrm>
              <a:off x="6649819" y="4047649"/>
              <a:ext cx="416362" cy="19812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975" dirty="0">
                  <a:solidFill>
                    <a:srgbClr val="334155"/>
                  </a:solidFill>
                  <a:latin typeface="Segoe UI"/>
                  <a:ea typeface="Microsoft YaHei"/>
                  <a:cs typeface="Segoe UI"/>
                </a:rPr>
                <a:t>52.28</a:t>
              </a:r>
            </a:p>
          </p:txBody>
        </p:sp>
        <p:sp>
          <p:nvSpPr>
            <p:cNvPr id="80" name="TextBox 80"/>
            <p:cNvSpPr txBox="1"/>
            <p:nvPr/>
          </p:nvSpPr>
          <p:spPr>
            <a:xfrm>
              <a:off x="8078569" y="4047649"/>
              <a:ext cx="416362" cy="19812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975" dirty="0">
                  <a:solidFill>
                    <a:srgbClr val="334155"/>
                  </a:solidFill>
                  <a:latin typeface="Segoe UI"/>
                  <a:ea typeface="Microsoft YaHei"/>
                  <a:cs typeface="Segoe UI"/>
                </a:rPr>
                <a:t>56.08</a:t>
              </a:r>
            </a:p>
          </p:txBody>
        </p:sp>
        <p:sp>
          <p:nvSpPr>
            <p:cNvPr id="81" name="TextBox 81"/>
            <p:cNvSpPr txBox="1"/>
            <p:nvPr/>
          </p:nvSpPr>
          <p:spPr>
            <a:xfrm>
              <a:off x="9372910" y="4047649"/>
              <a:ext cx="494681" cy="19812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975" dirty="0">
                  <a:solidFill>
                    <a:srgbClr val="334155"/>
                  </a:solidFill>
                  <a:latin typeface="Segoe UI"/>
                  <a:ea typeface="Microsoft YaHei"/>
                  <a:cs typeface="Segoe UI"/>
                </a:rPr>
                <a:t>209.04</a:t>
              </a:r>
            </a:p>
          </p:txBody>
        </p:sp>
        <p:sp>
          <p:nvSpPr>
            <p:cNvPr id="82" name="TextBox 82"/>
            <p:cNvSpPr txBox="1"/>
            <p:nvPr/>
          </p:nvSpPr>
          <p:spPr>
            <a:xfrm>
              <a:off x="10611160" y="4047649"/>
              <a:ext cx="494681" cy="19812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975" dirty="0">
                  <a:solidFill>
                    <a:srgbClr val="2ECC71"/>
                  </a:solidFill>
                  <a:latin typeface="Segoe UI"/>
                  <a:ea typeface="Microsoft YaHei"/>
                  <a:cs typeface="Segoe UI"/>
                </a:rPr>
                <a:t>252.85</a:t>
              </a:r>
            </a:p>
          </p:txBody>
        </p:sp>
        <p:sp>
          <p:nvSpPr>
            <p:cNvPr id="83" name="Rectangle 83"/>
            <p:cNvSpPr/>
            <p:nvPr/>
          </p:nvSpPr>
          <p:spPr>
            <a:xfrm>
              <a:off x="762000" y="4267200"/>
              <a:ext cx="10668000" cy="342900"/>
            </a:xfrm>
            <a:prstGeom prst="rect">
              <a:avLst/>
            </a:prstGeom>
            <a:solidFill>
              <a:srgbClr val="FFFFFF"/>
            </a:solidFill>
            <a:ln>
              <a:noFill/>
            </a:ln>
            <a:effectLst>
              <a:outerShdw blurRad="57150" dist="19050" dir="10798281" algn="tl" rotWithShape="0">
                <a:srgbClr val="000000">
                  <a:alpha val="10000"/>
                </a:srgbClr>
              </a:outerShdw>
            </a:effectLst>
          </p:spPr>
        </p:sp>
        <p:sp>
          <p:nvSpPr>
            <p:cNvPr id="84" name="TextBox 84"/>
            <p:cNvSpPr txBox="1"/>
            <p:nvPr/>
          </p:nvSpPr>
          <p:spPr>
            <a:xfrm>
              <a:off x="1035368" y="4390549"/>
              <a:ext cx="103084" cy="19812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975" dirty="0">
                  <a:solidFill>
                    <a:srgbClr val="64748B"/>
                  </a:solidFill>
                  <a:latin typeface="Segoe UI"/>
                  <a:ea typeface="Microsoft YaHei"/>
                  <a:cs typeface="Segoe UI"/>
                </a:rPr>
                <a:t>6</a:t>
              </a:r>
            </a:p>
          </p:txBody>
        </p:sp>
        <p:sp>
          <p:nvSpPr>
            <p:cNvPr id="85" name="TextBox 85"/>
            <p:cNvSpPr txBox="1"/>
            <p:nvPr/>
          </p:nvSpPr>
          <p:spPr>
            <a:xfrm>
              <a:off x="1606868" y="4390549"/>
              <a:ext cx="451961" cy="19812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975" dirty="0">
                  <a:solidFill>
                    <a:srgbClr val="334155"/>
                  </a:solidFill>
                  <a:latin typeface="Segoe UI"/>
                  <a:ea typeface="Microsoft YaHei"/>
                  <a:cs typeface="Segoe UI"/>
                </a:rPr>
                <a:t>江津区</a:t>
              </a:r>
            </a:p>
          </p:txBody>
        </p:sp>
        <p:sp>
          <p:nvSpPr>
            <p:cNvPr id="86" name="TextBox 86"/>
            <p:cNvSpPr txBox="1"/>
            <p:nvPr/>
          </p:nvSpPr>
          <p:spPr>
            <a:xfrm>
              <a:off x="2740140" y="4390549"/>
              <a:ext cx="615720" cy="19812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975" dirty="0">
                  <a:solidFill>
                    <a:srgbClr val="334155"/>
                  </a:solidFill>
                  <a:latin typeface="Segoe UI"/>
                  <a:ea typeface="Microsoft YaHei"/>
                  <a:cs typeface="Segoe UI"/>
                </a:rPr>
                <a:t>1,490.78</a:t>
              </a:r>
            </a:p>
          </p:txBody>
        </p:sp>
        <p:sp>
          <p:nvSpPr>
            <p:cNvPr id="87" name="TextBox 87"/>
            <p:cNvSpPr txBox="1"/>
            <p:nvPr/>
          </p:nvSpPr>
          <p:spPr>
            <a:xfrm>
              <a:off x="4135029" y="4390549"/>
              <a:ext cx="302443" cy="19812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975" dirty="0">
                  <a:solidFill>
                    <a:srgbClr val="334155"/>
                  </a:solidFill>
                  <a:latin typeface="Segoe UI"/>
                  <a:ea typeface="Microsoft YaHei"/>
                  <a:cs typeface="Segoe UI"/>
                </a:rPr>
                <a:t>4.10</a:t>
              </a:r>
            </a:p>
          </p:txBody>
        </p:sp>
        <p:sp>
          <p:nvSpPr>
            <p:cNvPr id="88" name="TextBox 88"/>
            <p:cNvSpPr txBox="1"/>
            <p:nvPr/>
          </p:nvSpPr>
          <p:spPr>
            <a:xfrm>
              <a:off x="5294959" y="4390549"/>
              <a:ext cx="459081" cy="19812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975" dirty="0">
                  <a:solidFill>
                    <a:srgbClr val="334155"/>
                  </a:solidFill>
                  <a:latin typeface="Segoe UI"/>
                  <a:ea typeface="Microsoft YaHei"/>
                  <a:cs typeface="Segoe UI"/>
                </a:rPr>
                <a:t>133.60</a:t>
              </a:r>
            </a:p>
          </p:txBody>
        </p:sp>
        <p:sp>
          <p:nvSpPr>
            <p:cNvPr id="89" name="TextBox 89"/>
            <p:cNvSpPr txBox="1"/>
            <p:nvPr/>
          </p:nvSpPr>
          <p:spPr>
            <a:xfrm>
              <a:off x="6649819" y="4390549"/>
              <a:ext cx="416362" cy="19812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975" dirty="0">
                  <a:solidFill>
                    <a:srgbClr val="334155"/>
                  </a:solidFill>
                  <a:latin typeface="Segoe UI"/>
                  <a:ea typeface="Microsoft YaHei"/>
                  <a:cs typeface="Segoe UI"/>
                </a:rPr>
                <a:t>68.29</a:t>
              </a:r>
            </a:p>
          </p:txBody>
        </p:sp>
        <p:sp>
          <p:nvSpPr>
            <p:cNvPr id="90" name="TextBox 90"/>
            <p:cNvSpPr txBox="1"/>
            <p:nvPr/>
          </p:nvSpPr>
          <p:spPr>
            <a:xfrm>
              <a:off x="8078569" y="4390549"/>
              <a:ext cx="416362" cy="19812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975" dirty="0">
                  <a:solidFill>
                    <a:srgbClr val="334155"/>
                  </a:solidFill>
                  <a:latin typeface="Segoe UI"/>
                  <a:ea typeface="Microsoft YaHei"/>
                  <a:cs typeface="Segoe UI"/>
                </a:rPr>
                <a:t>55.98</a:t>
              </a:r>
            </a:p>
          </p:txBody>
        </p:sp>
        <p:sp>
          <p:nvSpPr>
            <p:cNvPr id="91" name="TextBox 91"/>
            <p:cNvSpPr txBox="1"/>
            <p:nvPr/>
          </p:nvSpPr>
          <p:spPr>
            <a:xfrm>
              <a:off x="9390709" y="4390549"/>
              <a:ext cx="459081" cy="19812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975" dirty="0">
                  <a:solidFill>
                    <a:srgbClr val="334155"/>
                  </a:solidFill>
                  <a:latin typeface="Segoe UI"/>
                  <a:ea typeface="Microsoft YaHei"/>
                  <a:cs typeface="Segoe UI"/>
                </a:rPr>
                <a:t>381.74</a:t>
              </a:r>
            </a:p>
          </p:txBody>
        </p:sp>
        <p:sp>
          <p:nvSpPr>
            <p:cNvPr id="92" name="TextBox 92"/>
            <p:cNvSpPr txBox="1"/>
            <p:nvPr/>
          </p:nvSpPr>
          <p:spPr>
            <a:xfrm>
              <a:off x="10611160" y="4390549"/>
              <a:ext cx="494681" cy="19812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975" dirty="0">
                  <a:solidFill>
                    <a:srgbClr val="F59E0B"/>
                  </a:solidFill>
                  <a:latin typeface="Segoe UI"/>
                  <a:ea typeface="Microsoft YaHei"/>
                  <a:cs typeface="Segoe UI"/>
                </a:rPr>
                <a:t>585.97</a:t>
              </a:r>
            </a:p>
          </p:txBody>
        </p:sp>
        <p:sp>
          <p:nvSpPr>
            <p:cNvPr id="93" name="Rectangle 93"/>
            <p:cNvSpPr/>
            <p:nvPr/>
          </p:nvSpPr>
          <p:spPr>
            <a:xfrm>
              <a:off x="762000" y="4610100"/>
              <a:ext cx="10668000" cy="342900"/>
            </a:xfrm>
            <a:prstGeom prst="rect">
              <a:avLst/>
            </a:prstGeom>
            <a:solidFill>
              <a:srgbClr val="EBF4FF"/>
            </a:solidFill>
            <a:ln>
              <a:noFill/>
            </a:ln>
            <a:effectLst>
              <a:outerShdw blurRad="57150" dist="19050" dir="10798281" algn="tl" rotWithShape="0">
                <a:srgbClr val="000000">
                  <a:alpha val="10000"/>
                </a:srgbClr>
              </a:outerShdw>
            </a:effectLst>
          </p:spPr>
        </p:sp>
        <p:sp>
          <p:nvSpPr>
            <p:cNvPr id="94" name="TextBox 94"/>
            <p:cNvSpPr txBox="1"/>
            <p:nvPr/>
          </p:nvSpPr>
          <p:spPr>
            <a:xfrm>
              <a:off x="1035368" y="4733449"/>
              <a:ext cx="103084" cy="19812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975" dirty="0">
                  <a:solidFill>
                    <a:srgbClr val="64748B"/>
                  </a:solidFill>
                  <a:latin typeface="Segoe UI"/>
                  <a:ea typeface="Microsoft YaHei"/>
                  <a:cs typeface="Segoe UI"/>
                </a:rPr>
                <a:t>7</a:t>
              </a:r>
            </a:p>
          </p:txBody>
        </p:sp>
        <p:sp>
          <p:nvSpPr>
            <p:cNvPr id="95" name="TextBox 95"/>
            <p:cNvSpPr txBox="1"/>
            <p:nvPr/>
          </p:nvSpPr>
          <p:spPr>
            <a:xfrm>
              <a:off x="1606868" y="4733449"/>
              <a:ext cx="451961" cy="19812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975" dirty="0">
                  <a:solidFill>
                    <a:srgbClr val="334155"/>
                  </a:solidFill>
                  <a:latin typeface="Segoe UI"/>
                  <a:ea typeface="Microsoft YaHei"/>
                  <a:cs typeface="Segoe UI"/>
                </a:rPr>
                <a:t>万州区</a:t>
              </a:r>
            </a:p>
          </p:txBody>
        </p:sp>
        <p:sp>
          <p:nvSpPr>
            <p:cNvPr id="96" name="TextBox 96"/>
            <p:cNvSpPr txBox="1"/>
            <p:nvPr/>
          </p:nvSpPr>
          <p:spPr>
            <a:xfrm>
              <a:off x="2740140" y="4733449"/>
              <a:ext cx="615720" cy="19812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975" dirty="0">
                  <a:solidFill>
                    <a:srgbClr val="334155"/>
                  </a:solidFill>
                  <a:latin typeface="Segoe UI"/>
                  <a:ea typeface="Microsoft YaHei"/>
                  <a:cs typeface="Segoe UI"/>
                </a:rPr>
                <a:t>1,222.36</a:t>
              </a:r>
            </a:p>
          </p:txBody>
        </p:sp>
        <p:sp>
          <p:nvSpPr>
            <p:cNvPr id="97" name="TextBox 97"/>
            <p:cNvSpPr txBox="1"/>
            <p:nvPr/>
          </p:nvSpPr>
          <p:spPr>
            <a:xfrm>
              <a:off x="4117229" y="4733449"/>
              <a:ext cx="338042" cy="19812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975" dirty="0">
                  <a:solidFill>
                    <a:srgbClr val="2ECC71"/>
                  </a:solidFill>
                  <a:latin typeface="Segoe UI"/>
                  <a:ea typeface="Microsoft YaHei"/>
                  <a:cs typeface="Segoe UI"/>
                </a:rPr>
                <a:t>6.80</a:t>
              </a:r>
            </a:p>
          </p:txBody>
        </p:sp>
        <p:sp>
          <p:nvSpPr>
            <p:cNvPr id="98" name="TextBox 98"/>
            <p:cNvSpPr txBox="1"/>
            <p:nvPr/>
          </p:nvSpPr>
          <p:spPr>
            <a:xfrm>
              <a:off x="5294959" y="4733449"/>
              <a:ext cx="459081" cy="19812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975" dirty="0">
                  <a:solidFill>
                    <a:srgbClr val="334155"/>
                  </a:solidFill>
                  <a:latin typeface="Segoe UI"/>
                  <a:ea typeface="Microsoft YaHei"/>
                  <a:cs typeface="Segoe UI"/>
                </a:rPr>
                <a:t>153.88</a:t>
              </a:r>
            </a:p>
          </p:txBody>
        </p:sp>
        <p:sp>
          <p:nvSpPr>
            <p:cNvPr id="99" name="TextBox 99"/>
            <p:cNvSpPr txBox="1"/>
            <p:nvPr/>
          </p:nvSpPr>
          <p:spPr>
            <a:xfrm>
              <a:off x="6649819" y="4733449"/>
              <a:ext cx="416362" cy="19812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975" dirty="0">
                  <a:solidFill>
                    <a:srgbClr val="334155"/>
                  </a:solidFill>
                  <a:latin typeface="Segoe UI"/>
                  <a:ea typeface="Microsoft YaHei"/>
                  <a:cs typeface="Segoe UI"/>
                </a:rPr>
                <a:t>82.89</a:t>
              </a:r>
            </a:p>
          </p:txBody>
        </p:sp>
        <p:sp>
          <p:nvSpPr>
            <p:cNvPr id="100" name="TextBox 100"/>
            <p:cNvSpPr txBox="1"/>
            <p:nvPr/>
          </p:nvSpPr>
          <p:spPr>
            <a:xfrm>
              <a:off x="8078569" y="4733449"/>
              <a:ext cx="416362" cy="19812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975" dirty="0">
                  <a:solidFill>
                    <a:srgbClr val="334155"/>
                  </a:solidFill>
                  <a:latin typeface="Segoe UI"/>
                  <a:ea typeface="Microsoft YaHei"/>
                  <a:cs typeface="Segoe UI"/>
                </a:rPr>
                <a:t>49.68</a:t>
              </a:r>
            </a:p>
          </p:txBody>
        </p:sp>
        <p:sp>
          <p:nvSpPr>
            <p:cNvPr id="101" name="TextBox 101"/>
            <p:cNvSpPr txBox="1"/>
            <p:nvPr/>
          </p:nvSpPr>
          <p:spPr>
            <a:xfrm>
              <a:off x="9390709" y="4733449"/>
              <a:ext cx="459081" cy="19812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975" dirty="0">
                  <a:solidFill>
                    <a:srgbClr val="334155"/>
                  </a:solidFill>
                  <a:latin typeface="Segoe UI"/>
                  <a:ea typeface="Microsoft YaHei"/>
                  <a:cs typeface="Segoe UI"/>
                </a:rPr>
                <a:t>410.02</a:t>
              </a:r>
            </a:p>
          </p:txBody>
        </p:sp>
        <p:sp>
          <p:nvSpPr>
            <p:cNvPr id="102" name="TextBox 102"/>
            <p:cNvSpPr txBox="1"/>
            <p:nvPr/>
          </p:nvSpPr>
          <p:spPr>
            <a:xfrm>
              <a:off x="10628959" y="4733449"/>
              <a:ext cx="459081" cy="19812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975" dirty="0">
                  <a:solidFill>
                    <a:srgbClr val="E63946"/>
                  </a:solidFill>
                  <a:latin typeface="Segoe UI"/>
                  <a:ea typeface="Microsoft YaHei"/>
                  <a:cs typeface="Segoe UI"/>
                </a:rPr>
                <a:t>814.93</a:t>
              </a:r>
            </a:p>
          </p:txBody>
        </p:sp>
        <p:sp>
          <p:nvSpPr>
            <p:cNvPr id="103" name="Rectangle 103"/>
            <p:cNvSpPr/>
            <p:nvPr/>
          </p:nvSpPr>
          <p:spPr>
            <a:xfrm>
              <a:off x="762000" y="4953000"/>
              <a:ext cx="10668000" cy="342900"/>
            </a:xfrm>
            <a:prstGeom prst="rect">
              <a:avLst/>
            </a:prstGeom>
            <a:solidFill>
              <a:srgbClr val="FFFFFF"/>
            </a:solidFill>
            <a:ln>
              <a:noFill/>
            </a:ln>
            <a:effectLst>
              <a:outerShdw blurRad="57150" dist="19050" dir="10798281" algn="tl" rotWithShape="0">
                <a:srgbClr val="000000">
                  <a:alpha val="10000"/>
                </a:srgbClr>
              </a:outerShdw>
            </a:effectLst>
          </p:spPr>
        </p:sp>
        <p:sp>
          <p:nvSpPr>
            <p:cNvPr id="104" name="TextBox 104"/>
            <p:cNvSpPr txBox="1"/>
            <p:nvPr/>
          </p:nvSpPr>
          <p:spPr>
            <a:xfrm>
              <a:off x="1035368" y="5076349"/>
              <a:ext cx="103084" cy="19812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975" dirty="0">
                  <a:solidFill>
                    <a:srgbClr val="64748B"/>
                  </a:solidFill>
                  <a:latin typeface="Segoe UI"/>
                  <a:ea typeface="Microsoft YaHei"/>
                  <a:cs typeface="Segoe UI"/>
                </a:rPr>
                <a:t>8</a:t>
              </a:r>
            </a:p>
          </p:txBody>
        </p:sp>
        <p:sp>
          <p:nvSpPr>
            <p:cNvPr id="105" name="TextBox 105"/>
            <p:cNvSpPr txBox="1"/>
            <p:nvPr/>
          </p:nvSpPr>
          <p:spPr>
            <a:xfrm>
              <a:off x="1606868" y="5076349"/>
              <a:ext cx="594360" cy="19812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975" dirty="0">
                  <a:solidFill>
                    <a:srgbClr val="334155"/>
                  </a:solidFill>
                  <a:latin typeface="Segoe UI"/>
                  <a:ea typeface="Microsoft YaHei"/>
                  <a:cs typeface="Segoe UI"/>
                </a:rPr>
                <a:t>沙坪坝区</a:t>
              </a:r>
            </a:p>
          </p:txBody>
        </p:sp>
        <p:sp>
          <p:nvSpPr>
            <p:cNvPr id="106" name="TextBox 106"/>
            <p:cNvSpPr txBox="1"/>
            <p:nvPr/>
          </p:nvSpPr>
          <p:spPr>
            <a:xfrm>
              <a:off x="2740140" y="5076349"/>
              <a:ext cx="615720" cy="19812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975" dirty="0">
                  <a:solidFill>
                    <a:srgbClr val="334155"/>
                  </a:solidFill>
                  <a:latin typeface="Segoe UI"/>
                  <a:ea typeface="Microsoft YaHei"/>
                  <a:cs typeface="Segoe UI"/>
                </a:rPr>
                <a:t>1,220.89</a:t>
              </a:r>
            </a:p>
          </p:txBody>
        </p:sp>
        <p:sp>
          <p:nvSpPr>
            <p:cNvPr id="107" name="TextBox 107"/>
            <p:cNvSpPr txBox="1"/>
            <p:nvPr/>
          </p:nvSpPr>
          <p:spPr>
            <a:xfrm>
              <a:off x="4117229" y="5076349"/>
              <a:ext cx="338042" cy="19812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975" dirty="0">
                  <a:solidFill>
                    <a:srgbClr val="2ECC71"/>
                  </a:solidFill>
                  <a:latin typeface="Segoe UI"/>
                  <a:ea typeface="Microsoft YaHei"/>
                  <a:cs typeface="Segoe UI"/>
                </a:rPr>
                <a:t>6.50</a:t>
              </a:r>
            </a:p>
          </p:txBody>
        </p:sp>
        <p:sp>
          <p:nvSpPr>
            <p:cNvPr id="108" name="TextBox 108"/>
            <p:cNvSpPr txBox="1"/>
            <p:nvPr/>
          </p:nvSpPr>
          <p:spPr>
            <a:xfrm>
              <a:off x="5294959" y="5076349"/>
              <a:ext cx="459081" cy="19812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975" dirty="0">
                  <a:solidFill>
                    <a:srgbClr val="334155"/>
                  </a:solidFill>
                  <a:latin typeface="Segoe UI"/>
                  <a:ea typeface="Microsoft YaHei"/>
                  <a:cs typeface="Segoe UI"/>
                </a:rPr>
                <a:t>149.43</a:t>
              </a:r>
            </a:p>
          </p:txBody>
        </p:sp>
        <p:sp>
          <p:nvSpPr>
            <p:cNvPr id="109" name="TextBox 109"/>
            <p:cNvSpPr txBox="1"/>
            <p:nvPr/>
          </p:nvSpPr>
          <p:spPr>
            <a:xfrm>
              <a:off x="6649819" y="5076349"/>
              <a:ext cx="416362" cy="19812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975" dirty="0">
                  <a:solidFill>
                    <a:srgbClr val="334155"/>
                  </a:solidFill>
                  <a:latin typeface="Segoe UI"/>
                  <a:ea typeface="Microsoft YaHei"/>
                  <a:cs typeface="Segoe UI"/>
                </a:rPr>
                <a:t>36.82</a:t>
              </a:r>
            </a:p>
          </p:txBody>
        </p:sp>
        <p:sp>
          <p:nvSpPr>
            <p:cNvPr id="110" name="TextBox 110"/>
            <p:cNvSpPr txBox="1"/>
            <p:nvPr/>
          </p:nvSpPr>
          <p:spPr>
            <a:xfrm>
              <a:off x="8078569" y="5076349"/>
              <a:ext cx="416362" cy="19812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975" dirty="0">
                  <a:solidFill>
                    <a:srgbClr val="E63946"/>
                  </a:solidFill>
                  <a:latin typeface="Segoe UI"/>
                  <a:ea typeface="Microsoft YaHei"/>
                  <a:cs typeface="Segoe UI"/>
                </a:rPr>
                <a:t>35.39</a:t>
              </a:r>
            </a:p>
          </p:txBody>
        </p:sp>
        <p:sp>
          <p:nvSpPr>
            <p:cNvPr id="111" name="TextBox 111"/>
            <p:cNvSpPr txBox="1"/>
            <p:nvPr/>
          </p:nvSpPr>
          <p:spPr>
            <a:xfrm>
              <a:off x="9372910" y="5076349"/>
              <a:ext cx="494681" cy="19812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975" dirty="0">
                  <a:solidFill>
                    <a:srgbClr val="334155"/>
                  </a:solidFill>
                  <a:latin typeface="Segoe UI"/>
                  <a:ea typeface="Microsoft YaHei"/>
                  <a:cs typeface="Segoe UI"/>
                </a:rPr>
                <a:t>344.98</a:t>
              </a:r>
            </a:p>
          </p:txBody>
        </p:sp>
        <p:sp>
          <p:nvSpPr>
            <p:cNvPr id="112" name="TextBox 112"/>
            <p:cNvSpPr txBox="1"/>
            <p:nvPr/>
          </p:nvSpPr>
          <p:spPr>
            <a:xfrm>
              <a:off x="10611160" y="5076349"/>
              <a:ext cx="494681" cy="19812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975" dirty="0">
                  <a:solidFill>
                    <a:srgbClr val="E63946"/>
                  </a:solidFill>
                  <a:latin typeface="Segoe UI"/>
                  <a:ea typeface="Microsoft YaHei"/>
                  <a:cs typeface="Segoe UI"/>
                </a:rPr>
                <a:t>886.04</a:t>
              </a:r>
            </a:p>
          </p:txBody>
        </p:sp>
        <p:sp>
          <p:nvSpPr>
            <p:cNvPr id="113" name="Rectangle 113"/>
            <p:cNvSpPr/>
            <p:nvPr/>
          </p:nvSpPr>
          <p:spPr>
            <a:xfrm>
              <a:off x="762000" y="5295900"/>
              <a:ext cx="10668000" cy="342900"/>
            </a:xfrm>
            <a:prstGeom prst="rect">
              <a:avLst/>
            </a:prstGeom>
            <a:solidFill>
              <a:srgbClr val="EBF4FF"/>
            </a:solidFill>
            <a:ln>
              <a:noFill/>
            </a:ln>
            <a:effectLst>
              <a:outerShdw blurRad="57150" dist="19050" dir="10798281" algn="tl" rotWithShape="0">
                <a:srgbClr val="000000">
                  <a:alpha val="10000"/>
                </a:srgbClr>
              </a:outerShdw>
            </a:effectLst>
          </p:spPr>
        </p:sp>
        <p:sp>
          <p:nvSpPr>
            <p:cNvPr id="114" name="TextBox 114"/>
            <p:cNvSpPr txBox="1"/>
            <p:nvPr/>
          </p:nvSpPr>
          <p:spPr>
            <a:xfrm>
              <a:off x="1035368" y="5419249"/>
              <a:ext cx="103084" cy="19812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975" dirty="0">
                  <a:solidFill>
                    <a:srgbClr val="64748B"/>
                  </a:solidFill>
                  <a:latin typeface="Segoe UI"/>
                  <a:ea typeface="Microsoft YaHei"/>
                  <a:cs typeface="Segoe UI"/>
                </a:rPr>
                <a:t>9</a:t>
              </a:r>
            </a:p>
          </p:txBody>
        </p:sp>
        <p:sp>
          <p:nvSpPr>
            <p:cNvPr id="115" name="TextBox 115"/>
            <p:cNvSpPr txBox="1"/>
            <p:nvPr/>
          </p:nvSpPr>
          <p:spPr>
            <a:xfrm>
              <a:off x="1606868" y="5419249"/>
              <a:ext cx="451961" cy="19812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975" dirty="0">
                  <a:solidFill>
                    <a:srgbClr val="334155"/>
                  </a:solidFill>
                  <a:latin typeface="Segoe UI"/>
                  <a:ea typeface="Microsoft YaHei"/>
                  <a:cs typeface="Segoe UI"/>
                </a:rPr>
                <a:t>永川区</a:t>
              </a:r>
            </a:p>
          </p:txBody>
        </p:sp>
        <p:sp>
          <p:nvSpPr>
            <p:cNvPr id="116" name="TextBox 116"/>
            <p:cNvSpPr txBox="1"/>
            <p:nvPr/>
          </p:nvSpPr>
          <p:spPr>
            <a:xfrm>
              <a:off x="2757940" y="5419249"/>
              <a:ext cx="580120" cy="19812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975" dirty="0">
                  <a:solidFill>
                    <a:srgbClr val="334155"/>
                  </a:solidFill>
                  <a:latin typeface="Segoe UI"/>
                  <a:ea typeface="Microsoft YaHei"/>
                  <a:cs typeface="Segoe UI"/>
                </a:rPr>
                <a:t>1,196.23</a:t>
              </a:r>
            </a:p>
          </p:txBody>
        </p:sp>
        <p:sp>
          <p:nvSpPr>
            <p:cNvPr id="117" name="TextBox 117"/>
            <p:cNvSpPr txBox="1"/>
            <p:nvPr/>
          </p:nvSpPr>
          <p:spPr>
            <a:xfrm>
              <a:off x="4117229" y="5419249"/>
              <a:ext cx="338042" cy="19812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975" dirty="0">
                  <a:solidFill>
                    <a:srgbClr val="E63946"/>
                  </a:solidFill>
                  <a:latin typeface="Segoe UI"/>
                  <a:ea typeface="Microsoft YaHei"/>
                  <a:cs typeface="Segoe UI"/>
                </a:rPr>
                <a:t>2.70</a:t>
              </a:r>
            </a:p>
          </p:txBody>
        </p:sp>
        <p:sp>
          <p:nvSpPr>
            <p:cNvPr id="118" name="TextBox 118"/>
            <p:cNvSpPr txBox="1"/>
            <p:nvPr/>
          </p:nvSpPr>
          <p:spPr>
            <a:xfrm>
              <a:off x="5312759" y="5419249"/>
              <a:ext cx="423481" cy="19812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975" dirty="0">
                  <a:solidFill>
                    <a:srgbClr val="334155"/>
                  </a:solidFill>
                  <a:latin typeface="Segoe UI"/>
                  <a:ea typeface="Microsoft YaHei"/>
                  <a:cs typeface="Segoe UI"/>
                </a:rPr>
                <a:t>114.58</a:t>
              </a:r>
            </a:p>
          </p:txBody>
        </p:sp>
        <p:sp>
          <p:nvSpPr>
            <p:cNvPr id="119" name="TextBox 119"/>
            <p:cNvSpPr txBox="1"/>
            <p:nvPr/>
          </p:nvSpPr>
          <p:spPr>
            <a:xfrm>
              <a:off x="6649819" y="5419249"/>
              <a:ext cx="416362" cy="19812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975" dirty="0">
                  <a:solidFill>
                    <a:srgbClr val="334155"/>
                  </a:solidFill>
                  <a:latin typeface="Segoe UI"/>
                  <a:ea typeface="Microsoft YaHei"/>
                  <a:cs typeface="Segoe UI"/>
                </a:rPr>
                <a:t>53.24</a:t>
              </a:r>
            </a:p>
          </p:txBody>
        </p:sp>
        <p:sp>
          <p:nvSpPr>
            <p:cNvPr id="120" name="TextBox 120"/>
            <p:cNvSpPr txBox="1"/>
            <p:nvPr/>
          </p:nvSpPr>
          <p:spPr>
            <a:xfrm>
              <a:off x="8078569" y="5419249"/>
              <a:ext cx="416362" cy="19812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975" dirty="0">
                  <a:solidFill>
                    <a:srgbClr val="334155"/>
                  </a:solidFill>
                  <a:latin typeface="Segoe UI"/>
                  <a:ea typeface="Microsoft YaHei"/>
                  <a:cs typeface="Segoe UI"/>
                </a:rPr>
                <a:t>46.95</a:t>
              </a:r>
            </a:p>
          </p:txBody>
        </p:sp>
        <p:sp>
          <p:nvSpPr>
            <p:cNvPr id="121" name="TextBox 121"/>
            <p:cNvSpPr txBox="1"/>
            <p:nvPr/>
          </p:nvSpPr>
          <p:spPr>
            <a:xfrm>
              <a:off x="9372910" y="5419249"/>
              <a:ext cx="494681" cy="19812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975" dirty="0">
                  <a:solidFill>
                    <a:srgbClr val="334155"/>
                  </a:solidFill>
                  <a:latin typeface="Segoe UI"/>
                  <a:ea typeface="Microsoft YaHei"/>
                  <a:cs typeface="Segoe UI"/>
                </a:rPr>
                <a:t>278.39</a:t>
              </a:r>
            </a:p>
          </p:txBody>
        </p:sp>
        <p:sp>
          <p:nvSpPr>
            <p:cNvPr id="122" name="TextBox 122"/>
            <p:cNvSpPr txBox="1"/>
            <p:nvPr/>
          </p:nvSpPr>
          <p:spPr>
            <a:xfrm>
              <a:off x="10628959" y="5419249"/>
              <a:ext cx="459081" cy="19812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975" dirty="0">
                  <a:solidFill>
                    <a:srgbClr val="334155"/>
                  </a:solidFill>
                  <a:latin typeface="Segoe UI"/>
                  <a:ea typeface="Microsoft YaHei"/>
                  <a:cs typeface="Segoe UI"/>
                </a:rPr>
                <a:t>471.72</a:t>
              </a:r>
            </a:p>
          </p:txBody>
        </p:sp>
        <p:sp>
          <p:nvSpPr>
            <p:cNvPr id="123" name="Rectangle 123"/>
            <p:cNvSpPr/>
            <p:nvPr/>
          </p:nvSpPr>
          <p:spPr>
            <a:xfrm>
              <a:off x="762000" y="5638800"/>
              <a:ext cx="10668000" cy="342900"/>
            </a:xfrm>
            <a:prstGeom prst="rect">
              <a:avLst/>
            </a:prstGeom>
            <a:solidFill>
              <a:srgbClr val="FFFFFF"/>
            </a:solidFill>
            <a:ln>
              <a:noFill/>
            </a:ln>
            <a:effectLst>
              <a:outerShdw blurRad="57150" dist="19050" dir="10798281" algn="tl" rotWithShape="0">
                <a:srgbClr val="000000">
                  <a:alpha val="10000"/>
                </a:srgbClr>
              </a:outerShdw>
            </a:effectLst>
          </p:spPr>
        </p:sp>
        <p:sp>
          <p:nvSpPr>
            <p:cNvPr id="124" name="TextBox 124"/>
            <p:cNvSpPr txBox="1"/>
            <p:nvPr/>
          </p:nvSpPr>
          <p:spPr>
            <a:xfrm>
              <a:off x="1035368" y="5762149"/>
              <a:ext cx="145804" cy="19812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975" dirty="0">
                  <a:solidFill>
                    <a:srgbClr val="64748B"/>
                  </a:solidFill>
                  <a:latin typeface="Segoe UI"/>
                  <a:ea typeface="Microsoft YaHei"/>
                  <a:cs typeface="Segoe UI"/>
                </a:rPr>
                <a:t>10</a:t>
              </a:r>
            </a:p>
          </p:txBody>
        </p:sp>
        <p:sp>
          <p:nvSpPr>
            <p:cNvPr id="125" name="TextBox 125"/>
            <p:cNvSpPr txBox="1"/>
            <p:nvPr/>
          </p:nvSpPr>
          <p:spPr>
            <a:xfrm>
              <a:off x="1606868" y="5762149"/>
              <a:ext cx="451961" cy="19812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975" dirty="0">
                  <a:solidFill>
                    <a:srgbClr val="334155"/>
                  </a:solidFill>
                  <a:latin typeface="Segoe UI"/>
                  <a:ea typeface="Microsoft YaHei"/>
                  <a:cs typeface="Segoe UI"/>
                </a:rPr>
                <a:t>巴南区</a:t>
              </a:r>
            </a:p>
          </p:txBody>
        </p:sp>
        <p:sp>
          <p:nvSpPr>
            <p:cNvPr id="126" name="TextBox 126"/>
            <p:cNvSpPr txBox="1"/>
            <p:nvPr/>
          </p:nvSpPr>
          <p:spPr>
            <a:xfrm>
              <a:off x="2757940" y="5762149"/>
              <a:ext cx="580120" cy="19812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975" dirty="0">
                  <a:solidFill>
                    <a:srgbClr val="334155"/>
                  </a:solidFill>
                  <a:latin typeface="Segoe UI"/>
                  <a:ea typeface="Microsoft YaHei"/>
                  <a:cs typeface="Segoe UI"/>
                </a:rPr>
                <a:t>1,188.75</a:t>
              </a:r>
            </a:p>
          </p:txBody>
        </p:sp>
        <p:sp>
          <p:nvSpPr>
            <p:cNvPr id="127" name="TextBox 127"/>
            <p:cNvSpPr txBox="1"/>
            <p:nvPr/>
          </p:nvSpPr>
          <p:spPr>
            <a:xfrm>
              <a:off x="4117229" y="5762149"/>
              <a:ext cx="338042" cy="19812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975" dirty="0">
                  <a:solidFill>
                    <a:srgbClr val="334155"/>
                  </a:solidFill>
                  <a:latin typeface="Segoe UI"/>
                  <a:ea typeface="Microsoft YaHei"/>
                  <a:cs typeface="Segoe UI"/>
                </a:rPr>
                <a:t>4.90</a:t>
              </a:r>
            </a:p>
          </p:txBody>
        </p:sp>
        <p:sp>
          <p:nvSpPr>
            <p:cNvPr id="128" name="TextBox 128"/>
            <p:cNvSpPr txBox="1"/>
            <p:nvPr/>
          </p:nvSpPr>
          <p:spPr>
            <a:xfrm>
              <a:off x="5312759" y="5762149"/>
              <a:ext cx="423481" cy="19812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975" dirty="0">
                  <a:solidFill>
                    <a:srgbClr val="334155"/>
                  </a:solidFill>
                  <a:latin typeface="Segoe UI"/>
                  <a:ea typeface="Microsoft YaHei"/>
                  <a:cs typeface="Segoe UI"/>
                </a:rPr>
                <a:t>121.52</a:t>
              </a:r>
            </a:p>
          </p:txBody>
        </p:sp>
        <p:sp>
          <p:nvSpPr>
            <p:cNvPr id="129" name="TextBox 129"/>
            <p:cNvSpPr txBox="1"/>
            <p:nvPr/>
          </p:nvSpPr>
          <p:spPr>
            <a:xfrm>
              <a:off x="6649819" y="5762149"/>
              <a:ext cx="416362" cy="19812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975" dirty="0">
                  <a:solidFill>
                    <a:srgbClr val="334155"/>
                  </a:solidFill>
                  <a:latin typeface="Segoe UI"/>
                  <a:ea typeface="Microsoft YaHei"/>
                  <a:cs typeface="Segoe UI"/>
                </a:rPr>
                <a:t>39.05</a:t>
              </a:r>
            </a:p>
          </p:txBody>
        </p:sp>
        <p:sp>
          <p:nvSpPr>
            <p:cNvPr id="130" name="TextBox 130"/>
            <p:cNvSpPr txBox="1"/>
            <p:nvPr/>
          </p:nvSpPr>
          <p:spPr>
            <a:xfrm>
              <a:off x="8078569" y="5762149"/>
              <a:ext cx="416362" cy="19812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975" dirty="0">
                  <a:solidFill>
                    <a:srgbClr val="334155"/>
                  </a:solidFill>
                  <a:latin typeface="Segoe UI"/>
                  <a:ea typeface="Microsoft YaHei"/>
                  <a:cs typeface="Segoe UI"/>
                </a:rPr>
                <a:t>43.74</a:t>
              </a:r>
            </a:p>
          </p:txBody>
        </p:sp>
        <p:sp>
          <p:nvSpPr>
            <p:cNvPr id="131" name="TextBox 131"/>
            <p:cNvSpPr txBox="1"/>
            <p:nvPr/>
          </p:nvSpPr>
          <p:spPr>
            <a:xfrm>
              <a:off x="9372910" y="5762149"/>
              <a:ext cx="494681" cy="19812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975" dirty="0">
                  <a:solidFill>
                    <a:srgbClr val="334155"/>
                  </a:solidFill>
                  <a:latin typeface="Segoe UI"/>
                  <a:ea typeface="Microsoft YaHei"/>
                  <a:cs typeface="Segoe UI"/>
                </a:rPr>
                <a:t>333.85</a:t>
              </a:r>
            </a:p>
          </p:txBody>
        </p:sp>
        <p:sp>
          <p:nvSpPr>
            <p:cNvPr id="132" name="TextBox 132"/>
            <p:cNvSpPr txBox="1"/>
            <p:nvPr/>
          </p:nvSpPr>
          <p:spPr>
            <a:xfrm>
              <a:off x="10611160" y="5762149"/>
              <a:ext cx="494681" cy="19812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975" dirty="0">
                  <a:solidFill>
                    <a:srgbClr val="E63946"/>
                  </a:solidFill>
                  <a:latin typeface="Segoe UI"/>
                  <a:ea typeface="Microsoft YaHei"/>
                  <a:cs typeface="Segoe UI"/>
                </a:rPr>
                <a:t>757.39</a:t>
              </a:r>
            </a:p>
          </p:txBody>
        </p:sp>
        <p:sp>
          <p:nvSpPr>
            <p:cNvPr id="133" name="TextBox 133"/>
            <p:cNvSpPr txBox="1"/>
            <p:nvPr/>
          </p:nvSpPr>
          <p:spPr>
            <a:xfrm>
              <a:off x="751522" y="6149816"/>
              <a:ext cx="4708065" cy="16764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825" dirty="0">
                  <a:solidFill>
                    <a:srgbClr val="2ECC71"/>
                  </a:solidFill>
                  <a:latin typeface="Segoe UI"/>
                  <a:ea typeface="Microsoft YaHei"/>
                  <a:cs typeface="Segoe UI"/>
                </a:rPr>
                <a:t>■</a:t>
              </a:r>
              <a:r>
                <a:rPr lang="zh-CN" sz="825" dirty="0">
                  <a:solidFill>
                    <a:srgbClr val="64748B"/>
                  </a:solidFill>
                  <a:latin typeface="Segoe UI"/>
                  <a:ea typeface="Microsoft YaHei"/>
                  <a:cs typeface="Segoe UI"/>
                </a:rPr>
                <a:t>表现优异</a:t>
              </a:r>
              <a:r>
                <a:rPr lang="zh-CN" sz="825" dirty="0">
                  <a:solidFill>
                    <a:srgbClr val="E63946"/>
                  </a:solidFill>
                  <a:latin typeface="Segoe UI"/>
                  <a:ea typeface="Microsoft YaHei"/>
                  <a:cs typeface="Segoe UI"/>
                </a:rPr>
                <a:t>■</a:t>
              </a:r>
              <a:r>
                <a:rPr lang="zh-CN" sz="825" dirty="0">
                  <a:solidFill>
                    <a:srgbClr val="64748B"/>
                  </a:solidFill>
                  <a:latin typeface="Segoe UI"/>
                  <a:ea typeface="Microsoft YaHei"/>
                  <a:cs typeface="Segoe UI"/>
                </a:rPr>
                <a:t>需关注</a:t>
              </a:r>
              <a:r>
                <a:rPr lang="zh-CN" sz="825" dirty="0">
                  <a:solidFill>
                    <a:srgbClr val="F59E0B"/>
                  </a:solidFill>
                  <a:latin typeface="Segoe UI"/>
                  <a:ea typeface="Microsoft YaHei"/>
                  <a:cs typeface="Segoe UI"/>
                </a:rPr>
                <a:t>■</a:t>
              </a:r>
              <a:r>
                <a:rPr lang="zh-CN" sz="825" dirty="0">
                  <a:solidFill>
                    <a:srgbClr val="64748B"/>
                  </a:solidFill>
                  <a:latin typeface="Segoe UI"/>
                  <a:ea typeface="Microsoft YaHei"/>
                  <a:cs typeface="Segoe UI"/>
                </a:rPr>
                <a:t>中等风险 | 宽口径债务率 = (地方政府债务+城投有息债务)/综合财力</a:t>
              </a:r>
            </a:p>
          </p:txBody>
        </p:sp>
      </p:grpSp>
      <p:sp>
        <p:nvSpPr>
          <p:cNvPr id="135" name="Rectangle 135"/>
          <p:cNvSpPr/>
          <p:nvPr/>
        </p:nvSpPr>
        <p:spPr>
          <a:xfrm>
            <a:off x="0" y="6819900"/>
            <a:ext cx="12192000" cy="38100"/>
          </a:xfrm>
          <a:prstGeom prst="rect">
            <a:avLst/>
          </a:prstGeom>
          <a:solidFill>
            <a:srgbClr val="1E3A5F"/>
          </a:solidFill>
          <a:ln>
            <a:noFill/>
          </a:ln>
        </p:spPr>
      </p:sp>
    </p:spTree>
  </p:cSld>
  <p:clrMapOvr>
    <a:masterClrMapping/>
  </p:clrMapOvr>
  <p:transition dur="400">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p:nvPr/>
        </p:nvSpPr>
        <p:spPr>
          <a:xfrm>
            <a:off x="0" y="0"/>
            <a:ext cx="12192000" cy="6858000"/>
          </a:xfrm>
          <a:prstGeom prst="rect">
            <a:avLst/>
          </a:prstGeom>
          <a:solidFill>
            <a:srgbClr val="F8FAFC"/>
          </a:solidFill>
          <a:ln>
            <a:noFill/>
          </a:ln>
        </p:spPr>
      </p:sp>
      <p:sp>
        <p:nvSpPr>
          <p:cNvPr id="3" name="Rectangle 3"/>
          <p:cNvSpPr/>
          <p:nvPr/>
        </p:nvSpPr>
        <p:spPr>
          <a:xfrm>
            <a:off x="0" y="0"/>
            <a:ext cx="12192000" cy="38100"/>
          </a:xfrm>
          <a:prstGeom prst="rect">
            <a:avLst/>
          </a:prstGeom>
          <a:solidFill>
            <a:srgbClr val="1E3A5F"/>
          </a:solidFill>
          <a:ln>
            <a:noFill/>
          </a:ln>
        </p:spPr>
      </p:sp>
      <p:sp>
        <p:nvSpPr>
          <p:cNvPr id="4" name="Rectangle 4"/>
          <p:cNvSpPr/>
          <p:nvPr/>
        </p:nvSpPr>
        <p:spPr>
          <a:xfrm>
            <a:off x="0" y="38100"/>
            <a:ext cx="12192000" cy="533400"/>
          </a:xfrm>
          <a:prstGeom prst="rect">
            <a:avLst/>
          </a:prstGeom>
          <a:solidFill>
            <a:srgbClr val="FFFFFF"/>
          </a:solidFill>
          <a:ln>
            <a:noFill/>
          </a:ln>
        </p:spPr>
      </p:sp>
      <p:sp>
        <p:nvSpPr>
          <p:cNvPr id="5" name="TextBox 5"/>
          <p:cNvSpPr txBox="1"/>
          <p:nvPr/>
        </p:nvSpPr>
        <p:spPr>
          <a:xfrm>
            <a:off x="558165" y="248602"/>
            <a:ext cx="1757636" cy="213360"/>
          </a:xfrm>
          <a:prstGeom prst="rect">
            <a:avLst/>
          </a:prstGeom>
          <a:noFill/>
          <a:ln>
            <a:noFill/>
          </a:ln>
        </p:spPr>
        <p:txBody>
          <a:bodyPr wrap="none" lIns="0" tIns="0" rIns="0" bIns="0" anchor="t" anchorCtr="0">
            <a:spAutoFit/>
          </a:bodyPr>
          <a:lstStyle/>
          <a:p>
            <a:pPr algn="l"/>
            <a:r>
              <a:rPr lang="zh-CN" sz="1050" b="1" dirty="0">
                <a:solidFill>
                  <a:srgbClr val="1E3A5F"/>
                </a:solidFill>
                <a:latin typeface="Segoe UI"/>
                <a:ea typeface="Microsoft YaHei"/>
                <a:cs typeface="Segoe UI"/>
              </a:rPr>
              <a:t>重庆市·2025年区域报告</a:t>
            </a:r>
          </a:p>
        </p:txBody>
      </p:sp>
      <p:sp>
        <p:nvSpPr>
          <p:cNvPr id="6" name="Rectangle 6"/>
          <p:cNvSpPr/>
          <p:nvPr/>
        </p:nvSpPr>
        <p:spPr>
          <a:xfrm>
            <a:off x="1905000" y="209550"/>
            <a:ext cx="9525" cy="190500"/>
          </a:xfrm>
          <a:prstGeom prst="rect">
            <a:avLst/>
          </a:prstGeom>
          <a:solidFill>
            <a:srgbClr val="E2E8F0"/>
          </a:solidFill>
          <a:ln>
            <a:noFill/>
          </a:ln>
        </p:spPr>
      </p:sp>
      <p:sp>
        <p:nvSpPr>
          <p:cNvPr id="7" name="TextBox 7"/>
          <p:cNvSpPr txBox="1"/>
          <p:nvPr/>
        </p:nvSpPr>
        <p:spPr>
          <a:xfrm>
            <a:off x="2082165" y="248602"/>
            <a:ext cx="816435" cy="213360"/>
          </a:xfrm>
          <a:prstGeom prst="rect">
            <a:avLst/>
          </a:prstGeom>
          <a:noFill/>
          <a:ln>
            <a:noFill/>
          </a:ln>
        </p:spPr>
        <p:txBody>
          <a:bodyPr wrap="none" lIns="0" tIns="0" rIns="0" bIns="0" anchor="t" anchorCtr="0">
            <a:spAutoFit/>
          </a:bodyPr>
          <a:lstStyle/>
          <a:p>
            <a:pPr algn="l"/>
            <a:r>
              <a:rPr lang="zh-CN" sz="1050" dirty="0">
                <a:solidFill>
                  <a:srgbClr val="4A90D9"/>
                </a:solidFill>
                <a:latin typeface="Segoe UI"/>
                <a:ea typeface="Microsoft YaHei"/>
                <a:cs typeface="Segoe UI"/>
              </a:rPr>
              <a:t>01 经济情况</a:t>
            </a:r>
          </a:p>
        </p:txBody>
      </p:sp>
      <p:sp>
        <p:nvSpPr>
          <p:cNvPr id="8" name="TextBox 8"/>
          <p:cNvSpPr txBox="1"/>
          <p:nvPr/>
        </p:nvSpPr>
        <p:spPr>
          <a:xfrm>
            <a:off x="11177778" y="248602"/>
            <a:ext cx="456057" cy="213360"/>
          </a:xfrm>
          <a:prstGeom prst="rect">
            <a:avLst/>
          </a:prstGeom>
          <a:noFill/>
          <a:ln>
            <a:noFill/>
          </a:ln>
        </p:spPr>
        <p:txBody>
          <a:bodyPr wrap="none" lIns="0" tIns="0" rIns="0" bIns="0" anchor="t" anchorCtr="0">
            <a:spAutoFit/>
          </a:bodyPr>
          <a:lstStyle/>
          <a:p>
            <a:pPr algn="r"/>
            <a:r>
              <a:rPr lang="zh-CN" sz="1050" dirty="0">
                <a:solidFill>
                  <a:srgbClr val="64748B"/>
                </a:solidFill>
                <a:latin typeface="Segoe UI"/>
                <a:ea typeface="Microsoft YaHei"/>
                <a:cs typeface="Segoe UI"/>
              </a:rPr>
              <a:t>6 / 20</a:t>
            </a:r>
          </a:p>
        </p:txBody>
      </p:sp>
      <p:sp>
        <p:nvSpPr>
          <p:cNvPr id="9" name="Rectangle 9"/>
          <p:cNvSpPr/>
          <p:nvPr/>
        </p:nvSpPr>
        <p:spPr>
          <a:xfrm>
            <a:off x="0" y="571500"/>
            <a:ext cx="12192000" cy="9525"/>
          </a:xfrm>
          <a:prstGeom prst="rect">
            <a:avLst/>
          </a:prstGeom>
          <a:solidFill>
            <a:srgbClr val="E2E8F0"/>
          </a:solidFill>
          <a:ln>
            <a:noFill/>
          </a:ln>
        </p:spPr>
      </p:sp>
      <p:sp>
        <p:nvSpPr>
          <p:cNvPr id="10" name="TextBox 10"/>
          <p:cNvSpPr txBox="1"/>
          <p:nvPr/>
        </p:nvSpPr>
        <p:spPr>
          <a:xfrm>
            <a:off x="544830" y="773430"/>
            <a:ext cx="4739026" cy="426720"/>
          </a:xfrm>
          <a:prstGeom prst="rect">
            <a:avLst/>
          </a:prstGeom>
          <a:noFill/>
          <a:ln>
            <a:noFill/>
          </a:ln>
        </p:spPr>
        <p:txBody>
          <a:bodyPr wrap="none" lIns="0" tIns="0" rIns="0" bIns="0" anchor="t" anchorCtr="0">
            <a:spAutoFit/>
          </a:bodyPr>
          <a:lstStyle/>
          <a:p>
            <a:pPr algn="l"/>
            <a:r>
              <a:rPr lang="zh-CN" sz="2100" b="1" dirty="0">
                <a:solidFill>
                  <a:srgbClr val="1E3A5F"/>
                </a:solidFill>
                <a:latin typeface="Segoe UI"/>
                <a:ea typeface="Microsoft YaHei"/>
                <a:cs typeface="Segoe UI"/>
              </a:rPr>
              <a:t>1.3 产业发展 &amp; 1.4 人口与房地产</a:t>
            </a:r>
          </a:p>
        </p:txBody>
      </p:sp>
      <p:grpSp>
        <p:nvGrpSpPr>
          <p:cNvPr id="33" name="Group 33"/>
          <p:cNvGrpSpPr/>
          <p:nvPr/>
        </p:nvGrpSpPr>
        <p:grpSpPr>
          <a:xfrm>
            <a:off x="571500" y="1238250"/>
            <a:ext cx="5334000" cy="3048000"/>
            <a:chOff x="571500" y="1238250"/>
            <a:chExt cx="5334000" cy="3048000"/>
          </a:xfrm>
          <a:effectLst>
            <a:outerShdw blurRad="57150" dist="19050" dir="10798281" algn="tl" rotWithShape="0">
              <a:srgbClr val="000000">
                <a:alpha val="10000"/>
              </a:srgbClr>
            </a:outerShdw>
          </a:effectLst>
        </p:grpSpPr>
        <p:sp>
          <p:nvSpPr>
            <p:cNvPr id="11" name="Freeform 11"/>
            <p:cNvSpPr/>
            <p:nvPr/>
          </p:nvSpPr>
          <p:spPr>
            <a:xfrm>
              <a:off x="571500" y="1238250"/>
              <a:ext cx="5334000" cy="3048000"/>
            </a:xfrm>
            <a:custGeom>
              <a:avLst/>
              <a:gdLst/>
              <a:ahLst/>
              <a:cxnLst/>
              <a:rect l="l" t="t" r="r" b="b"/>
              <a:pathLst>
                <a:path w="5334000" h="3048000">
                  <a:moveTo>
                    <a:pt x="76200" y="0"/>
                  </a:moveTo>
                  <a:lnTo>
                    <a:pt x="5257800" y="0"/>
                  </a:lnTo>
                  <a:cubicBezTo>
                    <a:pt x="5299884" y="0"/>
                    <a:pt x="5334000" y="34116"/>
                    <a:pt x="5334000" y="76200"/>
                  </a:cubicBezTo>
                  <a:lnTo>
                    <a:pt x="5334000" y="2971800"/>
                  </a:lnTo>
                  <a:cubicBezTo>
                    <a:pt x="5334000" y="3013884"/>
                    <a:pt x="5299884" y="3048000"/>
                    <a:pt x="5257800" y="3048000"/>
                  </a:cubicBezTo>
                  <a:lnTo>
                    <a:pt x="76200" y="3048000"/>
                  </a:lnTo>
                  <a:cubicBezTo>
                    <a:pt x="34116" y="3048000"/>
                    <a:pt x="0" y="3013884"/>
                    <a:pt x="0" y="2971800"/>
                  </a:cubicBezTo>
                  <a:lnTo>
                    <a:pt x="0" y="76200"/>
                  </a:lnTo>
                  <a:cubicBezTo>
                    <a:pt x="0" y="34116"/>
                    <a:pt x="34116" y="0"/>
                    <a:pt x="76200" y="0"/>
                  </a:cubicBezTo>
                  <a:close/>
                </a:path>
              </a:pathLst>
            </a:custGeom>
            <a:solidFill>
              <a:srgbClr val="FFFFFF"/>
            </a:solidFill>
            <a:ln>
              <a:noFill/>
            </a:ln>
            <a:effectLst>
              <a:outerShdw blurRad="57150" dist="19050" dir="10798281" algn="tl" rotWithShape="0">
                <a:srgbClr val="000000">
                  <a:alpha val="10000"/>
                </a:srgbClr>
              </a:outerShdw>
            </a:effectLst>
          </p:spPr>
        </p:sp>
        <p:sp>
          <p:nvSpPr>
            <p:cNvPr id="12" name="TextBox 12"/>
            <p:cNvSpPr txBox="1"/>
            <p:nvPr/>
          </p:nvSpPr>
          <p:spPr>
            <a:xfrm>
              <a:off x="840105" y="1425892"/>
              <a:ext cx="1938928" cy="27432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1350" b="1" dirty="0">
                  <a:solidFill>
                    <a:srgbClr val="1E3A5F"/>
                  </a:solidFill>
                  <a:latin typeface="Segoe UI"/>
                  <a:ea typeface="Microsoft YaHei"/>
                  <a:cs typeface="Segoe UI"/>
                </a:rPr>
                <a:t>产业结构（2024年）</a:t>
              </a:r>
            </a:p>
          </p:txBody>
        </p:sp>
        <p:grpSp>
          <p:nvGrpSpPr>
            <p:cNvPr id="18" name="Group 18"/>
            <p:cNvGrpSpPr/>
            <p:nvPr/>
          </p:nvGrpSpPr>
          <p:grpSpPr>
            <a:xfrm>
              <a:off x="1519973" y="2095495"/>
              <a:ext cx="1391557" cy="1386473"/>
              <a:chOff x="1519973" y="2095495"/>
              <a:chExt cx="1391557" cy="1386473"/>
            </a:xfrm>
          </p:grpSpPr>
          <p:sp>
            <p:nvSpPr>
              <p:cNvPr id="13" name="Freeform 13"/>
              <p:cNvSpPr/>
              <p:nvPr/>
            </p:nvSpPr>
            <p:spPr>
              <a:xfrm>
                <a:off x="1903095" y="2095498"/>
                <a:ext cx="1008435" cy="1386470"/>
              </a:xfrm>
              <a:custGeom>
                <a:avLst/>
                <a:gdLst/>
                <a:ahLst/>
                <a:cxnLst/>
                <a:rect l="l" t="t" r="r" b="b"/>
                <a:pathLst>
                  <a:path w="1008435" h="1386470">
                    <a:moveTo>
                      <a:pt x="287655" y="2"/>
                    </a:moveTo>
                    <a:cubicBezTo>
                      <a:pt x="561656" y="0"/>
                      <a:pt x="807763" y="167627"/>
                      <a:pt x="908099" y="422596"/>
                    </a:cubicBezTo>
                    <a:cubicBezTo>
                      <a:pt x="1008435" y="677565"/>
                      <a:pt x="942570" y="967961"/>
                      <a:pt x="742051" y="1154692"/>
                    </a:cubicBezTo>
                    <a:cubicBezTo>
                      <a:pt x="541532" y="1341424"/>
                      <a:pt x="247188" y="1386470"/>
                      <a:pt x="0" y="1268256"/>
                    </a:cubicBezTo>
                    <a:lnTo>
                      <a:pt x="123253" y="1010510"/>
                    </a:lnTo>
                    <a:cubicBezTo>
                      <a:pt x="264498" y="1078015"/>
                      <a:pt x="432659" y="1052252"/>
                      <a:pt x="547216" y="945558"/>
                    </a:cubicBezTo>
                    <a:cubicBezTo>
                      <a:pt x="661772" y="838864"/>
                      <a:pt x="699407" y="672955"/>
                      <a:pt x="642098" y="527275"/>
                    </a:cubicBezTo>
                    <a:cubicBezTo>
                      <a:pt x="584789" y="381596"/>
                      <a:pt x="444202" y="285797"/>
                      <a:pt x="287655" y="285752"/>
                    </a:cubicBezTo>
                    <a:close/>
                  </a:path>
                </a:pathLst>
              </a:custGeom>
              <a:solidFill>
                <a:srgbClr val="4A90D9"/>
              </a:solidFill>
              <a:ln>
                <a:noFill/>
              </a:ln>
              <a:effectLst>
                <a:outerShdw blurRad="57150" dist="19050" dir="10798281" algn="tl" rotWithShape="0">
                  <a:srgbClr val="000000">
                    <a:alpha val="10000"/>
                  </a:srgbClr>
                </a:outerShdw>
              </a:effectLst>
            </p:spPr>
          </p:sp>
          <p:sp>
            <p:nvSpPr>
              <p:cNvPr id="14" name="Freeform 14"/>
              <p:cNvSpPr/>
              <p:nvPr/>
            </p:nvSpPr>
            <p:spPr>
              <a:xfrm>
                <a:off x="1519973" y="2151983"/>
                <a:ext cx="517234" cy="1211770"/>
              </a:xfrm>
              <a:custGeom>
                <a:avLst/>
                <a:gdLst/>
                <a:ahLst/>
                <a:cxnLst/>
                <a:rect l="l" t="t" r="r" b="b"/>
                <a:pathLst>
                  <a:path w="517234" h="1211770">
                    <a:moveTo>
                      <a:pt x="383122" y="1211770"/>
                    </a:moveTo>
                    <a:cubicBezTo>
                      <a:pt x="148050" y="1099360"/>
                      <a:pt x="0" y="860312"/>
                      <a:pt x="4096" y="599777"/>
                    </a:cubicBezTo>
                    <a:cubicBezTo>
                      <a:pt x="8192" y="339242"/>
                      <a:pt x="163682" y="104966"/>
                      <a:pt x="402172" y="0"/>
                    </a:cubicBezTo>
                    <a:lnTo>
                      <a:pt x="517234" y="261556"/>
                    </a:lnTo>
                    <a:cubicBezTo>
                      <a:pt x="380941" y="321536"/>
                      <a:pt x="292081" y="455419"/>
                      <a:pt x="289746" y="604308"/>
                    </a:cubicBezTo>
                    <a:cubicBezTo>
                      <a:pt x="287411" y="753197"/>
                      <a:pt x="372030" y="889801"/>
                      <a:pt x="506375" y="954024"/>
                    </a:cubicBezTo>
                    <a:close/>
                  </a:path>
                </a:pathLst>
              </a:custGeom>
              <a:solidFill>
                <a:srgbClr val="1E3A5F"/>
              </a:solidFill>
              <a:ln>
                <a:noFill/>
              </a:ln>
              <a:effectLst>
                <a:outerShdw blurRad="57150" dist="19050" dir="10798281" algn="tl" rotWithShape="0">
                  <a:srgbClr val="000000">
                    <a:alpha val="10000"/>
                  </a:srgbClr>
                </a:outerShdw>
              </a:effectLst>
            </p:spPr>
          </p:sp>
          <p:sp>
            <p:nvSpPr>
              <p:cNvPr id="15" name="Freeform 15"/>
              <p:cNvSpPr/>
              <p:nvPr/>
            </p:nvSpPr>
            <p:spPr>
              <a:xfrm>
                <a:off x="1922145" y="2095495"/>
                <a:ext cx="268605" cy="318045"/>
              </a:xfrm>
              <a:custGeom>
                <a:avLst/>
                <a:gdLst/>
                <a:ahLst/>
                <a:cxnLst/>
                <a:rect l="l" t="t" r="r" b="b"/>
                <a:pathLst>
                  <a:path w="268605" h="318045">
                    <a:moveTo>
                      <a:pt x="0" y="56488"/>
                    </a:moveTo>
                    <a:cubicBezTo>
                      <a:pt x="84649" y="19235"/>
                      <a:pt x="176122" y="0"/>
                      <a:pt x="268605" y="5"/>
                    </a:cubicBezTo>
                    <a:lnTo>
                      <a:pt x="268605" y="285755"/>
                    </a:lnTo>
                    <a:cubicBezTo>
                      <a:pt x="215738" y="285749"/>
                      <a:pt x="163448" y="296745"/>
                      <a:pt x="115062" y="318045"/>
                    </a:cubicBezTo>
                    <a:close/>
                  </a:path>
                </a:pathLst>
              </a:custGeom>
              <a:solidFill>
                <a:srgbClr val="2ECC71"/>
              </a:solidFill>
              <a:ln>
                <a:noFill/>
              </a:ln>
              <a:effectLst>
                <a:outerShdw blurRad="57150" dist="19050" dir="10798281" algn="tl" rotWithShape="0">
                  <a:srgbClr val="000000">
                    <a:alpha val="10000"/>
                  </a:srgbClr>
                </a:outerShdw>
              </a:effectLst>
            </p:spPr>
          </p:sp>
          <p:sp>
            <p:nvSpPr>
              <p:cNvPr id="16" name="TextBox 16"/>
              <p:cNvSpPr txBox="1"/>
              <p:nvPr/>
            </p:nvSpPr>
            <p:spPr>
              <a:xfrm>
                <a:off x="1822371" y="2609374"/>
                <a:ext cx="736759" cy="19812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975" dirty="0">
                    <a:solidFill>
                      <a:srgbClr val="64748B"/>
                    </a:solidFill>
                    <a:latin typeface="Segoe UI"/>
                    <a:ea typeface="Microsoft YaHei"/>
                    <a:cs typeface="Segoe UI"/>
                  </a:rPr>
                  <a:t>以第三产业</a:t>
                </a:r>
              </a:p>
            </p:txBody>
          </p:sp>
          <p:sp>
            <p:nvSpPr>
              <p:cNvPr id="17" name="TextBox 17"/>
              <p:cNvSpPr txBox="1"/>
              <p:nvPr/>
            </p:nvSpPr>
            <p:spPr>
              <a:xfrm>
                <a:off x="1964769" y="2771299"/>
                <a:ext cx="451961" cy="19812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975" dirty="0">
                    <a:solidFill>
                      <a:srgbClr val="64748B"/>
                    </a:solidFill>
                    <a:latin typeface="Segoe UI"/>
                    <a:ea typeface="Microsoft YaHei"/>
                    <a:cs typeface="Segoe UI"/>
                  </a:rPr>
                  <a:t>为主导</a:t>
                </a:r>
              </a:p>
            </p:txBody>
          </p:sp>
        </p:grpSp>
        <p:sp>
          <p:nvSpPr>
            <p:cNvPr id="19" name="Freeform 19"/>
            <p:cNvSpPr/>
            <p:nvPr/>
          </p:nvSpPr>
          <p:spPr>
            <a:xfrm>
              <a:off x="3619500" y="2095500"/>
              <a:ext cx="152400" cy="152400"/>
            </a:xfrm>
            <a:custGeom>
              <a:avLst/>
              <a:gdLst/>
              <a:ahLst/>
              <a:cxnLst/>
              <a:rect l="l" t="t" r="r" b="b"/>
              <a:pathLst>
                <a:path w="152400" h="152400">
                  <a:moveTo>
                    <a:pt x="19050" y="0"/>
                  </a:moveTo>
                  <a:lnTo>
                    <a:pt x="133350" y="0"/>
                  </a:lnTo>
                  <a:cubicBezTo>
                    <a:pt x="143871" y="0"/>
                    <a:pt x="152400" y="8529"/>
                    <a:pt x="152400" y="19050"/>
                  </a:cubicBezTo>
                  <a:lnTo>
                    <a:pt x="152400" y="133350"/>
                  </a:lnTo>
                  <a:cubicBezTo>
                    <a:pt x="152400" y="143871"/>
                    <a:pt x="143871" y="152400"/>
                    <a:pt x="133350" y="152400"/>
                  </a:cubicBezTo>
                  <a:lnTo>
                    <a:pt x="19050" y="152400"/>
                  </a:lnTo>
                  <a:cubicBezTo>
                    <a:pt x="8529" y="152400"/>
                    <a:pt x="0" y="143871"/>
                    <a:pt x="0" y="133350"/>
                  </a:cubicBezTo>
                  <a:lnTo>
                    <a:pt x="0" y="19050"/>
                  </a:lnTo>
                  <a:cubicBezTo>
                    <a:pt x="0" y="8529"/>
                    <a:pt x="8529" y="0"/>
                    <a:pt x="19050" y="0"/>
                  </a:cubicBezTo>
                  <a:close/>
                </a:path>
              </a:pathLst>
            </a:custGeom>
            <a:solidFill>
              <a:srgbClr val="4A90D9"/>
            </a:solidFill>
            <a:ln>
              <a:noFill/>
            </a:ln>
            <a:effectLst>
              <a:outerShdw blurRad="57150" dist="19050" dir="10798281" algn="tl" rotWithShape="0">
                <a:srgbClr val="000000">
                  <a:alpha val="10000"/>
                </a:srgbClr>
              </a:outerShdw>
            </a:effectLst>
          </p:spPr>
        </p:sp>
        <p:sp>
          <p:nvSpPr>
            <p:cNvPr id="20" name="TextBox 20"/>
            <p:cNvSpPr txBox="1"/>
            <p:nvPr/>
          </p:nvSpPr>
          <p:spPr>
            <a:xfrm>
              <a:off x="3844290" y="2105978"/>
              <a:ext cx="640080" cy="21336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1050" dirty="0">
                  <a:solidFill>
                    <a:srgbClr val="334155"/>
                  </a:solidFill>
                  <a:latin typeface="Segoe UI"/>
                  <a:ea typeface="Microsoft YaHei"/>
                  <a:cs typeface="Segoe UI"/>
                </a:rPr>
                <a:t>第三产业</a:t>
              </a:r>
            </a:p>
          </p:txBody>
        </p:sp>
        <p:sp>
          <p:nvSpPr>
            <p:cNvPr id="21" name="TextBox 21"/>
            <p:cNvSpPr txBox="1"/>
            <p:nvPr/>
          </p:nvSpPr>
          <p:spPr>
            <a:xfrm>
              <a:off x="4743450" y="2057400"/>
              <a:ext cx="739688" cy="30480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1500" b="1" dirty="0">
                  <a:solidFill>
                    <a:srgbClr val="4A90D9"/>
                  </a:solidFill>
                  <a:latin typeface="Segoe UI"/>
                  <a:ea typeface="Microsoft YaHei"/>
                  <a:cs typeface="Segoe UI"/>
                </a:rPr>
                <a:t>57.10%</a:t>
              </a:r>
            </a:p>
          </p:txBody>
        </p:sp>
        <p:sp>
          <p:nvSpPr>
            <p:cNvPr id="22" name="TextBox 22"/>
            <p:cNvSpPr txBox="1"/>
            <p:nvPr/>
          </p:nvSpPr>
          <p:spPr>
            <a:xfrm>
              <a:off x="3846195" y="2312670"/>
              <a:ext cx="1514761" cy="18288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900" dirty="0">
                  <a:solidFill>
                    <a:srgbClr val="64748B"/>
                  </a:solidFill>
                  <a:latin typeface="Segoe UI"/>
                  <a:ea typeface="Microsoft YaHei"/>
                  <a:cs typeface="Segoe UI"/>
                </a:rPr>
                <a:t>18,366.65亿 | 增速6.80%</a:t>
              </a:r>
            </a:p>
          </p:txBody>
        </p:sp>
        <p:sp>
          <p:nvSpPr>
            <p:cNvPr id="23" name="Freeform 23"/>
            <p:cNvSpPr/>
            <p:nvPr/>
          </p:nvSpPr>
          <p:spPr>
            <a:xfrm>
              <a:off x="3619500" y="2667000"/>
              <a:ext cx="152400" cy="152400"/>
            </a:xfrm>
            <a:custGeom>
              <a:avLst/>
              <a:gdLst/>
              <a:ahLst/>
              <a:cxnLst/>
              <a:rect l="l" t="t" r="r" b="b"/>
              <a:pathLst>
                <a:path w="152400" h="152400">
                  <a:moveTo>
                    <a:pt x="19050" y="0"/>
                  </a:moveTo>
                  <a:lnTo>
                    <a:pt x="133350" y="0"/>
                  </a:lnTo>
                  <a:cubicBezTo>
                    <a:pt x="143871" y="0"/>
                    <a:pt x="152400" y="8529"/>
                    <a:pt x="152400" y="19050"/>
                  </a:cubicBezTo>
                  <a:lnTo>
                    <a:pt x="152400" y="133350"/>
                  </a:lnTo>
                  <a:cubicBezTo>
                    <a:pt x="152400" y="143871"/>
                    <a:pt x="143871" y="152400"/>
                    <a:pt x="133350" y="152400"/>
                  </a:cubicBezTo>
                  <a:lnTo>
                    <a:pt x="19050" y="152400"/>
                  </a:lnTo>
                  <a:cubicBezTo>
                    <a:pt x="8529" y="152400"/>
                    <a:pt x="0" y="143871"/>
                    <a:pt x="0" y="133350"/>
                  </a:cubicBezTo>
                  <a:lnTo>
                    <a:pt x="0" y="19050"/>
                  </a:lnTo>
                  <a:cubicBezTo>
                    <a:pt x="0" y="8529"/>
                    <a:pt x="8529" y="0"/>
                    <a:pt x="19050" y="0"/>
                  </a:cubicBezTo>
                  <a:close/>
                </a:path>
              </a:pathLst>
            </a:custGeom>
            <a:solidFill>
              <a:srgbClr val="1E3A5F"/>
            </a:solidFill>
            <a:ln>
              <a:noFill/>
            </a:ln>
            <a:effectLst>
              <a:outerShdw blurRad="57150" dist="19050" dir="10798281" algn="tl" rotWithShape="0">
                <a:srgbClr val="000000">
                  <a:alpha val="10000"/>
                </a:srgbClr>
              </a:outerShdw>
            </a:effectLst>
          </p:spPr>
        </p:sp>
        <p:sp>
          <p:nvSpPr>
            <p:cNvPr id="24" name="TextBox 24"/>
            <p:cNvSpPr txBox="1"/>
            <p:nvPr/>
          </p:nvSpPr>
          <p:spPr>
            <a:xfrm>
              <a:off x="3844290" y="2677478"/>
              <a:ext cx="640080" cy="21336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1050" dirty="0">
                  <a:solidFill>
                    <a:srgbClr val="334155"/>
                  </a:solidFill>
                  <a:latin typeface="Segoe UI"/>
                  <a:ea typeface="Microsoft YaHei"/>
                  <a:cs typeface="Segoe UI"/>
                </a:rPr>
                <a:t>第二产业</a:t>
              </a:r>
            </a:p>
          </p:txBody>
        </p:sp>
        <p:sp>
          <p:nvSpPr>
            <p:cNvPr id="25" name="TextBox 25"/>
            <p:cNvSpPr txBox="1"/>
            <p:nvPr/>
          </p:nvSpPr>
          <p:spPr>
            <a:xfrm>
              <a:off x="4743450" y="2628900"/>
              <a:ext cx="797195" cy="30480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1500" b="1" dirty="0">
                  <a:solidFill>
                    <a:srgbClr val="1E3A5F"/>
                  </a:solidFill>
                  <a:latin typeface="Segoe UI"/>
                  <a:ea typeface="Microsoft YaHei"/>
                  <a:cs typeface="Segoe UI"/>
                </a:rPr>
                <a:t>36.30%</a:t>
              </a:r>
            </a:p>
          </p:txBody>
        </p:sp>
        <p:sp>
          <p:nvSpPr>
            <p:cNvPr id="26" name="TextBox 26"/>
            <p:cNvSpPr txBox="1"/>
            <p:nvPr/>
          </p:nvSpPr>
          <p:spPr>
            <a:xfrm>
              <a:off x="3846195" y="2884170"/>
              <a:ext cx="1481899" cy="18288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900" dirty="0">
                  <a:solidFill>
                    <a:srgbClr val="64748B"/>
                  </a:solidFill>
                  <a:latin typeface="Segoe UI"/>
                  <a:ea typeface="Microsoft YaHei"/>
                  <a:cs typeface="Segoe UI"/>
                </a:rPr>
                <a:t>11,690.68亿 | 增速4.60%</a:t>
              </a:r>
            </a:p>
          </p:txBody>
        </p:sp>
        <p:sp>
          <p:nvSpPr>
            <p:cNvPr id="27" name="Freeform 27"/>
            <p:cNvSpPr/>
            <p:nvPr/>
          </p:nvSpPr>
          <p:spPr>
            <a:xfrm>
              <a:off x="3619500" y="3238500"/>
              <a:ext cx="152400" cy="152400"/>
            </a:xfrm>
            <a:custGeom>
              <a:avLst/>
              <a:gdLst/>
              <a:ahLst/>
              <a:cxnLst/>
              <a:rect l="l" t="t" r="r" b="b"/>
              <a:pathLst>
                <a:path w="152400" h="152400">
                  <a:moveTo>
                    <a:pt x="19050" y="0"/>
                  </a:moveTo>
                  <a:lnTo>
                    <a:pt x="133350" y="0"/>
                  </a:lnTo>
                  <a:cubicBezTo>
                    <a:pt x="143871" y="0"/>
                    <a:pt x="152400" y="8529"/>
                    <a:pt x="152400" y="19050"/>
                  </a:cubicBezTo>
                  <a:lnTo>
                    <a:pt x="152400" y="133350"/>
                  </a:lnTo>
                  <a:cubicBezTo>
                    <a:pt x="152400" y="143871"/>
                    <a:pt x="143871" y="152400"/>
                    <a:pt x="133350" y="152400"/>
                  </a:cubicBezTo>
                  <a:lnTo>
                    <a:pt x="19050" y="152400"/>
                  </a:lnTo>
                  <a:cubicBezTo>
                    <a:pt x="8529" y="152400"/>
                    <a:pt x="0" y="143871"/>
                    <a:pt x="0" y="133350"/>
                  </a:cubicBezTo>
                  <a:lnTo>
                    <a:pt x="0" y="19050"/>
                  </a:lnTo>
                  <a:cubicBezTo>
                    <a:pt x="0" y="8529"/>
                    <a:pt x="8529" y="0"/>
                    <a:pt x="19050" y="0"/>
                  </a:cubicBezTo>
                  <a:close/>
                </a:path>
              </a:pathLst>
            </a:custGeom>
            <a:solidFill>
              <a:srgbClr val="2ECC71"/>
            </a:solidFill>
            <a:ln>
              <a:noFill/>
            </a:ln>
            <a:effectLst>
              <a:outerShdw blurRad="57150" dist="19050" dir="10798281" algn="tl" rotWithShape="0">
                <a:srgbClr val="000000">
                  <a:alpha val="10000"/>
                </a:srgbClr>
              </a:outerShdw>
            </a:effectLst>
          </p:spPr>
        </p:sp>
        <p:sp>
          <p:nvSpPr>
            <p:cNvPr id="28" name="TextBox 28"/>
            <p:cNvSpPr txBox="1"/>
            <p:nvPr/>
          </p:nvSpPr>
          <p:spPr>
            <a:xfrm>
              <a:off x="3844290" y="3248978"/>
              <a:ext cx="640080" cy="21336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1050" dirty="0">
                  <a:solidFill>
                    <a:srgbClr val="334155"/>
                  </a:solidFill>
                  <a:latin typeface="Segoe UI"/>
                  <a:ea typeface="Microsoft YaHei"/>
                  <a:cs typeface="Segoe UI"/>
                </a:rPr>
                <a:t>第一产业</a:t>
              </a:r>
            </a:p>
          </p:txBody>
        </p:sp>
        <p:sp>
          <p:nvSpPr>
            <p:cNvPr id="29" name="TextBox 29"/>
            <p:cNvSpPr txBox="1"/>
            <p:nvPr/>
          </p:nvSpPr>
          <p:spPr>
            <a:xfrm>
              <a:off x="4743450" y="3200400"/>
              <a:ext cx="670679" cy="30480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1500" b="1" dirty="0">
                  <a:solidFill>
                    <a:srgbClr val="2ECC71"/>
                  </a:solidFill>
                  <a:latin typeface="Segoe UI"/>
                  <a:ea typeface="Microsoft YaHei"/>
                  <a:cs typeface="Segoe UI"/>
                </a:rPr>
                <a:t>6.60%</a:t>
              </a:r>
            </a:p>
          </p:txBody>
        </p:sp>
        <p:sp>
          <p:nvSpPr>
            <p:cNvPr id="30" name="TextBox 30"/>
            <p:cNvSpPr txBox="1"/>
            <p:nvPr/>
          </p:nvSpPr>
          <p:spPr>
            <a:xfrm>
              <a:off x="3846195" y="3455670"/>
              <a:ext cx="1442466" cy="18288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900" dirty="0">
                  <a:solidFill>
                    <a:srgbClr val="64748B"/>
                  </a:solidFill>
                  <a:latin typeface="Segoe UI"/>
                  <a:ea typeface="Microsoft YaHei"/>
                  <a:cs typeface="Segoe UI"/>
                </a:rPr>
                <a:t>2,135.82亿 | 增速2.40%</a:t>
              </a:r>
            </a:p>
          </p:txBody>
        </p:sp>
        <p:sp>
          <p:nvSpPr>
            <p:cNvPr id="31" name="Freeform 31"/>
            <p:cNvSpPr/>
            <p:nvPr/>
          </p:nvSpPr>
          <p:spPr>
            <a:xfrm>
              <a:off x="857250" y="3905250"/>
              <a:ext cx="4762500" cy="285750"/>
            </a:xfrm>
            <a:custGeom>
              <a:avLst/>
              <a:gdLst/>
              <a:ahLst/>
              <a:cxnLst/>
              <a:rect l="l" t="t" r="r" b="b"/>
              <a:pathLst>
                <a:path w="4762500" h="285750">
                  <a:moveTo>
                    <a:pt x="38100" y="0"/>
                  </a:moveTo>
                  <a:lnTo>
                    <a:pt x="4724400" y="0"/>
                  </a:lnTo>
                  <a:cubicBezTo>
                    <a:pt x="4745442" y="0"/>
                    <a:pt x="4762500" y="17058"/>
                    <a:pt x="4762500" y="38100"/>
                  </a:cubicBezTo>
                  <a:lnTo>
                    <a:pt x="4762500" y="247650"/>
                  </a:lnTo>
                  <a:cubicBezTo>
                    <a:pt x="4762500" y="268692"/>
                    <a:pt x="4745442" y="285750"/>
                    <a:pt x="4724400" y="285750"/>
                  </a:cubicBezTo>
                  <a:lnTo>
                    <a:pt x="38100" y="285750"/>
                  </a:lnTo>
                  <a:cubicBezTo>
                    <a:pt x="17058" y="285750"/>
                    <a:pt x="0" y="268692"/>
                    <a:pt x="0" y="247650"/>
                  </a:cubicBezTo>
                  <a:lnTo>
                    <a:pt x="0" y="38100"/>
                  </a:lnTo>
                  <a:cubicBezTo>
                    <a:pt x="0" y="17058"/>
                    <a:pt x="17058" y="0"/>
                    <a:pt x="38100" y="0"/>
                  </a:cubicBezTo>
                  <a:close/>
                </a:path>
              </a:pathLst>
            </a:custGeom>
            <a:solidFill>
              <a:srgbClr val="EBF4FF"/>
            </a:solidFill>
            <a:ln>
              <a:noFill/>
            </a:ln>
            <a:effectLst>
              <a:outerShdw blurRad="57150" dist="19050" dir="10798281" algn="tl" rotWithShape="0">
                <a:srgbClr val="000000">
                  <a:alpha val="10000"/>
                </a:srgbClr>
              </a:outerShdw>
            </a:effectLst>
          </p:spPr>
        </p:sp>
        <p:sp>
          <p:nvSpPr>
            <p:cNvPr id="32" name="TextBox 32"/>
            <p:cNvSpPr txBox="1"/>
            <p:nvPr/>
          </p:nvSpPr>
          <p:spPr>
            <a:xfrm>
              <a:off x="1036320" y="3998595"/>
              <a:ext cx="3026378" cy="18288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900" dirty="0">
                  <a:solidFill>
                    <a:srgbClr val="4A90D9"/>
                  </a:solidFill>
                  <a:latin typeface="Segoe UI"/>
                  <a:ea typeface="Microsoft YaHei"/>
                  <a:cs typeface="Segoe UI"/>
                </a:rPr>
                <a:t>💡 服务业主导，第三产业增速领先，制造业基础扎实</a:t>
              </a:r>
            </a:p>
          </p:txBody>
        </p:sp>
      </p:grpSp>
      <p:grpSp>
        <p:nvGrpSpPr>
          <p:cNvPr id="57" name="Group 57"/>
          <p:cNvGrpSpPr/>
          <p:nvPr/>
        </p:nvGrpSpPr>
        <p:grpSpPr>
          <a:xfrm>
            <a:off x="6286500" y="1238250"/>
            <a:ext cx="5334000" cy="3048000"/>
            <a:chOff x="6286500" y="1238250"/>
            <a:chExt cx="5334000" cy="3048000"/>
          </a:xfrm>
          <a:effectLst>
            <a:outerShdw blurRad="57150" dist="19050" dir="10798281" algn="tl" rotWithShape="0">
              <a:srgbClr val="000000">
                <a:alpha val="10000"/>
              </a:srgbClr>
            </a:outerShdw>
          </a:effectLst>
        </p:grpSpPr>
        <p:sp>
          <p:nvSpPr>
            <p:cNvPr id="34" name="Freeform 34"/>
            <p:cNvSpPr/>
            <p:nvPr/>
          </p:nvSpPr>
          <p:spPr>
            <a:xfrm>
              <a:off x="6286500" y="1238250"/>
              <a:ext cx="5334000" cy="3048000"/>
            </a:xfrm>
            <a:custGeom>
              <a:avLst/>
              <a:gdLst/>
              <a:ahLst/>
              <a:cxnLst/>
              <a:rect l="l" t="t" r="r" b="b"/>
              <a:pathLst>
                <a:path w="5334000" h="3048000">
                  <a:moveTo>
                    <a:pt x="76200" y="0"/>
                  </a:moveTo>
                  <a:lnTo>
                    <a:pt x="5257800" y="0"/>
                  </a:lnTo>
                  <a:cubicBezTo>
                    <a:pt x="5299884" y="0"/>
                    <a:pt x="5334000" y="34116"/>
                    <a:pt x="5334000" y="76200"/>
                  </a:cubicBezTo>
                  <a:lnTo>
                    <a:pt x="5334000" y="2971800"/>
                  </a:lnTo>
                  <a:cubicBezTo>
                    <a:pt x="5334000" y="3013884"/>
                    <a:pt x="5299884" y="3048000"/>
                    <a:pt x="5257800" y="3048000"/>
                  </a:cubicBezTo>
                  <a:lnTo>
                    <a:pt x="76200" y="3048000"/>
                  </a:lnTo>
                  <a:cubicBezTo>
                    <a:pt x="34116" y="3048000"/>
                    <a:pt x="0" y="3013884"/>
                    <a:pt x="0" y="2971800"/>
                  </a:cubicBezTo>
                  <a:lnTo>
                    <a:pt x="0" y="76200"/>
                  </a:lnTo>
                  <a:cubicBezTo>
                    <a:pt x="0" y="34116"/>
                    <a:pt x="34116" y="0"/>
                    <a:pt x="76200" y="0"/>
                  </a:cubicBezTo>
                  <a:close/>
                </a:path>
              </a:pathLst>
            </a:custGeom>
            <a:solidFill>
              <a:srgbClr val="FFFFFF"/>
            </a:solidFill>
            <a:ln>
              <a:noFill/>
            </a:ln>
            <a:effectLst>
              <a:outerShdw blurRad="57150" dist="19050" dir="10798281" algn="tl" rotWithShape="0">
                <a:srgbClr val="000000">
                  <a:alpha val="10000"/>
                </a:srgbClr>
              </a:outerShdw>
            </a:effectLst>
          </p:spPr>
        </p:sp>
        <p:sp>
          <p:nvSpPr>
            <p:cNvPr id="35" name="TextBox 35"/>
            <p:cNvSpPr txBox="1"/>
            <p:nvPr/>
          </p:nvSpPr>
          <p:spPr>
            <a:xfrm>
              <a:off x="6555105" y="1425892"/>
              <a:ext cx="1276445" cy="27432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1350" b="1" dirty="0">
                  <a:solidFill>
                    <a:srgbClr val="1E3A5F"/>
                  </a:solidFill>
                  <a:latin typeface="Segoe UI"/>
                  <a:ea typeface="Microsoft YaHei"/>
                  <a:cs typeface="Segoe UI"/>
                </a:rPr>
                <a:t>人口与房地产</a:t>
              </a:r>
            </a:p>
          </p:txBody>
        </p:sp>
        <p:sp>
          <p:nvSpPr>
            <p:cNvPr id="36" name="Freeform 36"/>
            <p:cNvSpPr/>
            <p:nvPr/>
          </p:nvSpPr>
          <p:spPr>
            <a:xfrm>
              <a:off x="6572250" y="1809750"/>
              <a:ext cx="2286000" cy="952500"/>
            </a:xfrm>
            <a:custGeom>
              <a:avLst/>
              <a:gdLst/>
              <a:ahLst/>
              <a:cxnLst/>
              <a:rect l="l" t="t" r="r" b="b"/>
              <a:pathLst>
                <a:path w="2286000" h="952500">
                  <a:moveTo>
                    <a:pt x="57150" y="0"/>
                  </a:moveTo>
                  <a:lnTo>
                    <a:pt x="2228850" y="0"/>
                  </a:lnTo>
                  <a:cubicBezTo>
                    <a:pt x="2260413" y="0"/>
                    <a:pt x="2286000" y="25587"/>
                    <a:pt x="2286000" y="57150"/>
                  </a:cubicBezTo>
                  <a:lnTo>
                    <a:pt x="2286000" y="895350"/>
                  </a:lnTo>
                  <a:cubicBezTo>
                    <a:pt x="2286000" y="926913"/>
                    <a:pt x="2260413" y="952500"/>
                    <a:pt x="2228850" y="952500"/>
                  </a:cubicBezTo>
                  <a:lnTo>
                    <a:pt x="57150" y="952500"/>
                  </a:lnTo>
                  <a:cubicBezTo>
                    <a:pt x="25587" y="952500"/>
                    <a:pt x="0" y="926913"/>
                    <a:pt x="0" y="895350"/>
                  </a:cubicBezTo>
                  <a:lnTo>
                    <a:pt x="0" y="57150"/>
                  </a:lnTo>
                  <a:cubicBezTo>
                    <a:pt x="0" y="25587"/>
                    <a:pt x="25587" y="0"/>
                    <a:pt x="57150" y="0"/>
                  </a:cubicBezTo>
                  <a:close/>
                </a:path>
              </a:pathLst>
            </a:custGeom>
            <a:solidFill>
              <a:srgbClr val="F8FAFC"/>
            </a:solidFill>
            <a:ln>
              <a:noFill/>
            </a:ln>
            <a:effectLst>
              <a:outerShdw blurRad="57150" dist="19050" dir="10798281" algn="tl" rotWithShape="0">
                <a:srgbClr val="000000">
                  <a:alpha val="10000"/>
                </a:srgbClr>
              </a:outerShdw>
            </a:effectLst>
          </p:spPr>
        </p:sp>
        <p:sp>
          <p:nvSpPr>
            <p:cNvPr id="37" name="TextBox 37"/>
            <p:cNvSpPr txBox="1"/>
            <p:nvPr/>
          </p:nvSpPr>
          <p:spPr>
            <a:xfrm>
              <a:off x="6750368" y="1990249"/>
              <a:ext cx="594360" cy="19812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975" dirty="0">
                  <a:solidFill>
                    <a:srgbClr val="64748B"/>
                  </a:solidFill>
                  <a:latin typeface="Segoe UI"/>
                  <a:ea typeface="Microsoft YaHei"/>
                  <a:cs typeface="Segoe UI"/>
                </a:rPr>
                <a:t>常住人口</a:t>
              </a:r>
            </a:p>
          </p:txBody>
        </p:sp>
        <p:sp>
          <p:nvSpPr>
            <p:cNvPr id="38" name="TextBox 38"/>
            <p:cNvSpPr txBox="1"/>
            <p:nvPr/>
          </p:nvSpPr>
          <p:spPr>
            <a:xfrm>
              <a:off x="6728460" y="2185035"/>
              <a:ext cx="1786895" cy="54864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2700" b="1" dirty="0">
                  <a:solidFill>
                    <a:srgbClr val="1E3A5F"/>
                  </a:solidFill>
                  <a:latin typeface="Segoe UI"/>
                  <a:ea typeface="Microsoft YaHei"/>
                  <a:cs typeface="Segoe UI"/>
                </a:rPr>
                <a:t>3,190.47</a:t>
              </a:r>
            </a:p>
          </p:txBody>
        </p:sp>
        <p:sp>
          <p:nvSpPr>
            <p:cNvPr id="39" name="TextBox 39"/>
            <p:cNvSpPr txBox="1"/>
            <p:nvPr/>
          </p:nvSpPr>
          <p:spPr>
            <a:xfrm>
              <a:off x="8273415" y="2363152"/>
              <a:ext cx="333375" cy="21336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1050" dirty="0">
                  <a:solidFill>
                    <a:srgbClr val="64748B"/>
                  </a:solidFill>
                  <a:latin typeface="Segoe UI"/>
                  <a:ea typeface="Microsoft YaHei"/>
                  <a:cs typeface="Segoe UI"/>
                </a:rPr>
                <a:t>万人</a:t>
              </a:r>
            </a:p>
          </p:txBody>
        </p:sp>
        <p:sp>
          <p:nvSpPr>
            <p:cNvPr id="40" name="TextBox 40"/>
            <p:cNvSpPr txBox="1"/>
            <p:nvPr/>
          </p:nvSpPr>
          <p:spPr>
            <a:xfrm>
              <a:off x="6751320" y="2569845"/>
              <a:ext cx="1324165" cy="18288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900" dirty="0">
                  <a:solidFill>
                    <a:srgbClr val="E63946"/>
                  </a:solidFill>
                  <a:latin typeface="Segoe UI"/>
                  <a:ea typeface="Microsoft YaHei"/>
                  <a:cs typeface="Segoe UI"/>
                </a:rPr>
                <a:t>▼ -0.03% | 全国第19位</a:t>
              </a:r>
            </a:p>
          </p:txBody>
        </p:sp>
        <p:sp>
          <p:nvSpPr>
            <p:cNvPr id="41" name="Freeform 41"/>
            <p:cNvSpPr/>
            <p:nvPr/>
          </p:nvSpPr>
          <p:spPr>
            <a:xfrm>
              <a:off x="9048750" y="1809750"/>
              <a:ext cx="2286000" cy="952500"/>
            </a:xfrm>
            <a:custGeom>
              <a:avLst/>
              <a:gdLst/>
              <a:ahLst/>
              <a:cxnLst/>
              <a:rect l="l" t="t" r="r" b="b"/>
              <a:pathLst>
                <a:path w="2286000" h="952500">
                  <a:moveTo>
                    <a:pt x="57150" y="0"/>
                  </a:moveTo>
                  <a:lnTo>
                    <a:pt x="2228850" y="0"/>
                  </a:lnTo>
                  <a:cubicBezTo>
                    <a:pt x="2260413" y="0"/>
                    <a:pt x="2286000" y="25587"/>
                    <a:pt x="2286000" y="57150"/>
                  </a:cubicBezTo>
                  <a:lnTo>
                    <a:pt x="2286000" y="895350"/>
                  </a:lnTo>
                  <a:cubicBezTo>
                    <a:pt x="2286000" y="926913"/>
                    <a:pt x="2260413" y="952500"/>
                    <a:pt x="2228850" y="952500"/>
                  </a:cubicBezTo>
                  <a:lnTo>
                    <a:pt x="57150" y="952500"/>
                  </a:lnTo>
                  <a:cubicBezTo>
                    <a:pt x="25587" y="952500"/>
                    <a:pt x="0" y="926913"/>
                    <a:pt x="0" y="895350"/>
                  </a:cubicBezTo>
                  <a:lnTo>
                    <a:pt x="0" y="57150"/>
                  </a:lnTo>
                  <a:cubicBezTo>
                    <a:pt x="0" y="25587"/>
                    <a:pt x="25587" y="0"/>
                    <a:pt x="57150" y="0"/>
                  </a:cubicBezTo>
                  <a:close/>
                </a:path>
              </a:pathLst>
            </a:custGeom>
            <a:solidFill>
              <a:srgbClr val="F8FAFC"/>
            </a:solidFill>
            <a:ln>
              <a:noFill/>
            </a:ln>
            <a:effectLst>
              <a:outerShdw blurRad="57150" dist="19050" dir="10798281" algn="tl" rotWithShape="0">
                <a:srgbClr val="000000">
                  <a:alpha val="10000"/>
                </a:srgbClr>
              </a:outerShdw>
            </a:effectLst>
          </p:spPr>
        </p:sp>
        <p:sp>
          <p:nvSpPr>
            <p:cNvPr id="42" name="TextBox 42"/>
            <p:cNvSpPr txBox="1"/>
            <p:nvPr/>
          </p:nvSpPr>
          <p:spPr>
            <a:xfrm>
              <a:off x="9226868" y="1990249"/>
              <a:ext cx="594360" cy="19812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975" dirty="0">
                  <a:solidFill>
                    <a:srgbClr val="64748B"/>
                  </a:solidFill>
                  <a:latin typeface="Segoe UI"/>
                  <a:ea typeface="Microsoft YaHei"/>
                  <a:cs typeface="Segoe UI"/>
                </a:rPr>
                <a:t>城镇化率</a:t>
              </a:r>
            </a:p>
          </p:txBody>
        </p:sp>
        <p:sp>
          <p:nvSpPr>
            <p:cNvPr id="43" name="TextBox 43"/>
            <p:cNvSpPr txBox="1"/>
            <p:nvPr/>
          </p:nvSpPr>
          <p:spPr>
            <a:xfrm>
              <a:off x="9204960" y="2185035"/>
              <a:ext cx="1103709" cy="54864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2700" b="1" dirty="0">
                  <a:solidFill>
                    <a:srgbClr val="4A90D9"/>
                  </a:solidFill>
                  <a:latin typeface="Segoe UI"/>
                  <a:ea typeface="Microsoft YaHei"/>
                  <a:cs typeface="Segoe UI"/>
                </a:rPr>
                <a:t>72.14</a:t>
              </a:r>
            </a:p>
          </p:txBody>
        </p:sp>
        <p:sp>
          <p:nvSpPr>
            <p:cNvPr id="44" name="TextBox 44"/>
            <p:cNvSpPr txBox="1"/>
            <p:nvPr/>
          </p:nvSpPr>
          <p:spPr>
            <a:xfrm>
              <a:off x="10273665" y="2363152"/>
              <a:ext cx="111014" cy="21336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1050" dirty="0">
                  <a:solidFill>
                    <a:srgbClr val="64748B"/>
                  </a:solidFill>
                  <a:latin typeface="Segoe UI"/>
                  <a:ea typeface="Microsoft YaHei"/>
                  <a:cs typeface="Segoe UI"/>
                </a:rPr>
                <a:t>%</a:t>
              </a:r>
            </a:p>
          </p:txBody>
        </p:sp>
        <p:sp>
          <p:nvSpPr>
            <p:cNvPr id="45" name="TextBox 45"/>
            <p:cNvSpPr txBox="1"/>
            <p:nvPr/>
          </p:nvSpPr>
          <p:spPr>
            <a:xfrm>
              <a:off x="9227820" y="2569845"/>
              <a:ext cx="1074420" cy="18288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900" dirty="0">
                  <a:solidFill>
                    <a:srgbClr val="2ECC71"/>
                  </a:solidFill>
                  <a:latin typeface="Segoe UI"/>
                  <a:ea typeface="Microsoft YaHei"/>
                  <a:cs typeface="Segoe UI"/>
                </a:rPr>
                <a:t>高于全国平均水平</a:t>
              </a:r>
            </a:p>
          </p:txBody>
        </p:sp>
        <p:sp>
          <p:nvSpPr>
            <p:cNvPr id="46" name="Freeform 46"/>
            <p:cNvSpPr/>
            <p:nvPr/>
          </p:nvSpPr>
          <p:spPr>
            <a:xfrm>
              <a:off x="6572250" y="2952750"/>
              <a:ext cx="2286000" cy="952500"/>
            </a:xfrm>
            <a:custGeom>
              <a:avLst/>
              <a:gdLst/>
              <a:ahLst/>
              <a:cxnLst/>
              <a:rect l="l" t="t" r="r" b="b"/>
              <a:pathLst>
                <a:path w="2286000" h="952500">
                  <a:moveTo>
                    <a:pt x="57150" y="0"/>
                  </a:moveTo>
                  <a:lnTo>
                    <a:pt x="2228850" y="0"/>
                  </a:lnTo>
                  <a:cubicBezTo>
                    <a:pt x="2260413" y="0"/>
                    <a:pt x="2286000" y="25587"/>
                    <a:pt x="2286000" y="57150"/>
                  </a:cubicBezTo>
                  <a:lnTo>
                    <a:pt x="2286000" y="895350"/>
                  </a:lnTo>
                  <a:cubicBezTo>
                    <a:pt x="2286000" y="926913"/>
                    <a:pt x="2260413" y="952500"/>
                    <a:pt x="2228850" y="952500"/>
                  </a:cubicBezTo>
                  <a:lnTo>
                    <a:pt x="57150" y="952500"/>
                  </a:lnTo>
                  <a:cubicBezTo>
                    <a:pt x="25587" y="952500"/>
                    <a:pt x="0" y="926913"/>
                    <a:pt x="0" y="895350"/>
                  </a:cubicBezTo>
                  <a:lnTo>
                    <a:pt x="0" y="57150"/>
                  </a:lnTo>
                  <a:cubicBezTo>
                    <a:pt x="0" y="25587"/>
                    <a:pt x="25587" y="0"/>
                    <a:pt x="57150" y="0"/>
                  </a:cubicBezTo>
                  <a:close/>
                </a:path>
              </a:pathLst>
            </a:custGeom>
            <a:solidFill>
              <a:srgbClr val="F8FAFC"/>
            </a:solidFill>
            <a:ln>
              <a:noFill/>
            </a:ln>
            <a:effectLst>
              <a:outerShdw blurRad="57150" dist="19050" dir="10798281" algn="tl" rotWithShape="0">
                <a:srgbClr val="000000">
                  <a:alpha val="10000"/>
                </a:srgbClr>
              </a:outerShdw>
            </a:effectLst>
          </p:spPr>
        </p:sp>
        <p:sp>
          <p:nvSpPr>
            <p:cNvPr id="47" name="TextBox 47"/>
            <p:cNvSpPr txBox="1"/>
            <p:nvPr/>
          </p:nvSpPr>
          <p:spPr>
            <a:xfrm>
              <a:off x="6750368" y="3133249"/>
              <a:ext cx="736759" cy="19812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975" dirty="0">
                  <a:solidFill>
                    <a:srgbClr val="64748B"/>
                  </a:solidFill>
                  <a:latin typeface="Segoe UI"/>
                  <a:ea typeface="Microsoft YaHei"/>
                  <a:cs typeface="Segoe UI"/>
                </a:rPr>
                <a:t>二手房均价</a:t>
              </a:r>
            </a:p>
          </p:txBody>
        </p:sp>
        <p:sp>
          <p:nvSpPr>
            <p:cNvPr id="48" name="TextBox 48"/>
            <p:cNvSpPr txBox="1"/>
            <p:nvPr/>
          </p:nvSpPr>
          <p:spPr>
            <a:xfrm>
              <a:off x="6728460" y="3328035"/>
              <a:ext cx="1207222" cy="54864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2700" b="1" dirty="0">
                  <a:solidFill>
                    <a:srgbClr val="1E3A5F"/>
                  </a:solidFill>
                  <a:latin typeface="Segoe UI"/>
                  <a:ea typeface="Microsoft YaHei"/>
                  <a:cs typeface="Segoe UI"/>
                </a:rPr>
                <a:t>9,286</a:t>
              </a:r>
            </a:p>
          </p:txBody>
        </p:sp>
        <p:sp>
          <p:nvSpPr>
            <p:cNvPr id="49" name="TextBox 49"/>
            <p:cNvSpPr txBox="1"/>
            <p:nvPr/>
          </p:nvSpPr>
          <p:spPr>
            <a:xfrm>
              <a:off x="7987665" y="3506152"/>
              <a:ext cx="348710" cy="21336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1050" dirty="0">
                  <a:solidFill>
                    <a:srgbClr val="64748B"/>
                  </a:solidFill>
                  <a:latin typeface="Segoe UI"/>
                  <a:ea typeface="Microsoft YaHei"/>
                  <a:cs typeface="Segoe UI"/>
                </a:rPr>
                <a:t>元/㎡</a:t>
              </a:r>
            </a:p>
          </p:txBody>
        </p:sp>
        <p:sp>
          <p:nvSpPr>
            <p:cNvPr id="50" name="TextBox 50"/>
            <p:cNvSpPr txBox="1"/>
            <p:nvPr/>
          </p:nvSpPr>
          <p:spPr>
            <a:xfrm>
              <a:off x="6751320" y="3712845"/>
              <a:ext cx="811530" cy="18288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900" dirty="0">
                  <a:solidFill>
                    <a:srgbClr val="64748B"/>
                  </a:solidFill>
                  <a:latin typeface="Segoe UI"/>
                  <a:ea typeface="Microsoft YaHei"/>
                  <a:cs typeface="Segoe UI"/>
                </a:rPr>
                <a:t>市场相对平稳</a:t>
              </a:r>
            </a:p>
          </p:txBody>
        </p:sp>
        <p:sp>
          <p:nvSpPr>
            <p:cNvPr id="51" name="Freeform 51"/>
            <p:cNvSpPr/>
            <p:nvPr/>
          </p:nvSpPr>
          <p:spPr>
            <a:xfrm>
              <a:off x="9048750" y="2952750"/>
              <a:ext cx="2286000" cy="952500"/>
            </a:xfrm>
            <a:custGeom>
              <a:avLst/>
              <a:gdLst/>
              <a:ahLst/>
              <a:cxnLst/>
              <a:rect l="l" t="t" r="r" b="b"/>
              <a:pathLst>
                <a:path w="2286000" h="952500">
                  <a:moveTo>
                    <a:pt x="57150" y="0"/>
                  </a:moveTo>
                  <a:lnTo>
                    <a:pt x="2228850" y="0"/>
                  </a:lnTo>
                  <a:cubicBezTo>
                    <a:pt x="2260413" y="0"/>
                    <a:pt x="2286000" y="25587"/>
                    <a:pt x="2286000" y="57150"/>
                  </a:cubicBezTo>
                  <a:lnTo>
                    <a:pt x="2286000" y="895350"/>
                  </a:lnTo>
                  <a:cubicBezTo>
                    <a:pt x="2286000" y="926913"/>
                    <a:pt x="2260413" y="952500"/>
                    <a:pt x="2228850" y="952500"/>
                  </a:cubicBezTo>
                  <a:lnTo>
                    <a:pt x="57150" y="952500"/>
                  </a:lnTo>
                  <a:cubicBezTo>
                    <a:pt x="25587" y="952500"/>
                    <a:pt x="0" y="926913"/>
                    <a:pt x="0" y="895350"/>
                  </a:cubicBezTo>
                  <a:lnTo>
                    <a:pt x="0" y="57150"/>
                  </a:lnTo>
                  <a:cubicBezTo>
                    <a:pt x="0" y="25587"/>
                    <a:pt x="25587" y="0"/>
                    <a:pt x="57150" y="0"/>
                  </a:cubicBezTo>
                  <a:close/>
                </a:path>
              </a:pathLst>
            </a:custGeom>
            <a:solidFill>
              <a:srgbClr val="F8FAFC"/>
            </a:solidFill>
            <a:ln>
              <a:noFill/>
            </a:ln>
            <a:effectLst>
              <a:outerShdw blurRad="57150" dist="19050" dir="10798281" algn="tl" rotWithShape="0">
                <a:srgbClr val="000000">
                  <a:alpha val="10000"/>
                </a:srgbClr>
              </a:outerShdw>
            </a:effectLst>
          </p:spPr>
        </p:sp>
        <p:sp>
          <p:nvSpPr>
            <p:cNvPr id="52" name="TextBox 52"/>
            <p:cNvSpPr txBox="1"/>
            <p:nvPr/>
          </p:nvSpPr>
          <p:spPr>
            <a:xfrm>
              <a:off x="9226868" y="3133249"/>
              <a:ext cx="594360" cy="19812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975" dirty="0">
                  <a:solidFill>
                    <a:srgbClr val="64748B"/>
                  </a:solidFill>
                  <a:latin typeface="Segoe UI"/>
                  <a:ea typeface="Microsoft YaHei"/>
                  <a:cs typeface="Segoe UI"/>
                </a:rPr>
                <a:t>最高区域</a:t>
              </a:r>
            </a:p>
          </p:txBody>
        </p:sp>
        <p:sp>
          <p:nvSpPr>
            <p:cNvPr id="53" name="TextBox 53"/>
            <p:cNvSpPr txBox="1"/>
            <p:nvPr/>
          </p:nvSpPr>
          <p:spPr>
            <a:xfrm>
              <a:off x="9216390" y="3377565"/>
              <a:ext cx="873824" cy="36576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1800" b="1" dirty="0">
                  <a:solidFill>
                    <a:srgbClr val="1E3A5F"/>
                  </a:solidFill>
                  <a:latin typeface="Segoe UI"/>
                  <a:ea typeface="Microsoft YaHei"/>
                  <a:cs typeface="Segoe UI"/>
                </a:rPr>
                <a:t>渝北区</a:t>
              </a:r>
            </a:p>
          </p:txBody>
        </p:sp>
        <p:sp>
          <p:nvSpPr>
            <p:cNvPr id="54" name="TextBox 54"/>
            <p:cNvSpPr txBox="1"/>
            <p:nvPr/>
          </p:nvSpPr>
          <p:spPr>
            <a:xfrm>
              <a:off x="9225915" y="3696652"/>
              <a:ext cx="824103" cy="21336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1050" dirty="0">
                  <a:solidFill>
                    <a:srgbClr val="4A90D9"/>
                  </a:solidFill>
                  <a:latin typeface="Segoe UI"/>
                  <a:ea typeface="Microsoft YaHei"/>
                  <a:cs typeface="Segoe UI"/>
                </a:rPr>
                <a:t>11,779 元/㎡</a:t>
              </a:r>
            </a:p>
          </p:txBody>
        </p:sp>
        <p:sp>
          <p:nvSpPr>
            <p:cNvPr id="55" name="Freeform 55"/>
            <p:cNvSpPr/>
            <p:nvPr/>
          </p:nvSpPr>
          <p:spPr>
            <a:xfrm>
              <a:off x="6572250" y="4000500"/>
              <a:ext cx="4762500" cy="285750"/>
            </a:xfrm>
            <a:custGeom>
              <a:avLst/>
              <a:gdLst/>
              <a:ahLst/>
              <a:cxnLst/>
              <a:rect l="l" t="t" r="r" b="b"/>
              <a:pathLst>
                <a:path w="4762500" h="285750">
                  <a:moveTo>
                    <a:pt x="38100" y="0"/>
                  </a:moveTo>
                  <a:lnTo>
                    <a:pt x="4724400" y="0"/>
                  </a:lnTo>
                  <a:cubicBezTo>
                    <a:pt x="4745442" y="0"/>
                    <a:pt x="4762500" y="17058"/>
                    <a:pt x="4762500" y="38100"/>
                  </a:cubicBezTo>
                  <a:lnTo>
                    <a:pt x="4762500" y="247650"/>
                  </a:lnTo>
                  <a:cubicBezTo>
                    <a:pt x="4762500" y="268692"/>
                    <a:pt x="4745442" y="285750"/>
                    <a:pt x="4724400" y="285750"/>
                  </a:cubicBezTo>
                  <a:lnTo>
                    <a:pt x="38100" y="285750"/>
                  </a:lnTo>
                  <a:cubicBezTo>
                    <a:pt x="17058" y="285750"/>
                    <a:pt x="0" y="268692"/>
                    <a:pt x="0" y="247650"/>
                  </a:cubicBezTo>
                  <a:lnTo>
                    <a:pt x="0" y="38100"/>
                  </a:lnTo>
                  <a:cubicBezTo>
                    <a:pt x="0" y="17058"/>
                    <a:pt x="17058" y="0"/>
                    <a:pt x="38100" y="0"/>
                  </a:cubicBezTo>
                  <a:close/>
                </a:path>
              </a:pathLst>
            </a:custGeom>
            <a:solidFill>
              <a:srgbClr val="EBF4FF"/>
            </a:solidFill>
            <a:ln>
              <a:noFill/>
            </a:ln>
            <a:effectLst>
              <a:outerShdw blurRad="57150" dist="19050" dir="10798281" algn="tl" rotWithShape="0">
                <a:srgbClr val="000000">
                  <a:alpha val="10000"/>
                </a:srgbClr>
              </a:outerShdw>
            </a:effectLst>
          </p:spPr>
        </p:sp>
        <p:sp>
          <p:nvSpPr>
            <p:cNvPr id="56" name="TextBox 56"/>
            <p:cNvSpPr txBox="1"/>
            <p:nvPr/>
          </p:nvSpPr>
          <p:spPr>
            <a:xfrm>
              <a:off x="6751320" y="4093845"/>
              <a:ext cx="3289268" cy="18288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900" dirty="0">
                  <a:solidFill>
                    <a:srgbClr val="4A90D9"/>
                  </a:solidFill>
                  <a:latin typeface="Segoe UI"/>
                  <a:ea typeface="Microsoft YaHei"/>
                  <a:cs typeface="Segoe UI"/>
                </a:rPr>
                <a:t>💡 人口规模大但增长放缓，房价相对可控，城镇化率较高</a:t>
              </a:r>
            </a:p>
          </p:txBody>
        </p:sp>
      </p:grpSp>
      <p:grpSp>
        <p:nvGrpSpPr>
          <p:cNvPr id="92" name="Group 92"/>
          <p:cNvGrpSpPr/>
          <p:nvPr/>
        </p:nvGrpSpPr>
        <p:grpSpPr>
          <a:xfrm>
            <a:off x="571500" y="4476750"/>
            <a:ext cx="11049000" cy="1809750"/>
            <a:chOff x="571500" y="4476750"/>
            <a:chExt cx="11049000" cy="1809750"/>
          </a:xfrm>
          <a:effectLst>
            <a:outerShdw blurRad="57150" dist="19050" dir="10798281" algn="tl" rotWithShape="0">
              <a:srgbClr val="000000">
                <a:alpha val="10000"/>
              </a:srgbClr>
            </a:outerShdw>
          </a:effectLst>
        </p:grpSpPr>
        <p:sp>
          <p:nvSpPr>
            <p:cNvPr id="58" name="Freeform 58"/>
            <p:cNvSpPr/>
            <p:nvPr/>
          </p:nvSpPr>
          <p:spPr>
            <a:xfrm>
              <a:off x="571500" y="4476750"/>
              <a:ext cx="11049000" cy="1809750"/>
            </a:xfrm>
            <a:custGeom>
              <a:avLst/>
              <a:gdLst/>
              <a:ahLst/>
              <a:cxnLst/>
              <a:rect l="l" t="t" r="r" b="b"/>
              <a:pathLst>
                <a:path w="11049000" h="1809750">
                  <a:moveTo>
                    <a:pt x="76200" y="0"/>
                  </a:moveTo>
                  <a:lnTo>
                    <a:pt x="10972800" y="0"/>
                  </a:lnTo>
                  <a:cubicBezTo>
                    <a:pt x="11014884" y="0"/>
                    <a:pt x="11049000" y="34116"/>
                    <a:pt x="11049000" y="76200"/>
                  </a:cubicBezTo>
                  <a:lnTo>
                    <a:pt x="11049000" y="1733550"/>
                  </a:lnTo>
                  <a:cubicBezTo>
                    <a:pt x="11049000" y="1775634"/>
                    <a:pt x="11014884" y="1809750"/>
                    <a:pt x="10972800" y="1809750"/>
                  </a:cubicBezTo>
                  <a:lnTo>
                    <a:pt x="76200" y="1809750"/>
                  </a:lnTo>
                  <a:cubicBezTo>
                    <a:pt x="34116" y="1809750"/>
                    <a:pt x="0" y="1775634"/>
                    <a:pt x="0" y="1733550"/>
                  </a:cubicBezTo>
                  <a:lnTo>
                    <a:pt x="0" y="76200"/>
                  </a:lnTo>
                  <a:cubicBezTo>
                    <a:pt x="0" y="34116"/>
                    <a:pt x="34116" y="0"/>
                    <a:pt x="76200" y="0"/>
                  </a:cubicBezTo>
                  <a:close/>
                </a:path>
              </a:pathLst>
            </a:custGeom>
            <a:solidFill>
              <a:srgbClr val="FFFFFF"/>
            </a:solidFill>
            <a:ln>
              <a:noFill/>
            </a:ln>
            <a:effectLst>
              <a:outerShdw blurRad="57150" dist="19050" dir="10798281" algn="tl" rotWithShape="0">
                <a:srgbClr val="000000">
                  <a:alpha val="10000"/>
                </a:srgbClr>
              </a:outerShdw>
            </a:effectLst>
          </p:spPr>
        </p:sp>
        <p:sp>
          <p:nvSpPr>
            <p:cNvPr id="59" name="TextBox 59"/>
            <p:cNvSpPr txBox="1"/>
            <p:nvPr/>
          </p:nvSpPr>
          <p:spPr>
            <a:xfrm>
              <a:off x="840105" y="4664392"/>
              <a:ext cx="1628389" cy="27432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1350" b="1" dirty="0">
                  <a:solidFill>
                    <a:srgbClr val="1E3A5F"/>
                  </a:solidFill>
                  <a:latin typeface="Segoe UI"/>
                  <a:ea typeface="Microsoft YaHei"/>
                  <a:cs typeface="Segoe UI"/>
                </a:rPr>
                <a:t>1.5 地区综合评分</a:t>
              </a:r>
            </a:p>
          </p:txBody>
        </p:sp>
        <p:sp>
          <p:nvSpPr>
            <p:cNvPr id="60" name="Freeform 60"/>
            <p:cNvSpPr/>
            <p:nvPr/>
          </p:nvSpPr>
          <p:spPr>
            <a:xfrm>
              <a:off x="857250" y="5000625"/>
              <a:ext cx="1714500" cy="1143000"/>
            </a:xfrm>
            <a:custGeom>
              <a:avLst/>
              <a:gdLst/>
              <a:ahLst/>
              <a:cxnLst/>
              <a:rect l="l" t="t" r="r" b="b"/>
              <a:pathLst>
                <a:path w="1714500" h="1143000">
                  <a:moveTo>
                    <a:pt x="76200" y="0"/>
                  </a:moveTo>
                  <a:lnTo>
                    <a:pt x="1638300" y="0"/>
                  </a:lnTo>
                  <a:cubicBezTo>
                    <a:pt x="1680384" y="0"/>
                    <a:pt x="1714500" y="34116"/>
                    <a:pt x="1714500" y="76200"/>
                  </a:cubicBezTo>
                  <a:lnTo>
                    <a:pt x="1714500" y="1066800"/>
                  </a:lnTo>
                  <a:cubicBezTo>
                    <a:pt x="1714500" y="1108884"/>
                    <a:pt x="1680384" y="1143000"/>
                    <a:pt x="1638300" y="1143000"/>
                  </a:cubicBezTo>
                  <a:lnTo>
                    <a:pt x="76200" y="1143000"/>
                  </a:lnTo>
                  <a:cubicBezTo>
                    <a:pt x="34116" y="1143000"/>
                    <a:pt x="0" y="1108884"/>
                    <a:pt x="0" y="1066800"/>
                  </a:cubicBezTo>
                  <a:lnTo>
                    <a:pt x="0" y="76200"/>
                  </a:lnTo>
                  <a:cubicBezTo>
                    <a:pt x="0" y="34116"/>
                    <a:pt x="34116" y="0"/>
                    <a:pt x="76200" y="0"/>
                  </a:cubicBezTo>
                  <a:close/>
                </a:path>
              </a:pathLst>
            </a:custGeom>
            <a:solidFill>
              <a:srgbClr val="1E3A5F"/>
            </a:solidFill>
            <a:ln>
              <a:noFill/>
            </a:ln>
            <a:effectLst>
              <a:outerShdw blurRad="57150" dist="19050" dir="10798281" algn="tl" rotWithShape="0">
                <a:srgbClr val="000000">
                  <a:alpha val="10000"/>
                </a:srgbClr>
              </a:outerShdw>
            </a:effectLst>
          </p:spPr>
        </p:sp>
        <p:sp>
          <p:nvSpPr>
            <p:cNvPr id="61" name="TextBox 61"/>
            <p:cNvSpPr txBox="1"/>
            <p:nvPr/>
          </p:nvSpPr>
          <p:spPr>
            <a:xfrm>
              <a:off x="1394460" y="5268278"/>
              <a:ext cx="640080" cy="21336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1050" dirty="0">
                  <a:solidFill>
                    <a:srgbClr val="FFFFFF">
                      <a:alpha val="80000"/>
                    </a:srgbClr>
                  </a:solidFill>
                  <a:latin typeface="Segoe UI"/>
                  <a:ea typeface="Microsoft YaHei"/>
                  <a:cs typeface="Segoe UI"/>
                </a:rPr>
                <a:t>综合得分</a:t>
              </a:r>
            </a:p>
          </p:txBody>
        </p:sp>
        <p:sp>
          <p:nvSpPr>
            <p:cNvPr id="62" name="TextBox 62"/>
            <p:cNvSpPr txBox="1"/>
            <p:nvPr/>
          </p:nvSpPr>
          <p:spPr>
            <a:xfrm>
              <a:off x="1130513" y="5469255"/>
              <a:ext cx="1167975" cy="73152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3600" b="1" dirty="0">
                  <a:solidFill>
                    <a:srgbClr val="FFFFFF"/>
                  </a:solidFill>
                  <a:latin typeface="Segoe UI"/>
                  <a:ea typeface="Microsoft YaHei"/>
                  <a:cs typeface="Segoe UI"/>
                </a:rPr>
                <a:t>8.71</a:t>
              </a:r>
            </a:p>
          </p:txBody>
        </p:sp>
        <p:grpSp>
          <p:nvGrpSpPr>
            <p:cNvPr id="66" name="Group 66"/>
            <p:cNvGrpSpPr/>
            <p:nvPr/>
          </p:nvGrpSpPr>
          <p:grpSpPr>
            <a:xfrm>
              <a:off x="2857500" y="5000625"/>
              <a:ext cx="1333500" cy="576263"/>
              <a:chOff x="2857500" y="5000625"/>
              <a:chExt cx="1333500" cy="576263"/>
            </a:xfrm>
          </p:grpSpPr>
          <p:sp>
            <p:nvSpPr>
              <p:cNvPr id="63" name="Freeform 63"/>
              <p:cNvSpPr/>
              <p:nvPr/>
            </p:nvSpPr>
            <p:spPr>
              <a:xfrm>
                <a:off x="2857500" y="5000625"/>
                <a:ext cx="1333500" cy="523875"/>
              </a:xfrm>
              <a:custGeom>
                <a:avLst/>
                <a:gdLst/>
                <a:ahLst/>
                <a:cxnLst/>
                <a:rect l="l" t="t" r="r" b="b"/>
                <a:pathLst>
                  <a:path w="1333500" h="523875">
                    <a:moveTo>
                      <a:pt x="38100" y="0"/>
                    </a:moveTo>
                    <a:lnTo>
                      <a:pt x="1295400" y="0"/>
                    </a:lnTo>
                    <a:cubicBezTo>
                      <a:pt x="1316442" y="0"/>
                      <a:pt x="1333500" y="17058"/>
                      <a:pt x="1333500" y="38100"/>
                    </a:cubicBezTo>
                    <a:lnTo>
                      <a:pt x="1333500" y="485775"/>
                    </a:lnTo>
                    <a:cubicBezTo>
                      <a:pt x="1333500" y="506817"/>
                      <a:pt x="1316442" y="523875"/>
                      <a:pt x="1295400" y="523875"/>
                    </a:cubicBezTo>
                    <a:lnTo>
                      <a:pt x="38100" y="523875"/>
                    </a:lnTo>
                    <a:cubicBezTo>
                      <a:pt x="17058" y="523875"/>
                      <a:pt x="0" y="506817"/>
                      <a:pt x="0" y="485775"/>
                    </a:cubicBezTo>
                    <a:lnTo>
                      <a:pt x="0" y="38100"/>
                    </a:lnTo>
                    <a:cubicBezTo>
                      <a:pt x="0" y="17058"/>
                      <a:pt x="17058" y="0"/>
                      <a:pt x="38100" y="0"/>
                    </a:cubicBezTo>
                    <a:close/>
                  </a:path>
                </a:pathLst>
              </a:custGeom>
              <a:solidFill>
                <a:srgbClr val="EBF4FF"/>
              </a:solidFill>
              <a:ln>
                <a:noFill/>
              </a:ln>
              <a:effectLst>
                <a:outerShdw blurRad="57150" dist="19050" dir="10798281" algn="tl" rotWithShape="0">
                  <a:srgbClr val="000000">
                    <a:alpha val="10000"/>
                  </a:srgbClr>
                </a:outerShdw>
              </a:effectLst>
            </p:spPr>
          </p:sp>
          <p:sp>
            <p:nvSpPr>
              <p:cNvPr id="64" name="TextBox 64"/>
              <p:cNvSpPr txBox="1"/>
              <p:nvPr/>
            </p:nvSpPr>
            <p:spPr>
              <a:xfrm>
                <a:off x="3249930" y="5141595"/>
                <a:ext cx="548640" cy="18288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900" dirty="0">
                    <a:solidFill>
                      <a:srgbClr val="64748B"/>
                    </a:solidFill>
                    <a:latin typeface="Segoe UI"/>
                    <a:ea typeface="Microsoft YaHei"/>
                    <a:cs typeface="Segoe UI"/>
                  </a:rPr>
                  <a:t>经济实力</a:t>
                </a:r>
              </a:p>
            </p:txBody>
          </p:sp>
          <p:sp>
            <p:nvSpPr>
              <p:cNvPr id="65" name="TextBox 65"/>
              <p:cNvSpPr txBox="1"/>
              <p:nvPr/>
            </p:nvSpPr>
            <p:spPr>
              <a:xfrm>
                <a:off x="3279377" y="5302568"/>
                <a:ext cx="489747" cy="27432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1350" b="1" dirty="0">
                    <a:solidFill>
                      <a:srgbClr val="1E3A5F"/>
                    </a:solidFill>
                    <a:latin typeface="Segoe UI"/>
                    <a:ea typeface="Microsoft YaHei"/>
                    <a:cs typeface="Segoe UI"/>
                  </a:rPr>
                  <a:t>8.55</a:t>
                </a:r>
              </a:p>
            </p:txBody>
          </p:sp>
        </p:grpSp>
        <p:grpSp>
          <p:nvGrpSpPr>
            <p:cNvPr id="70" name="Group 70"/>
            <p:cNvGrpSpPr/>
            <p:nvPr/>
          </p:nvGrpSpPr>
          <p:grpSpPr>
            <a:xfrm>
              <a:off x="4381500" y="5000625"/>
              <a:ext cx="1333500" cy="576263"/>
              <a:chOff x="4381500" y="5000625"/>
              <a:chExt cx="1333500" cy="576263"/>
            </a:xfrm>
          </p:grpSpPr>
          <p:sp>
            <p:nvSpPr>
              <p:cNvPr id="67" name="Freeform 67"/>
              <p:cNvSpPr/>
              <p:nvPr/>
            </p:nvSpPr>
            <p:spPr>
              <a:xfrm>
                <a:off x="4381500" y="5000625"/>
                <a:ext cx="1333500" cy="523875"/>
              </a:xfrm>
              <a:custGeom>
                <a:avLst/>
                <a:gdLst/>
                <a:ahLst/>
                <a:cxnLst/>
                <a:rect l="l" t="t" r="r" b="b"/>
                <a:pathLst>
                  <a:path w="1333500" h="523875">
                    <a:moveTo>
                      <a:pt x="38100" y="0"/>
                    </a:moveTo>
                    <a:lnTo>
                      <a:pt x="1295400" y="0"/>
                    </a:lnTo>
                    <a:cubicBezTo>
                      <a:pt x="1316442" y="0"/>
                      <a:pt x="1333500" y="17058"/>
                      <a:pt x="1333500" y="38100"/>
                    </a:cubicBezTo>
                    <a:lnTo>
                      <a:pt x="1333500" y="485775"/>
                    </a:lnTo>
                    <a:cubicBezTo>
                      <a:pt x="1333500" y="506817"/>
                      <a:pt x="1316442" y="523875"/>
                      <a:pt x="1295400" y="523875"/>
                    </a:cubicBezTo>
                    <a:lnTo>
                      <a:pt x="38100" y="523875"/>
                    </a:lnTo>
                    <a:cubicBezTo>
                      <a:pt x="17058" y="523875"/>
                      <a:pt x="0" y="506817"/>
                      <a:pt x="0" y="485775"/>
                    </a:cubicBezTo>
                    <a:lnTo>
                      <a:pt x="0" y="38100"/>
                    </a:lnTo>
                    <a:cubicBezTo>
                      <a:pt x="0" y="17058"/>
                      <a:pt x="17058" y="0"/>
                      <a:pt x="38100" y="0"/>
                    </a:cubicBezTo>
                    <a:close/>
                  </a:path>
                </a:pathLst>
              </a:custGeom>
              <a:solidFill>
                <a:srgbClr val="EBF4FF"/>
              </a:solidFill>
              <a:ln>
                <a:noFill/>
              </a:ln>
              <a:effectLst>
                <a:outerShdw blurRad="57150" dist="19050" dir="10798281" algn="tl" rotWithShape="0">
                  <a:srgbClr val="000000">
                    <a:alpha val="10000"/>
                  </a:srgbClr>
                </a:outerShdw>
              </a:effectLst>
            </p:spPr>
          </p:sp>
          <p:sp>
            <p:nvSpPr>
              <p:cNvPr id="68" name="TextBox 68"/>
              <p:cNvSpPr txBox="1"/>
              <p:nvPr/>
            </p:nvSpPr>
            <p:spPr>
              <a:xfrm>
                <a:off x="4773930" y="5141595"/>
                <a:ext cx="548640" cy="18288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900" dirty="0">
                    <a:solidFill>
                      <a:srgbClr val="64748B"/>
                    </a:solidFill>
                    <a:latin typeface="Segoe UI"/>
                    <a:ea typeface="Microsoft YaHei"/>
                    <a:cs typeface="Segoe UI"/>
                  </a:rPr>
                  <a:t>财政实力</a:t>
                </a:r>
              </a:p>
            </p:txBody>
          </p:sp>
          <p:sp>
            <p:nvSpPr>
              <p:cNvPr id="69" name="TextBox 69"/>
              <p:cNvSpPr txBox="1"/>
              <p:nvPr/>
            </p:nvSpPr>
            <p:spPr>
              <a:xfrm>
                <a:off x="4803377" y="5302568"/>
                <a:ext cx="489747" cy="27432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1350" b="1" dirty="0">
                    <a:solidFill>
                      <a:srgbClr val="1E3A5F"/>
                    </a:solidFill>
                    <a:latin typeface="Segoe UI"/>
                    <a:ea typeface="Microsoft YaHei"/>
                    <a:cs typeface="Segoe UI"/>
                  </a:rPr>
                  <a:t>8.86</a:t>
                </a:r>
              </a:p>
            </p:txBody>
          </p:sp>
        </p:grpSp>
        <p:grpSp>
          <p:nvGrpSpPr>
            <p:cNvPr id="74" name="Group 74"/>
            <p:cNvGrpSpPr/>
            <p:nvPr/>
          </p:nvGrpSpPr>
          <p:grpSpPr>
            <a:xfrm>
              <a:off x="5905500" y="5000625"/>
              <a:ext cx="1333500" cy="576263"/>
              <a:chOff x="5905500" y="5000625"/>
              <a:chExt cx="1333500" cy="576263"/>
            </a:xfrm>
          </p:grpSpPr>
          <p:sp>
            <p:nvSpPr>
              <p:cNvPr id="71" name="Freeform 71"/>
              <p:cNvSpPr/>
              <p:nvPr/>
            </p:nvSpPr>
            <p:spPr>
              <a:xfrm>
                <a:off x="5905500" y="5000625"/>
                <a:ext cx="1333500" cy="523875"/>
              </a:xfrm>
              <a:custGeom>
                <a:avLst/>
                <a:gdLst/>
                <a:ahLst/>
                <a:cxnLst/>
                <a:rect l="l" t="t" r="r" b="b"/>
                <a:pathLst>
                  <a:path w="1333500" h="523875">
                    <a:moveTo>
                      <a:pt x="38100" y="0"/>
                    </a:moveTo>
                    <a:lnTo>
                      <a:pt x="1295400" y="0"/>
                    </a:lnTo>
                    <a:cubicBezTo>
                      <a:pt x="1316442" y="0"/>
                      <a:pt x="1333500" y="17058"/>
                      <a:pt x="1333500" y="38100"/>
                    </a:cubicBezTo>
                    <a:lnTo>
                      <a:pt x="1333500" y="485775"/>
                    </a:lnTo>
                    <a:cubicBezTo>
                      <a:pt x="1333500" y="506817"/>
                      <a:pt x="1316442" y="523875"/>
                      <a:pt x="1295400" y="523875"/>
                    </a:cubicBezTo>
                    <a:lnTo>
                      <a:pt x="38100" y="523875"/>
                    </a:lnTo>
                    <a:cubicBezTo>
                      <a:pt x="17058" y="523875"/>
                      <a:pt x="0" y="506817"/>
                      <a:pt x="0" y="485775"/>
                    </a:cubicBezTo>
                    <a:lnTo>
                      <a:pt x="0" y="38100"/>
                    </a:lnTo>
                    <a:cubicBezTo>
                      <a:pt x="0" y="17058"/>
                      <a:pt x="17058" y="0"/>
                      <a:pt x="38100" y="0"/>
                    </a:cubicBezTo>
                    <a:close/>
                  </a:path>
                </a:pathLst>
              </a:custGeom>
              <a:solidFill>
                <a:srgbClr val="EBF4FF"/>
              </a:solidFill>
              <a:ln>
                <a:noFill/>
              </a:ln>
              <a:effectLst>
                <a:outerShdw blurRad="57150" dist="19050" dir="10798281" algn="tl" rotWithShape="0">
                  <a:srgbClr val="000000">
                    <a:alpha val="10000"/>
                  </a:srgbClr>
                </a:outerShdw>
              </a:effectLst>
            </p:spPr>
          </p:sp>
          <p:sp>
            <p:nvSpPr>
              <p:cNvPr id="72" name="TextBox 72"/>
              <p:cNvSpPr txBox="1"/>
              <p:nvPr/>
            </p:nvSpPr>
            <p:spPr>
              <a:xfrm>
                <a:off x="6297930" y="5141595"/>
                <a:ext cx="548640" cy="18288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900" dirty="0">
                    <a:solidFill>
                      <a:srgbClr val="64748B"/>
                    </a:solidFill>
                    <a:latin typeface="Segoe UI"/>
                    <a:ea typeface="Microsoft YaHei"/>
                    <a:cs typeface="Segoe UI"/>
                  </a:rPr>
                  <a:t>债务压力</a:t>
                </a:r>
              </a:p>
            </p:txBody>
          </p:sp>
          <p:sp>
            <p:nvSpPr>
              <p:cNvPr id="73" name="TextBox 73"/>
              <p:cNvSpPr txBox="1"/>
              <p:nvPr/>
            </p:nvSpPr>
            <p:spPr>
              <a:xfrm>
                <a:off x="6327377" y="5302568"/>
                <a:ext cx="489747" cy="27432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1350" b="1" dirty="0">
                    <a:solidFill>
                      <a:srgbClr val="F59E0B"/>
                    </a:solidFill>
                    <a:latin typeface="Segoe UI"/>
                    <a:ea typeface="Microsoft YaHei"/>
                    <a:cs typeface="Segoe UI"/>
                  </a:rPr>
                  <a:t>8.24</a:t>
                </a:r>
              </a:p>
            </p:txBody>
          </p:sp>
        </p:grpSp>
        <p:grpSp>
          <p:nvGrpSpPr>
            <p:cNvPr id="78" name="Group 78"/>
            <p:cNvGrpSpPr/>
            <p:nvPr/>
          </p:nvGrpSpPr>
          <p:grpSpPr>
            <a:xfrm>
              <a:off x="2857500" y="5619750"/>
              <a:ext cx="1333500" cy="576262"/>
              <a:chOff x="2857500" y="5619750"/>
              <a:chExt cx="1333500" cy="576262"/>
            </a:xfrm>
          </p:grpSpPr>
          <p:sp>
            <p:nvSpPr>
              <p:cNvPr id="75" name="Freeform 75"/>
              <p:cNvSpPr/>
              <p:nvPr/>
            </p:nvSpPr>
            <p:spPr>
              <a:xfrm>
                <a:off x="2857500" y="5619750"/>
                <a:ext cx="1333500" cy="523875"/>
              </a:xfrm>
              <a:custGeom>
                <a:avLst/>
                <a:gdLst/>
                <a:ahLst/>
                <a:cxnLst/>
                <a:rect l="l" t="t" r="r" b="b"/>
                <a:pathLst>
                  <a:path w="1333500" h="523875">
                    <a:moveTo>
                      <a:pt x="38100" y="0"/>
                    </a:moveTo>
                    <a:lnTo>
                      <a:pt x="1295400" y="0"/>
                    </a:lnTo>
                    <a:cubicBezTo>
                      <a:pt x="1316442" y="0"/>
                      <a:pt x="1333500" y="17058"/>
                      <a:pt x="1333500" y="38100"/>
                    </a:cubicBezTo>
                    <a:lnTo>
                      <a:pt x="1333500" y="485775"/>
                    </a:lnTo>
                    <a:cubicBezTo>
                      <a:pt x="1333500" y="506817"/>
                      <a:pt x="1316442" y="523875"/>
                      <a:pt x="1295400" y="523875"/>
                    </a:cubicBezTo>
                    <a:lnTo>
                      <a:pt x="38100" y="523875"/>
                    </a:lnTo>
                    <a:cubicBezTo>
                      <a:pt x="17058" y="523875"/>
                      <a:pt x="0" y="506817"/>
                      <a:pt x="0" y="485775"/>
                    </a:cubicBezTo>
                    <a:lnTo>
                      <a:pt x="0" y="38100"/>
                    </a:lnTo>
                    <a:cubicBezTo>
                      <a:pt x="0" y="17058"/>
                      <a:pt x="17058" y="0"/>
                      <a:pt x="38100" y="0"/>
                    </a:cubicBezTo>
                    <a:close/>
                  </a:path>
                </a:pathLst>
              </a:custGeom>
              <a:solidFill>
                <a:srgbClr val="EBF4FF"/>
              </a:solidFill>
              <a:ln>
                <a:noFill/>
              </a:ln>
              <a:effectLst>
                <a:outerShdw blurRad="57150" dist="19050" dir="10798281" algn="tl" rotWithShape="0">
                  <a:srgbClr val="000000">
                    <a:alpha val="10000"/>
                  </a:srgbClr>
                </a:outerShdw>
              </a:effectLst>
            </p:spPr>
          </p:sp>
          <p:sp>
            <p:nvSpPr>
              <p:cNvPr id="76" name="TextBox 76"/>
              <p:cNvSpPr txBox="1"/>
              <p:nvPr/>
            </p:nvSpPr>
            <p:spPr>
              <a:xfrm>
                <a:off x="3249930" y="5760720"/>
                <a:ext cx="548640" cy="18288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900" dirty="0">
                    <a:solidFill>
                      <a:srgbClr val="64748B"/>
                    </a:solidFill>
                    <a:latin typeface="Segoe UI"/>
                    <a:ea typeface="Microsoft YaHei"/>
                    <a:cs typeface="Segoe UI"/>
                  </a:rPr>
                  <a:t>金融资源</a:t>
                </a:r>
              </a:p>
            </p:txBody>
          </p:sp>
          <p:sp>
            <p:nvSpPr>
              <p:cNvPr id="77" name="TextBox 77"/>
              <p:cNvSpPr txBox="1"/>
              <p:nvPr/>
            </p:nvSpPr>
            <p:spPr>
              <a:xfrm>
                <a:off x="3305255" y="5921692"/>
                <a:ext cx="437990" cy="27432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1350" b="1" dirty="0">
                    <a:solidFill>
                      <a:srgbClr val="1E3A5F"/>
                    </a:solidFill>
                    <a:latin typeface="Segoe UI"/>
                    <a:ea typeface="Microsoft YaHei"/>
                    <a:cs typeface="Segoe UI"/>
                  </a:rPr>
                  <a:t>9.15</a:t>
                </a:r>
              </a:p>
            </p:txBody>
          </p:sp>
        </p:grpSp>
        <p:grpSp>
          <p:nvGrpSpPr>
            <p:cNvPr id="82" name="Group 82"/>
            <p:cNvGrpSpPr/>
            <p:nvPr/>
          </p:nvGrpSpPr>
          <p:grpSpPr>
            <a:xfrm>
              <a:off x="4381500" y="5619750"/>
              <a:ext cx="1333500" cy="576262"/>
              <a:chOff x="4381500" y="5619750"/>
              <a:chExt cx="1333500" cy="576262"/>
            </a:xfrm>
          </p:grpSpPr>
          <p:sp>
            <p:nvSpPr>
              <p:cNvPr id="79" name="Freeform 79"/>
              <p:cNvSpPr/>
              <p:nvPr/>
            </p:nvSpPr>
            <p:spPr>
              <a:xfrm>
                <a:off x="4381500" y="5619750"/>
                <a:ext cx="1333500" cy="523875"/>
              </a:xfrm>
              <a:custGeom>
                <a:avLst/>
                <a:gdLst/>
                <a:ahLst/>
                <a:cxnLst/>
                <a:rect l="l" t="t" r="r" b="b"/>
                <a:pathLst>
                  <a:path w="1333500" h="523875">
                    <a:moveTo>
                      <a:pt x="38100" y="0"/>
                    </a:moveTo>
                    <a:lnTo>
                      <a:pt x="1295400" y="0"/>
                    </a:lnTo>
                    <a:cubicBezTo>
                      <a:pt x="1316442" y="0"/>
                      <a:pt x="1333500" y="17058"/>
                      <a:pt x="1333500" y="38100"/>
                    </a:cubicBezTo>
                    <a:lnTo>
                      <a:pt x="1333500" y="485775"/>
                    </a:lnTo>
                    <a:cubicBezTo>
                      <a:pt x="1333500" y="506817"/>
                      <a:pt x="1316442" y="523875"/>
                      <a:pt x="1295400" y="523875"/>
                    </a:cubicBezTo>
                    <a:lnTo>
                      <a:pt x="38100" y="523875"/>
                    </a:lnTo>
                    <a:cubicBezTo>
                      <a:pt x="17058" y="523875"/>
                      <a:pt x="0" y="506817"/>
                      <a:pt x="0" y="485775"/>
                    </a:cubicBezTo>
                    <a:lnTo>
                      <a:pt x="0" y="38100"/>
                    </a:lnTo>
                    <a:cubicBezTo>
                      <a:pt x="0" y="17058"/>
                      <a:pt x="17058" y="0"/>
                      <a:pt x="38100" y="0"/>
                    </a:cubicBezTo>
                    <a:close/>
                  </a:path>
                </a:pathLst>
              </a:custGeom>
              <a:solidFill>
                <a:srgbClr val="EBF4FF"/>
              </a:solidFill>
              <a:ln>
                <a:noFill/>
              </a:ln>
              <a:effectLst>
                <a:outerShdw blurRad="57150" dist="19050" dir="10798281" algn="tl" rotWithShape="0">
                  <a:srgbClr val="000000">
                    <a:alpha val="10000"/>
                  </a:srgbClr>
                </a:outerShdw>
              </a:effectLst>
            </p:spPr>
          </p:sp>
          <p:sp>
            <p:nvSpPr>
              <p:cNvPr id="80" name="TextBox 80"/>
              <p:cNvSpPr txBox="1"/>
              <p:nvPr/>
            </p:nvSpPr>
            <p:spPr>
              <a:xfrm>
                <a:off x="4773930" y="5760720"/>
                <a:ext cx="548640" cy="18288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900" dirty="0">
                    <a:solidFill>
                      <a:srgbClr val="64748B"/>
                    </a:solidFill>
                    <a:latin typeface="Segoe UI"/>
                    <a:ea typeface="Microsoft YaHei"/>
                    <a:cs typeface="Segoe UI"/>
                  </a:rPr>
                  <a:t>信用风险</a:t>
                </a:r>
              </a:p>
            </p:txBody>
          </p:sp>
          <p:sp>
            <p:nvSpPr>
              <p:cNvPr id="81" name="TextBox 81"/>
              <p:cNvSpPr txBox="1"/>
              <p:nvPr/>
            </p:nvSpPr>
            <p:spPr>
              <a:xfrm>
                <a:off x="4803377" y="5921692"/>
                <a:ext cx="489747" cy="27432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1350" b="1" dirty="0">
                    <a:solidFill>
                      <a:srgbClr val="2ECC71"/>
                    </a:solidFill>
                    <a:latin typeface="Segoe UI"/>
                    <a:ea typeface="Microsoft YaHei"/>
                    <a:cs typeface="Segoe UI"/>
                  </a:rPr>
                  <a:t>9.48</a:t>
                </a:r>
              </a:p>
            </p:txBody>
          </p:sp>
        </p:grpSp>
        <p:grpSp>
          <p:nvGrpSpPr>
            <p:cNvPr id="86" name="Group 86"/>
            <p:cNvGrpSpPr/>
            <p:nvPr/>
          </p:nvGrpSpPr>
          <p:grpSpPr>
            <a:xfrm>
              <a:off x="5905500" y="5619750"/>
              <a:ext cx="1333500" cy="576262"/>
              <a:chOff x="5905500" y="5619750"/>
              <a:chExt cx="1333500" cy="576262"/>
            </a:xfrm>
          </p:grpSpPr>
          <p:sp>
            <p:nvSpPr>
              <p:cNvPr id="83" name="Freeform 83"/>
              <p:cNvSpPr/>
              <p:nvPr/>
            </p:nvSpPr>
            <p:spPr>
              <a:xfrm>
                <a:off x="5905500" y="5619750"/>
                <a:ext cx="1333500" cy="523875"/>
              </a:xfrm>
              <a:custGeom>
                <a:avLst/>
                <a:gdLst/>
                <a:ahLst/>
                <a:cxnLst/>
                <a:rect l="l" t="t" r="r" b="b"/>
                <a:pathLst>
                  <a:path w="1333500" h="523875">
                    <a:moveTo>
                      <a:pt x="38100" y="0"/>
                    </a:moveTo>
                    <a:lnTo>
                      <a:pt x="1295400" y="0"/>
                    </a:lnTo>
                    <a:cubicBezTo>
                      <a:pt x="1316442" y="0"/>
                      <a:pt x="1333500" y="17058"/>
                      <a:pt x="1333500" y="38100"/>
                    </a:cubicBezTo>
                    <a:lnTo>
                      <a:pt x="1333500" y="485775"/>
                    </a:lnTo>
                    <a:cubicBezTo>
                      <a:pt x="1333500" y="506817"/>
                      <a:pt x="1316442" y="523875"/>
                      <a:pt x="1295400" y="523875"/>
                    </a:cubicBezTo>
                    <a:lnTo>
                      <a:pt x="38100" y="523875"/>
                    </a:lnTo>
                    <a:cubicBezTo>
                      <a:pt x="17058" y="523875"/>
                      <a:pt x="0" y="506817"/>
                      <a:pt x="0" y="485775"/>
                    </a:cubicBezTo>
                    <a:lnTo>
                      <a:pt x="0" y="38100"/>
                    </a:lnTo>
                    <a:cubicBezTo>
                      <a:pt x="0" y="17058"/>
                      <a:pt x="17058" y="0"/>
                      <a:pt x="38100" y="0"/>
                    </a:cubicBezTo>
                    <a:close/>
                  </a:path>
                </a:pathLst>
              </a:custGeom>
              <a:solidFill>
                <a:srgbClr val="EBF4FF"/>
              </a:solidFill>
              <a:ln>
                <a:noFill/>
              </a:ln>
              <a:effectLst>
                <a:outerShdw blurRad="57150" dist="19050" dir="10798281" algn="tl" rotWithShape="0">
                  <a:srgbClr val="000000">
                    <a:alpha val="10000"/>
                  </a:srgbClr>
                </a:outerShdw>
              </a:effectLst>
            </p:spPr>
          </p:sp>
          <p:sp>
            <p:nvSpPr>
              <p:cNvPr id="84" name="TextBox 84"/>
              <p:cNvSpPr txBox="1"/>
              <p:nvPr/>
            </p:nvSpPr>
            <p:spPr>
              <a:xfrm>
                <a:off x="6297930" y="5760720"/>
                <a:ext cx="548640" cy="18288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900" dirty="0">
                    <a:solidFill>
                      <a:srgbClr val="64748B"/>
                    </a:solidFill>
                    <a:latin typeface="Segoe UI"/>
                    <a:ea typeface="Microsoft YaHei"/>
                    <a:cs typeface="Segoe UI"/>
                  </a:rPr>
                  <a:t>科创能力</a:t>
                </a:r>
              </a:p>
            </p:txBody>
          </p:sp>
          <p:sp>
            <p:nvSpPr>
              <p:cNvPr id="85" name="TextBox 85"/>
              <p:cNvSpPr txBox="1"/>
              <p:nvPr/>
            </p:nvSpPr>
            <p:spPr>
              <a:xfrm>
                <a:off x="6327377" y="5921692"/>
                <a:ext cx="489747" cy="27432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1350" b="1" dirty="0">
                    <a:solidFill>
                      <a:srgbClr val="1E3A5F"/>
                    </a:solidFill>
                    <a:latin typeface="Segoe UI"/>
                    <a:ea typeface="Microsoft YaHei"/>
                    <a:cs typeface="Segoe UI"/>
                  </a:rPr>
                  <a:t>8.93</a:t>
                </a:r>
              </a:p>
            </p:txBody>
          </p:sp>
        </p:grpSp>
        <p:sp>
          <p:nvSpPr>
            <p:cNvPr id="87" name="Freeform 87"/>
            <p:cNvSpPr/>
            <p:nvPr/>
          </p:nvSpPr>
          <p:spPr>
            <a:xfrm>
              <a:off x="7620000" y="5000625"/>
              <a:ext cx="3810000" cy="1143000"/>
            </a:xfrm>
            <a:custGeom>
              <a:avLst/>
              <a:gdLst/>
              <a:ahLst/>
              <a:cxnLst/>
              <a:rect l="l" t="t" r="r" b="b"/>
              <a:pathLst>
                <a:path w="3810000" h="1143000">
                  <a:moveTo>
                    <a:pt x="76200" y="0"/>
                  </a:moveTo>
                  <a:lnTo>
                    <a:pt x="3733800" y="0"/>
                  </a:lnTo>
                  <a:cubicBezTo>
                    <a:pt x="3775884" y="0"/>
                    <a:pt x="3810000" y="34116"/>
                    <a:pt x="3810000" y="76200"/>
                  </a:cubicBezTo>
                  <a:lnTo>
                    <a:pt x="3810000" y="1066800"/>
                  </a:lnTo>
                  <a:cubicBezTo>
                    <a:pt x="3810000" y="1108884"/>
                    <a:pt x="3775884" y="1143000"/>
                    <a:pt x="3733800" y="1143000"/>
                  </a:cubicBezTo>
                  <a:lnTo>
                    <a:pt x="76200" y="1143000"/>
                  </a:lnTo>
                  <a:cubicBezTo>
                    <a:pt x="34116" y="1143000"/>
                    <a:pt x="0" y="1108884"/>
                    <a:pt x="0" y="1066800"/>
                  </a:cubicBezTo>
                  <a:lnTo>
                    <a:pt x="0" y="76200"/>
                  </a:lnTo>
                  <a:cubicBezTo>
                    <a:pt x="0" y="34116"/>
                    <a:pt x="34116" y="0"/>
                    <a:pt x="76200" y="0"/>
                  </a:cubicBezTo>
                  <a:close/>
                </a:path>
              </a:pathLst>
            </a:custGeom>
            <a:solidFill>
              <a:srgbClr val="F8FAFC"/>
            </a:solidFill>
            <a:ln>
              <a:noFill/>
            </a:ln>
            <a:effectLst>
              <a:outerShdw blurRad="57150" dist="19050" dir="10798281" algn="tl" rotWithShape="0">
                <a:srgbClr val="000000">
                  <a:alpha val="10000"/>
                </a:srgbClr>
              </a:outerShdw>
            </a:effectLst>
          </p:spPr>
        </p:sp>
        <p:sp>
          <p:nvSpPr>
            <p:cNvPr id="88" name="TextBox 88"/>
            <p:cNvSpPr txBox="1"/>
            <p:nvPr/>
          </p:nvSpPr>
          <p:spPr>
            <a:xfrm>
              <a:off x="7892415" y="5173028"/>
              <a:ext cx="670750" cy="21336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1050" b="1" dirty="0">
                  <a:solidFill>
                    <a:srgbClr val="1E3A5F"/>
                  </a:solidFill>
                  <a:latin typeface="Segoe UI"/>
                  <a:ea typeface="Microsoft YaHei"/>
                  <a:cs typeface="Segoe UI"/>
                </a:rPr>
                <a:t>评分解读</a:t>
              </a:r>
            </a:p>
          </p:txBody>
        </p:sp>
        <p:sp>
          <p:nvSpPr>
            <p:cNvPr id="89" name="TextBox 89"/>
            <p:cNvSpPr txBox="1"/>
            <p:nvPr/>
          </p:nvSpPr>
          <p:spPr>
            <a:xfrm>
              <a:off x="7893368" y="5466874"/>
              <a:ext cx="1854589" cy="19812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975" dirty="0">
                  <a:solidFill>
                    <a:srgbClr val="334155"/>
                  </a:solidFill>
                  <a:latin typeface="Segoe UI"/>
                  <a:ea typeface="Microsoft YaHei"/>
                  <a:cs typeface="Segoe UI"/>
                </a:rPr>
                <a:t>• 综合实力处于全国领先水平</a:t>
              </a:r>
            </a:p>
          </p:txBody>
        </p:sp>
        <p:sp>
          <p:nvSpPr>
            <p:cNvPr id="90" name="TextBox 90"/>
            <p:cNvSpPr txBox="1"/>
            <p:nvPr/>
          </p:nvSpPr>
          <p:spPr>
            <a:xfrm>
              <a:off x="7893368" y="5676424"/>
              <a:ext cx="2566583" cy="19812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975" dirty="0">
                  <a:solidFill>
                    <a:srgbClr val="334155"/>
                  </a:solidFill>
                  <a:latin typeface="Segoe UI"/>
                  <a:ea typeface="Microsoft YaHei"/>
                  <a:cs typeface="Segoe UI"/>
                </a:rPr>
                <a:t>• 信用风险可控，城投利差处于历史低位</a:t>
              </a:r>
            </a:p>
          </p:txBody>
        </p:sp>
        <p:sp>
          <p:nvSpPr>
            <p:cNvPr id="91" name="TextBox 91"/>
            <p:cNvSpPr txBox="1"/>
            <p:nvPr/>
          </p:nvSpPr>
          <p:spPr>
            <a:xfrm>
              <a:off x="7893368" y="5885974"/>
              <a:ext cx="1996988" cy="19812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975" dirty="0">
                  <a:solidFill>
                    <a:srgbClr val="334155"/>
                  </a:solidFill>
                  <a:latin typeface="Segoe UI"/>
                  <a:ea typeface="Microsoft YaHei"/>
                  <a:cs typeface="Segoe UI"/>
                </a:rPr>
                <a:t>• 金融资源丰富，科创能力较强</a:t>
              </a:r>
            </a:p>
          </p:txBody>
        </p:sp>
      </p:grpSp>
      <p:sp>
        <p:nvSpPr>
          <p:cNvPr id="93" name="Rectangle 93"/>
          <p:cNvSpPr/>
          <p:nvPr/>
        </p:nvSpPr>
        <p:spPr>
          <a:xfrm>
            <a:off x="0" y="6819900"/>
            <a:ext cx="12192000" cy="38100"/>
          </a:xfrm>
          <a:prstGeom prst="rect">
            <a:avLst/>
          </a:prstGeom>
          <a:solidFill>
            <a:srgbClr val="1E3A5F"/>
          </a:solidFill>
          <a:ln>
            <a:noFill/>
          </a:ln>
        </p:spPr>
      </p:sp>
    </p:spTree>
  </p:cSld>
  <p:clrMapOvr>
    <a:masterClrMapping/>
  </p:clrMapOvr>
  <p:transition dur="400">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p:nvPr/>
        </p:nvSpPr>
        <p:spPr>
          <a:xfrm>
            <a:off x="0" y="0"/>
            <a:ext cx="12192000" cy="6858000"/>
          </a:xfrm>
          <a:prstGeom prst="rect">
            <a:avLst/>
          </a:prstGeom>
          <a:gradFill>
            <a:gsLst>
              <a:gs pos="0">
                <a:srgbClr val="1E3A5F"/>
              </a:gs>
              <a:gs pos="100000">
                <a:srgbClr val="2E5A8B"/>
              </a:gs>
            </a:gsLst>
            <a:lin ang="2700000" scaled="1"/>
          </a:gradFill>
          <a:ln>
            <a:noFill/>
          </a:ln>
        </p:spPr>
      </p:sp>
      <p:sp>
        <p:nvSpPr>
          <p:cNvPr id="3" name="TextBox 3"/>
          <p:cNvSpPr txBox="1"/>
          <p:nvPr/>
        </p:nvSpPr>
        <p:spPr>
          <a:xfrm>
            <a:off x="7566184" y="1524000"/>
            <a:ext cx="5822633" cy="6096000"/>
          </a:xfrm>
          <a:prstGeom prst="rect">
            <a:avLst/>
          </a:prstGeom>
          <a:noFill/>
          <a:ln>
            <a:noFill/>
          </a:ln>
        </p:spPr>
        <p:txBody>
          <a:bodyPr wrap="none" lIns="0" tIns="0" rIns="0" bIns="0" anchor="t" anchorCtr="0">
            <a:spAutoFit/>
          </a:bodyPr>
          <a:lstStyle/>
          <a:p>
            <a:pPr algn="ctr"/>
            <a:r>
              <a:rPr lang="zh-CN" sz="30000" b="1" dirty="0">
                <a:solidFill>
                  <a:srgbClr val="FFFFFF">
                    <a:alpha val="5000"/>
                  </a:srgbClr>
                </a:solidFill>
                <a:latin typeface="Segoe UI"/>
                <a:ea typeface="Microsoft YaHei"/>
                <a:cs typeface="Segoe UI"/>
              </a:rPr>
              <a:t>02</a:t>
            </a:r>
          </a:p>
        </p:txBody>
      </p:sp>
      <p:sp>
        <p:nvSpPr>
          <p:cNvPr id="4" name="Rectangle 4"/>
          <p:cNvSpPr/>
          <p:nvPr/>
        </p:nvSpPr>
        <p:spPr>
          <a:xfrm>
            <a:off x="762000" y="2857500"/>
            <a:ext cx="57150" cy="1143000"/>
          </a:xfrm>
          <a:prstGeom prst="rect">
            <a:avLst/>
          </a:prstGeom>
          <a:solidFill>
            <a:srgbClr val="4A90D9"/>
          </a:solidFill>
          <a:ln>
            <a:noFill/>
          </a:ln>
        </p:spPr>
      </p:sp>
      <p:sp>
        <p:nvSpPr>
          <p:cNvPr id="5" name="TextBox 5"/>
          <p:cNvSpPr txBox="1"/>
          <p:nvPr/>
        </p:nvSpPr>
        <p:spPr>
          <a:xfrm>
            <a:off x="1074420" y="2750820"/>
            <a:ext cx="1048074" cy="1097280"/>
          </a:xfrm>
          <a:prstGeom prst="rect">
            <a:avLst/>
          </a:prstGeom>
          <a:noFill/>
          <a:ln>
            <a:noFill/>
          </a:ln>
        </p:spPr>
        <p:txBody>
          <a:bodyPr wrap="none" lIns="0" tIns="0" rIns="0" bIns="0" anchor="t" anchorCtr="0">
            <a:spAutoFit/>
          </a:bodyPr>
          <a:lstStyle/>
          <a:p>
            <a:pPr algn="l"/>
            <a:r>
              <a:rPr lang="zh-CN" sz="5400" b="1" dirty="0">
                <a:solidFill>
                  <a:srgbClr val="FFFFFF"/>
                </a:solidFill>
                <a:latin typeface="Segoe UI"/>
                <a:ea typeface="Microsoft YaHei"/>
                <a:cs typeface="Segoe UI"/>
              </a:rPr>
              <a:t>02</a:t>
            </a:r>
          </a:p>
        </p:txBody>
      </p:sp>
      <p:sp>
        <p:nvSpPr>
          <p:cNvPr id="6" name="TextBox 6"/>
          <p:cNvSpPr txBox="1"/>
          <p:nvPr/>
        </p:nvSpPr>
        <p:spPr>
          <a:xfrm>
            <a:off x="2621280" y="2945130"/>
            <a:ext cx="2851785" cy="731520"/>
          </a:xfrm>
          <a:prstGeom prst="rect">
            <a:avLst/>
          </a:prstGeom>
          <a:noFill/>
          <a:ln>
            <a:noFill/>
          </a:ln>
        </p:spPr>
        <p:txBody>
          <a:bodyPr wrap="none" lIns="0" tIns="0" rIns="0" bIns="0" anchor="t" anchorCtr="0">
            <a:spAutoFit/>
          </a:bodyPr>
          <a:lstStyle/>
          <a:p>
            <a:pPr algn="l"/>
            <a:r>
              <a:rPr lang="zh-CN" sz="3600" b="1" dirty="0">
                <a:solidFill>
                  <a:srgbClr val="FFFFFF"/>
                </a:solidFill>
                <a:latin typeface="Segoe UI"/>
                <a:ea typeface="Microsoft YaHei"/>
                <a:cs typeface="Segoe UI"/>
              </a:rPr>
              <a:t>财政及债务</a:t>
            </a:r>
          </a:p>
        </p:txBody>
      </p:sp>
      <p:sp>
        <p:nvSpPr>
          <p:cNvPr id="7" name="TextBox 7"/>
          <p:cNvSpPr txBox="1"/>
          <p:nvPr/>
        </p:nvSpPr>
        <p:spPr>
          <a:xfrm>
            <a:off x="1125855" y="3854768"/>
            <a:ext cx="4026932" cy="274320"/>
          </a:xfrm>
          <a:prstGeom prst="rect">
            <a:avLst/>
          </a:prstGeom>
          <a:noFill/>
          <a:ln>
            <a:noFill/>
          </a:ln>
        </p:spPr>
        <p:txBody>
          <a:bodyPr wrap="none" lIns="0" tIns="0" rIns="0" bIns="0" anchor="t" anchorCtr="0">
            <a:spAutoFit/>
          </a:bodyPr>
          <a:lstStyle/>
          <a:p>
            <a:pPr algn="l"/>
            <a:r>
              <a:rPr lang="zh-CN" sz="1350" dirty="0">
                <a:solidFill>
                  <a:srgbClr val="FFFFFF">
                    <a:alpha val="80000"/>
                  </a:srgbClr>
                </a:solidFill>
                <a:latin typeface="Segoe UI"/>
                <a:ea typeface="Microsoft YaHei"/>
                <a:cs typeface="Segoe UI"/>
              </a:rPr>
              <a:t>一般公共预算收入2,595.55亿元，全国第19位</a:t>
            </a:r>
          </a:p>
        </p:txBody>
      </p:sp>
      <p:sp>
        <p:nvSpPr>
          <p:cNvPr id="8" name="TextBox 8"/>
          <p:cNvSpPr txBox="1"/>
          <p:nvPr/>
        </p:nvSpPr>
        <p:spPr>
          <a:xfrm>
            <a:off x="1125855" y="4140518"/>
            <a:ext cx="4155091" cy="274320"/>
          </a:xfrm>
          <a:prstGeom prst="rect">
            <a:avLst/>
          </a:prstGeom>
          <a:noFill/>
          <a:ln>
            <a:noFill/>
          </a:ln>
        </p:spPr>
        <p:txBody>
          <a:bodyPr wrap="none" lIns="0" tIns="0" rIns="0" bIns="0" anchor="t" anchorCtr="0">
            <a:spAutoFit/>
          </a:bodyPr>
          <a:lstStyle/>
          <a:p>
            <a:pPr algn="l"/>
            <a:r>
              <a:rPr lang="zh-CN" sz="1350" dirty="0">
                <a:solidFill>
                  <a:srgbClr val="FFFFFF">
                    <a:alpha val="80000"/>
                  </a:srgbClr>
                </a:solidFill>
                <a:latin typeface="Segoe UI"/>
                <a:ea typeface="Microsoft YaHei"/>
                <a:cs typeface="Segoe UI"/>
              </a:rPr>
              <a:t>财政自给率46.17%，债务率（宽口径）363.32%</a:t>
            </a:r>
          </a:p>
        </p:txBody>
      </p:sp>
      <p:grpSp>
        <p:nvGrpSpPr>
          <p:cNvPr id="12" name="Group 12"/>
          <p:cNvGrpSpPr/>
          <p:nvPr/>
        </p:nvGrpSpPr>
        <p:grpSpPr>
          <a:xfrm>
            <a:off x="1143000" y="4762500"/>
            <a:ext cx="1905000" cy="790575"/>
            <a:chOff x="1143000" y="4762500"/>
            <a:chExt cx="1905000" cy="790575"/>
          </a:xfrm>
        </p:grpSpPr>
        <p:sp>
          <p:nvSpPr>
            <p:cNvPr id="9" name="Freeform 9"/>
            <p:cNvSpPr/>
            <p:nvPr/>
          </p:nvSpPr>
          <p:spPr>
            <a:xfrm>
              <a:off x="1143000" y="4762500"/>
              <a:ext cx="1905000" cy="762000"/>
            </a:xfrm>
            <a:custGeom>
              <a:avLst/>
              <a:gdLst/>
              <a:ahLst/>
              <a:cxnLst/>
              <a:rect l="l" t="t" r="r" b="b"/>
              <a:pathLst>
                <a:path w="1905000" h="762000">
                  <a:moveTo>
                    <a:pt x="76200" y="0"/>
                  </a:moveTo>
                  <a:lnTo>
                    <a:pt x="1828800" y="0"/>
                  </a:lnTo>
                  <a:cubicBezTo>
                    <a:pt x="1870884" y="0"/>
                    <a:pt x="1905000" y="34116"/>
                    <a:pt x="1905000" y="76200"/>
                  </a:cubicBezTo>
                  <a:lnTo>
                    <a:pt x="1905000" y="685800"/>
                  </a:lnTo>
                  <a:cubicBezTo>
                    <a:pt x="1905000" y="727884"/>
                    <a:pt x="1870884" y="762000"/>
                    <a:pt x="1828800" y="762000"/>
                  </a:cubicBezTo>
                  <a:lnTo>
                    <a:pt x="76200" y="762000"/>
                  </a:lnTo>
                  <a:cubicBezTo>
                    <a:pt x="34116" y="762000"/>
                    <a:pt x="0" y="727884"/>
                    <a:pt x="0" y="685800"/>
                  </a:cubicBezTo>
                  <a:lnTo>
                    <a:pt x="0" y="76200"/>
                  </a:lnTo>
                  <a:cubicBezTo>
                    <a:pt x="0" y="34116"/>
                    <a:pt x="34116" y="0"/>
                    <a:pt x="76200" y="0"/>
                  </a:cubicBezTo>
                  <a:close/>
                </a:path>
              </a:pathLst>
            </a:custGeom>
            <a:solidFill>
              <a:srgbClr val="FFFFFF">
                <a:alpha val="10000"/>
              </a:srgbClr>
            </a:solidFill>
            <a:ln>
              <a:noFill/>
            </a:ln>
          </p:spPr>
        </p:sp>
        <p:sp>
          <p:nvSpPr>
            <p:cNvPr id="10" name="TextBox 10"/>
            <p:cNvSpPr txBox="1"/>
            <p:nvPr/>
          </p:nvSpPr>
          <p:spPr>
            <a:xfrm>
              <a:off x="1655921" y="4990624"/>
              <a:ext cx="879157" cy="198120"/>
            </a:xfrm>
            <a:prstGeom prst="rect">
              <a:avLst/>
            </a:prstGeom>
            <a:noFill/>
            <a:ln>
              <a:noFill/>
            </a:ln>
          </p:spPr>
          <p:txBody>
            <a:bodyPr wrap="none" lIns="0" tIns="0" rIns="0" bIns="0" anchor="t" anchorCtr="0">
              <a:spAutoFit/>
            </a:bodyPr>
            <a:lstStyle/>
            <a:p>
              <a:pPr algn="ctr"/>
              <a:r>
                <a:rPr lang="zh-CN" sz="975" dirty="0">
                  <a:solidFill>
                    <a:srgbClr val="FFFFFF">
                      <a:alpha val="70000"/>
                    </a:srgbClr>
                  </a:solidFill>
                  <a:latin typeface="Segoe UI"/>
                  <a:ea typeface="Microsoft YaHei"/>
                  <a:cs typeface="Segoe UI"/>
                </a:rPr>
                <a:t>一般预算收入</a:t>
              </a:r>
            </a:p>
          </p:txBody>
        </p:sp>
        <p:sp>
          <p:nvSpPr>
            <p:cNvPr id="11" name="TextBox 11"/>
            <p:cNvSpPr txBox="1"/>
            <p:nvPr/>
          </p:nvSpPr>
          <p:spPr>
            <a:xfrm>
              <a:off x="1555075" y="5187315"/>
              <a:ext cx="1080849" cy="365760"/>
            </a:xfrm>
            <a:prstGeom prst="rect">
              <a:avLst/>
            </a:prstGeom>
            <a:noFill/>
            <a:ln>
              <a:noFill/>
            </a:ln>
          </p:spPr>
          <p:txBody>
            <a:bodyPr wrap="none" lIns="0" tIns="0" rIns="0" bIns="0" anchor="t" anchorCtr="0">
              <a:spAutoFit/>
            </a:bodyPr>
            <a:lstStyle/>
            <a:p>
              <a:pPr algn="ctr"/>
              <a:r>
                <a:rPr lang="zh-CN" sz="1800" b="1" dirty="0">
                  <a:solidFill>
                    <a:srgbClr val="FFFFFF"/>
                  </a:solidFill>
                  <a:latin typeface="Segoe UI"/>
                  <a:ea typeface="Microsoft YaHei"/>
                  <a:cs typeface="Segoe UI"/>
                </a:rPr>
                <a:t>2,595亿</a:t>
              </a:r>
            </a:p>
          </p:txBody>
        </p:sp>
      </p:grpSp>
      <p:grpSp>
        <p:nvGrpSpPr>
          <p:cNvPr id="16" name="Group 16"/>
          <p:cNvGrpSpPr/>
          <p:nvPr/>
        </p:nvGrpSpPr>
        <p:grpSpPr>
          <a:xfrm>
            <a:off x="3238500" y="4762500"/>
            <a:ext cx="1905000" cy="790575"/>
            <a:chOff x="3238500" y="4762500"/>
            <a:chExt cx="1905000" cy="790575"/>
          </a:xfrm>
        </p:grpSpPr>
        <p:sp>
          <p:nvSpPr>
            <p:cNvPr id="13" name="Freeform 13"/>
            <p:cNvSpPr/>
            <p:nvPr/>
          </p:nvSpPr>
          <p:spPr>
            <a:xfrm>
              <a:off x="3238500" y="4762500"/>
              <a:ext cx="1905000" cy="762000"/>
            </a:xfrm>
            <a:custGeom>
              <a:avLst/>
              <a:gdLst/>
              <a:ahLst/>
              <a:cxnLst/>
              <a:rect l="l" t="t" r="r" b="b"/>
              <a:pathLst>
                <a:path w="1905000" h="762000">
                  <a:moveTo>
                    <a:pt x="76200" y="0"/>
                  </a:moveTo>
                  <a:lnTo>
                    <a:pt x="1828800" y="0"/>
                  </a:lnTo>
                  <a:cubicBezTo>
                    <a:pt x="1870884" y="0"/>
                    <a:pt x="1905000" y="34116"/>
                    <a:pt x="1905000" y="76200"/>
                  </a:cubicBezTo>
                  <a:lnTo>
                    <a:pt x="1905000" y="685800"/>
                  </a:lnTo>
                  <a:cubicBezTo>
                    <a:pt x="1905000" y="727884"/>
                    <a:pt x="1870884" y="762000"/>
                    <a:pt x="1828800" y="762000"/>
                  </a:cubicBezTo>
                  <a:lnTo>
                    <a:pt x="76200" y="762000"/>
                  </a:lnTo>
                  <a:cubicBezTo>
                    <a:pt x="34116" y="762000"/>
                    <a:pt x="0" y="727884"/>
                    <a:pt x="0" y="685800"/>
                  </a:cubicBezTo>
                  <a:lnTo>
                    <a:pt x="0" y="76200"/>
                  </a:lnTo>
                  <a:cubicBezTo>
                    <a:pt x="0" y="34116"/>
                    <a:pt x="34116" y="0"/>
                    <a:pt x="76200" y="0"/>
                  </a:cubicBezTo>
                  <a:close/>
                </a:path>
              </a:pathLst>
            </a:custGeom>
            <a:solidFill>
              <a:srgbClr val="FFFFFF">
                <a:alpha val="10000"/>
              </a:srgbClr>
            </a:solidFill>
            <a:ln>
              <a:noFill/>
            </a:ln>
          </p:spPr>
        </p:sp>
        <p:sp>
          <p:nvSpPr>
            <p:cNvPr id="14" name="TextBox 14"/>
            <p:cNvSpPr txBox="1"/>
            <p:nvPr/>
          </p:nvSpPr>
          <p:spPr>
            <a:xfrm>
              <a:off x="3822621" y="4990624"/>
              <a:ext cx="736759" cy="198120"/>
            </a:xfrm>
            <a:prstGeom prst="rect">
              <a:avLst/>
            </a:prstGeom>
            <a:noFill/>
            <a:ln>
              <a:noFill/>
            </a:ln>
          </p:spPr>
          <p:txBody>
            <a:bodyPr wrap="none" lIns="0" tIns="0" rIns="0" bIns="0" anchor="t" anchorCtr="0">
              <a:spAutoFit/>
            </a:bodyPr>
            <a:lstStyle/>
            <a:p>
              <a:pPr algn="ctr"/>
              <a:r>
                <a:rPr lang="zh-CN" sz="975" dirty="0">
                  <a:solidFill>
                    <a:srgbClr val="FFFFFF">
                      <a:alpha val="70000"/>
                    </a:srgbClr>
                  </a:solidFill>
                  <a:latin typeface="Segoe UI"/>
                  <a:ea typeface="Microsoft YaHei"/>
                  <a:cs typeface="Segoe UI"/>
                </a:rPr>
                <a:t>财政自给率</a:t>
              </a:r>
            </a:p>
          </p:txBody>
        </p:sp>
        <p:sp>
          <p:nvSpPr>
            <p:cNvPr id="15" name="TextBox 15"/>
            <p:cNvSpPr txBox="1"/>
            <p:nvPr/>
          </p:nvSpPr>
          <p:spPr>
            <a:xfrm>
              <a:off x="3747187" y="5187315"/>
              <a:ext cx="887625" cy="365760"/>
            </a:xfrm>
            <a:prstGeom prst="rect">
              <a:avLst/>
            </a:prstGeom>
            <a:noFill/>
            <a:ln>
              <a:noFill/>
            </a:ln>
          </p:spPr>
          <p:txBody>
            <a:bodyPr wrap="none" lIns="0" tIns="0" rIns="0" bIns="0" anchor="t" anchorCtr="0">
              <a:spAutoFit/>
            </a:bodyPr>
            <a:lstStyle/>
            <a:p>
              <a:pPr algn="ctr"/>
              <a:r>
                <a:rPr lang="zh-CN" sz="1800" b="1" dirty="0">
                  <a:solidFill>
                    <a:srgbClr val="FFFFFF"/>
                  </a:solidFill>
                  <a:latin typeface="Segoe UI"/>
                  <a:ea typeface="Microsoft YaHei"/>
                  <a:cs typeface="Segoe UI"/>
                </a:rPr>
                <a:t>46.17%</a:t>
              </a:r>
            </a:p>
          </p:txBody>
        </p:sp>
      </p:grpSp>
      <p:grpSp>
        <p:nvGrpSpPr>
          <p:cNvPr id="20" name="Group 20"/>
          <p:cNvGrpSpPr/>
          <p:nvPr/>
        </p:nvGrpSpPr>
        <p:grpSpPr>
          <a:xfrm>
            <a:off x="5334000" y="4762500"/>
            <a:ext cx="1905000" cy="790575"/>
            <a:chOff x="5334000" y="4762500"/>
            <a:chExt cx="1905000" cy="790575"/>
          </a:xfrm>
        </p:grpSpPr>
        <p:sp>
          <p:nvSpPr>
            <p:cNvPr id="17" name="Freeform 17"/>
            <p:cNvSpPr/>
            <p:nvPr/>
          </p:nvSpPr>
          <p:spPr>
            <a:xfrm>
              <a:off x="5334000" y="4762500"/>
              <a:ext cx="1905000" cy="762000"/>
            </a:xfrm>
            <a:custGeom>
              <a:avLst/>
              <a:gdLst/>
              <a:ahLst/>
              <a:cxnLst/>
              <a:rect l="l" t="t" r="r" b="b"/>
              <a:pathLst>
                <a:path w="1905000" h="762000">
                  <a:moveTo>
                    <a:pt x="76200" y="0"/>
                  </a:moveTo>
                  <a:lnTo>
                    <a:pt x="1828800" y="0"/>
                  </a:lnTo>
                  <a:cubicBezTo>
                    <a:pt x="1870884" y="0"/>
                    <a:pt x="1905000" y="34116"/>
                    <a:pt x="1905000" y="76200"/>
                  </a:cubicBezTo>
                  <a:lnTo>
                    <a:pt x="1905000" y="685800"/>
                  </a:lnTo>
                  <a:cubicBezTo>
                    <a:pt x="1905000" y="727884"/>
                    <a:pt x="1870884" y="762000"/>
                    <a:pt x="1828800" y="762000"/>
                  </a:cubicBezTo>
                  <a:lnTo>
                    <a:pt x="76200" y="762000"/>
                  </a:lnTo>
                  <a:cubicBezTo>
                    <a:pt x="34116" y="762000"/>
                    <a:pt x="0" y="727884"/>
                    <a:pt x="0" y="685800"/>
                  </a:cubicBezTo>
                  <a:lnTo>
                    <a:pt x="0" y="76200"/>
                  </a:lnTo>
                  <a:cubicBezTo>
                    <a:pt x="0" y="34116"/>
                    <a:pt x="34116" y="0"/>
                    <a:pt x="76200" y="0"/>
                  </a:cubicBezTo>
                  <a:close/>
                </a:path>
              </a:pathLst>
            </a:custGeom>
            <a:solidFill>
              <a:srgbClr val="FFFFFF">
                <a:alpha val="10000"/>
              </a:srgbClr>
            </a:solidFill>
            <a:ln>
              <a:noFill/>
            </a:ln>
          </p:spPr>
        </p:sp>
        <p:sp>
          <p:nvSpPr>
            <p:cNvPr id="18" name="TextBox 18"/>
            <p:cNvSpPr txBox="1"/>
            <p:nvPr/>
          </p:nvSpPr>
          <p:spPr>
            <a:xfrm>
              <a:off x="5846921" y="4990624"/>
              <a:ext cx="879157" cy="198120"/>
            </a:xfrm>
            <a:prstGeom prst="rect">
              <a:avLst/>
            </a:prstGeom>
            <a:noFill/>
            <a:ln>
              <a:noFill/>
            </a:ln>
          </p:spPr>
          <p:txBody>
            <a:bodyPr wrap="none" lIns="0" tIns="0" rIns="0" bIns="0" anchor="t" anchorCtr="0">
              <a:spAutoFit/>
            </a:bodyPr>
            <a:lstStyle/>
            <a:p>
              <a:pPr algn="ctr"/>
              <a:r>
                <a:rPr lang="zh-CN" sz="975" dirty="0">
                  <a:solidFill>
                    <a:srgbClr val="FFFFFF">
                      <a:alpha val="70000"/>
                    </a:srgbClr>
                  </a:solidFill>
                  <a:latin typeface="Segoe UI"/>
                  <a:ea typeface="Microsoft YaHei"/>
                  <a:cs typeface="Segoe UI"/>
                </a:rPr>
                <a:t>政府债务余额</a:t>
              </a:r>
            </a:p>
          </p:txBody>
        </p:sp>
        <p:sp>
          <p:nvSpPr>
            <p:cNvPr id="19" name="TextBox 19"/>
            <p:cNvSpPr txBox="1"/>
            <p:nvPr/>
          </p:nvSpPr>
          <p:spPr>
            <a:xfrm>
              <a:off x="5718472" y="5187315"/>
              <a:ext cx="1136056" cy="365760"/>
            </a:xfrm>
            <a:prstGeom prst="rect">
              <a:avLst/>
            </a:prstGeom>
            <a:noFill/>
            <a:ln>
              <a:noFill/>
            </a:ln>
          </p:spPr>
          <p:txBody>
            <a:bodyPr wrap="none" lIns="0" tIns="0" rIns="0" bIns="0" anchor="t" anchorCtr="0">
              <a:spAutoFit/>
            </a:bodyPr>
            <a:lstStyle/>
            <a:p>
              <a:pPr algn="ctr"/>
              <a:r>
                <a:rPr lang="zh-CN" sz="1800" b="1" dirty="0">
                  <a:solidFill>
                    <a:srgbClr val="F59E0B"/>
                  </a:solidFill>
                  <a:latin typeface="Segoe UI"/>
                  <a:ea typeface="Microsoft YaHei"/>
                  <a:cs typeface="Segoe UI"/>
                </a:rPr>
                <a:t>1.44万亿</a:t>
              </a:r>
            </a:p>
          </p:txBody>
        </p:sp>
      </p:grpSp>
      <p:sp>
        <p:nvSpPr>
          <p:cNvPr id="21" name="TextBox 21"/>
          <p:cNvSpPr txBox="1"/>
          <p:nvPr/>
        </p:nvSpPr>
        <p:spPr>
          <a:xfrm>
            <a:off x="6040493" y="6363652"/>
            <a:ext cx="111014" cy="213360"/>
          </a:xfrm>
          <a:prstGeom prst="rect">
            <a:avLst/>
          </a:prstGeom>
          <a:noFill/>
          <a:ln>
            <a:noFill/>
          </a:ln>
        </p:spPr>
        <p:txBody>
          <a:bodyPr wrap="none" lIns="0" tIns="0" rIns="0" bIns="0" anchor="t" anchorCtr="0">
            <a:spAutoFit/>
          </a:bodyPr>
          <a:lstStyle/>
          <a:p>
            <a:pPr algn="ctr"/>
            <a:r>
              <a:rPr lang="zh-CN" sz="1050" dirty="0">
                <a:solidFill>
                  <a:srgbClr val="FFFFFF">
                    <a:alpha val="50000"/>
                  </a:srgbClr>
                </a:solidFill>
                <a:latin typeface="Segoe UI"/>
                <a:ea typeface="Microsoft YaHei"/>
                <a:cs typeface="Segoe UI"/>
              </a:rPr>
              <a:t>7</a:t>
            </a:r>
          </a:p>
        </p:txBody>
      </p:sp>
    </p:spTree>
  </p:cSld>
  <p:clrMapOvr>
    <a:masterClrMapping/>
  </p:clrMapOvr>
  <p:transition dur="400">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p:nvPr/>
        </p:nvSpPr>
        <p:spPr>
          <a:xfrm>
            <a:off x="0" y="0"/>
            <a:ext cx="12192000" cy="6858000"/>
          </a:xfrm>
          <a:prstGeom prst="rect">
            <a:avLst/>
          </a:prstGeom>
          <a:solidFill>
            <a:srgbClr val="F8FAFC"/>
          </a:solidFill>
          <a:ln>
            <a:noFill/>
          </a:ln>
        </p:spPr>
      </p:sp>
      <p:sp>
        <p:nvSpPr>
          <p:cNvPr id="3" name="Rectangle 3"/>
          <p:cNvSpPr/>
          <p:nvPr/>
        </p:nvSpPr>
        <p:spPr>
          <a:xfrm>
            <a:off x="0" y="0"/>
            <a:ext cx="12192000" cy="38100"/>
          </a:xfrm>
          <a:prstGeom prst="rect">
            <a:avLst/>
          </a:prstGeom>
          <a:solidFill>
            <a:srgbClr val="1E3A5F"/>
          </a:solidFill>
          <a:ln>
            <a:noFill/>
          </a:ln>
        </p:spPr>
      </p:sp>
      <p:sp>
        <p:nvSpPr>
          <p:cNvPr id="4" name="Rectangle 4"/>
          <p:cNvSpPr/>
          <p:nvPr/>
        </p:nvSpPr>
        <p:spPr>
          <a:xfrm>
            <a:off x="0" y="38100"/>
            <a:ext cx="12192000" cy="533400"/>
          </a:xfrm>
          <a:prstGeom prst="rect">
            <a:avLst/>
          </a:prstGeom>
          <a:solidFill>
            <a:srgbClr val="FFFFFF"/>
          </a:solidFill>
          <a:ln>
            <a:noFill/>
          </a:ln>
        </p:spPr>
      </p:sp>
      <p:sp>
        <p:nvSpPr>
          <p:cNvPr id="5" name="TextBox 5"/>
          <p:cNvSpPr txBox="1"/>
          <p:nvPr/>
        </p:nvSpPr>
        <p:spPr>
          <a:xfrm>
            <a:off x="558165" y="248602"/>
            <a:ext cx="1757636" cy="213360"/>
          </a:xfrm>
          <a:prstGeom prst="rect">
            <a:avLst/>
          </a:prstGeom>
          <a:noFill/>
          <a:ln>
            <a:noFill/>
          </a:ln>
        </p:spPr>
        <p:txBody>
          <a:bodyPr wrap="none" lIns="0" tIns="0" rIns="0" bIns="0" anchor="t" anchorCtr="0">
            <a:spAutoFit/>
          </a:bodyPr>
          <a:lstStyle/>
          <a:p>
            <a:pPr algn="l"/>
            <a:r>
              <a:rPr lang="zh-CN" sz="1050" b="1" dirty="0">
                <a:solidFill>
                  <a:srgbClr val="1E3A5F"/>
                </a:solidFill>
                <a:latin typeface="Segoe UI"/>
                <a:ea typeface="Microsoft YaHei"/>
                <a:cs typeface="Segoe UI"/>
              </a:rPr>
              <a:t>重庆市·2025年区域报告</a:t>
            </a:r>
          </a:p>
        </p:txBody>
      </p:sp>
      <p:sp>
        <p:nvSpPr>
          <p:cNvPr id="6" name="Rectangle 6"/>
          <p:cNvSpPr/>
          <p:nvPr/>
        </p:nvSpPr>
        <p:spPr>
          <a:xfrm>
            <a:off x="1905000" y="209550"/>
            <a:ext cx="9525" cy="190500"/>
          </a:xfrm>
          <a:prstGeom prst="rect">
            <a:avLst/>
          </a:prstGeom>
          <a:solidFill>
            <a:srgbClr val="E2E8F0"/>
          </a:solidFill>
          <a:ln>
            <a:noFill/>
          </a:ln>
        </p:spPr>
      </p:sp>
      <p:sp>
        <p:nvSpPr>
          <p:cNvPr id="7" name="TextBox 7"/>
          <p:cNvSpPr txBox="1"/>
          <p:nvPr/>
        </p:nvSpPr>
        <p:spPr>
          <a:xfrm>
            <a:off x="2082165" y="248602"/>
            <a:ext cx="1008126" cy="213360"/>
          </a:xfrm>
          <a:prstGeom prst="rect">
            <a:avLst/>
          </a:prstGeom>
          <a:noFill/>
          <a:ln>
            <a:noFill/>
          </a:ln>
        </p:spPr>
        <p:txBody>
          <a:bodyPr wrap="none" lIns="0" tIns="0" rIns="0" bIns="0" anchor="t" anchorCtr="0">
            <a:spAutoFit/>
          </a:bodyPr>
          <a:lstStyle/>
          <a:p>
            <a:pPr algn="l"/>
            <a:r>
              <a:rPr lang="zh-CN" sz="1050" dirty="0">
                <a:solidFill>
                  <a:srgbClr val="4A90D9"/>
                </a:solidFill>
                <a:latin typeface="Segoe UI"/>
                <a:ea typeface="Microsoft YaHei"/>
                <a:cs typeface="Segoe UI"/>
              </a:rPr>
              <a:t>02 财政及债务</a:t>
            </a:r>
          </a:p>
        </p:txBody>
      </p:sp>
      <p:sp>
        <p:nvSpPr>
          <p:cNvPr id="8" name="TextBox 8"/>
          <p:cNvSpPr txBox="1"/>
          <p:nvPr/>
        </p:nvSpPr>
        <p:spPr>
          <a:xfrm>
            <a:off x="11177778" y="248602"/>
            <a:ext cx="456057" cy="213360"/>
          </a:xfrm>
          <a:prstGeom prst="rect">
            <a:avLst/>
          </a:prstGeom>
          <a:noFill/>
          <a:ln>
            <a:noFill/>
          </a:ln>
        </p:spPr>
        <p:txBody>
          <a:bodyPr wrap="none" lIns="0" tIns="0" rIns="0" bIns="0" anchor="t" anchorCtr="0">
            <a:spAutoFit/>
          </a:bodyPr>
          <a:lstStyle/>
          <a:p>
            <a:pPr algn="r"/>
            <a:r>
              <a:rPr lang="zh-CN" sz="1050" dirty="0">
                <a:solidFill>
                  <a:srgbClr val="64748B"/>
                </a:solidFill>
                <a:latin typeface="Segoe UI"/>
                <a:ea typeface="Microsoft YaHei"/>
                <a:cs typeface="Segoe UI"/>
              </a:rPr>
              <a:t>8 / 20</a:t>
            </a:r>
          </a:p>
        </p:txBody>
      </p:sp>
      <p:sp>
        <p:nvSpPr>
          <p:cNvPr id="9" name="Rectangle 9"/>
          <p:cNvSpPr/>
          <p:nvPr/>
        </p:nvSpPr>
        <p:spPr>
          <a:xfrm>
            <a:off x="0" y="571500"/>
            <a:ext cx="12192000" cy="9525"/>
          </a:xfrm>
          <a:prstGeom prst="rect">
            <a:avLst/>
          </a:prstGeom>
          <a:solidFill>
            <a:srgbClr val="E2E8F0"/>
          </a:solidFill>
          <a:ln>
            <a:noFill/>
          </a:ln>
        </p:spPr>
      </p:sp>
      <p:sp>
        <p:nvSpPr>
          <p:cNvPr id="10" name="TextBox 10"/>
          <p:cNvSpPr txBox="1"/>
          <p:nvPr/>
        </p:nvSpPr>
        <p:spPr>
          <a:xfrm>
            <a:off x="544830" y="773430"/>
            <a:ext cx="1888969" cy="426720"/>
          </a:xfrm>
          <a:prstGeom prst="rect">
            <a:avLst/>
          </a:prstGeom>
          <a:noFill/>
          <a:ln>
            <a:noFill/>
          </a:ln>
        </p:spPr>
        <p:txBody>
          <a:bodyPr wrap="none" lIns="0" tIns="0" rIns="0" bIns="0" anchor="t" anchorCtr="0">
            <a:spAutoFit/>
          </a:bodyPr>
          <a:lstStyle/>
          <a:p>
            <a:pPr algn="l"/>
            <a:r>
              <a:rPr lang="zh-CN" sz="2100" b="1" dirty="0">
                <a:solidFill>
                  <a:srgbClr val="1E3A5F"/>
                </a:solidFill>
                <a:latin typeface="Segoe UI"/>
                <a:ea typeface="Microsoft YaHei"/>
                <a:cs typeface="Segoe UI"/>
              </a:rPr>
              <a:t>2.1 财政实力</a:t>
            </a:r>
          </a:p>
        </p:txBody>
      </p:sp>
      <p:grpSp>
        <p:nvGrpSpPr>
          <p:cNvPr id="19" name="Group 19"/>
          <p:cNvGrpSpPr/>
          <p:nvPr/>
        </p:nvGrpSpPr>
        <p:grpSpPr>
          <a:xfrm>
            <a:off x="571500" y="1285875"/>
            <a:ext cx="2667000" cy="1333500"/>
            <a:chOff x="571500" y="1285875"/>
            <a:chExt cx="2667000" cy="1333500"/>
          </a:xfrm>
          <a:effectLst>
            <a:outerShdw blurRad="57150" dist="19050" dir="10798281" algn="tl" rotWithShape="0">
              <a:srgbClr val="000000">
                <a:alpha val="10000"/>
              </a:srgbClr>
            </a:outerShdw>
          </a:effectLst>
        </p:grpSpPr>
        <p:sp>
          <p:nvSpPr>
            <p:cNvPr id="11" name="Freeform 11"/>
            <p:cNvSpPr/>
            <p:nvPr/>
          </p:nvSpPr>
          <p:spPr>
            <a:xfrm>
              <a:off x="571500" y="1285875"/>
              <a:ext cx="2667000" cy="1333500"/>
            </a:xfrm>
            <a:custGeom>
              <a:avLst/>
              <a:gdLst/>
              <a:ahLst/>
              <a:cxnLst/>
              <a:rect l="l" t="t" r="r" b="b"/>
              <a:pathLst>
                <a:path w="2667000" h="1333500">
                  <a:moveTo>
                    <a:pt x="76200" y="0"/>
                  </a:moveTo>
                  <a:lnTo>
                    <a:pt x="2590800" y="0"/>
                  </a:lnTo>
                  <a:cubicBezTo>
                    <a:pt x="2632884" y="0"/>
                    <a:pt x="2667000" y="34116"/>
                    <a:pt x="2667000" y="76200"/>
                  </a:cubicBezTo>
                  <a:lnTo>
                    <a:pt x="2667000" y="1257300"/>
                  </a:lnTo>
                  <a:cubicBezTo>
                    <a:pt x="2667000" y="1299384"/>
                    <a:pt x="2632884" y="1333500"/>
                    <a:pt x="2590800" y="1333500"/>
                  </a:cubicBezTo>
                  <a:lnTo>
                    <a:pt x="76200" y="1333500"/>
                  </a:lnTo>
                  <a:cubicBezTo>
                    <a:pt x="34116" y="1333500"/>
                    <a:pt x="0" y="1299384"/>
                    <a:pt x="0" y="1257300"/>
                  </a:cubicBezTo>
                  <a:lnTo>
                    <a:pt x="0" y="76200"/>
                  </a:lnTo>
                  <a:cubicBezTo>
                    <a:pt x="0" y="34116"/>
                    <a:pt x="34116" y="0"/>
                    <a:pt x="76200" y="0"/>
                  </a:cubicBezTo>
                  <a:close/>
                </a:path>
              </a:pathLst>
            </a:custGeom>
            <a:solidFill>
              <a:srgbClr val="FFFFFF"/>
            </a:solidFill>
            <a:ln>
              <a:noFill/>
            </a:ln>
            <a:effectLst>
              <a:outerShdw blurRad="57150" dist="19050" dir="10798281" algn="tl" rotWithShape="0">
                <a:srgbClr val="000000">
                  <a:alpha val="10000"/>
                </a:srgbClr>
              </a:outerShdw>
            </a:effectLst>
          </p:spPr>
        </p:sp>
        <p:sp>
          <p:nvSpPr>
            <p:cNvPr id="12" name="Freeform 12"/>
            <p:cNvSpPr/>
            <p:nvPr/>
          </p:nvSpPr>
          <p:spPr>
            <a:xfrm>
              <a:off x="571500" y="1285875"/>
              <a:ext cx="38100" cy="1333500"/>
            </a:xfrm>
            <a:custGeom>
              <a:avLst/>
              <a:gdLst/>
              <a:ahLst/>
              <a:cxnLst/>
              <a:rect l="l" t="t" r="r" b="b"/>
              <a:pathLst>
                <a:path w="38100" h="1333500">
                  <a:moveTo>
                    <a:pt x="19050" y="0"/>
                  </a:moveTo>
                  <a:lnTo>
                    <a:pt x="19050" y="0"/>
                  </a:lnTo>
                  <a:cubicBezTo>
                    <a:pt x="29571" y="0"/>
                    <a:pt x="38100" y="8529"/>
                    <a:pt x="38100" y="19050"/>
                  </a:cubicBezTo>
                  <a:lnTo>
                    <a:pt x="38100" y="1314450"/>
                  </a:lnTo>
                  <a:cubicBezTo>
                    <a:pt x="38100" y="1324971"/>
                    <a:pt x="29571" y="1333500"/>
                    <a:pt x="19050" y="1333500"/>
                  </a:cubicBezTo>
                  <a:lnTo>
                    <a:pt x="19050" y="1333500"/>
                  </a:lnTo>
                  <a:cubicBezTo>
                    <a:pt x="8529" y="1333500"/>
                    <a:pt x="0" y="1324971"/>
                    <a:pt x="0" y="1314450"/>
                  </a:cubicBezTo>
                  <a:lnTo>
                    <a:pt x="0" y="19050"/>
                  </a:lnTo>
                  <a:cubicBezTo>
                    <a:pt x="0" y="8529"/>
                    <a:pt x="8529" y="0"/>
                    <a:pt x="19050" y="0"/>
                  </a:cubicBezTo>
                  <a:close/>
                </a:path>
              </a:pathLst>
            </a:custGeom>
            <a:solidFill>
              <a:srgbClr val="4A90D9"/>
            </a:solidFill>
            <a:ln>
              <a:noFill/>
            </a:ln>
            <a:effectLst>
              <a:outerShdw blurRad="57150" dist="19050" dir="10798281" algn="tl" rotWithShape="0">
                <a:srgbClr val="000000">
                  <a:alpha val="10000"/>
                </a:srgbClr>
              </a:outerShdw>
            </a:effectLst>
          </p:spPr>
        </p:sp>
        <p:sp>
          <p:nvSpPr>
            <p:cNvPr id="13" name="TextBox 13"/>
            <p:cNvSpPr txBox="1"/>
            <p:nvPr/>
          </p:nvSpPr>
          <p:spPr>
            <a:xfrm>
              <a:off x="796290" y="1505902"/>
              <a:ext cx="1253490" cy="21336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1050" dirty="0">
                  <a:solidFill>
                    <a:srgbClr val="64748B"/>
                  </a:solidFill>
                  <a:latin typeface="Segoe UI"/>
                  <a:ea typeface="Microsoft YaHei"/>
                  <a:cs typeface="Segoe UI"/>
                </a:rPr>
                <a:t>一般公共预算收入</a:t>
              </a:r>
            </a:p>
          </p:txBody>
        </p:sp>
        <p:sp>
          <p:nvSpPr>
            <p:cNvPr id="14" name="TextBox 14"/>
            <p:cNvSpPr txBox="1"/>
            <p:nvPr/>
          </p:nvSpPr>
          <p:spPr>
            <a:xfrm>
              <a:off x="769620" y="1803082"/>
              <a:ext cx="2205476" cy="64008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3150" b="1" dirty="0">
                  <a:solidFill>
                    <a:srgbClr val="1E3A5F"/>
                  </a:solidFill>
                  <a:latin typeface="Segoe UI"/>
                  <a:ea typeface="Microsoft YaHei"/>
                  <a:cs typeface="Segoe UI"/>
                </a:rPr>
                <a:t>2,595.55</a:t>
              </a:r>
            </a:p>
          </p:txBody>
        </p:sp>
        <p:sp>
          <p:nvSpPr>
            <p:cNvPr id="15" name="TextBox 15"/>
            <p:cNvSpPr txBox="1"/>
            <p:nvPr/>
          </p:nvSpPr>
          <p:spPr>
            <a:xfrm>
              <a:off x="2651760" y="2013585"/>
              <a:ext cx="381000" cy="24384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1200" dirty="0">
                  <a:solidFill>
                    <a:srgbClr val="64748B"/>
                  </a:solidFill>
                  <a:latin typeface="Segoe UI"/>
                  <a:ea typeface="Microsoft YaHei"/>
                  <a:cs typeface="Segoe UI"/>
                </a:rPr>
                <a:t>亿元</a:t>
              </a:r>
            </a:p>
          </p:txBody>
        </p:sp>
        <p:sp>
          <p:nvSpPr>
            <p:cNvPr id="16" name="Freeform 16"/>
            <p:cNvSpPr/>
            <p:nvPr/>
          </p:nvSpPr>
          <p:spPr>
            <a:xfrm>
              <a:off x="809625" y="2286000"/>
              <a:ext cx="762000" cy="209550"/>
            </a:xfrm>
            <a:custGeom>
              <a:avLst/>
              <a:gdLst/>
              <a:ahLst/>
              <a:cxnLst/>
              <a:rect l="l" t="t" r="r" b="b"/>
              <a:pathLst>
                <a:path w="762000" h="209550">
                  <a:moveTo>
                    <a:pt x="38100" y="0"/>
                  </a:moveTo>
                  <a:lnTo>
                    <a:pt x="723900" y="0"/>
                  </a:lnTo>
                  <a:cubicBezTo>
                    <a:pt x="744942" y="0"/>
                    <a:pt x="762000" y="17058"/>
                    <a:pt x="762000" y="38100"/>
                  </a:cubicBezTo>
                  <a:lnTo>
                    <a:pt x="762000" y="171450"/>
                  </a:lnTo>
                  <a:cubicBezTo>
                    <a:pt x="762000" y="192492"/>
                    <a:pt x="744942" y="209550"/>
                    <a:pt x="723900" y="209550"/>
                  </a:cubicBezTo>
                  <a:lnTo>
                    <a:pt x="38100" y="209550"/>
                  </a:lnTo>
                  <a:cubicBezTo>
                    <a:pt x="17058" y="209550"/>
                    <a:pt x="0" y="192492"/>
                    <a:pt x="0" y="171450"/>
                  </a:cubicBezTo>
                  <a:lnTo>
                    <a:pt x="0" y="38100"/>
                  </a:lnTo>
                  <a:cubicBezTo>
                    <a:pt x="0" y="17058"/>
                    <a:pt x="17058" y="0"/>
                    <a:pt x="38100" y="0"/>
                  </a:cubicBezTo>
                  <a:close/>
                </a:path>
              </a:pathLst>
            </a:custGeom>
            <a:solidFill>
              <a:srgbClr val="EBF4FF"/>
            </a:solidFill>
            <a:ln>
              <a:noFill/>
            </a:ln>
            <a:effectLst>
              <a:outerShdw blurRad="57150" dist="19050" dir="10798281" algn="tl" rotWithShape="0">
                <a:srgbClr val="000000">
                  <a:alpha val="10000"/>
                </a:srgbClr>
              </a:outerShdw>
            </a:effectLst>
          </p:spPr>
        </p:sp>
        <p:sp>
          <p:nvSpPr>
            <p:cNvPr id="17" name="TextBox 17"/>
            <p:cNvSpPr txBox="1"/>
            <p:nvPr/>
          </p:nvSpPr>
          <p:spPr>
            <a:xfrm>
              <a:off x="860441" y="2341245"/>
              <a:ext cx="660368" cy="18288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900" dirty="0">
                  <a:solidFill>
                    <a:srgbClr val="4A90D9"/>
                  </a:solidFill>
                  <a:latin typeface="Segoe UI"/>
                  <a:ea typeface="Microsoft YaHei"/>
                  <a:cs typeface="Segoe UI"/>
                </a:rPr>
                <a:t>全国第19位</a:t>
              </a:r>
            </a:p>
          </p:txBody>
        </p:sp>
        <p:sp>
          <p:nvSpPr>
            <p:cNvPr id="18" name="TextBox 18"/>
            <p:cNvSpPr txBox="1"/>
            <p:nvPr/>
          </p:nvSpPr>
          <p:spPr>
            <a:xfrm>
              <a:off x="1703070" y="2341245"/>
              <a:ext cx="496062" cy="18288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900" dirty="0">
                  <a:solidFill>
                    <a:srgbClr val="2ECC71"/>
                  </a:solidFill>
                  <a:latin typeface="Segoe UI"/>
                  <a:ea typeface="Microsoft YaHei"/>
                  <a:cs typeface="Segoe UI"/>
                </a:rPr>
                <a:t>▲ 6.30%</a:t>
              </a:r>
            </a:p>
          </p:txBody>
        </p:sp>
      </p:grpSp>
      <p:grpSp>
        <p:nvGrpSpPr>
          <p:cNvPr id="28" name="Group 28"/>
          <p:cNvGrpSpPr/>
          <p:nvPr/>
        </p:nvGrpSpPr>
        <p:grpSpPr>
          <a:xfrm>
            <a:off x="3429000" y="1285875"/>
            <a:ext cx="2667000" cy="1333500"/>
            <a:chOff x="3429000" y="1285875"/>
            <a:chExt cx="2667000" cy="1333500"/>
          </a:xfrm>
          <a:effectLst>
            <a:outerShdw blurRad="57150" dist="19050" dir="10798281" algn="tl" rotWithShape="0">
              <a:srgbClr val="000000">
                <a:alpha val="10000"/>
              </a:srgbClr>
            </a:outerShdw>
          </a:effectLst>
        </p:grpSpPr>
        <p:sp>
          <p:nvSpPr>
            <p:cNvPr id="20" name="Freeform 20"/>
            <p:cNvSpPr/>
            <p:nvPr/>
          </p:nvSpPr>
          <p:spPr>
            <a:xfrm>
              <a:off x="3429000" y="1285875"/>
              <a:ext cx="2667000" cy="1333500"/>
            </a:xfrm>
            <a:custGeom>
              <a:avLst/>
              <a:gdLst/>
              <a:ahLst/>
              <a:cxnLst/>
              <a:rect l="l" t="t" r="r" b="b"/>
              <a:pathLst>
                <a:path w="2667000" h="1333500">
                  <a:moveTo>
                    <a:pt x="76200" y="0"/>
                  </a:moveTo>
                  <a:lnTo>
                    <a:pt x="2590800" y="0"/>
                  </a:lnTo>
                  <a:cubicBezTo>
                    <a:pt x="2632884" y="0"/>
                    <a:pt x="2667000" y="34116"/>
                    <a:pt x="2667000" y="76200"/>
                  </a:cubicBezTo>
                  <a:lnTo>
                    <a:pt x="2667000" y="1257300"/>
                  </a:lnTo>
                  <a:cubicBezTo>
                    <a:pt x="2667000" y="1299384"/>
                    <a:pt x="2632884" y="1333500"/>
                    <a:pt x="2590800" y="1333500"/>
                  </a:cubicBezTo>
                  <a:lnTo>
                    <a:pt x="76200" y="1333500"/>
                  </a:lnTo>
                  <a:cubicBezTo>
                    <a:pt x="34116" y="1333500"/>
                    <a:pt x="0" y="1299384"/>
                    <a:pt x="0" y="1257300"/>
                  </a:cubicBezTo>
                  <a:lnTo>
                    <a:pt x="0" y="76200"/>
                  </a:lnTo>
                  <a:cubicBezTo>
                    <a:pt x="0" y="34116"/>
                    <a:pt x="34116" y="0"/>
                    <a:pt x="76200" y="0"/>
                  </a:cubicBezTo>
                  <a:close/>
                </a:path>
              </a:pathLst>
            </a:custGeom>
            <a:solidFill>
              <a:srgbClr val="FFFFFF"/>
            </a:solidFill>
            <a:ln>
              <a:noFill/>
            </a:ln>
            <a:effectLst>
              <a:outerShdw blurRad="57150" dist="19050" dir="10798281" algn="tl" rotWithShape="0">
                <a:srgbClr val="000000">
                  <a:alpha val="10000"/>
                </a:srgbClr>
              </a:outerShdw>
            </a:effectLst>
          </p:spPr>
        </p:sp>
        <p:sp>
          <p:nvSpPr>
            <p:cNvPr id="21" name="Freeform 21"/>
            <p:cNvSpPr/>
            <p:nvPr/>
          </p:nvSpPr>
          <p:spPr>
            <a:xfrm>
              <a:off x="3429000" y="1285875"/>
              <a:ext cx="38100" cy="1333500"/>
            </a:xfrm>
            <a:custGeom>
              <a:avLst/>
              <a:gdLst/>
              <a:ahLst/>
              <a:cxnLst/>
              <a:rect l="l" t="t" r="r" b="b"/>
              <a:pathLst>
                <a:path w="38100" h="1333500">
                  <a:moveTo>
                    <a:pt x="19050" y="0"/>
                  </a:moveTo>
                  <a:lnTo>
                    <a:pt x="19050" y="0"/>
                  </a:lnTo>
                  <a:cubicBezTo>
                    <a:pt x="29571" y="0"/>
                    <a:pt x="38100" y="8529"/>
                    <a:pt x="38100" y="19050"/>
                  </a:cubicBezTo>
                  <a:lnTo>
                    <a:pt x="38100" y="1314450"/>
                  </a:lnTo>
                  <a:cubicBezTo>
                    <a:pt x="38100" y="1324971"/>
                    <a:pt x="29571" y="1333500"/>
                    <a:pt x="19050" y="1333500"/>
                  </a:cubicBezTo>
                  <a:lnTo>
                    <a:pt x="19050" y="1333500"/>
                  </a:lnTo>
                  <a:cubicBezTo>
                    <a:pt x="8529" y="1333500"/>
                    <a:pt x="0" y="1324971"/>
                    <a:pt x="0" y="1314450"/>
                  </a:cubicBezTo>
                  <a:lnTo>
                    <a:pt x="0" y="19050"/>
                  </a:lnTo>
                  <a:cubicBezTo>
                    <a:pt x="0" y="8529"/>
                    <a:pt x="8529" y="0"/>
                    <a:pt x="19050" y="0"/>
                  </a:cubicBezTo>
                  <a:close/>
                </a:path>
              </a:pathLst>
            </a:custGeom>
            <a:solidFill>
              <a:srgbClr val="4A90D9"/>
            </a:solidFill>
            <a:ln>
              <a:noFill/>
            </a:ln>
            <a:effectLst>
              <a:outerShdw blurRad="57150" dist="19050" dir="10798281" algn="tl" rotWithShape="0">
                <a:srgbClr val="000000">
                  <a:alpha val="10000"/>
                </a:srgbClr>
              </a:outerShdw>
            </a:effectLst>
          </p:spPr>
        </p:sp>
        <p:sp>
          <p:nvSpPr>
            <p:cNvPr id="22" name="TextBox 22"/>
            <p:cNvSpPr txBox="1"/>
            <p:nvPr/>
          </p:nvSpPr>
          <p:spPr>
            <a:xfrm>
              <a:off x="3653790" y="1505902"/>
              <a:ext cx="1100137" cy="21336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1050" dirty="0">
                  <a:solidFill>
                    <a:srgbClr val="64748B"/>
                  </a:solidFill>
                  <a:latin typeface="Segoe UI"/>
                  <a:ea typeface="Microsoft YaHei"/>
                  <a:cs typeface="Segoe UI"/>
                </a:rPr>
                <a:t>政府性基金收入</a:t>
              </a:r>
            </a:p>
          </p:txBody>
        </p:sp>
        <p:sp>
          <p:nvSpPr>
            <p:cNvPr id="23" name="TextBox 23"/>
            <p:cNvSpPr txBox="1"/>
            <p:nvPr/>
          </p:nvSpPr>
          <p:spPr>
            <a:xfrm>
              <a:off x="3627120" y="1803082"/>
              <a:ext cx="2084711" cy="64008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3150" b="1" dirty="0">
                  <a:solidFill>
                    <a:srgbClr val="1E3A5F"/>
                  </a:solidFill>
                  <a:latin typeface="Segoe UI"/>
                  <a:ea typeface="Microsoft YaHei"/>
                  <a:cs typeface="Segoe UI"/>
                </a:rPr>
                <a:t>1,722.60</a:t>
              </a:r>
            </a:p>
          </p:txBody>
        </p:sp>
        <p:sp>
          <p:nvSpPr>
            <p:cNvPr id="24" name="TextBox 24"/>
            <p:cNvSpPr txBox="1"/>
            <p:nvPr/>
          </p:nvSpPr>
          <p:spPr>
            <a:xfrm>
              <a:off x="5509260" y="2013585"/>
              <a:ext cx="381000" cy="24384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1200" dirty="0">
                  <a:solidFill>
                    <a:srgbClr val="64748B"/>
                  </a:solidFill>
                  <a:latin typeface="Segoe UI"/>
                  <a:ea typeface="Microsoft YaHei"/>
                  <a:cs typeface="Segoe UI"/>
                </a:rPr>
                <a:t>亿元</a:t>
              </a:r>
            </a:p>
          </p:txBody>
        </p:sp>
        <p:sp>
          <p:nvSpPr>
            <p:cNvPr id="25" name="Freeform 25"/>
            <p:cNvSpPr/>
            <p:nvPr/>
          </p:nvSpPr>
          <p:spPr>
            <a:xfrm>
              <a:off x="3667125" y="2286000"/>
              <a:ext cx="762000" cy="209550"/>
            </a:xfrm>
            <a:custGeom>
              <a:avLst/>
              <a:gdLst/>
              <a:ahLst/>
              <a:cxnLst/>
              <a:rect l="l" t="t" r="r" b="b"/>
              <a:pathLst>
                <a:path w="762000" h="209550">
                  <a:moveTo>
                    <a:pt x="38100" y="0"/>
                  </a:moveTo>
                  <a:lnTo>
                    <a:pt x="723900" y="0"/>
                  </a:lnTo>
                  <a:cubicBezTo>
                    <a:pt x="744942" y="0"/>
                    <a:pt x="762000" y="17058"/>
                    <a:pt x="762000" y="38100"/>
                  </a:cubicBezTo>
                  <a:lnTo>
                    <a:pt x="762000" y="171450"/>
                  </a:lnTo>
                  <a:cubicBezTo>
                    <a:pt x="762000" y="192492"/>
                    <a:pt x="744942" y="209550"/>
                    <a:pt x="723900" y="209550"/>
                  </a:cubicBezTo>
                  <a:lnTo>
                    <a:pt x="38100" y="209550"/>
                  </a:lnTo>
                  <a:cubicBezTo>
                    <a:pt x="17058" y="209550"/>
                    <a:pt x="0" y="192492"/>
                    <a:pt x="0" y="171450"/>
                  </a:cubicBezTo>
                  <a:lnTo>
                    <a:pt x="0" y="38100"/>
                  </a:lnTo>
                  <a:cubicBezTo>
                    <a:pt x="0" y="17058"/>
                    <a:pt x="17058" y="0"/>
                    <a:pt x="38100" y="0"/>
                  </a:cubicBezTo>
                  <a:close/>
                </a:path>
              </a:pathLst>
            </a:custGeom>
            <a:solidFill>
              <a:srgbClr val="EBF4FF"/>
            </a:solidFill>
            <a:ln>
              <a:noFill/>
            </a:ln>
            <a:effectLst>
              <a:outerShdw blurRad="57150" dist="19050" dir="10798281" algn="tl" rotWithShape="0">
                <a:srgbClr val="000000">
                  <a:alpha val="10000"/>
                </a:srgbClr>
              </a:outerShdw>
            </a:effectLst>
          </p:spPr>
        </p:sp>
        <p:sp>
          <p:nvSpPr>
            <p:cNvPr id="26" name="TextBox 26"/>
            <p:cNvSpPr txBox="1"/>
            <p:nvPr/>
          </p:nvSpPr>
          <p:spPr>
            <a:xfrm>
              <a:off x="3717941" y="2341245"/>
              <a:ext cx="660368" cy="18288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900" dirty="0">
                  <a:solidFill>
                    <a:srgbClr val="4A90D9"/>
                  </a:solidFill>
                  <a:latin typeface="Segoe UI"/>
                  <a:ea typeface="Microsoft YaHei"/>
                  <a:cs typeface="Segoe UI"/>
                </a:rPr>
                <a:t>全国第16位</a:t>
              </a:r>
            </a:p>
          </p:txBody>
        </p:sp>
        <p:sp>
          <p:nvSpPr>
            <p:cNvPr id="27" name="TextBox 27"/>
            <p:cNvSpPr txBox="1"/>
            <p:nvPr/>
          </p:nvSpPr>
          <p:spPr>
            <a:xfrm>
              <a:off x="4560570" y="2341245"/>
              <a:ext cx="568357" cy="18288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900" dirty="0">
                  <a:solidFill>
                    <a:srgbClr val="E63946"/>
                  </a:solidFill>
                  <a:latin typeface="Segoe UI"/>
                  <a:ea typeface="Microsoft YaHei"/>
                  <a:cs typeface="Segoe UI"/>
                </a:rPr>
                <a:t>▼ -8.30%</a:t>
              </a:r>
            </a:p>
          </p:txBody>
        </p:sp>
      </p:grpSp>
      <p:grpSp>
        <p:nvGrpSpPr>
          <p:cNvPr id="37" name="Group 37"/>
          <p:cNvGrpSpPr/>
          <p:nvPr/>
        </p:nvGrpSpPr>
        <p:grpSpPr>
          <a:xfrm>
            <a:off x="571500" y="2809875"/>
            <a:ext cx="2667000" cy="1333500"/>
            <a:chOff x="571500" y="2809875"/>
            <a:chExt cx="2667000" cy="1333500"/>
          </a:xfrm>
          <a:effectLst>
            <a:outerShdw blurRad="57150" dist="19050" dir="10798281" algn="tl" rotWithShape="0">
              <a:srgbClr val="000000">
                <a:alpha val="10000"/>
              </a:srgbClr>
            </a:outerShdw>
          </a:effectLst>
        </p:grpSpPr>
        <p:sp>
          <p:nvSpPr>
            <p:cNvPr id="29" name="Freeform 29"/>
            <p:cNvSpPr/>
            <p:nvPr/>
          </p:nvSpPr>
          <p:spPr>
            <a:xfrm>
              <a:off x="571500" y="2809875"/>
              <a:ext cx="2667000" cy="1333500"/>
            </a:xfrm>
            <a:custGeom>
              <a:avLst/>
              <a:gdLst/>
              <a:ahLst/>
              <a:cxnLst/>
              <a:rect l="l" t="t" r="r" b="b"/>
              <a:pathLst>
                <a:path w="2667000" h="1333500">
                  <a:moveTo>
                    <a:pt x="76200" y="0"/>
                  </a:moveTo>
                  <a:lnTo>
                    <a:pt x="2590800" y="0"/>
                  </a:lnTo>
                  <a:cubicBezTo>
                    <a:pt x="2632884" y="0"/>
                    <a:pt x="2667000" y="34116"/>
                    <a:pt x="2667000" y="76200"/>
                  </a:cubicBezTo>
                  <a:lnTo>
                    <a:pt x="2667000" y="1257300"/>
                  </a:lnTo>
                  <a:cubicBezTo>
                    <a:pt x="2667000" y="1299384"/>
                    <a:pt x="2632884" y="1333500"/>
                    <a:pt x="2590800" y="1333500"/>
                  </a:cubicBezTo>
                  <a:lnTo>
                    <a:pt x="76200" y="1333500"/>
                  </a:lnTo>
                  <a:cubicBezTo>
                    <a:pt x="34116" y="1333500"/>
                    <a:pt x="0" y="1299384"/>
                    <a:pt x="0" y="1257300"/>
                  </a:cubicBezTo>
                  <a:lnTo>
                    <a:pt x="0" y="76200"/>
                  </a:lnTo>
                  <a:cubicBezTo>
                    <a:pt x="0" y="34116"/>
                    <a:pt x="34116" y="0"/>
                    <a:pt x="76200" y="0"/>
                  </a:cubicBezTo>
                  <a:close/>
                </a:path>
              </a:pathLst>
            </a:custGeom>
            <a:solidFill>
              <a:srgbClr val="FFFFFF"/>
            </a:solidFill>
            <a:ln>
              <a:noFill/>
            </a:ln>
            <a:effectLst>
              <a:outerShdw blurRad="57150" dist="19050" dir="10798281" algn="tl" rotWithShape="0">
                <a:srgbClr val="000000">
                  <a:alpha val="10000"/>
                </a:srgbClr>
              </a:outerShdw>
            </a:effectLst>
          </p:spPr>
        </p:sp>
        <p:sp>
          <p:nvSpPr>
            <p:cNvPr id="30" name="Freeform 30"/>
            <p:cNvSpPr/>
            <p:nvPr/>
          </p:nvSpPr>
          <p:spPr>
            <a:xfrm>
              <a:off x="571500" y="2809875"/>
              <a:ext cx="38100" cy="1333500"/>
            </a:xfrm>
            <a:custGeom>
              <a:avLst/>
              <a:gdLst/>
              <a:ahLst/>
              <a:cxnLst/>
              <a:rect l="l" t="t" r="r" b="b"/>
              <a:pathLst>
                <a:path w="38100" h="1333500">
                  <a:moveTo>
                    <a:pt x="19050" y="0"/>
                  </a:moveTo>
                  <a:lnTo>
                    <a:pt x="19050" y="0"/>
                  </a:lnTo>
                  <a:cubicBezTo>
                    <a:pt x="29571" y="0"/>
                    <a:pt x="38100" y="8529"/>
                    <a:pt x="38100" y="19050"/>
                  </a:cubicBezTo>
                  <a:lnTo>
                    <a:pt x="38100" y="1314450"/>
                  </a:lnTo>
                  <a:cubicBezTo>
                    <a:pt x="38100" y="1324971"/>
                    <a:pt x="29571" y="1333500"/>
                    <a:pt x="19050" y="1333500"/>
                  </a:cubicBezTo>
                  <a:lnTo>
                    <a:pt x="19050" y="1333500"/>
                  </a:lnTo>
                  <a:cubicBezTo>
                    <a:pt x="8529" y="1333500"/>
                    <a:pt x="0" y="1324971"/>
                    <a:pt x="0" y="1314450"/>
                  </a:cubicBezTo>
                  <a:lnTo>
                    <a:pt x="0" y="19050"/>
                  </a:lnTo>
                  <a:cubicBezTo>
                    <a:pt x="0" y="8529"/>
                    <a:pt x="8529" y="0"/>
                    <a:pt x="19050" y="0"/>
                  </a:cubicBezTo>
                  <a:close/>
                </a:path>
              </a:pathLst>
            </a:custGeom>
            <a:solidFill>
              <a:srgbClr val="2ECC71"/>
            </a:solidFill>
            <a:ln>
              <a:noFill/>
            </a:ln>
            <a:effectLst>
              <a:outerShdw blurRad="57150" dist="19050" dir="10798281" algn="tl" rotWithShape="0">
                <a:srgbClr val="000000">
                  <a:alpha val="10000"/>
                </a:srgbClr>
              </a:outerShdw>
            </a:effectLst>
          </p:spPr>
        </p:sp>
        <p:sp>
          <p:nvSpPr>
            <p:cNvPr id="31" name="TextBox 31"/>
            <p:cNvSpPr txBox="1"/>
            <p:nvPr/>
          </p:nvSpPr>
          <p:spPr>
            <a:xfrm>
              <a:off x="796290" y="3029902"/>
              <a:ext cx="793432" cy="21336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1050" dirty="0">
                  <a:solidFill>
                    <a:srgbClr val="64748B"/>
                  </a:solidFill>
                  <a:latin typeface="Segoe UI"/>
                  <a:ea typeface="Microsoft YaHei"/>
                  <a:cs typeface="Segoe UI"/>
                </a:rPr>
                <a:t>财政自给率</a:t>
              </a:r>
            </a:p>
          </p:txBody>
        </p:sp>
        <p:sp>
          <p:nvSpPr>
            <p:cNvPr id="32" name="TextBox 32"/>
            <p:cNvSpPr txBox="1"/>
            <p:nvPr/>
          </p:nvSpPr>
          <p:spPr>
            <a:xfrm>
              <a:off x="769620" y="3327082"/>
              <a:ext cx="1287661" cy="64008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3150" b="1" dirty="0">
                  <a:solidFill>
                    <a:srgbClr val="2ECC71"/>
                  </a:solidFill>
                  <a:latin typeface="Segoe UI"/>
                  <a:ea typeface="Microsoft YaHei"/>
                  <a:cs typeface="Segoe UI"/>
                </a:rPr>
                <a:t>46.17</a:t>
              </a:r>
            </a:p>
          </p:txBody>
        </p:sp>
        <p:sp>
          <p:nvSpPr>
            <p:cNvPr id="33" name="TextBox 33"/>
            <p:cNvSpPr txBox="1"/>
            <p:nvPr/>
          </p:nvSpPr>
          <p:spPr>
            <a:xfrm>
              <a:off x="1842135" y="3537585"/>
              <a:ext cx="126873" cy="24384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1200" dirty="0">
                  <a:solidFill>
                    <a:srgbClr val="64748B"/>
                  </a:solidFill>
                  <a:latin typeface="Segoe UI"/>
                  <a:ea typeface="Microsoft YaHei"/>
                  <a:cs typeface="Segoe UI"/>
                </a:rPr>
                <a:t>%</a:t>
              </a:r>
            </a:p>
          </p:txBody>
        </p:sp>
        <p:sp>
          <p:nvSpPr>
            <p:cNvPr id="34" name="Freeform 34"/>
            <p:cNvSpPr/>
            <p:nvPr/>
          </p:nvSpPr>
          <p:spPr>
            <a:xfrm>
              <a:off x="809625" y="3810000"/>
              <a:ext cx="762000" cy="209550"/>
            </a:xfrm>
            <a:custGeom>
              <a:avLst/>
              <a:gdLst/>
              <a:ahLst/>
              <a:cxnLst/>
              <a:rect l="l" t="t" r="r" b="b"/>
              <a:pathLst>
                <a:path w="762000" h="209550">
                  <a:moveTo>
                    <a:pt x="38100" y="0"/>
                  </a:moveTo>
                  <a:lnTo>
                    <a:pt x="723900" y="0"/>
                  </a:lnTo>
                  <a:cubicBezTo>
                    <a:pt x="744942" y="0"/>
                    <a:pt x="762000" y="17058"/>
                    <a:pt x="762000" y="38100"/>
                  </a:cubicBezTo>
                  <a:lnTo>
                    <a:pt x="762000" y="171450"/>
                  </a:lnTo>
                  <a:cubicBezTo>
                    <a:pt x="762000" y="192492"/>
                    <a:pt x="744942" y="209550"/>
                    <a:pt x="723900" y="209550"/>
                  </a:cubicBezTo>
                  <a:lnTo>
                    <a:pt x="38100" y="209550"/>
                  </a:lnTo>
                  <a:cubicBezTo>
                    <a:pt x="17058" y="209550"/>
                    <a:pt x="0" y="192492"/>
                    <a:pt x="0" y="171450"/>
                  </a:cubicBezTo>
                  <a:lnTo>
                    <a:pt x="0" y="38100"/>
                  </a:lnTo>
                  <a:cubicBezTo>
                    <a:pt x="0" y="17058"/>
                    <a:pt x="17058" y="0"/>
                    <a:pt x="38100" y="0"/>
                  </a:cubicBezTo>
                  <a:close/>
                </a:path>
              </a:pathLst>
            </a:custGeom>
            <a:solidFill>
              <a:srgbClr val="EBF4FF"/>
            </a:solidFill>
            <a:ln>
              <a:noFill/>
            </a:ln>
            <a:effectLst>
              <a:outerShdw blurRad="57150" dist="19050" dir="10798281" algn="tl" rotWithShape="0">
                <a:srgbClr val="000000">
                  <a:alpha val="10000"/>
                </a:srgbClr>
              </a:outerShdw>
            </a:effectLst>
          </p:spPr>
        </p:sp>
        <p:sp>
          <p:nvSpPr>
            <p:cNvPr id="35" name="TextBox 35"/>
            <p:cNvSpPr txBox="1"/>
            <p:nvPr/>
          </p:nvSpPr>
          <p:spPr>
            <a:xfrm>
              <a:off x="876872" y="3865245"/>
              <a:ext cx="627507" cy="18288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900" dirty="0">
                  <a:solidFill>
                    <a:srgbClr val="4A90D9"/>
                  </a:solidFill>
                  <a:latin typeface="Segoe UI"/>
                  <a:ea typeface="Microsoft YaHei"/>
                  <a:cs typeface="Segoe UI"/>
                </a:rPr>
                <a:t>全国第11位</a:t>
              </a:r>
            </a:p>
          </p:txBody>
        </p:sp>
        <p:sp>
          <p:nvSpPr>
            <p:cNvPr id="36" name="TextBox 36"/>
            <p:cNvSpPr txBox="1"/>
            <p:nvPr/>
          </p:nvSpPr>
          <p:spPr>
            <a:xfrm>
              <a:off x="1703070" y="3865245"/>
              <a:ext cx="607790" cy="18288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900" dirty="0">
                  <a:solidFill>
                    <a:srgbClr val="2ECC71"/>
                  </a:solidFill>
                  <a:latin typeface="Segoe UI"/>
                  <a:ea typeface="Microsoft YaHei"/>
                  <a:cs typeface="Segoe UI"/>
                </a:rPr>
                <a:t>▲ +0.16pp</a:t>
              </a:r>
            </a:p>
          </p:txBody>
        </p:sp>
      </p:grpSp>
      <p:grpSp>
        <p:nvGrpSpPr>
          <p:cNvPr id="44" name="Group 44"/>
          <p:cNvGrpSpPr/>
          <p:nvPr/>
        </p:nvGrpSpPr>
        <p:grpSpPr>
          <a:xfrm>
            <a:off x="3429000" y="2809875"/>
            <a:ext cx="2667000" cy="1333500"/>
            <a:chOff x="3429000" y="2809875"/>
            <a:chExt cx="2667000" cy="1333500"/>
          </a:xfrm>
          <a:effectLst>
            <a:outerShdw blurRad="57150" dist="19050" dir="10798281" algn="tl" rotWithShape="0">
              <a:srgbClr val="000000">
                <a:alpha val="10000"/>
              </a:srgbClr>
            </a:outerShdw>
          </a:effectLst>
        </p:grpSpPr>
        <p:sp>
          <p:nvSpPr>
            <p:cNvPr id="38" name="Freeform 38"/>
            <p:cNvSpPr/>
            <p:nvPr/>
          </p:nvSpPr>
          <p:spPr>
            <a:xfrm>
              <a:off x="3429000" y="2809875"/>
              <a:ext cx="2667000" cy="1333500"/>
            </a:xfrm>
            <a:custGeom>
              <a:avLst/>
              <a:gdLst/>
              <a:ahLst/>
              <a:cxnLst/>
              <a:rect l="l" t="t" r="r" b="b"/>
              <a:pathLst>
                <a:path w="2667000" h="1333500">
                  <a:moveTo>
                    <a:pt x="76200" y="0"/>
                  </a:moveTo>
                  <a:lnTo>
                    <a:pt x="2590800" y="0"/>
                  </a:lnTo>
                  <a:cubicBezTo>
                    <a:pt x="2632884" y="0"/>
                    <a:pt x="2667000" y="34116"/>
                    <a:pt x="2667000" y="76200"/>
                  </a:cubicBezTo>
                  <a:lnTo>
                    <a:pt x="2667000" y="1257300"/>
                  </a:lnTo>
                  <a:cubicBezTo>
                    <a:pt x="2667000" y="1299384"/>
                    <a:pt x="2632884" y="1333500"/>
                    <a:pt x="2590800" y="1333500"/>
                  </a:cubicBezTo>
                  <a:lnTo>
                    <a:pt x="76200" y="1333500"/>
                  </a:lnTo>
                  <a:cubicBezTo>
                    <a:pt x="34116" y="1333500"/>
                    <a:pt x="0" y="1299384"/>
                    <a:pt x="0" y="1257300"/>
                  </a:cubicBezTo>
                  <a:lnTo>
                    <a:pt x="0" y="76200"/>
                  </a:lnTo>
                  <a:cubicBezTo>
                    <a:pt x="0" y="34116"/>
                    <a:pt x="34116" y="0"/>
                    <a:pt x="76200" y="0"/>
                  </a:cubicBezTo>
                  <a:close/>
                </a:path>
              </a:pathLst>
            </a:custGeom>
            <a:solidFill>
              <a:srgbClr val="FFFFFF"/>
            </a:solidFill>
            <a:ln>
              <a:noFill/>
            </a:ln>
            <a:effectLst>
              <a:outerShdw blurRad="57150" dist="19050" dir="10798281" algn="tl" rotWithShape="0">
                <a:srgbClr val="000000">
                  <a:alpha val="10000"/>
                </a:srgbClr>
              </a:outerShdw>
            </a:effectLst>
          </p:spPr>
        </p:sp>
        <p:sp>
          <p:nvSpPr>
            <p:cNvPr id="39" name="Freeform 39"/>
            <p:cNvSpPr/>
            <p:nvPr/>
          </p:nvSpPr>
          <p:spPr>
            <a:xfrm>
              <a:off x="3429000" y="2809875"/>
              <a:ext cx="38100" cy="1333500"/>
            </a:xfrm>
            <a:custGeom>
              <a:avLst/>
              <a:gdLst/>
              <a:ahLst/>
              <a:cxnLst/>
              <a:rect l="l" t="t" r="r" b="b"/>
              <a:pathLst>
                <a:path w="38100" h="1333500">
                  <a:moveTo>
                    <a:pt x="19050" y="0"/>
                  </a:moveTo>
                  <a:lnTo>
                    <a:pt x="19050" y="0"/>
                  </a:lnTo>
                  <a:cubicBezTo>
                    <a:pt x="29571" y="0"/>
                    <a:pt x="38100" y="8529"/>
                    <a:pt x="38100" y="19050"/>
                  </a:cubicBezTo>
                  <a:lnTo>
                    <a:pt x="38100" y="1314450"/>
                  </a:lnTo>
                  <a:cubicBezTo>
                    <a:pt x="38100" y="1324971"/>
                    <a:pt x="29571" y="1333500"/>
                    <a:pt x="19050" y="1333500"/>
                  </a:cubicBezTo>
                  <a:lnTo>
                    <a:pt x="19050" y="1333500"/>
                  </a:lnTo>
                  <a:cubicBezTo>
                    <a:pt x="8529" y="1333500"/>
                    <a:pt x="0" y="1324971"/>
                    <a:pt x="0" y="1314450"/>
                  </a:cubicBezTo>
                  <a:lnTo>
                    <a:pt x="0" y="19050"/>
                  </a:lnTo>
                  <a:cubicBezTo>
                    <a:pt x="0" y="8529"/>
                    <a:pt x="8529" y="0"/>
                    <a:pt x="19050" y="0"/>
                  </a:cubicBezTo>
                  <a:close/>
                </a:path>
              </a:pathLst>
            </a:custGeom>
            <a:solidFill>
              <a:srgbClr val="4A90D9"/>
            </a:solidFill>
            <a:ln>
              <a:noFill/>
            </a:ln>
            <a:effectLst>
              <a:outerShdw blurRad="57150" dist="19050" dir="10798281" algn="tl" rotWithShape="0">
                <a:srgbClr val="000000">
                  <a:alpha val="10000"/>
                </a:srgbClr>
              </a:outerShdw>
            </a:effectLst>
          </p:spPr>
        </p:sp>
        <p:sp>
          <p:nvSpPr>
            <p:cNvPr id="40" name="TextBox 40"/>
            <p:cNvSpPr txBox="1"/>
            <p:nvPr/>
          </p:nvSpPr>
          <p:spPr>
            <a:xfrm>
              <a:off x="3653790" y="3029902"/>
              <a:ext cx="1253490" cy="21336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1050" dirty="0">
                  <a:solidFill>
                    <a:srgbClr val="64748B"/>
                  </a:solidFill>
                  <a:latin typeface="Segoe UI"/>
                  <a:ea typeface="Microsoft YaHei"/>
                  <a:cs typeface="Segoe UI"/>
                </a:rPr>
                <a:t>一般公共预算支出</a:t>
              </a:r>
            </a:p>
          </p:txBody>
        </p:sp>
        <p:sp>
          <p:nvSpPr>
            <p:cNvPr id="41" name="TextBox 41"/>
            <p:cNvSpPr txBox="1"/>
            <p:nvPr/>
          </p:nvSpPr>
          <p:spPr>
            <a:xfrm>
              <a:off x="3627120" y="3327082"/>
              <a:ext cx="1963945" cy="64008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3150" b="1" dirty="0">
                  <a:solidFill>
                    <a:srgbClr val="1E3A5F"/>
                  </a:solidFill>
                  <a:latin typeface="Segoe UI"/>
                  <a:ea typeface="Microsoft YaHei"/>
                  <a:cs typeface="Segoe UI"/>
                </a:rPr>
                <a:t>5,621.21</a:t>
              </a:r>
            </a:p>
          </p:txBody>
        </p:sp>
        <p:sp>
          <p:nvSpPr>
            <p:cNvPr id="42" name="TextBox 42"/>
            <p:cNvSpPr txBox="1"/>
            <p:nvPr/>
          </p:nvSpPr>
          <p:spPr>
            <a:xfrm>
              <a:off x="5604510" y="3537585"/>
              <a:ext cx="381000" cy="24384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1200" dirty="0">
                  <a:solidFill>
                    <a:srgbClr val="64748B"/>
                  </a:solidFill>
                  <a:latin typeface="Segoe UI"/>
                  <a:ea typeface="Microsoft YaHei"/>
                  <a:cs typeface="Segoe UI"/>
                </a:rPr>
                <a:t>亿元</a:t>
              </a:r>
            </a:p>
          </p:txBody>
        </p:sp>
        <p:sp>
          <p:nvSpPr>
            <p:cNvPr id="43" name="TextBox 43"/>
            <p:cNvSpPr txBox="1"/>
            <p:nvPr/>
          </p:nvSpPr>
          <p:spPr>
            <a:xfrm>
              <a:off x="3655695" y="3903345"/>
              <a:ext cx="1021842" cy="18288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900" dirty="0">
                  <a:solidFill>
                    <a:srgbClr val="2ECC71"/>
                  </a:solidFill>
                  <a:latin typeface="Segoe UI"/>
                  <a:ea typeface="Microsoft YaHei"/>
                  <a:cs typeface="Segoe UI"/>
                </a:rPr>
                <a:t>▲ 同比增长5.97%</a:t>
              </a:r>
            </a:p>
          </p:txBody>
        </p:sp>
      </p:grpSp>
      <p:grpSp>
        <p:nvGrpSpPr>
          <p:cNvPr id="79" name="Group 79"/>
          <p:cNvGrpSpPr/>
          <p:nvPr/>
        </p:nvGrpSpPr>
        <p:grpSpPr>
          <a:xfrm>
            <a:off x="6286500" y="1285875"/>
            <a:ext cx="5334000" cy="2857500"/>
            <a:chOff x="6286500" y="1285875"/>
            <a:chExt cx="5334000" cy="2857500"/>
          </a:xfrm>
          <a:effectLst>
            <a:outerShdw blurRad="57150" dist="19050" dir="10798281" algn="tl" rotWithShape="0">
              <a:srgbClr val="000000">
                <a:alpha val="10000"/>
              </a:srgbClr>
            </a:outerShdw>
          </a:effectLst>
        </p:grpSpPr>
        <p:sp>
          <p:nvSpPr>
            <p:cNvPr id="45" name="Freeform 45"/>
            <p:cNvSpPr/>
            <p:nvPr/>
          </p:nvSpPr>
          <p:spPr>
            <a:xfrm>
              <a:off x="6286500" y="1285875"/>
              <a:ext cx="5334000" cy="2857500"/>
            </a:xfrm>
            <a:custGeom>
              <a:avLst/>
              <a:gdLst/>
              <a:ahLst/>
              <a:cxnLst/>
              <a:rect l="l" t="t" r="r" b="b"/>
              <a:pathLst>
                <a:path w="5334000" h="2857500">
                  <a:moveTo>
                    <a:pt x="76200" y="0"/>
                  </a:moveTo>
                  <a:lnTo>
                    <a:pt x="5257800" y="0"/>
                  </a:lnTo>
                  <a:cubicBezTo>
                    <a:pt x="5299884" y="0"/>
                    <a:pt x="5334000" y="34116"/>
                    <a:pt x="5334000" y="76200"/>
                  </a:cubicBezTo>
                  <a:lnTo>
                    <a:pt x="5334000" y="2781300"/>
                  </a:lnTo>
                  <a:cubicBezTo>
                    <a:pt x="5334000" y="2823384"/>
                    <a:pt x="5299884" y="2857500"/>
                    <a:pt x="5257800" y="2857500"/>
                  </a:cubicBezTo>
                  <a:lnTo>
                    <a:pt x="76200" y="2857500"/>
                  </a:lnTo>
                  <a:cubicBezTo>
                    <a:pt x="34116" y="2857500"/>
                    <a:pt x="0" y="2823384"/>
                    <a:pt x="0" y="2781300"/>
                  </a:cubicBezTo>
                  <a:lnTo>
                    <a:pt x="0" y="76200"/>
                  </a:lnTo>
                  <a:cubicBezTo>
                    <a:pt x="0" y="34116"/>
                    <a:pt x="34116" y="0"/>
                    <a:pt x="76200" y="0"/>
                  </a:cubicBezTo>
                  <a:close/>
                </a:path>
              </a:pathLst>
            </a:custGeom>
            <a:solidFill>
              <a:srgbClr val="FFFFFF"/>
            </a:solidFill>
            <a:ln>
              <a:noFill/>
            </a:ln>
            <a:effectLst>
              <a:outerShdw blurRad="57150" dist="19050" dir="10798281" algn="tl" rotWithShape="0">
                <a:srgbClr val="000000">
                  <a:alpha val="10000"/>
                </a:srgbClr>
              </a:outerShdw>
            </a:effectLst>
          </p:spPr>
        </p:sp>
        <p:sp>
          <p:nvSpPr>
            <p:cNvPr id="46" name="TextBox 46"/>
            <p:cNvSpPr txBox="1"/>
            <p:nvPr/>
          </p:nvSpPr>
          <p:spPr>
            <a:xfrm>
              <a:off x="6557010" y="1489710"/>
              <a:ext cx="1659084" cy="24384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1200" b="1" dirty="0">
                  <a:solidFill>
                    <a:srgbClr val="1E3A5F"/>
                  </a:solidFill>
                  <a:latin typeface="Segoe UI"/>
                  <a:ea typeface="Microsoft YaHei"/>
                  <a:cs typeface="Segoe UI"/>
                </a:rPr>
                <a:t>近10年财政收入趋势</a:t>
              </a:r>
            </a:p>
          </p:txBody>
        </p:sp>
        <p:sp>
          <p:nvSpPr>
            <p:cNvPr id="47" name="Freeform 47"/>
            <p:cNvSpPr/>
            <p:nvPr/>
          </p:nvSpPr>
          <p:spPr>
            <a:xfrm>
              <a:off x="6572250" y="1809750"/>
              <a:ext cx="4762500" cy="304800"/>
            </a:xfrm>
            <a:custGeom>
              <a:avLst/>
              <a:gdLst/>
              <a:ahLst/>
              <a:cxnLst/>
              <a:rect l="l" t="t" r="r" b="b"/>
              <a:pathLst>
                <a:path w="4762500" h="304800">
                  <a:moveTo>
                    <a:pt x="38100" y="0"/>
                  </a:moveTo>
                  <a:lnTo>
                    <a:pt x="4724400" y="0"/>
                  </a:lnTo>
                  <a:cubicBezTo>
                    <a:pt x="4745442" y="0"/>
                    <a:pt x="4762500" y="17058"/>
                    <a:pt x="4762500" y="38100"/>
                  </a:cubicBezTo>
                  <a:lnTo>
                    <a:pt x="4762500" y="266700"/>
                  </a:lnTo>
                  <a:cubicBezTo>
                    <a:pt x="4762500" y="287742"/>
                    <a:pt x="4745442" y="304800"/>
                    <a:pt x="4724400" y="304800"/>
                  </a:cubicBezTo>
                  <a:lnTo>
                    <a:pt x="38100" y="304800"/>
                  </a:lnTo>
                  <a:cubicBezTo>
                    <a:pt x="17058" y="304800"/>
                    <a:pt x="0" y="287742"/>
                    <a:pt x="0" y="266700"/>
                  </a:cubicBezTo>
                  <a:lnTo>
                    <a:pt x="0" y="38100"/>
                  </a:lnTo>
                  <a:cubicBezTo>
                    <a:pt x="0" y="17058"/>
                    <a:pt x="17058" y="0"/>
                    <a:pt x="38100" y="0"/>
                  </a:cubicBezTo>
                  <a:close/>
                </a:path>
              </a:pathLst>
            </a:custGeom>
            <a:solidFill>
              <a:srgbClr val="1E3A5F"/>
            </a:solidFill>
            <a:ln>
              <a:noFill/>
            </a:ln>
            <a:effectLst>
              <a:outerShdw blurRad="57150" dist="19050" dir="10798281" algn="tl" rotWithShape="0">
                <a:srgbClr val="000000">
                  <a:alpha val="10000"/>
                </a:srgbClr>
              </a:outerShdw>
            </a:effectLst>
          </p:spPr>
        </p:sp>
        <p:sp>
          <p:nvSpPr>
            <p:cNvPr id="48" name="TextBox 48"/>
            <p:cNvSpPr txBox="1"/>
            <p:nvPr/>
          </p:nvSpPr>
          <p:spPr>
            <a:xfrm>
              <a:off x="6994303" y="1922145"/>
              <a:ext cx="298894" cy="18288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900" b="1" dirty="0">
                  <a:solidFill>
                    <a:srgbClr val="FFFFFF"/>
                  </a:solidFill>
                  <a:latin typeface="Segoe UI"/>
                  <a:ea typeface="Microsoft YaHei"/>
                  <a:cs typeface="Segoe UI"/>
                </a:rPr>
                <a:t>年份</a:t>
              </a:r>
            </a:p>
          </p:txBody>
        </p:sp>
        <p:sp>
          <p:nvSpPr>
            <p:cNvPr id="49" name="TextBox 49"/>
            <p:cNvSpPr txBox="1"/>
            <p:nvPr/>
          </p:nvSpPr>
          <p:spPr>
            <a:xfrm>
              <a:off x="7811600" y="1922145"/>
              <a:ext cx="1140800" cy="18288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900" b="1" dirty="0">
                  <a:solidFill>
                    <a:srgbClr val="FFFFFF"/>
                  </a:solidFill>
                  <a:latin typeface="Segoe UI"/>
                  <a:ea typeface="Microsoft YaHei"/>
                  <a:cs typeface="Segoe UI"/>
                </a:rPr>
                <a:t>一般预算收入(亿)</a:t>
              </a:r>
            </a:p>
          </p:txBody>
        </p:sp>
        <p:sp>
          <p:nvSpPr>
            <p:cNvPr id="50" name="TextBox 50"/>
            <p:cNvSpPr txBox="1"/>
            <p:nvPr/>
          </p:nvSpPr>
          <p:spPr>
            <a:xfrm>
              <a:off x="9266592" y="1922145"/>
              <a:ext cx="1278817" cy="18288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900" b="1" dirty="0">
                  <a:solidFill>
                    <a:srgbClr val="FFFFFF"/>
                  </a:solidFill>
                  <a:latin typeface="Segoe UI"/>
                  <a:ea typeface="Microsoft YaHei"/>
                  <a:cs typeface="Segoe UI"/>
                </a:rPr>
                <a:t>政府性基金收入(亿)</a:t>
              </a:r>
            </a:p>
          </p:txBody>
        </p:sp>
        <p:sp>
          <p:nvSpPr>
            <p:cNvPr id="51" name="Rectangle 51"/>
            <p:cNvSpPr/>
            <p:nvPr/>
          </p:nvSpPr>
          <p:spPr>
            <a:xfrm>
              <a:off x="6572250" y="2114550"/>
              <a:ext cx="4762500" cy="266700"/>
            </a:xfrm>
            <a:prstGeom prst="rect">
              <a:avLst/>
            </a:prstGeom>
            <a:solidFill>
              <a:srgbClr val="EBF4FF"/>
            </a:solidFill>
            <a:ln>
              <a:noFill/>
            </a:ln>
            <a:effectLst>
              <a:outerShdw blurRad="57150" dist="19050" dir="10798281" algn="tl" rotWithShape="0">
                <a:srgbClr val="000000">
                  <a:alpha val="10000"/>
                </a:srgbClr>
              </a:outerShdw>
            </a:effectLst>
          </p:spPr>
        </p:sp>
        <p:sp>
          <p:nvSpPr>
            <p:cNvPr id="52" name="TextBox 52"/>
            <p:cNvSpPr txBox="1"/>
            <p:nvPr/>
          </p:nvSpPr>
          <p:spPr>
            <a:xfrm>
              <a:off x="6980501" y="2207895"/>
              <a:ext cx="326498" cy="18288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900" b="1" dirty="0">
                  <a:solidFill>
                    <a:srgbClr val="1E3A5F"/>
                  </a:solidFill>
                  <a:latin typeface="Segoe UI"/>
                  <a:ea typeface="Microsoft YaHei"/>
                  <a:cs typeface="Segoe UI"/>
                </a:rPr>
                <a:t>2024</a:t>
              </a:r>
            </a:p>
          </p:txBody>
        </p:sp>
        <p:sp>
          <p:nvSpPr>
            <p:cNvPr id="53" name="TextBox 53"/>
            <p:cNvSpPr txBox="1"/>
            <p:nvPr/>
          </p:nvSpPr>
          <p:spPr>
            <a:xfrm>
              <a:off x="8066932" y="2207895"/>
              <a:ext cx="630136" cy="18288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900" b="1" dirty="0">
                  <a:solidFill>
                    <a:srgbClr val="1E3A5F"/>
                  </a:solidFill>
                  <a:latin typeface="Segoe UI"/>
                  <a:ea typeface="Microsoft YaHei"/>
                  <a:cs typeface="Segoe UI"/>
                </a:rPr>
                <a:t>2,595.55</a:t>
              </a:r>
            </a:p>
          </p:txBody>
        </p:sp>
        <p:sp>
          <p:nvSpPr>
            <p:cNvPr id="54" name="TextBox 54"/>
            <p:cNvSpPr txBox="1"/>
            <p:nvPr/>
          </p:nvSpPr>
          <p:spPr>
            <a:xfrm>
              <a:off x="9608184" y="2207895"/>
              <a:ext cx="595632" cy="18288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900" b="1" dirty="0">
                  <a:solidFill>
                    <a:srgbClr val="1E3A5F"/>
                  </a:solidFill>
                  <a:latin typeface="Segoe UI"/>
                  <a:ea typeface="Microsoft YaHei"/>
                  <a:cs typeface="Segoe UI"/>
                </a:rPr>
                <a:t>1,722.60</a:t>
              </a:r>
            </a:p>
          </p:txBody>
        </p:sp>
        <p:sp>
          <p:nvSpPr>
            <p:cNvPr id="55" name="Rectangle 55"/>
            <p:cNvSpPr/>
            <p:nvPr/>
          </p:nvSpPr>
          <p:spPr>
            <a:xfrm>
              <a:off x="6572250" y="2381250"/>
              <a:ext cx="4762500" cy="266700"/>
            </a:xfrm>
            <a:prstGeom prst="rect">
              <a:avLst/>
            </a:prstGeom>
            <a:solidFill>
              <a:srgbClr val="FFFFFF"/>
            </a:solidFill>
            <a:ln>
              <a:noFill/>
            </a:ln>
            <a:effectLst>
              <a:outerShdw blurRad="57150" dist="19050" dir="10798281" algn="tl" rotWithShape="0">
                <a:srgbClr val="000000">
                  <a:alpha val="10000"/>
                </a:srgbClr>
              </a:outerShdw>
            </a:effectLst>
          </p:spPr>
        </p:sp>
        <p:sp>
          <p:nvSpPr>
            <p:cNvPr id="56" name="TextBox 56"/>
            <p:cNvSpPr txBox="1"/>
            <p:nvPr/>
          </p:nvSpPr>
          <p:spPr>
            <a:xfrm>
              <a:off x="6987730" y="2474595"/>
              <a:ext cx="312039" cy="18288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900" dirty="0">
                  <a:solidFill>
                    <a:srgbClr val="334155"/>
                  </a:solidFill>
                  <a:latin typeface="Segoe UI"/>
                  <a:ea typeface="Microsoft YaHei"/>
                  <a:cs typeface="Segoe UI"/>
                </a:rPr>
                <a:t>2023</a:t>
              </a:r>
            </a:p>
          </p:txBody>
        </p:sp>
        <p:sp>
          <p:nvSpPr>
            <p:cNvPr id="57" name="TextBox 57"/>
            <p:cNvSpPr txBox="1"/>
            <p:nvPr/>
          </p:nvSpPr>
          <p:spPr>
            <a:xfrm>
              <a:off x="8081391" y="2474595"/>
              <a:ext cx="601218" cy="18288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900" dirty="0">
                  <a:solidFill>
                    <a:srgbClr val="334155"/>
                  </a:solidFill>
                  <a:latin typeface="Segoe UI"/>
                  <a:ea typeface="Microsoft YaHei"/>
                  <a:cs typeface="Segoe UI"/>
                </a:rPr>
                <a:t>2,440.77</a:t>
              </a:r>
            </a:p>
          </p:txBody>
        </p:sp>
        <p:sp>
          <p:nvSpPr>
            <p:cNvPr id="58" name="TextBox 58"/>
            <p:cNvSpPr txBox="1"/>
            <p:nvPr/>
          </p:nvSpPr>
          <p:spPr>
            <a:xfrm>
              <a:off x="9621822" y="2474595"/>
              <a:ext cx="568357" cy="18288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900" dirty="0">
                  <a:solidFill>
                    <a:srgbClr val="334155"/>
                  </a:solidFill>
                  <a:latin typeface="Segoe UI"/>
                  <a:ea typeface="Microsoft YaHei"/>
                  <a:cs typeface="Segoe UI"/>
                </a:rPr>
                <a:t>1,878.62</a:t>
              </a:r>
            </a:p>
          </p:txBody>
        </p:sp>
        <p:sp>
          <p:nvSpPr>
            <p:cNvPr id="59" name="Rectangle 59"/>
            <p:cNvSpPr/>
            <p:nvPr/>
          </p:nvSpPr>
          <p:spPr>
            <a:xfrm>
              <a:off x="6572250" y="2647950"/>
              <a:ext cx="4762500" cy="266700"/>
            </a:xfrm>
            <a:prstGeom prst="rect">
              <a:avLst/>
            </a:prstGeom>
            <a:solidFill>
              <a:srgbClr val="EBF4FF"/>
            </a:solidFill>
            <a:ln>
              <a:noFill/>
            </a:ln>
            <a:effectLst>
              <a:outerShdw blurRad="57150" dist="19050" dir="10798281" algn="tl" rotWithShape="0">
                <a:srgbClr val="000000">
                  <a:alpha val="10000"/>
                </a:srgbClr>
              </a:outerShdw>
            </a:effectLst>
          </p:spPr>
        </p:sp>
        <p:sp>
          <p:nvSpPr>
            <p:cNvPr id="60" name="TextBox 60"/>
            <p:cNvSpPr txBox="1"/>
            <p:nvPr/>
          </p:nvSpPr>
          <p:spPr>
            <a:xfrm>
              <a:off x="6987730" y="2741295"/>
              <a:ext cx="312039" cy="18288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900" dirty="0">
                  <a:solidFill>
                    <a:srgbClr val="334155"/>
                  </a:solidFill>
                  <a:latin typeface="Segoe UI"/>
                  <a:ea typeface="Microsoft YaHei"/>
                  <a:cs typeface="Segoe UI"/>
                </a:rPr>
                <a:t>2022</a:t>
              </a:r>
            </a:p>
          </p:txBody>
        </p:sp>
        <p:sp>
          <p:nvSpPr>
            <p:cNvPr id="61" name="TextBox 61"/>
            <p:cNvSpPr txBox="1"/>
            <p:nvPr/>
          </p:nvSpPr>
          <p:spPr>
            <a:xfrm>
              <a:off x="8097822" y="2741295"/>
              <a:ext cx="568357" cy="18288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900" dirty="0">
                  <a:solidFill>
                    <a:srgbClr val="334155"/>
                  </a:solidFill>
                  <a:latin typeface="Segoe UI"/>
                  <a:ea typeface="Microsoft YaHei"/>
                  <a:cs typeface="Segoe UI"/>
                </a:rPr>
                <a:t>2,103.42</a:t>
              </a:r>
            </a:p>
          </p:txBody>
        </p:sp>
        <p:sp>
          <p:nvSpPr>
            <p:cNvPr id="62" name="TextBox 62"/>
            <p:cNvSpPr txBox="1"/>
            <p:nvPr/>
          </p:nvSpPr>
          <p:spPr>
            <a:xfrm>
              <a:off x="9621822" y="2741295"/>
              <a:ext cx="568357" cy="18288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900" dirty="0">
                  <a:solidFill>
                    <a:srgbClr val="334155"/>
                  </a:solidFill>
                  <a:latin typeface="Segoe UI"/>
                  <a:ea typeface="Microsoft YaHei"/>
                  <a:cs typeface="Segoe UI"/>
                </a:rPr>
                <a:t>1,753.95</a:t>
              </a:r>
            </a:p>
          </p:txBody>
        </p:sp>
        <p:sp>
          <p:nvSpPr>
            <p:cNvPr id="63" name="Rectangle 63"/>
            <p:cNvSpPr/>
            <p:nvPr/>
          </p:nvSpPr>
          <p:spPr>
            <a:xfrm>
              <a:off x="6572250" y="2914650"/>
              <a:ext cx="4762500" cy="266700"/>
            </a:xfrm>
            <a:prstGeom prst="rect">
              <a:avLst/>
            </a:prstGeom>
            <a:solidFill>
              <a:srgbClr val="FFFFFF"/>
            </a:solidFill>
            <a:ln>
              <a:noFill/>
            </a:ln>
            <a:effectLst>
              <a:outerShdw blurRad="57150" dist="19050" dir="10798281" algn="tl" rotWithShape="0">
                <a:srgbClr val="000000">
                  <a:alpha val="10000"/>
                </a:srgbClr>
              </a:outerShdw>
            </a:effectLst>
          </p:spPr>
        </p:sp>
        <p:sp>
          <p:nvSpPr>
            <p:cNvPr id="64" name="TextBox 64"/>
            <p:cNvSpPr txBox="1"/>
            <p:nvPr/>
          </p:nvSpPr>
          <p:spPr>
            <a:xfrm>
              <a:off x="7004161" y="3007995"/>
              <a:ext cx="279178" cy="18288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900" dirty="0">
                  <a:solidFill>
                    <a:srgbClr val="334155"/>
                  </a:solidFill>
                  <a:latin typeface="Segoe UI"/>
                  <a:ea typeface="Microsoft YaHei"/>
                  <a:cs typeface="Segoe UI"/>
                </a:rPr>
                <a:t>2021</a:t>
              </a:r>
            </a:p>
          </p:txBody>
        </p:sp>
        <p:sp>
          <p:nvSpPr>
            <p:cNvPr id="65" name="TextBox 65"/>
            <p:cNvSpPr txBox="1"/>
            <p:nvPr/>
          </p:nvSpPr>
          <p:spPr>
            <a:xfrm>
              <a:off x="8081391" y="3007995"/>
              <a:ext cx="601218" cy="18288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900" dirty="0">
                  <a:solidFill>
                    <a:srgbClr val="334155"/>
                  </a:solidFill>
                  <a:latin typeface="Segoe UI"/>
                  <a:ea typeface="Microsoft YaHei"/>
                  <a:cs typeface="Segoe UI"/>
                </a:rPr>
                <a:t>2,285.45</a:t>
              </a:r>
            </a:p>
          </p:txBody>
        </p:sp>
        <p:sp>
          <p:nvSpPr>
            <p:cNvPr id="66" name="TextBox 66"/>
            <p:cNvSpPr txBox="1"/>
            <p:nvPr/>
          </p:nvSpPr>
          <p:spPr>
            <a:xfrm>
              <a:off x="9605391" y="3007995"/>
              <a:ext cx="601218" cy="18288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900" dirty="0">
                  <a:solidFill>
                    <a:srgbClr val="334155"/>
                  </a:solidFill>
                  <a:latin typeface="Segoe UI"/>
                  <a:ea typeface="Microsoft YaHei"/>
                  <a:cs typeface="Segoe UI"/>
                </a:rPr>
                <a:t>2,357.94</a:t>
              </a:r>
            </a:p>
          </p:txBody>
        </p:sp>
        <p:sp>
          <p:nvSpPr>
            <p:cNvPr id="67" name="Rectangle 67"/>
            <p:cNvSpPr/>
            <p:nvPr/>
          </p:nvSpPr>
          <p:spPr>
            <a:xfrm>
              <a:off x="6572250" y="3181350"/>
              <a:ext cx="4762500" cy="266700"/>
            </a:xfrm>
            <a:prstGeom prst="rect">
              <a:avLst/>
            </a:prstGeom>
            <a:solidFill>
              <a:srgbClr val="EBF4FF"/>
            </a:solidFill>
            <a:ln>
              <a:noFill/>
            </a:ln>
            <a:effectLst>
              <a:outerShdw blurRad="57150" dist="19050" dir="10798281" algn="tl" rotWithShape="0">
                <a:srgbClr val="000000">
                  <a:alpha val="10000"/>
                </a:srgbClr>
              </a:outerShdw>
            </a:effectLst>
          </p:spPr>
        </p:sp>
        <p:sp>
          <p:nvSpPr>
            <p:cNvPr id="68" name="TextBox 68"/>
            <p:cNvSpPr txBox="1"/>
            <p:nvPr/>
          </p:nvSpPr>
          <p:spPr>
            <a:xfrm>
              <a:off x="6987730" y="3274695"/>
              <a:ext cx="312039" cy="18288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900" dirty="0">
                  <a:solidFill>
                    <a:srgbClr val="334155"/>
                  </a:solidFill>
                  <a:latin typeface="Segoe UI"/>
                  <a:ea typeface="Microsoft YaHei"/>
                  <a:cs typeface="Segoe UI"/>
                </a:rPr>
                <a:t>2020</a:t>
              </a:r>
            </a:p>
          </p:txBody>
        </p:sp>
        <p:sp>
          <p:nvSpPr>
            <p:cNvPr id="69" name="TextBox 69"/>
            <p:cNvSpPr txBox="1"/>
            <p:nvPr/>
          </p:nvSpPr>
          <p:spPr>
            <a:xfrm>
              <a:off x="8081391" y="3274695"/>
              <a:ext cx="601218" cy="18288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900" dirty="0">
                  <a:solidFill>
                    <a:srgbClr val="334155"/>
                  </a:solidFill>
                  <a:latin typeface="Segoe UI"/>
                  <a:ea typeface="Microsoft YaHei"/>
                  <a:cs typeface="Segoe UI"/>
                </a:rPr>
                <a:t>2,094.85</a:t>
              </a:r>
            </a:p>
          </p:txBody>
        </p:sp>
        <p:sp>
          <p:nvSpPr>
            <p:cNvPr id="70" name="TextBox 70"/>
            <p:cNvSpPr txBox="1"/>
            <p:nvPr/>
          </p:nvSpPr>
          <p:spPr>
            <a:xfrm>
              <a:off x="9605391" y="3274695"/>
              <a:ext cx="601218" cy="18288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900" dirty="0">
                  <a:solidFill>
                    <a:srgbClr val="334155"/>
                  </a:solidFill>
                  <a:latin typeface="Segoe UI"/>
                  <a:ea typeface="Microsoft YaHei"/>
                  <a:cs typeface="Segoe UI"/>
                </a:rPr>
                <a:t>2,457.86</a:t>
              </a:r>
            </a:p>
          </p:txBody>
        </p:sp>
        <p:sp>
          <p:nvSpPr>
            <p:cNvPr id="71" name="Rectangle 71"/>
            <p:cNvSpPr/>
            <p:nvPr/>
          </p:nvSpPr>
          <p:spPr>
            <a:xfrm>
              <a:off x="6572250" y="3448050"/>
              <a:ext cx="4762500" cy="266700"/>
            </a:xfrm>
            <a:prstGeom prst="rect">
              <a:avLst/>
            </a:prstGeom>
            <a:solidFill>
              <a:srgbClr val="FFFFFF"/>
            </a:solidFill>
            <a:ln>
              <a:noFill/>
            </a:ln>
            <a:effectLst>
              <a:outerShdw blurRad="57150" dist="19050" dir="10798281" algn="tl" rotWithShape="0">
                <a:srgbClr val="000000">
                  <a:alpha val="10000"/>
                </a:srgbClr>
              </a:outerShdw>
            </a:effectLst>
          </p:spPr>
        </p:sp>
        <p:sp>
          <p:nvSpPr>
            <p:cNvPr id="72" name="TextBox 72"/>
            <p:cNvSpPr txBox="1"/>
            <p:nvPr/>
          </p:nvSpPr>
          <p:spPr>
            <a:xfrm>
              <a:off x="7004161" y="3541395"/>
              <a:ext cx="279178" cy="18288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900" dirty="0">
                  <a:solidFill>
                    <a:srgbClr val="334155"/>
                  </a:solidFill>
                  <a:latin typeface="Segoe UI"/>
                  <a:ea typeface="Microsoft YaHei"/>
                  <a:cs typeface="Segoe UI"/>
                </a:rPr>
                <a:t>2019</a:t>
              </a:r>
            </a:p>
          </p:txBody>
        </p:sp>
        <p:sp>
          <p:nvSpPr>
            <p:cNvPr id="73" name="TextBox 73"/>
            <p:cNvSpPr txBox="1"/>
            <p:nvPr/>
          </p:nvSpPr>
          <p:spPr>
            <a:xfrm>
              <a:off x="8097822" y="3541395"/>
              <a:ext cx="568357" cy="18288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900" dirty="0">
                  <a:solidFill>
                    <a:srgbClr val="334155"/>
                  </a:solidFill>
                  <a:latin typeface="Segoe UI"/>
                  <a:ea typeface="Microsoft YaHei"/>
                  <a:cs typeface="Segoe UI"/>
                </a:rPr>
                <a:t>2,134.93</a:t>
              </a:r>
            </a:p>
          </p:txBody>
        </p:sp>
        <p:sp>
          <p:nvSpPr>
            <p:cNvPr id="74" name="TextBox 74"/>
            <p:cNvSpPr txBox="1"/>
            <p:nvPr/>
          </p:nvSpPr>
          <p:spPr>
            <a:xfrm>
              <a:off x="9605391" y="3541395"/>
              <a:ext cx="601218" cy="18288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900" dirty="0">
                  <a:solidFill>
                    <a:srgbClr val="334155"/>
                  </a:solidFill>
                  <a:latin typeface="Segoe UI"/>
                  <a:ea typeface="Microsoft YaHei"/>
                  <a:cs typeface="Segoe UI"/>
                </a:rPr>
                <a:t>2,247.93</a:t>
              </a:r>
            </a:p>
          </p:txBody>
        </p:sp>
        <p:sp>
          <p:nvSpPr>
            <p:cNvPr id="75" name="Rectangle 75"/>
            <p:cNvSpPr/>
            <p:nvPr/>
          </p:nvSpPr>
          <p:spPr>
            <a:xfrm>
              <a:off x="6572250" y="3714750"/>
              <a:ext cx="4762500" cy="266700"/>
            </a:xfrm>
            <a:prstGeom prst="rect">
              <a:avLst/>
            </a:prstGeom>
            <a:solidFill>
              <a:srgbClr val="EBF4FF"/>
            </a:solidFill>
            <a:ln>
              <a:noFill/>
            </a:ln>
            <a:effectLst>
              <a:outerShdw blurRad="57150" dist="19050" dir="10798281" algn="tl" rotWithShape="0">
                <a:srgbClr val="000000">
                  <a:alpha val="10000"/>
                </a:srgbClr>
              </a:outerShdw>
            </a:effectLst>
          </p:spPr>
        </p:sp>
        <p:sp>
          <p:nvSpPr>
            <p:cNvPr id="76" name="TextBox 76"/>
            <p:cNvSpPr txBox="1"/>
            <p:nvPr/>
          </p:nvSpPr>
          <p:spPr>
            <a:xfrm>
              <a:off x="7004161" y="3808095"/>
              <a:ext cx="279178" cy="18288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900" dirty="0">
                  <a:solidFill>
                    <a:srgbClr val="334155"/>
                  </a:solidFill>
                  <a:latin typeface="Segoe UI"/>
                  <a:ea typeface="Microsoft YaHei"/>
                  <a:cs typeface="Segoe UI"/>
                </a:rPr>
                <a:t>2015</a:t>
              </a:r>
            </a:p>
          </p:txBody>
        </p:sp>
        <p:sp>
          <p:nvSpPr>
            <p:cNvPr id="77" name="TextBox 77"/>
            <p:cNvSpPr txBox="1"/>
            <p:nvPr/>
          </p:nvSpPr>
          <p:spPr>
            <a:xfrm>
              <a:off x="8081391" y="3808095"/>
              <a:ext cx="601218" cy="18288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900" dirty="0">
                  <a:solidFill>
                    <a:srgbClr val="334155"/>
                  </a:solidFill>
                  <a:latin typeface="Segoe UI"/>
                  <a:ea typeface="Microsoft YaHei"/>
                  <a:cs typeface="Segoe UI"/>
                </a:rPr>
                <a:t>2,080.62</a:t>
              </a:r>
            </a:p>
          </p:txBody>
        </p:sp>
        <p:sp>
          <p:nvSpPr>
            <p:cNvPr id="78" name="TextBox 78"/>
            <p:cNvSpPr txBox="1"/>
            <p:nvPr/>
          </p:nvSpPr>
          <p:spPr>
            <a:xfrm>
              <a:off x="9621822" y="3808095"/>
              <a:ext cx="568357" cy="18288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900" dirty="0">
                  <a:solidFill>
                    <a:srgbClr val="334155"/>
                  </a:solidFill>
                  <a:latin typeface="Segoe UI"/>
                  <a:ea typeface="Microsoft YaHei"/>
                  <a:cs typeface="Segoe UI"/>
                </a:rPr>
                <a:t>1,664.20</a:t>
              </a:r>
            </a:p>
          </p:txBody>
        </p:sp>
      </p:grpSp>
      <p:grpSp>
        <p:nvGrpSpPr>
          <p:cNvPr id="102" name="Group 102"/>
          <p:cNvGrpSpPr/>
          <p:nvPr/>
        </p:nvGrpSpPr>
        <p:grpSpPr>
          <a:xfrm>
            <a:off x="571500" y="4333875"/>
            <a:ext cx="11049000" cy="1952625"/>
            <a:chOff x="571500" y="4333875"/>
            <a:chExt cx="11049000" cy="1952625"/>
          </a:xfrm>
          <a:effectLst>
            <a:outerShdw blurRad="57150" dist="19050" dir="10798281" algn="tl" rotWithShape="0">
              <a:srgbClr val="000000">
                <a:alpha val="10000"/>
              </a:srgbClr>
            </a:outerShdw>
          </a:effectLst>
        </p:grpSpPr>
        <p:sp>
          <p:nvSpPr>
            <p:cNvPr id="80" name="Freeform 80"/>
            <p:cNvSpPr/>
            <p:nvPr/>
          </p:nvSpPr>
          <p:spPr>
            <a:xfrm>
              <a:off x="571500" y="4333875"/>
              <a:ext cx="11049000" cy="1952625"/>
            </a:xfrm>
            <a:custGeom>
              <a:avLst/>
              <a:gdLst/>
              <a:ahLst/>
              <a:cxnLst/>
              <a:rect l="l" t="t" r="r" b="b"/>
              <a:pathLst>
                <a:path w="11049000" h="1952625">
                  <a:moveTo>
                    <a:pt x="76200" y="0"/>
                  </a:moveTo>
                  <a:lnTo>
                    <a:pt x="10972800" y="0"/>
                  </a:lnTo>
                  <a:cubicBezTo>
                    <a:pt x="11014884" y="0"/>
                    <a:pt x="11049000" y="34116"/>
                    <a:pt x="11049000" y="76200"/>
                  </a:cubicBezTo>
                  <a:lnTo>
                    <a:pt x="11049000" y="1876425"/>
                  </a:lnTo>
                  <a:cubicBezTo>
                    <a:pt x="11049000" y="1918509"/>
                    <a:pt x="11014884" y="1952625"/>
                    <a:pt x="10972800" y="1952625"/>
                  </a:cubicBezTo>
                  <a:lnTo>
                    <a:pt x="76200" y="1952625"/>
                  </a:lnTo>
                  <a:cubicBezTo>
                    <a:pt x="34116" y="1952625"/>
                    <a:pt x="0" y="1918509"/>
                    <a:pt x="0" y="1876425"/>
                  </a:cubicBezTo>
                  <a:lnTo>
                    <a:pt x="0" y="76200"/>
                  </a:lnTo>
                  <a:cubicBezTo>
                    <a:pt x="0" y="34116"/>
                    <a:pt x="34116" y="0"/>
                    <a:pt x="76200" y="0"/>
                  </a:cubicBezTo>
                  <a:close/>
                </a:path>
              </a:pathLst>
            </a:custGeom>
            <a:solidFill>
              <a:srgbClr val="FFFFFF"/>
            </a:solidFill>
            <a:ln>
              <a:noFill/>
            </a:ln>
            <a:effectLst>
              <a:outerShdw blurRad="57150" dist="19050" dir="10798281" algn="tl" rotWithShape="0">
                <a:srgbClr val="000000">
                  <a:alpha val="10000"/>
                </a:srgbClr>
              </a:outerShdw>
            </a:effectLst>
          </p:spPr>
        </p:sp>
        <p:sp>
          <p:nvSpPr>
            <p:cNvPr id="81" name="TextBox 81"/>
            <p:cNvSpPr txBox="1"/>
            <p:nvPr/>
          </p:nvSpPr>
          <p:spPr>
            <a:xfrm>
              <a:off x="840105" y="4521518"/>
              <a:ext cx="3357055" cy="27432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1350" b="1" dirty="0">
                  <a:solidFill>
                    <a:srgbClr val="1E3A5F"/>
                  </a:solidFill>
                  <a:latin typeface="Segoe UI"/>
                  <a:ea typeface="Microsoft YaHei"/>
                  <a:cs typeface="Segoe UI"/>
                </a:rPr>
                <a:t>2.2 税收情况 &amp; 2.3 土地财政依赖度</a:t>
              </a:r>
            </a:p>
          </p:txBody>
        </p:sp>
        <p:sp>
          <p:nvSpPr>
            <p:cNvPr id="82" name="Freeform 82"/>
            <p:cNvSpPr/>
            <p:nvPr/>
          </p:nvSpPr>
          <p:spPr>
            <a:xfrm>
              <a:off x="857250" y="4857750"/>
              <a:ext cx="2476500" cy="1238250"/>
            </a:xfrm>
            <a:custGeom>
              <a:avLst/>
              <a:gdLst/>
              <a:ahLst/>
              <a:cxnLst/>
              <a:rect l="l" t="t" r="r" b="b"/>
              <a:pathLst>
                <a:path w="2476500" h="1238250">
                  <a:moveTo>
                    <a:pt x="57150" y="0"/>
                  </a:moveTo>
                  <a:lnTo>
                    <a:pt x="2419350" y="0"/>
                  </a:lnTo>
                  <a:cubicBezTo>
                    <a:pt x="2450913" y="0"/>
                    <a:pt x="2476500" y="25587"/>
                    <a:pt x="2476500" y="57150"/>
                  </a:cubicBezTo>
                  <a:lnTo>
                    <a:pt x="2476500" y="1181100"/>
                  </a:lnTo>
                  <a:cubicBezTo>
                    <a:pt x="2476500" y="1212663"/>
                    <a:pt x="2450913" y="1238250"/>
                    <a:pt x="2419350" y="1238250"/>
                  </a:cubicBezTo>
                  <a:lnTo>
                    <a:pt x="57150" y="1238250"/>
                  </a:lnTo>
                  <a:cubicBezTo>
                    <a:pt x="25587" y="1238250"/>
                    <a:pt x="0" y="1212663"/>
                    <a:pt x="0" y="1181100"/>
                  </a:cubicBezTo>
                  <a:lnTo>
                    <a:pt x="0" y="57150"/>
                  </a:lnTo>
                  <a:cubicBezTo>
                    <a:pt x="0" y="25587"/>
                    <a:pt x="25587" y="0"/>
                    <a:pt x="57150" y="0"/>
                  </a:cubicBezTo>
                  <a:close/>
                </a:path>
              </a:pathLst>
            </a:custGeom>
            <a:solidFill>
              <a:srgbClr val="F8FAFC"/>
            </a:solidFill>
            <a:ln>
              <a:noFill/>
            </a:ln>
            <a:effectLst>
              <a:outerShdw blurRad="57150" dist="19050" dir="10798281" algn="tl" rotWithShape="0">
                <a:srgbClr val="000000">
                  <a:alpha val="10000"/>
                </a:srgbClr>
              </a:outerShdw>
            </a:effectLst>
          </p:spPr>
        </p:sp>
        <p:sp>
          <p:nvSpPr>
            <p:cNvPr id="83" name="TextBox 83"/>
            <p:cNvSpPr txBox="1"/>
            <p:nvPr/>
          </p:nvSpPr>
          <p:spPr>
            <a:xfrm>
              <a:off x="1035368" y="5038249"/>
              <a:ext cx="594360" cy="19812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975" dirty="0">
                  <a:solidFill>
                    <a:srgbClr val="64748B"/>
                  </a:solidFill>
                  <a:latin typeface="Segoe UI"/>
                  <a:ea typeface="Microsoft YaHei"/>
                  <a:cs typeface="Segoe UI"/>
                </a:rPr>
                <a:t>税收收入</a:t>
              </a:r>
            </a:p>
          </p:txBody>
        </p:sp>
        <p:sp>
          <p:nvSpPr>
            <p:cNvPr id="84" name="TextBox 84"/>
            <p:cNvSpPr txBox="1"/>
            <p:nvPr/>
          </p:nvSpPr>
          <p:spPr>
            <a:xfrm>
              <a:off x="1013460" y="5280660"/>
              <a:ext cx="1683382" cy="54864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2700" b="1" dirty="0">
                  <a:solidFill>
                    <a:srgbClr val="1E3A5F"/>
                  </a:solidFill>
                  <a:latin typeface="Segoe UI"/>
                  <a:ea typeface="Microsoft YaHei"/>
                  <a:cs typeface="Segoe UI"/>
                </a:rPr>
                <a:t>1,521.52</a:t>
              </a:r>
            </a:p>
          </p:txBody>
        </p:sp>
        <p:sp>
          <p:nvSpPr>
            <p:cNvPr id="85" name="TextBox 85"/>
            <p:cNvSpPr txBox="1"/>
            <p:nvPr/>
          </p:nvSpPr>
          <p:spPr>
            <a:xfrm>
              <a:off x="2463165" y="5458778"/>
              <a:ext cx="333375" cy="21336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1050" dirty="0">
                  <a:solidFill>
                    <a:srgbClr val="64748B"/>
                  </a:solidFill>
                  <a:latin typeface="Segoe UI"/>
                  <a:ea typeface="Microsoft YaHei"/>
                  <a:cs typeface="Segoe UI"/>
                </a:rPr>
                <a:t>亿元</a:t>
              </a:r>
            </a:p>
          </p:txBody>
        </p:sp>
        <p:sp>
          <p:nvSpPr>
            <p:cNvPr id="86" name="TextBox 86"/>
            <p:cNvSpPr txBox="1"/>
            <p:nvPr/>
          </p:nvSpPr>
          <p:spPr>
            <a:xfrm>
              <a:off x="1036320" y="5760720"/>
              <a:ext cx="831247" cy="18288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900" dirty="0">
                  <a:solidFill>
                    <a:srgbClr val="2ECC71"/>
                  </a:solidFill>
                  <a:latin typeface="Segoe UI"/>
                  <a:ea typeface="Microsoft YaHei"/>
                  <a:cs typeface="Segoe UI"/>
                </a:rPr>
                <a:t>▲ 同比+3.08%</a:t>
              </a:r>
            </a:p>
          </p:txBody>
        </p:sp>
        <p:sp>
          <p:nvSpPr>
            <p:cNvPr id="87" name="Freeform 87"/>
            <p:cNvSpPr/>
            <p:nvPr/>
          </p:nvSpPr>
          <p:spPr>
            <a:xfrm>
              <a:off x="3524250" y="4857750"/>
              <a:ext cx="2476500" cy="1238250"/>
            </a:xfrm>
            <a:custGeom>
              <a:avLst/>
              <a:gdLst/>
              <a:ahLst/>
              <a:cxnLst/>
              <a:rect l="l" t="t" r="r" b="b"/>
              <a:pathLst>
                <a:path w="2476500" h="1238250">
                  <a:moveTo>
                    <a:pt x="57150" y="0"/>
                  </a:moveTo>
                  <a:lnTo>
                    <a:pt x="2419350" y="0"/>
                  </a:lnTo>
                  <a:cubicBezTo>
                    <a:pt x="2450913" y="0"/>
                    <a:pt x="2476500" y="25587"/>
                    <a:pt x="2476500" y="57150"/>
                  </a:cubicBezTo>
                  <a:lnTo>
                    <a:pt x="2476500" y="1181100"/>
                  </a:lnTo>
                  <a:cubicBezTo>
                    <a:pt x="2476500" y="1212663"/>
                    <a:pt x="2450913" y="1238250"/>
                    <a:pt x="2419350" y="1238250"/>
                  </a:cubicBezTo>
                  <a:lnTo>
                    <a:pt x="57150" y="1238250"/>
                  </a:lnTo>
                  <a:cubicBezTo>
                    <a:pt x="25587" y="1238250"/>
                    <a:pt x="0" y="1212663"/>
                    <a:pt x="0" y="1181100"/>
                  </a:cubicBezTo>
                  <a:lnTo>
                    <a:pt x="0" y="57150"/>
                  </a:lnTo>
                  <a:cubicBezTo>
                    <a:pt x="0" y="25587"/>
                    <a:pt x="25587" y="0"/>
                    <a:pt x="57150" y="0"/>
                  </a:cubicBezTo>
                  <a:close/>
                </a:path>
              </a:pathLst>
            </a:custGeom>
            <a:solidFill>
              <a:srgbClr val="F8FAFC"/>
            </a:solidFill>
            <a:ln>
              <a:noFill/>
            </a:ln>
            <a:effectLst>
              <a:outerShdw blurRad="57150" dist="19050" dir="10798281" algn="tl" rotWithShape="0">
                <a:srgbClr val="000000">
                  <a:alpha val="10000"/>
                </a:srgbClr>
              </a:outerShdw>
            </a:effectLst>
          </p:spPr>
        </p:sp>
        <p:sp>
          <p:nvSpPr>
            <p:cNvPr id="88" name="TextBox 88"/>
            <p:cNvSpPr txBox="1"/>
            <p:nvPr/>
          </p:nvSpPr>
          <p:spPr>
            <a:xfrm>
              <a:off x="3702368" y="5038249"/>
              <a:ext cx="594360" cy="19812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975" dirty="0">
                  <a:solidFill>
                    <a:srgbClr val="64748B"/>
                  </a:solidFill>
                  <a:latin typeface="Segoe UI"/>
                  <a:ea typeface="Microsoft YaHei"/>
                  <a:cs typeface="Segoe UI"/>
                </a:rPr>
                <a:t>税收占比</a:t>
              </a:r>
            </a:p>
          </p:txBody>
        </p:sp>
        <p:sp>
          <p:nvSpPr>
            <p:cNvPr id="89" name="TextBox 89"/>
            <p:cNvSpPr txBox="1"/>
            <p:nvPr/>
          </p:nvSpPr>
          <p:spPr>
            <a:xfrm>
              <a:off x="3680460" y="5280660"/>
              <a:ext cx="1207222" cy="54864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2700" b="1" dirty="0">
                  <a:solidFill>
                    <a:srgbClr val="F59E0B"/>
                  </a:solidFill>
                  <a:latin typeface="Segoe UI"/>
                  <a:ea typeface="Microsoft YaHei"/>
                  <a:cs typeface="Segoe UI"/>
                </a:rPr>
                <a:t>58.62</a:t>
              </a:r>
            </a:p>
          </p:txBody>
        </p:sp>
        <p:sp>
          <p:nvSpPr>
            <p:cNvPr id="90" name="TextBox 90"/>
            <p:cNvSpPr txBox="1"/>
            <p:nvPr/>
          </p:nvSpPr>
          <p:spPr>
            <a:xfrm>
              <a:off x="4653915" y="5458778"/>
              <a:ext cx="111014" cy="21336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1050" dirty="0">
                  <a:solidFill>
                    <a:srgbClr val="64748B"/>
                  </a:solidFill>
                  <a:latin typeface="Segoe UI"/>
                  <a:ea typeface="Microsoft YaHei"/>
                  <a:cs typeface="Segoe UI"/>
                </a:rPr>
                <a:t>%</a:t>
              </a:r>
            </a:p>
          </p:txBody>
        </p:sp>
        <p:sp>
          <p:nvSpPr>
            <p:cNvPr id="91" name="TextBox 91"/>
            <p:cNvSpPr txBox="1"/>
            <p:nvPr/>
          </p:nvSpPr>
          <p:spPr>
            <a:xfrm>
              <a:off x="3703320" y="5760720"/>
              <a:ext cx="1219010" cy="18288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900" dirty="0">
                  <a:solidFill>
                    <a:srgbClr val="64748B"/>
                  </a:solidFill>
                  <a:latin typeface="Segoe UI"/>
                  <a:ea typeface="Microsoft YaHei"/>
                  <a:cs typeface="Segoe UI"/>
                </a:rPr>
                <a:t>全国第28位（偏低）</a:t>
              </a:r>
            </a:p>
          </p:txBody>
        </p:sp>
        <p:sp>
          <p:nvSpPr>
            <p:cNvPr id="92" name="Freeform 92"/>
            <p:cNvSpPr/>
            <p:nvPr/>
          </p:nvSpPr>
          <p:spPr>
            <a:xfrm>
              <a:off x="6191250" y="4857750"/>
              <a:ext cx="2476500" cy="1238250"/>
            </a:xfrm>
            <a:custGeom>
              <a:avLst/>
              <a:gdLst/>
              <a:ahLst/>
              <a:cxnLst/>
              <a:rect l="l" t="t" r="r" b="b"/>
              <a:pathLst>
                <a:path w="2476500" h="1238250">
                  <a:moveTo>
                    <a:pt x="57150" y="0"/>
                  </a:moveTo>
                  <a:lnTo>
                    <a:pt x="2419350" y="0"/>
                  </a:lnTo>
                  <a:cubicBezTo>
                    <a:pt x="2450913" y="0"/>
                    <a:pt x="2476500" y="25587"/>
                    <a:pt x="2476500" y="57150"/>
                  </a:cubicBezTo>
                  <a:lnTo>
                    <a:pt x="2476500" y="1181100"/>
                  </a:lnTo>
                  <a:cubicBezTo>
                    <a:pt x="2476500" y="1212663"/>
                    <a:pt x="2450913" y="1238250"/>
                    <a:pt x="2419350" y="1238250"/>
                  </a:cubicBezTo>
                  <a:lnTo>
                    <a:pt x="57150" y="1238250"/>
                  </a:lnTo>
                  <a:cubicBezTo>
                    <a:pt x="25587" y="1238250"/>
                    <a:pt x="0" y="1212663"/>
                    <a:pt x="0" y="1181100"/>
                  </a:cubicBezTo>
                  <a:lnTo>
                    <a:pt x="0" y="57150"/>
                  </a:lnTo>
                  <a:cubicBezTo>
                    <a:pt x="0" y="25587"/>
                    <a:pt x="25587" y="0"/>
                    <a:pt x="57150" y="0"/>
                  </a:cubicBezTo>
                  <a:close/>
                </a:path>
              </a:pathLst>
            </a:custGeom>
            <a:solidFill>
              <a:srgbClr val="F8FAFC"/>
            </a:solidFill>
            <a:ln>
              <a:noFill/>
            </a:ln>
            <a:effectLst>
              <a:outerShdw blurRad="57150" dist="19050" dir="10798281" algn="tl" rotWithShape="0">
                <a:srgbClr val="000000">
                  <a:alpha val="10000"/>
                </a:srgbClr>
              </a:outerShdw>
            </a:effectLst>
          </p:spPr>
        </p:sp>
        <p:sp>
          <p:nvSpPr>
            <p:cNvPr id="93" name="TextBox 93"/>
            <p:cNvSpPr txBox="1"/>
            <p:nvPr/>
          </p:nvSpPr>
          <p:spPr>
            <a:xfrm>
              <a:off x="6369368" y="5038249"/>
              <a:ext cx="879157" cy="19812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975" dirty="0">
                  <a:solidFill>
                    <a:srgbClr val="64748B"/>
                  </a:solidFill>
                  <a:latin typeface="Segoe UI"/>
                  <a:ea typeface="Microsoft YaHei"/>
                  <a:cs typeface="Segoe UI"/>
                </a:rPr>
                <a:t>土地出让收入</a:t>
              </a:r>
            </a:p>
          </p:txBody>
        </p:sp>
        <p:sp>
          <p:nvSpPr>
            <p:cNvPr id="94" name="TextBox 94"/>
            <p:cNvSpPr txBox="1"/>
            <p:nvPr/>
          </p:nvSpPr>
          <p:spPr>
            <a:xfrm>
              <a:off x="6347460" y="5280660"/>
              <a:ext cx="1786895" cy="54864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2700" b="1" dirty="0">
                  <a:solidFill>
                    <a:srgbClr val="1E3A5F"/>
                  </a:solidFill>
                  <a:latin typeface="Segoe UI"/>
                  <a:ea typeface="Microsoft YaHei"/>
                  <a:cs typeface="Segoe UI"/>
                </a:rPr>
                <a:t>1,527.75</a:t>
              </a:r>
            </a:p>
          </p:txBody>
        </p:sp>
        <p:sp>
          <p:nvSpPr>
            <p:cNvPr id="95" name="TextBox 95"/>
            <p:cNvSpPr txBox="1"/>
            <p:nvPr/>
          </p:nvSpPr>
          <p:spPr>
            <a:xfrm>
              <a:off x="7892415" y="5458778"/>
              <a:ext cx="333375" cy="21336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1050" dirty="0">
                  <a:solidFill>
                    <a:srgbClr val="64748B"/>
                  </a:solidFill>
                  <a:latin typeface="Segoe UI"/>
                  <a:ea typeface="Microsoft YaHei"/>
                  <a:cs typeface="Segoe UI"/>
                </a:rPr>
                <a:t>亿元</a:t>
              </a:r>
            </a:p>
          </p:txBody>
        </p:sp>
        <p:sp>
          <p:nvSpPr>
            <p:cNvPr id="96" name="TextBox 96"/>
            <p:cNvSpPr txBox="1"/>
            <p:nvPr/>
          </p:nvSpPr>
          <p:spPr>
            <a:xfrm>
              <a:off x="6370320" y="5760720"/>
              <a:ext cx="1192720" cy="18288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900" dirty="0">
                  <a:solidFill>
                    <a:srgbClr val="E63946"/>
                  </a:solidFill>
                  <a:latin typeface="Segoe UI"/>
                  <a:ea typeface="Microsoft YaHei"/>
                  <a:cs typeface="Segoe UI"/>
                </a:rPr>
                <a:t>▼ -9.86% | 全国13位</a:t>
              </a:r>
            </a:p>
          </p:txBody>
        </p:sp>
        <p:sp>
          <p:nvSpPr>
            <p:cNvPr id="97" name="Freeform 97"/>
            <p:cNvSpPr/>
            <p:nvPr/>
          </p:nvSpPr>
          <p:spPr>
            <a:xfrm>
              <a:off x="8858250" y="4857750"/>
              <a:ext cx="2476500" cy="1238250"/>
            </a:xfrm>
            <a:custGeom>
              <a:avLst/>
              <a:gdLst/>
              <a:ahLst/>
              <a:cxnLst/>
              <a:rect l="l" t="t" r="r" b="b"/>
              <a:pathLst>
                <a:path w="2476500" h="1238250">
                  <a:moveTo>
                    <a:pt x="57150" y="0"/>
                  </a:moveTo>
                  <a:lnTo>
                    <a:pt x="2419350" y="0"/>
                  </a:lnTo>
                  <a:cubicBezTo>
                    <a:pt x="2450913" y="0"/>
                    <a:pt x="2476500" y="25587"/>
                    <a:pt x="2476500" y="57150"/>
                  </a:cubicBezTo>
                  <a:lnTo>
                    <a:pt x="2476500" y="1181100"/>
                  </a:lnTo>
                  <a:cubicBezTo>
                    <a:pt x="2476500" y="1212663"/>
                    <a:pt x="2450913" y="1238250"/>
                    <a:pt x="2419350" y="1238250"/>
                  </a:cubicBezTo>
                  <a:lnTo>
                    <a:pt x="57150" y="1238250"/>
                  </a:lnTo>
                  <a:cubicBezTo>
                    <a:pt x="25587" y="1238250"/>
                    <a:pt x="0" y="1212663"/>
                    <a:pt x="0" y="1181100"/>
                  </a:cubicBezTo>
                  <a:lnTo>
                    <a:pt x="0" y="57150"/>
                  </a:lnTo>
                  <a:cubicBezTo>
                    <a:pt x="0" y="25587"/>
                    <a:pt x="25587" y="0"/>
                    <a:pt x="57150" y="0"/>
                  </a:cubicBezTo>
                  <a:close/>
                </a:path>
              </a:pathLst>
            </a:custGeom>
            <a:solidFill>
              <a:srgbClr val="FEF3C7"/>
            </a:solidFill>
            <a:ln>
              <a:noFill/>
            </a:ln>
            <a:effectLst>
              <a:outerShdw blurRad="57150" dist="19050" dir="10798281" algn="tl" rotWithShape="0">
                <a:srgbClr val="000000">
                  <a:alpha val="10000"/>
                </a:srgbClr>
              </a:outerShdw>
            </a:effectLst>
          </p:spPr>
        </p:sp>
        <p:sp>
          <p:nvSpPr>
            <p:cNvPr id="98" name="TextBox 98"/>
            <p:cNvSpPr txBox="1"/>
            <p:nvPr/>
          </p:nvSpPr>
          <p:spPr>
            <a:xfrm>
              <a:off x="9036368" y="5038249"/>
              <a:ext cx="1242274" cy="19812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975" dirty="0">
                  <a:solidFill>
                    <a:srgbClr val="64748B"/>
                  </a:solidFill>
                  <a:latin typeface="Segoe UI"/>
                  <a:ea typeface="Microsoft YaHei"/>
                  <a:cs typeface="Segoe UI"/>
                </a:rPr>
                <a:t>土地出让/一般预算</a:t>
              </a:r>
            </a:p>
          </p:txBody>
        </p:sp>
        <p:sp>
          <p:nvSpPr>
            <p:cNvPr id="99" name="TextBox 99"/>
            <p:cNvSpPr txBox="1"/>
            <p:nvPr/>
          </p:nvSpPr>
          <p:spPr>
            <a:xfrm>
              <a:off x="9014460" y="5280660"/>
              <a:ext cx="1207222" cy="54864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2700" b="1" dirty="0">
                  <a:solidFill>
                    <a:srgbClr val="E63946"/>
                  </a:solidFill>
                  <a:latin typeface="Segoe UI"/>
                  <a:ea typeface="Microsoft YaHei"/>
                  <a:cs typeface="Segoe UI"/>
                </a:rPr>
                <a:t>58.86</a:t>
              </a:r>
            </a:p>
          </p:txBody>
        </p:sp>
        <p:sp>
          <p:nvSpPr>
            <p:cNvPr id="100" name="TextBox 100"/>
            <p:cNvSpPr txBox="1"/>
            <p:nvPr/>
          </p:nvSpPr>
          <p:spPr>
            <a:xfrm>
              <a:off x="10035540" y="5458778"/>
              <a:ext cx="111014" cy="21336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1050" dirty="0">
                  <a:solidFill>
                    <a:srgbClr val="64748B"/>
                  </a:solidFill>
                  <a:latin typeface="Segoe UI"/>
                  <a:ea typeface="Microsoft YaHei"/>
                  <a:cs typeface="Segoe UI"/>
                </a:rPr>
                <a:t>%</a:t>
              </a:r>
            </a:p>
          </p:txBody>
        </p:sp>
        <p:sp>
          <p:nvSpPr>
            <p:cNvPr id="101" name="TextBox 101"/>
            <p:cNvSpPr txBox="1"/>
            <p:nvPr/>
          </p:nvSpPr>
          <p:spPr>
            <a:xfrm>
              <a:off x="9037320" y="5760720"/>
              <a:ext cx="1462183" cy="18288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900" dirty="0">
                  <a:solidFill>
                    <a:srgbClr val="E63946"/>
                  </a:solidFill>
                  <a:latin typeface="Segoe UI"/>
                  <a:ea typeface="Microsoft YaHei"/>
                  <a:cs typeface="Segoe UI"/>
                </a:rPr>
                <a:t>⚠️ 全国第4位（高依赖）</a:t>
              </a:r>
            </a:p>
          </p:txBody>
        </p:sp>
      </p:grpSp>
      <p:sp>
        <p:nvSpPr>
          <p:cNvPr id="103" name="Rectangle 103"/>
          <p:cNvSpPr/>
          <p:nvPr/>
        </p:nvSpPr>
        <p:spPr>
          <a:xfrm>
            <a:off x="0" y="6819900"/>
            <a:ext cx="12192000" cy="38100"/>
          </a:xfrm>
          <a:prstGeom prst="rect">
            <a:avLst/>
          </a:prstGeom>
          <a:solidFill>
            <a:srgbClr val="1E3A5F"/>
          </a:solidFill>
          <a:ln>
            <a:noFill/>
          </a:ln>
        </p:spPr>
      </p:sp>
    </p:spTree>
  </p:cSld>
  <p:clrMapOvr>
    <a:masterClrMapping/>
  </p:clrMapOvr>
  <p:transition dur="400">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p:nvPr/>
        </p:nvSpPr>
        <p:spPr>
          <a:xfrm>
            <a:off x="0" y="0"/>
            <a:ext cx="12192000" cy="6858000"/>
          </a:xfrm>
          <a:prstGeom prst="rect">
            <a:avLst/>
          </a:prstGeom>
          <a:solidFill>
            <a:srgbClr val="F8FAFC"/>
          </a:solidFill>
          <a:ln>
            <a:noFill/>
          </a:ln>
        </p:spPr>
      </p:sp>
      <p:sp>
        <p:nvSpPr>
          <p:cNvPr id="3" name="Rectangle 3"/>
          <p:cNvSpPr/>
          <p:nvPr/>
        </p:nvSpPr>
        <p:spPr>
          <a:xfrm>
            <a:off x="0" y="0"/>
            <a:ext cx="12192000" cy="38100"/>
          </a:xfrm>
          <a:prstGeom prst="rect">
            <a:avLst/>
          </a:prstGeom>
          <a:solidFill>
            <a:srgbClr val="1E3A5F"/>
          </a:solidFill>
          <a:ln>
            <a:noFill/>
          </a:ln>
        </p:spPr>
      </p:sp>
      <p:sp>
        <p:nvSpPr>
          <p:cNvPr id="4" name="Rectangle 4"/>
          <p:cNvSpPr/>
          <p:nvPr/>
        </p:nvSpPr>
        <p:spPr>
          <a:xfrm>
            <a:off x="0" y="38100"/>
            <a:ext cx="12192000" cy="533400"/>
          </a:xfrm>
          <a:prstGeom prst="rect">
            <a:avLst/>
          </a:prstGeom>
          <a:solidFill>
            <a:srgbClr val="FFFFFF"/>
          </a:solidFill>
          <a:ln>
            <a:noFill/>
          </a:ln>
        </p:spPr>
      </p:sp>
      <p:sp>
        <p:nvSpPr>
          <p:cNvPr id="5" name="TextBox 5"/>
          <p:cNvSpPr txBox="1"/>
          <p:nvPr/>
        </p:nvSpPr>
        <p:spPr>
          <a:xfrm>
            <a:off x="558165" y="248602"/>
            <a:ext cx="1757636" cy="213360"/>
          </a:xfrm>
          <a:prstGeom prst="rect">
            <a:avLst/>
          </a:prstGeom>
          <a:noFill/>
          <a:ln>
            <a:noFill/>
          </a:ln>
        </p:spPr>
        <p:txBody>
          <a:bodyPr wrap="none" lIns="0" tIns="0" rIns="0" bIns="0" anchor="t" anchorCtr="0">
            <a:spAutoFit/>
          </a:bodyPr>
          <a:lstStyle/>
          <a:p>
            <a:pPr algn="l"/>
            <a:r>
              <a:rPr lang="zh-CN" sz="1050" b="1" dirty="0">
                <a:solidFill>
                  <a:srgbClr val="1E3A5F"/>
                </a:solidFill>
                <a:latin typeface="Segoe UI"/>
                <a:ea typeface="Microsoft YaHei"/>
                <a:cs typeface="Segoe UI"/>
              </a:rPr>
              <a:t>重庆市·2025年区域报告</a:t>
            </a:r>
          </a:p>
        </p:txBody>
      </p:sp>
      <p:sp>
        <p:nvSpPr>
          <p:cNvPr id="6" name="Rectangle 6"/>
          <p:cNvSpPr/>
          <p:nvPr/>
        </p:nvSpPr>
        <p:spPr>
          <a:xfrm>
            <a:off x="1905000" y="209550"/>
            <a:ext cx="9525" cy="190500"/>
          </a:xfrm>
          <a:prstGeom prst="rect">
            <a:avLst/>
          </a:prstGeom>
          <a:solidFill>
            <a:srgbClr val="E2E8F0"/>
          </a:solidFill>
          <a:ln>
            <a:noFill/>
          </a:ln>
        </p:spPr>
      </p:sp>
      <p:sp>
        <p:nvSpPr>
          <p:cNvPr id="7" name="TextBox 7"/>
          <p:cNvSpPr txBox="1"/>
          <p:nvPr/>
        </p:nvSpPr>
        <p:spPr>
          <a:xfrm>
            <a:off x="2082165" y="248602"/>
            <a:ext cx="1008126" cy="213360"/>
          </a:xfrm>
          <a:prstGeom prst="rect">
            <a:avLst/>
          </a:prstGeom>
          <a:noFill/>
          <a:ln>
            <a:noFill/>
          </a:ln>
        </p:spPr>
        <p:txBody>
          <a:bodyPr wrap="none" lIns="0" tIns="0" rIns="0" bIns="0" anchor="t" anchorCtr="0">
            <a:spAutoFit/>
          </a:bodyPr>
          <a:lstStyle/>
          <a:p>
            <a:pPr algn="l"/>
            <a:r>
              <a:rPr lang="zh-CN" sz="1050" dirty="0">
                <a:solidFill>
                  <a:srgbClr val="4A90D9"/>
                </a:solidFill>
                <a:latin typeface="Segoe UI"/>
                <a:ea typeface="Microsoft YaHei"/>
                <a:cs typeface="Segoe UI"/>
              </a:rPr>
              <a:t>02 财政及债务</a:t>
            </a:r>
          </a:p>
        </p:txBody>
      </p:sp>
      <p:sp>
        <p:nvSpPr>
          <p:cNvPr id="8" name="TextBox 8"/>
          <p:cNvSpPr txBox="1"/>
          <p:nvPr/>
        </p:nvSpPr>
        <p:spPr>
          <a:xfrm>
            <a:off x="11177778" y="248602"/>
            <a:ext cx="456057" cy="213360"/>
          </a:xfrm>
          <a:prstGeom prst="rect">
            <a:avLst/>
          </a:prstGeom>
          <a:noFill/>
          <a:ln>
            <a:noFill/>
          </a:ln>
        </p:spPr>
        <p:txBody>
          <a:bodyPr wrap="none" lIns="0" tIns="0" rIns="0" bIns="0" anchor="t" anchorCtr="0">
            <a:spAutoFit/>
          </a:bodyPr>
          <a:lstStyle/>
          <a:p>
            <a:pPr algn="r"/>
            <a:r>
              <a:rPr lang="zh-CN" sz="1050" dirty="0">
                <a:solidFill>
                  <a:srgbClr val="64748B"/>
                </a:solidFill>
                <a:latin typeface="Segoe UI"/>
                <a:ea typeface="Microsoft YaHei"/>
                <a:cs typeface="Segoe UI"/>
              </a:rPr>
              <a:t>9 / 20</a:t>
            </a:r>
          </a:p>
        </p:txBody>
      </p:sp>
      <p:sp>
        <p:nvSpPr>
          <p:cNvPr id="9" name="Rectangle 9"/>
          <p:cNvSpPr/>
          <p:nvPr/>
        </p:nvSpPr>
        <p:spPr>
          <a:xfrm>
            <a:off x="0" y="571500"/>
            <a:ext cx="12192000" cy="9525"/>
          </a:xfrm>
          <a:prstGeom prst="rect">
            <a:avLst/>
          </a:prstGeom>
          <a:solidFill>
            <a:srgbClr val="E2E8F0"/>
          </a:solidFill>
          <a:ln>
            <a:noFill/>
          </a:ln>
        </p:spPr>
      </p:sp>
      <p:sp>
        <p:nvSpPr>
          <p:cNvPr id="10" name="TextBox 10"/>
          <p:cNvSpPr txBox="1"/>
          <p:nvPr/>
        </p:nvSpPr>
        <p:spPr>
          <a:xfrm>
            <a:off x="544830" y="773430"/>
            <a:ext cx="1969479" cy="426720"/>
          </a:xfrm>
          <a:prstGeom prst="rect">
            <a:avLst/>
          </a:prstGeom>
          <a:noFill/>
          <a:ln>
            <a:noFill/>
          </a:ln>
        </p:spPr>
        <p:txBody>
          <a:bodyPr wrap="none" lIns="0" tIns="0" rIns="0" bIns="0" anchor="t" anchorCtr="0">
            <a:spAutoFit/>
          </a:bodyPr>
          <a:lstStyle/>
          <a:p>
            <a:pPr algn="l"/>
            <a:r>
              <a:rPr lang="zh-CN" sz="2100" b="1" dirty="0">
                <a:solidFill>
                  <a:srgbClr val="1E3A5F"/>
                </a:solidFill>
                <a:latin typeface="Segoe UI"/>
                <a:ea typeface="Microsoft YaHei"/>
                <a:cs typeface="Segoe UI"/>
              </a:rPr>
              <a:t>2.4 债务负担</a:t>
            </a:r>
          </a:p>
        </p:txBody>
      </p:sp>
      <p:grpSp>
        <p:nvGrpSpPr>
          <p:cNvPr id="19" name="Group 19"/>
          <p:cNvGrpSpPr/>
          <p:nvPr/>
        </p:nvGrpSpPr>
        <p:grpSpPr>
          <a:xfrm>
            <a:off x="571500" y="1238250"/>
            <a:ext cx="2667000" cy="1428750"/>
            <a:chOff x="571500" y="1238250"/>
            <a:chExt cx="2667000" cy="1428750"/>
          </a:xfrm>
          <a:effectLst>
            <a:outerShdw blurRad="57150" dist="19050" dir="10798281" algn="tl" rotWithShape="0">
              <a:srgbClr val="000000">
                <a:alpha val="10000"/>
              </a:srgbClr>
            </a:outerShdw>
          </a:effectLst>
        </p:grpSpPr>
        <p:sp>
          <p:nvSpPr>
            <p:cNvPr id="11" name="Freeform 11"/>
            <p:cNvSpPr/>
            <p:nvPr/>
          </p:nvSpPr>
          <p:spPr>
            <a:xfrm>
              <a:off x="571500" y="1238250"/>
              <a:ext cx="2667000" cy="1428750"/>
            </a:xfrm>
            <a:custGeom>
              <a:avLst/>
              <a:gdLst/>
              <a:ahLst/>
              <a:cxnLst/>
              <a:rect l="l" t="t" r="r" b="b"/>
              <a:pathLst>
                <a:path w="2667000" h="1428750">
                  <a:moveTo>
                    <a:pt x="76200" y="0"/>
                  </a:moveTo>
                  <a:lnTo>
                    <a:pt x="2590800" y="0"/>
                  </a:lnTo>
                  <a:cubicBezTo>
                    <a:pt x="2632884" y="0"/>
                    <a:pt x="2667000" y="34116"/>
                    <a:pt x="2667000" y="76200"/>
                  </a:cubicBezTo>
                  <a:lnTo>
                    <a:pt x="2667000" y="1352550"/>
                  </a:lnTo>
                  <a:cubicBezTo>
                    <a:pt x="2667000" y="1394634"/>
                    <a:pt x="2632884" y="1428750"/>
                    <a:pt x="2590800" y="1428750"/>
                  </a:cubicBezTo>
                  <a:lnTo>
                    <a:pt x="76200" y="1428750"/>
                  </a:lnTo>
                  <a:cubicBezTo>
                    <a:pt x="34116" y="1428750"/>
                    <a:pt x="0" y="1394634"/>
                    <a:pt x="0" y="1352550"/>
                  </a:cubicBezTo>
                  <a:lnTo>
                    <a:pt x="0" y="76200"/>
                  </a:lnTo>
                  <a:cubicBezTo>
                    <a:pt x="0" y="34116"/>
                    <a:pt x="34116" y="0"/>
                    <a:pt x="76200" y="0"/>
                  </a:cubicBezTo>
                  <a:close/>
                </a:path>
              </a:pathLst>
            </a:custGeom>
            <a:solidFill>
              <a:srgbClr val="FFFFFF"/>
            </a:solidFill>
            <a:ln>
              <a:noFill/>
            </a:ln>
            <a:effectLst>
              <a:outerShdw blurRad="57150" dist="19050" dir="10798281" algn="tl" rotWithShape="0">
                <a:srgbClr val="000000">
                  <a:alpha val="10000"/>
                </a:srgbClr>
              </a:outerShdw>
            </a:effectLst>
          </p:spPr>
        </p:sp>
        <p:sp>
          <p:nvSpPr>
            <p:cNvPr id="12" name="Freeform 12"/>
            <p:cNvSpPr/>
            <p:nvPr/>
          </p:nvSpPr>
          <p:spPr>
            <a:xfrm>
              <a:off x="571500" y="1238250"/>
              <a:ext cx="38100" cy="1428750"/>
            </a:xfrm>
            <a:custGeom>
              <a:avLst/>
              <a:gdLst/>
              <a:ahLst/>
              <a:cxnLst/>
              <a:rect l="l" t="t" r="r" b="b"/>
              <a:pathLst>
                <a:path w="38100" h="1428750">
                  <a:moveTo>
                    <a:pt x="19050" y="0"/>
                  </a:moveTo>
                  <a:lnTo>
                    <a:pt x="19050" y="0"/>
                  </a:lnTo>
                  <a:cubicBezTo>
                    <a:pt x="29571" y="0"/>
                    <a:pt x="38100" y="8529"/>
                    <a:pt x="38100" y="19050"/>
                  </a:cubicBezTo>
                  <a:lnTo>
                    <a:pt x="38100" y="1409700"/>
                  </a:lnTo>
                  <a:cubicBezTo>
                    <a:pt x="38100" y="1420221"/>
                    <a:pt x="29571" y="1428750"/>
                    <a:pt x="19050" y="1428750"/>
                  </a:cubicBezTo>
                  <a:lnTo>
                    <a:pt x="19050" y="1428750"/>
                  </a:lnTo>
                  <a:cubicBezTo>
                    <a:pt x="8529" y="1428750"/>
                    <a:pt x="0" y="1420221"/>
                    <a:pt x="0" y="1409700"/>
                  </a:cubicBezTo>
                  <a:lnTo>
                    <a:pt x="0" y="19050"/>
                  </a:lnTo>
                  <a:cubicBezTo>
                    <a:pt x="0" y="8529"/>
                    <a:pt x="8529" y="0"/>
                    <a:pt x="19050" y="0"/>
                  </a:cubicBezTo>
                  <a:close/>
                </a:path>
              </a:pathLst>
            </a:custGeom>
            <a:solidFill>
              <a:srgbClr val="E63946"/>
            </a:solidFill>
            <a:ln>
              <a:noFill/>
            </a:ln>
            <a:effectLst>
              <a:outerShdw blurRad="57150" dist="19050" dir="10798281" algn="tl" rotWithShape="0">
                <a:srgbClr val="000000">
                  <a:alpha val="10000"/>
                </a:srgbClr>
              </a:outerShdw>
            </a:effectLst>
          </p:spPr>
        </p:sp>
        <p:sp>
          <p:nvSpPr>
            <p:cNvPr id="13" name="TextBox 13"/>
            <p:cNvSpPr txBox="1"/>
            <p:nvPr/>
          </p:nvSpPr>
          <p:spPr>
            <a:xfrm>
              <a:off x="796290" y="1458278"/>
              <a:ext cx="1253490" cy="21336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1050" dirty="0">
                  <a:solidFill>
                    <a:srgbClr val="64748B"/>
                  </a:solidFill>
                  <a:latin typeface="Segoe UI"/>
                  <a:ea typeface="Microsoft YaHei"/>
                  <a:cs typeface="Segoe UI"/>
                </a:rPr>
                <a:t>地方政府债务余额</a:t>
              </a:r>
            </a:p>
          </p:txBody>
        </p:sp>
        <p:sp>
          <p:nvSpPr>
            <p:cNvPr id="14" name="TextBox 14"/>
            <p:cNvSpPr txBox="1"/>
            <p:nvPr/>
          </p:nvSpPr>
          <p:spPr>
            <a:xfrm>
              <a:off x="769620" y="1803082"/>
              <a:ext cx="2350394" cy="64008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3150" b="1" dirty="0">
                  <a:solidFill>
                    <a:srgbClr val="1E3A5F"/>
                  </a:solidFill>
                  <a:latin typeface="Segoe UI"/>
                  <a:ea typeface="Microsoft YaHei"/>
                  <a:cs typeface="Segoe UI"/>
                </a:rPr>
                <a:t>14,425.36</a:t>
              </a:r>
            </a:p>
          </p:txBody>
        </p:sp>
        <p:sp>
          <p:nvSpPr>
            <p:cNvPr id="15" name="TextBox 15"/>
            <p:cNvSpPr txBox="1"/>
            <p:nvPr/>
          </p:nvSpPr>
          <p:spPr>
            <a:xfrm>
              <a:off x="2796540" y="2029778"/>
              <a:ext cx="333375" cy="21336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1050" dirty="0">
                  <a:solidFill>
                    <a:srgbClr val="64748B"/>
                  </a:solidFill>
                  <a:latin typeface="Segoe UI"/>
                  <a:ea typeface="Microsoft YaHei"/>
                  <a:cs typeface="Segoe UI"/>
                </a:rPr>
                <a:t>亿元</a:t>
              </a:r>
            </a:p>
          </p:txBody>
        </p:sp>
        <p:sp>
          <p:nvSpPr>
            <p:cNvPr id="16" name="Freeform 16"/>
            <p:cNvSpPr/>
            <p:nvPr/>
          </p:nvSpPr>
          <p:spPr>
            <a:xfrm>
              <a:off x="809625" y="2333625"/>
              <a:ext cx="762000" cy="209550"/>
            </a:xfrm>
            <a:custGeom>
              <a:avLst/>
              <a:gdLst/>
              <a:ahLst/>
              <a:cxnLst/>
              <a:rect l="l" t="t" r="r" b="b"/>
              <a:pathLst>
                <a:path w="762000" h="209550">
                  <a:moveTo>
                    <a:pt x="38100" y="0"/>
                  </a:moveTo>
                  <a:lnTo>
                    <a:pt x="723900" y="0"/>
                  </a:lnTo>
                  <a:cubicBezTo>
                    <a:pt x="744942" y="0"/>
                    <a:pt x="762000" y="17058"/>
                    <a:pt x="762000" y="38100"/>
                  </a:cubicBezTo>
                  <a:lnTo>
                    <a:pt x="762000" y="171450"/>
                  </a:lnTo>
                  <a:cubicBezTo>
                    <a:pt x="762000" y="192492"/>
                    <a:pt x="744942" y="209550"/>
                    <a:pt x="723900" y="209550"/>
                  </a:cubicBezTo>
                  <a:lnTo>
                    <a:pt x="38100" y="209550"/>
                  </a:lnTo>
                  <a:cubicBezTo>
                    <a:pt x="17058" y="209550"/>
                    <a:pt x="0" y="192492"/>
                    <a:pt x="0" y="171450"/>
                  </a:cubicBezTo>
                  <a:lnTo>
                    <a:pt x="0" y="38100"/>
                  </a:lnTo>
                  <a:cubicBezTo>
                    <a:pt x="0" y="17058"/>
                    <a:pt x="17058" y="0"/>
                    <a:pt x="38100" y="0"/>
                  </a:cubicBezTo>
                  <a:close/>
                </a:path>
              </a:pathLst>
            </a:custGeom>
            <a:solidFill>
              <a:srgbClr val="EBF4FF"/>
            </a:solidFill>
            <a:ln>
              <a:noFill/>
            </a:ln>
            <a:effectLst>
              <a:outerShdw blurRad="57150" dist="19050" dir="10798281" algn="tl" rotWithShape="0">
                <a:srgbClr val="000000">
                  <a:alpha val="10000"/>
                </a:srgbClr>
              </a:outerShdw>
            </a:effectLst>
          </p:spPr>
        </p:sp>
        <p:sp>
          <p:nvSpPr>
            <p:cNvPr id="17" name="TextBox 17"/>
            <p:cNvSpPr txBox="1"/>
            <p:nvPr/>
          </p:nvSpPr>
          <p:spPr>
            <a:xfrm>
              <a:off x="860441" y="2388870"/>
              <a:ext cx="660368" cy="18288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900" dirty="0">
                  <a:solidFill>
                    <a:srgbClr val="4A90D9"/>
                  </a:solidFill>
                  <a:latin typeface="Segoe UI"/>
                  <a:ea typeface="Microsoft YaHei"/>
                  <a:cs typeface="Segoe UI"/>
                </a:rPr>
                <a:t>全国第15位</a:t>
              </a:r>
            </a:p>
          </p:txBody>
        </p:sp>
        <p:sp>
          <p:nvSpPr>
            <p:cNvPr id="18" name="TextBox 18"/>
            <p:cNvSpPr txBox="1"/>
            <p:nvPr/>
          </p:nvSpPr>
          <p:spPr>
            <a:xfrm>
              <a:off x="1703070" y="2388870"/>
              <a:ext cx="607790" cy="18288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900" dirty="0">
                  <a:solidFill>
                    <a:srgbClr val="E63946"/>
                  </a:solidFill>
                  <a:latin typeface="Segoe UI"/>
                  <a:ea typeface="Microsoft YaHei"/>
                  <a:cs typeface="Segoe UI"/>
                </a:rPr>
                <a:t>▲ +17.69%</a:t>
              </a:r>
            </a:p>
          </p:txBody>
        </p:sp>
      </p:grpSp>
      <p:grpSp>
        <p:nvGrpSpPr>
          <p:cNvPr id="26" name="Group 26"/>
          <p:cNvGrpSpPr/>
          <p:nvPr/>
        </p:nvGrpSpPr>
        <p:grpSpPr>
          <a:xfrm>
            <a:off x="3429000" y="1238250"/>
            <a:ext cx="2667000" cy="1428750"/>
            <a:chOff x="3429000" y="1238250"/>
            <a:chExt cx="2667000" cy="1428750"/>
          </a:xfrm>
          <a:effectLst>
            <a:outerShdw blurRad="57150" dist="19050" dir="10798281" algn="tl" rotWithShape="0">
              <a:srgbClr val="000000">
                <a:alpha val="10000"/>
              </a:srgbClr>
            </a:outerShdw>
          </a:effectLst>
        </p:grpSpPr>
        <p:sp>
          <p:nvSpPr>
            <p:cNvPr id="20" name="Freeform 20"/>
            <p:cNvSpPr/>
            <p:nvPr/>
          </p:nvSpPr>
          <p:spPr>
            <a:xfrm>
              <a:off x="3429000" y="1238250"/>
              <a:ext cx="2667000" cy="1428750"/>
            </a:xfrm>
            <a:custGeom>
              <a:avLst/>
              <a:gdLst/>
              <a:ahLst/>
              <a:cxnLst/>
              <a:rect l="l" t="t" r="r" b="b"/>
              <a:pathLst>
                <a:path w="2667000" h="1428750">
                  <a:moveTo>
                    <a:pt x="76200" y="0"/>
                  </a:moveTo>
                  <a:lnTo>
                    <a:pt x="2590800" y="0"/>
                  </a:lnTo>
                  <a:cubicBezTo>
                    <a:pt x="2632884" y="0"/>
                    <a:pt x="2667000" y="34116"/>
                    <a:pt x="2667000" y="76200"/>
                  </a:cubicBezTo>
                  <a:lnTo>
                    <a:pt x="2667000" y="1352550"/>
                  </a:lnTo>
                  <a:cubicBezTo>
                    <a:pt x="2667000" y="1394634"/>
                    <a:pt x="2632884" y="1428750"/>
                    <a:pt x="2590800" y="1428750"/>
                  </a:cubicBezTo>
                  <a:lnTo>
                    <a:pt x="76200" y="1428750"/>
                  </a:lnTo>
                  <a:cubicBezTo>
                    <a:pt x="34116" y="1428750"/>
                    <a:pt x="0" y="1394634"/>
                    <a:pt x="0" y="1352550"/>
                  </a:cubicBezTo>
                  <a:lnTo>
                    <a:pt x="0" y="76200"/>
                  </a:lnTo>
                  <a:cubicBezTo>
                    <a:pt x="0" y="34116"/>
                    <a:pt x="34116" y="0"/>
                    <a:pt x="76200" y="0"/>
                  </a:cubicBezTo>
                  <a:close/>
                </a:path>
              </a:pathLst>
            </a:custGeom>
            <a:solidFill>
              <a:srgbClr val="FFFFFF"/>
            </a:solidFill>
            <a:ln>
              <a:noFill/>
            </a:ln>
            <a:effectLst>
              <a:outerShdw blurRad="57150" dist="19050" dir="10798281" algn="tl" rotWithShape="0">
                <a:srgbClr val="000000">
                  <a:alpha val="10000"/>
                </a:srgbClr>
              </a:outerShdw>
            </a:effectLst>
          </p:spPr>
        </p:sp>
        <p:sp>
          <p:nvSpPr>
            <p:cNvPr id="21" name="Freeform 21"/>
            <p:cNvSpPr/>
            <p:nvPr/>
          </p:nvSpPr>
          <p:spPr>
            <a:xfrm>
              <a:off x="3429000" y="1238250"/>
              <a:ext cx="38100" cy="1428750"/>
            </a:xfrm>
            <a:custGeom>
              <a:avLst/>
              <a:gdLst/>
              <a:ahLst/>
              <a:cxnLst/>
              <a:rect l="l" t="t" r="r" b="b"/>
              <a:pathLst>
                <a:path w="38100" h="1428750">
                  <a:moveTo>
                    <a:pt x="19050" y="0"/>
                  </a:moveTo>
                  <a:lnTo>
                    <a:pt x="19050" y="0"/>
                  </a:lnTo>
                  <a:cubicBezTo>
                    <a:pt x="29571" y="0"/>
                    <a:pt x="38100" y="8529"/>
                    <a:pt x="38100" y="19050"/>
                  </a:cubicBezTo>
                  <a:lnTo>
                    <a:pt x="38100" y="1409700"/>
                  </a:lnTo>
                  <a:cubicBezTo>
                    <a:pt x="38100" y="1420221"/>
                    <a:pt x="29571" y="1428750"/>
                    <a:pt x="19050" y="1428750"/>
                  </a:cubicBezTo>
                  <a:lnTo>
                    <a:pt x="19050" y="1428750"/>
                  </a:lnTo>
                  <a:cubicBezTo>
                    <a:pt x="8529" y="1428750"/>
                    <a:pt x="0" y="1420221"/>
                    <a:pt x="0" y="1409700"/>
                  </a:cubicBezTo>
                  <a:lnTo>
                    <a:pt x="0" y="19050"/>
                  </a:lnTo>
                  <a:cubicBezTo>
                    <a:pt x="0" y="8529"/>
                    <a:pt x="8529" y="0"/>
                    <a:pt x="19050" y="0"/>
                  </a:cubicBezTo>
                  <a:close/>
                </a:path>
              </a:pathLst>
            </a:custGeom>
            <a:solidFill>
              <a:srgbClr val="F59E0B"/>
            </a:solidFill>
            <a:ln>
              <a:noFill/>
            </a:ln>
            <a:effectLst>
              <a:outerShdw blurRad="57150" dist="19050" dir="10798281" algn="tl" rotWithShape="0">
                <a:srgbClr val="000000">
                  <a:alpha val="10000"/>
                </a:srgbClr>
              </a:outerShdw>
            </a:effectLst>
          </p:spPr>
        </p:sp>
        <p:sp>
          <p:nvSpPr>
            <p:cNvPr id="22" name="TextBox 22"/>
            <p:cNvSpPr txBox="1"/>
            <p:nvPr/>
          </p:nvSpPr>
          <p:spPr>
            <a:xfrm>
              <a:off x="3653790" y="1458278"/>
              <a:ext cx="1253490" cy="21336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1050" dirty="0">
                  <a:solidFill>
                    <a:srgbClr val="64748B"/>
                  </a:solidFill>
                  <a:latin typeface="Segoe UI"/>
                  <a:ea typeface="Microsoft YaHei"/>
                  <a:cs typeface="Segoe UI"/>
                </a:rPr>
                <a:t>城投平台有息债务</a:t>
              </a:r>
            </a:p>
          </p:txBody>
        </p:sp>
        <p:sp>
          <p:nvSpPr>
            <p:cNvPr id="23" name="TextBox 23"/>
            <p:cNvSpPr txBox="1"/>
            <p:nvPr/>
          </p:nvSpPr>
          <p:spPr>
            <a:xfrm>
              <a:off x="3627120" y="1803082"/>
              <a:ext cx="2229629" cy="64008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3150" b="1" dirty="0">
                  <a:solidFill>
                    <a:srgbClr val="1E3A5F"/>
                  </a:solidFill>
                  <a:latin typeface="Segoe UI"/>
                  <a:ea typeface="Microsoft YaHei"/>
                  <a:cs typeface="Segoe UI"/>
                </a:rPr>
                <a:t>18,520.18</a:t>
              </a:r>
            </a:p>
          </p:txBody>
        </p:sp>
        <p:sp>
          <p:nvSpPr>
            <p:cNvPr id="24" name="TextBox 24"/>
            <p:cNvSpPr txBox="1"/>
            <p:nvPr/>
          </p:nvSpPr>
          <p:spPr>
            <a:xfrm>
              <a:off x="5654040" y="2029778"/>
              <a:ext cx="333375" cy="21336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1050" dirty="0">
                  <a:solidFill>
                    <a:srgbClr val="64748B"/>
                  </a:solidFill>
                  <a:latin typeface="Segoe UI"/>
                  <a:ea typeface="Microsoft YaHei"/>
                  <a:cs typeface="Segoe UI"/>
                </a:rPr>
                <a:t>亿元</a:t>
              </a:r>
            </a:p>
          </p:txBody>
        </p:sp>
        <p:sp>
          <p:nvSpPr>
            <p:cNvPr id="25" name="TextBox 25"/>
            <p:cNvSpPr txBox="1"/>
            <p:nvPr/>
          </p:nvSpPr>
          <p:spPr>
            <a:xfrm>
              <a:off x="3655695" y="2388870"/>
              <a:ext cx="1179576" cy="18288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900" dirty="0">
                  <a:solidFill>
                    <a:srgbClr val="2ECC71"/>
                  </a:solidFill>
                  <a:latin typeface="Segoe UI"/>
                  <a:ea typeface="Microsoft YaHei"/>
                  <a:cs typeface="Segoe UI"/>
                </a:rPr>
                <a:t>▽ -0.21% | 小幅压降</a:t>
              </a:r>
            </a:p>
          </p:txBody>
        </p:sp>
      </p:grpSp>
      <p:grpSp>
        <p:nvGrpSpPr>
          <p:cNvPr id="33" name="Group 33"/>
          <p:cNvGrpSpPr/>
          <p:nvPr/>
        </p:nvGrpSpPr>
        <p:grpSpPr>
          <a:xfrm>
            <a:off x="6286500" y="1238250"/>
            <a:ext cx="2667000" cy="1428750"/>
            <a:chOff x="6286500" y="1238250"/>
            <a:chExt cx="2667000" cy="1428750"/>
          </a:xfrm>
          <a:effectLst>
            <a:outerShdw blurRad="57150" dist="19050" dir="10798281" algn="tl" rotWithShape="0">
              <a:srgbClr val="000000">
                <a:alpha val="10000"/>
              </a:srgbClr>
            </a:outerShdw>
          </a:effectLst>
        </p:grpSpPr>
        <p:sp>
          <p:nvSpPr>
            <p:cNvPr id="27" name="Freeform 27"/>
            <p:cNvSpPr/>
            <p:nvPr/>
          </p:nvSpPr>
          <p:spPr>
            <a:xfrm>
              <a:off x="6286500" y="1238250"/>
              <a:ext cx="2667000" cy="1428750"/>
            </a:xfrm>
            <a:custGeom>
              <a:avLst/>
              <a:gdLst/>
              <a:ahLst/>
              <a:cxnLst/>
              <a:rect l="l" t="t" r="r" b="b"/>
              <a:pathLst>
                <a:path w="2667000" h="1428750">
                  <a:moveTo>
                    <a:pt x="76200" y="0"/>
                  </a:moveTo>
                  <a:lnTo>
                    <a:pt x="2590800" y="0"/>
                  </a:lnTo>
                  <a:cubicBezTo>
                    <a:pt x="2632884" y="0"/>
                    <a:pt x="2667000" y="34116"/>
                    <a:pt x="2667000" y="76200"/>
                  </a:cubicBezTo>
                  <a:lnTo>
                    <a:pt x="2667000" y="1352550"/>
                  </a:lnTo>
                  <a:cubicBezTo>
                    <a:pt x="2667000" y="1394634"/>
                    <a:pt x="2632884" y="1428750"/>
                    <a:pt x="2590800" y="1428750"/>
                  </a:cubicBezTo>
                  <a:lnTo>
                    <a:pt x="76200" y="1428750"/>
                  </a:lnTo>
                  <a:cubicBezTo>
                    <a:pt x="34116" y="1428750"/>
                    <a:pt x="0" y="1394634"/>
                    <a:pt x="0" y="1352550"/>
                  </a:cubicBezTo>
                  <a:lnTo>
                    <a:pt x="0" y="76200"/>
                  </a:lnTo>
                  <a:cubicBezTo>
                    <a:pt x="0" y="34116"/>
                    <a:pt x="34116" y="0"/>
                    <a:pt x="76200" y="0"/>
                  </a:cubicBezTo>
                  <a:close/>
                </a:path>
              </a:pathLst>
            </a:custGeom>
            <a:solidFill>
              <a:srgbClr val="FFFFFF"/>
            </a:solidFill>
            <a:ln>
              <a:noFill/>
            </a:ln>
            <a:effectLst>
              <a:outerShdw blurRad="57150" dist="19050" dir="10798281" algn="tl" rotWithShape="0">
                <a:srgbClr val="000000">
                  <a:alpha val="10000"/>
                </a:srgbClr>
              </a:outerShdw>
            </a:effectLst>
          </p:spPr>
        </p:sp>
        <p:sp>
          <p:nvSpPr>
            <p:cNvPr id="28" name="Freeform 28"/>
            <p:cNvSpPr/>
            <p:nvPr/>
          </p:nvSpPr>
          <p:spPr>
            <a:xfrm>
              <a:off x="6286500" y="1238250"/>
              <a:ext cx="38100" cy="1428750"/>
            </a:xfrm>
            <a:custGeom>
              <a:avLst/>
              <a:gdLst/>
              <a:ahLst/>
              <a:cxnLst/>
              <a:rect l="l" t="t" r="r" b="b"/>
              <a:pathLst>
                <a:path w="38100" h="1428750">
                  <a:moveTo>
                    <a:pt x="19050" y="0"/>
                  </a:moveTo>
                  <a:lnTo>
                    <a:pt x="19050" y="0"/>
                  </a:lnTo>
                  <a:cubicBezTo>
                    <a:pt x="29571" y="0"/>
                    <a:pt x="38100" y="8529"/>
                    <a:pt x="38100" y="19050"/>
                  </a:cubicBezTo>
                  <a:lnTo>
                    <a:pt x="38100" y="1409700"/>
                  </a:lnTo>
                  <a:cubicBezTo>
                    <a:pt x="38100" y="1420221"/>
                    <a:pt x="29571" y="1428750"/>
                    <a:pt x="19050" y="1428750"/>
                  </a:cubicBezTo>
                  <a:lnTo>
                    <a:pt x="19050" y="1428750"/>
                  </a:lnTo>
                  <a:cubicBezTo>
                    <a:pt x="8529" y="1428750"/>
                    <a:pt x="0" y="1420221"/>
                    <a:pt x="0" y="1409700"/>
                  </a:cubicBezTo>
                  <a:lnTo>
                    <a:pt x="0" y="19050"/>
                  </a:lnTo>
                  <a:cubicBezTo>
                    <a:pt x="0" y="8529"/>
                    <a:pt x="8529" y="0"/>
                    <a:pt x="19050" y="0"/>
                  </a:cubicBezTo>
                  <a:close/>
                </a:path>
              </a:pathLst>
            </a:custGeom>
            <a:solidFill>
              <a:srgbClr val="4A90D9"/>
            </a:solidFill>
            <a:ln>
              <a:noFill/>
            </a:ln>
            <a:effectLst>
              <a:outerShdw blurRad="57150" dist="19050" dir="10798281" algn="tl" rotWithShape="0">
                <a:srgbClr val="000000">
                  <a:alpha val="10000"/>
                </a:srgbClr>
              </a:outerShdw>
            </a:effectLst>
          </p:spPr>
        </p:sp>
        <p:sp>
          <p:nvSpPr>
            <p:cNvPr id="29" name="TextBox 29"/>
            <p:cNvSpPr txBox="1"/>
            <p:nvPr/>
          </p:nvSpPr>
          <p:spPr>
            <a:xfrm>
              <a:off x="6511290" y="1458278"/>
              <a:ext cx="1437513" cy="21336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1050" dirty="0">
                  <a:solidFill>
                    <a:srgbClr val="64748B"/>
                  </a:solidFill>
                  <a:latin typeface="Segoe UI"/>
                  <a:ea typeface="Microsoft YaHei"/>
                  <a:cs typeface="Segoe UI"/>
                </a:rPr>
                <a:t>负债率（债务/GDP）</a:t>
              </a:r>
            </a:p>
          </p:txBody>
        </p:sp>
        <p:sp>
          <p:nvSpPr>
            <p:cNvPr id="30" name="TextBox 30"/>
            <p:cNvSpPr txBox="1"/>
            <p:nvPr/>
          </p:nvSpPr>
          <p:spPr>
            <a:xfrm>
              <a:off x="6484620" y="1803082"/>
              <a:ext cx="1287661" cy="64008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3150" b="1" dirty="0">
                  <a:solidFill>
                    <a:srgbClr val="F59E0B"/>
                  </a:solidFill>
                  <a:latin typeface="Segoe UI"/>
                  <a:ea typeface="Microsoft YaHei"/>
                  <a:cs typeface="Segoe UI"/>
                </a:rPr>
                <a:t>44.81</a:t>
              </a:r>
            </a:p>
          </p:txBody>
        </p:sp>
        <p:sp>
          <p:nvSpPr>
            <p:cNvPr id="31" name="TextBox 31"/>
            <p:cNvSpPr txBox="1"/>
            <p:nvPr/>
          </p:nvSpPr>
          <p:spPr>
            <a:xfrm>
              <a:off x="7511415" y="2029778"/>
              <a:ext cx="111014" cy="21336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1050" dirty="0">
                  <a:solidFill>
                    <a:srgbClr val="64748B"/>
                  </a:solidFill>
                  <a:latin typeface="Segoe UI"/>
                  <a:ea typeface="Microsoft YaHei"/>
                  <a:cs typeface="Segoe UI"/>
                </a:rPr>
                <a:t>%</a:t>
              </a:r>
            </a:p>
          </p:txBody>
        </p:sp>
        <p:sp>
          <p:nvSpPr>
            <p:cNvPr id="32" name="TextBox 32"/>
            <p:cNvSpPr txBox="1"/>
            <p:nvPr/>
          </p:nvSpPr>
          <p:spPr>
            <a:xfrm>
              <a:off x="6513195" y="2388870"/>
              <a:ext cx="896969" cy="18288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900" dirty="0">
                  <a:solidFill>
                    <a:srgbClr val="64748B"/>
                  </a:solidFill>
                  <a:latin typeface="Segoe UI"/>
                  <a:ea typeface="Microsoft YaHei"/>
                  <a:cs typeface="Segoe UI"/>
                </a:rPr>
                <a:t>低于60%警戒线</a:t>
              </a:r>
            </a:p>
          </p:txBody>
        </p:sp>
      </p:grpSp>
      <p:grpSp>
        <p:nvGrpSpPr>
          <p:cNvPr id="40" name="Group 40"/>
          <p:cNvGrpSpPr/>
          <p:nvPr/>
        </p:nvGrpSpPr>
        <p:grpSpPr>
          <a:xfrm>
            <a:off x="9144000" y="1238250"/>
            <a:ext cx="2476500" cy="1428750"/>
            <a:chOff x="9144000" y="1238250"/>
            <a:chExt cx="2476500" cy="1428750"/>
          </a:xfrm>
          <a:effectLst>
            <a:outerShdw blurRad="57150" dist="19050" dir="10798281" algn="tl" rotWithShape="0">
              <a:srgbClr val="000000">
                <a:alpha val="10000"/>
              </a:srgbClr>
            </a:outerShdw>
          </a:effectLst>
        </p:grpSpPr>
        <p:sp>
          <p:nvSpPr>
            <p:cNvPr id="34" name="Freeform 34"/>
            <p:cNvSpPr/>
            <p:nvPr/>
          </p:nvSpPr>
          <p:spPr>
            <a:xfrm>
              <a:off x="9144000" y="1238250"/>
              <a:ext cx="2476500" cy="1428750"/>
            </a:xfrm>
            <a:custGeom>
              <a:avLst/>
              <a:gdLst/>
              <a:ahLst/>
              <a:cxnLst/>
              <a:rect l="l" t="t" r="r" b="b"/>
              <a:pathLst>
                <a:path w="2476500" h="1428750">
                  <a:moveTo>
                    <a:pt x="76200" y="0"/>
                  </a:moveTo>
                  <a:lnTo>
                    <a:pt x="2400300" y="0"/>
                  </a:lnTo>
                  <a:cubicBezTo>
                    <a:pt x="2442384" y="0"/>
                    <a:pt x="2476500" y="34116"/>
                    <a:pt x="2476500" y="76200"/>
                  </a:cubicBezTo>
                  <a:lnTo>
                    <a:pt x="2476500" y="1352550"/>
                  </a:lnTo>
                  <a:cubicBezTo>
                    <a:pt x="2476500" y="1394634"/>
                    <a:pt x="2442384" y="1428750"/>
                    <a:pt x="2400300" y="1428750"/>
                  </a:cubicBezTo>
                  <a:lnTo>
                    <a:pt x="76200" y="1428750"/>
                  </a:lnTo>
                  <a:cubicBezTo>
                    <a:pt x="34116" y="1428750"/>
                    <a:pt x="0" y="1394634"/>
                    <a:pt x="0" y="1352550"/>
                  </a:cubicBezTo>
                  <a:lnTo>
                    <a:pt x="0" y="76200"/>
                  </a:lnTo>
                  <a:cubicBezTo>
                    <a:pt x="0" y="34116"/>
                    <a:pt x="34116" y="0"/>
                    <a:pt x="76200" y="0"/>
                  </a:cubicBezTo>
                  <a:close/>
                </a:path>
              </a:pathLst>
            </a:custGeom>
            <a:solidFill>
              <a:srgbClr val="FEF3C7"/>
            </a:solidFill>
            <a:ln>
              <a:noFill/>
            </a:ln>
            <a:effectLst>
              <a:outerShdw blurRad="57150" dist="19050" dir="10798281" algn="tl" rotWithShape="0">
                <a:srgbClr val="000000">
                  <a:alpha val="10000"/>
                </a:srgbClr>
              </a:outerShdw>
            </a:effectLst>
          </p:spPr>
        </p:sp>
        <p:sp>
          <p:nvSpPr>
            <p:cNvPr id="35" name="Freeform 35"/>
            <p:cNvSpPr/>
            <p:nvPr/>
          </p:nvSpPr>
          <p:spPr>
            <a:xfrm>
              <a:off x="9144000" y="1238250"/>
              <a:ext cx="38100" cy="1428750"/>
            </a:xfrm>
            <a:custGeom>
              <a:avLst/>
              <a:gdLst/>
              <a:ahLst/>
              <a:cxnLst/>
              <a:rect l="l" t="t" r="r" b="b"/>
              <a:pathLst>
                <a:path w="38100" h="1428750">
                  <a:moveTo>
                    <a:pt x="19050" y="0"/>
                  </a:moveTo>
                  <a:lnTo>
                    <a:pt x="19050" y="0"/>
                  </a:lnTo>
                  <a:cubicBezTo>
                    <a:pt x="29571" y="0"/>
                    <a:pt x="38100" y="8529"/>
                    <a:pt x="38100" y="19050"/>
                  </a:cubicBezTo>
                  <a:lnTo>
                    <a:pt x="38100" y="1409700"/>
                  </a:lnTo>
                  <a:cubicBezTo>
                    <a:pt x="38100" y="1420221"/>
                    <a:pt x="29571" y="1428750"/>
                    <a:pt x="19050" y="1428750"/>
                  </a:cubicBezTo>
                  <a:lnTo>
                    <a:pt x="19050" y="1428750"/>
                  </a:lnTo>
                  <a:cubicBezTo>
                    <a:pt x="8529" y="1428750"/>
                    <a:pt x="0" y="1420221"/>
                    <a:pt x="0" y="1409700"/>
                  </a:cubicBezTo>
                  <a:lnTo>
                    <a:pt x="0" y="19050"/>
                  </a:lnTo>
                  <a:cubicBezTo>
                    <a:pt x="0" y="8529"/>
                    <a:pt x="8529" y="0"/>
                    <a:pt x="19050" y="0"/>
                  </a:cubicBezTo>
                  <a:close/>
                </a:path>
              </a:pathLst>
            </a:custGeom>
            <a:solidFill>
              <a:srgbClr val="E63946"/>
            </a:solidFill>
            <a:ln>
              <a:noFill/>
            </a:ln>
            <a:effectLst>
              <a:outerShdw blurRad="57150" dist="19050" dir="10798281" algn="tl" rotWithShape="0">
                <a:srgbClr val="000000">
                  <a:alpha val="10000"/>
                </a:srgbClr>
              </a:outerShdw>
            </a:effectLst>
          </p:spPr>
        </p:sp>
        <p:sp>
          <p:nvSpPr>
            <p:cNvPr id="36" name="TextBox 36"/>
            <p:cNvSpPr txBox="1"/>
            <p:nvPr/>
          </p:nvSpPr>
          <p:spPr>
            <a:xfrm>
              <a:off x="9368790" y="1458278"/>
              <a:ext cx="1253490" cy="21336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1050" dirty="0">
                  <a:solidFill>
                    <a:srgbClr val="64748B"/>
                  </a:solidFill>
                  <a:latin typeface="Segoe UI"/>
                  <a:ea typeface="Microsoft YaHei"/>
                  <a:cs typeface="Segoe UI"/>
                </a:rPr>
                <a:t>债务率（宽口径）</a:t>
              </a:r>
            </a:p>
          </p:txBody>
        </p:sp>
        <p:sp>
          <p:nvSpPr>
            <p:cNvPr id="37" name="TextBox 37"/>
            <p:cNvSpPr txBox="1"/>
            <p:nvPr/>
          </p:nvSpPr>
          <p:spPr>
            <a:xfrm>
              <a:off x="9342120" y="1803082"/>
              <a:ext cx="1674109" cy="64008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3150" b="1" dirty="0">
                  <a:solidFill>
                    <a:srgbClr val="E63946"/>
                  </a:solidFill>
                  <a:latin typeface="Segoe UI"/>
                  <a:ea typeface="Microsoft YaHei"/>
                  <a:cs typeface="Segoe UI"/>
                </a:rPr>
                <a:t>363.32</a:t>
              </a:r>
            </a:p>
          </p:txBody>
        </p:sp>
        <p:sp>
          <p:nvSpPr>
            <p:cNvPr id="38" name="TextBox 38"/>
            <p:cNvSpPr txBox="1"/>
            <p:nvPr/>
          </p:nvSpPr>
          <p:spPr>
            <a:xfrm>
              <a:off x="10654665" y="2029778"/>
              <a:ext cx="111014" cy="21336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1050" dirty="0">
                  <a:solidFill>
                    <a:srgbClr val="64748B"/>
                  </a:solidFill>
                  <a:latin typeface="Segoe UI"/>
                  <a:ea typeface="Microsoft YaHei"/>
                  <a:cs typeface="Segoe UI"/>
                </a:rPr>
                <a:t>%</a:t>
              </a:r>
            </a:p>
          </p:txBody>
        </p:sp>
        <p:sp>
          <p:nvSpPr>
            <p:cNvPr id="39" name="TextBox 39"/>
            <p:cNvSpPr txBox="1"/>
            <p:nvPr/>
          </p:nvSpPr>
          <p:spPr>
            <a:xfrm>
              <a:off x="9370695" y="2388870"/>
              <a:ext cx="864108" cy="18288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900" dirty="0">
                  <a:solidFill>
                    <a:srgbClr val="E63946"/>
                  </a:solidFill>
                  <a:latin typeface="Segoe UI"/>
                  <a:ea typeface="Microsoft YaHei"/>
                  <a:cs typeface="Segoe UI"/>
                </a:rPr>
                <a:t>⚠️ 需持续关注</a:t>
              </a:r>
            </a:p>
          </p:txBody>
        </p:sp>
      </p:grpSp>
      <p:grpSp>
        <p:nvGrpSpPr>
          <p:cNvPr id="84" name="Group 84"/>
          <p:cNvGrpSpPr/>
          <p:nvPr/>
        </p:nvGrpSpPr>
        <p:grpSpPr>
          <a:xfrm>
            <a:off x="571500" y="2857500"/>
            <a:ext cx="6667500" cy="3429000"/>
            <a:chOff x="571500" y="2857500"/>
            <a:chExt cx="6667500" cy="3429000"/>
          </a:xfrm>
          <a:effectLst>
            <a:outerShdw blurRad="57150" dist="19050" dir="10798281" algn="tl" rotWithShape="0">
              <a:srgbClr val="000000">
                <a:alpha val="10000"/>
              </a:srgbClr>
            </a:outerShdw>
          </a:effectLst>
        </p:grpSpPr>
        <p:sp>
          <p:nvSpPr>
            <p:cNvPr id="41" name="Freeform 41"/>
            <p:cNvSpPr/>
            <p:nvPr/>
          </p:nvSpPr>
          <p:spPr>
            <a:xfrm>
              <a:off x="571500" y="2857500"/>
              <a:ext cx="6667500" cy="3429000"/>
            </a:xfrm>
            <a:custGeom>
              <a:avLst/>
              <a:gdLst/>
              <a:ahLst/>
              <a:cxnLst/>
              <a:rect l="l" t="t" r="r" b="b"/>
              <a:pathLst>
                <a:path w="6667500" h="3429000">
                  <a:moveTo>
                    <a:pt x="76200" y="0"/>
                  </a:moveTo>
                  <a:lnTo>
                    <a:pt x="6591300" y="0"/>
                  </a:lnTo>
                  <a:cubicBezTo>
                    <a:pt x="6633384" y="0"/>
                    <a:pt x="6667500" y="34116"/>
                    <a:pt x="6667500" y="76200"/>
                  </a:cubicBezTo>
                  <a:lnTo>
                    <a:pt x="6667500" y="3352800"/>
                  </a:lnTo>
                  <a:cubicBezTo>
                    <a:pt x="6667500" y="3394884"/>
                    <a:pt x="6633384" y="3429000"/>
                    <a:pt x="6591300" y="3429000"/>
                  </a:cubicBezTo>
                  <a:lnTo>
                    <a:pt x="76200" y="3429000"/>
                  </a:lnTo>
                  <a:cubicBezTo>
                    <a:pt x="34116" y="3429000"/>
                    <a:pt x="0" y="3394884"/>
                    <a:pt x="0" y="3352800"/>
                  </a:cubicBezTo>
                  <a:lnTo>
                    <a:pt x="0" y="76200"/>
                  </a:lnTo>
                  <a:cubicBezTo>
                    <a:pt x="0" y="34116"/>
                    <a:pt x="34116" y="0"/>
                    <a:pt x="76200" y="0"/>
                  </a:cubicBezTo>
                  <a:close/>
                </a:path>
              </a:pathLst>
            </a:custGeom>
            <a:solidFill>
              <a:srgbClr val="FFFFFF"/>
            </a:solidFill>
            <a:ln>
              <a:noFill/>
            </a:ln>
            <a:effectLst>
              <a:outerShdw blurRad="57150" dist="19050" dir="10798281" algn="tl" rotWithShape="0">
                <a:srgbClr val="000000">
                  <a:alpha val="10000"/>
                </a:srgbClr>
              </a:outerShdw>
            </a:effectLst>
          </p:spPr>
        </p:sp>
        <p:sp>
          <p:nvSpPr>
            <p:cNvPr id="42" name="TextBox 42"/>
            <p:cNvSpPr txBox="1"/>
            <p:nvPr/>
          </p:nvSpPr>
          <p:spPr>
            <a:xfrm>
              <a:off x="842010" y="3061335"/>
              <a:ext cx="2551595" cy="24384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1200" b="1" dirty="0">
                  <a:solidFill>
                    <a:srgbClr val="1E3A5F"/>
                  </a:solidFill>
                  <a:latin typeface="Segoe UI"/>
                  <a:ea typeface="Microsoft YaHei"/>
                  <a:cs typeface="Segoe UI"/>
                </a:rPr>
                <a:t>债务规模趋势（2015-2024年）</a:t>
              </a:r>
            </a:p>
          </p:txBody>
        </p:sp>
        <p:sp>
          <p:nvSpPr>
            <p:cNvPr id="43" name="Freeform 43"/>
            <p:cNvSpPr/>
            <p:nvPr/>
          </p:nvSpPr>
          <p:spPr>
            <a:xfrm>
              <a:off x="857250" y="3381375"/>
              <a:ext cx="6096000" cy="304800"/>
            </a:xfrm>
            <a:custGeom>
              <a:avLst/>
              <a:gdLst/>
              <a:ahLst/>
              <a:cxnLst/>
              <a:rect l="l" t="t" r="r" b="b"/>
              <a:pathLst>
                <a:path w="6096000" h="304800">
                  <a:moveTo>
                    <a:pt x="38100" y="0"/>
                  </a:moveTo>
                  <a:lnTo>
                    <a:pt x="6057900" y="0"/>
                  </a:lnTo>
                  <a:cubicBezTo>
                    <a:pt x="6078942" y="0"/>
                    <a:pt x="6096000" y="17058"/>
                    <a:pt x="6096000" y="38100"/>
                  </a:cubicBezTo>
                  <a:lnTo>
                    <a:pt x="6096000" y="266700"/>
                  </a:lnTo>
                  <a:cubicBezTo>
                    <a:pt x="6096000" y="287742"/>
                    <a:pt x="6078942" y="304800"/>
                    <a:pt x="6057900" y="304800"/>
                  </a:cubicBezTo>
                  <a:lnTo>
                    <a:pt x="38100" y="304800"/>
                  </a:lnTo>
                  <a:cubicBezTo>
                    <a:pt x="17058" y="304800"/>
                    <a:pt x="0" y="287742"/>
                    <a:pt x="0" y="266700"/>
                  </a:cubicBezTo>
                  <a:lnTo>
                    <a:pt x="0" y="38100"/>
                  </a:lnTo>
                  <a:cubicBezTo>
                    <a:pt x="0" y="17058"/>
                    <a:pt x="17058" y="0"/>
                    <a:pt x="38100" y="0"/>
                  </a:cubicBezTo>
                  <a:close/>
                </a:path>
              </a:pathLst>
            </a:custGeom>
            <a:solidFill>
              <a:srgbClr val="1E3A5F"/>
            </a:solidFill>
            <a:ln>
              <a:noFill/>
            </a:ln>
            <a:effectLst>
              <a:outerShdw blurRad="57150" dist="19050" dir="10798281" algn="tl" rotWithShape="0">
                <a:srgbClr val="000000">
                  <a:alpha val="10000"/>
                </a:srgbClr>
              </a:outerShdw>
            </a:effectLst>
          </p:spPr>
        </p:sp>
        <p:sp>
          <p:nvSpPr>
            <p:cNvPr id="44" name="TextBox 44"/>
            <p:cNvSpPr txBox="1"/>
            <p:nvPr/>
          </p:nvSpPr>
          <p:spPr>
            <a:xfrm>
              <a:off x="1184053" y="3493770"/>
              <a:ext cx="298894" cy="18288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900" b="1" dirty="0">
                  <a:solidFill>
                    <a:srgbClr val="FFFFFF"/>
                  </a:solidFill>
                  <a:latin typeface="Segoe UI"/>
                  <a:ea typeface="Microsoft YaHei"/>
                  <a:cs typeface="Segoe UI"/>
                </a:rPr>
                <a:t>年份</a:t>
              </a:r>
            </a:p>
          </p:txBody>
        </p:sp>
        <p:sp>
          <p:nvSpPr>
            <p:cNvPr id="45" name="TextBox 45"/>
            <p:cNvSpPr txBox="1"/>
            <p:nvPr/>
          </p:nvSpPr>
          <p:spPr>
            <a:xfrm>
              <a:off x="2234617" y="3493770"/>
              <a:ext cx="864765" cy="18288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900" b="1" dirty="0">
                  <a:solidFill>
                    <a:srgbClr val="FFFFFF"/>
                  </a:solidFill>
                  <a:latin typeface="Segoe UI"/>
                  <a:ea typeface="Microsoft YaHei"/>
                  <a:cs typeface="Segoe UI"/>
                </a:rPr>
                <a:t>政府债务(亿)</a:t>
              </a:r>
            </a:p>
          </p:txBody>
        </p:sp>
        <p:sp>
          <p:nvSpPr>
            <p:cNvPr id="46" name="TextBox 46"/>
            <p:cNvSpPr txBox="1"/>
            <p:nvPr/>
          </p:nvSpPr>
          <p:spPr>
            <a:xfrm>
              <a:off x="3620600" y="3493770"/>
              <a:ext cx="1140800" cy="18288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900" b="1" dirty="0">
                  <a:solidFill>
                    <a:srgbClr val="FFFFFF"/>
                  </a:solidFill>
                  <a:latin typeface="Segoe UI"/>
                  <a:ea typeface="Microsoft YaHei"/>
                  <a:cs typeface="Segoe UI"/>
                </a:rPr>
                <a:t>城投有息债务(亿)</a:t>
              </a:r>
            </a:p>
          </p:txBody>
        </p:sp>
        <p:sp>
          <p:nvSpPr>
            <p:cNvPr id="47" name="TextBox 47"/>
            <p:cNvSpPr txBox="1"/>
            <p:nvPr/>
          </p:nvSpPr>
          <p:spPr>
            <a:xfrm>
              <a:off x="5175654" y="3493770"/>
              <a:ext cx="1078692" cy="18288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900" b="1" dirty="0">
                  <a:solidFill>
                    <a:srgbClr val="FFFFFF"/>
                  </a:solidFill>
                  <a:latin typeface="Segoe UI"/>
                  <a:ea typeface="Microsoft YaHei"/>
                  <a:cs typeface="Segoe UI"/>
                </a:rPr>
                <a:t>宽口径债务率(%)</a:t>
              </a:r>
            </a:p>
          </p:txBody>
        </p:sp>
        <p:sp>
          <p:nvSpPr>
            <p:cNvPr id="48" name="Rectangle 48"/>
            <p:cNvSpPr/>
            <p:nvPr/>
          </p:nvSpPr>
          <p:spPr>
            <a:xfrm>
              <a:off x="857250" y="3686175"/>
              <a:ext cx="6096000" cy="266700"/>
            </a:xfrm>
            <a:prstGeom prst="rect">
              <a:avLst/>
            </a:prstGeom>
            <a:solidFill>
              <a:srgbClr val="EBF4FF"/>
            </a:solidFill>
            <a:ln>
              <a:noFill/>
            </a:ln>
            <a:effectLst>
              <a:outerShdw blurRad="57150" dist="19050" dir="10798281" algn="tl" rotWithShape="0">
                <a:srgbClr val="000000">
                  <a:alpha val="10000"/>
                </a:srgbClr>
              </a:outerShdw>
            </a:effectLst>
          </p:spPr>
        </p:sp>
        <p:sp>
          <p:nvSpPr>
            <p:cNvPr id="49" name="TextBox 49"/>
            <p:cNvSpPr txBox="1"/>
            <p:nvPr/>
          </p:nvSpPr>
          <p:spPr>
            <a:xfrm>
              <a:off x="1170251" y="3779520"/>
              <a:ext cx="326498" cy="18288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900" b="1" dirty="0">
                  <a:solidFill>
                    <a:srgbClr val="1E3A5F"/>
                  </a:solidFill>
                  <a:latin typeface="Segoe UI"/>
                  <a:ea typeface="Microsoft YaHei"/>
                  <a:cs typeface="Segoe UI"/>
                </a:rPr>
                <a:t>2024</a:t>
              </a:r>
            </a:p>
          </p:txBody>
        </p:sp>
        <p:sp>
          <p:nvSpPr>
            <p:cNvPr id="50" name="TextBox 50"/>
            <p:cNvSpPr txBox="1"/>
            <p:nvPr/>
          </p:nvSpPr>
          <p:spPr>
            <a:xfrm>
              <a:off x="2331229" y="3779520"/>
              <a:ext cx="671541" cy="18288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900" b="1" dirty="0">
                  <a:solidFill>
                    <a:srgbClr val="1E3A5F"/>
                  </a:solidFill>
                  <a:latin typeface="Segoe UI"/>
                  <a:ea typeface="Microsoft YaHei"/>
                  <a:cs typeface="Segoe UI"/>
                </a:rPr>
                <a:t>14,425.36</a:t>
              </a:r>
            </a:p>
          </p:txBody>
        </p:sp>
        <p:sp>
          <p:nvSpPr>
            <p:cNvPr id="51" name="TextBox 51"/>
            <p:cNvSpPr txBox="1"/>
            <p:nvPr/>
          </p:nvSpPr>
          <p:spPr>
            <a:xfrm>
              <a:off x="3872482" y="3779520"/>
              <a:ext cx="637037" cy="18288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900" b="1" dirty="0">
                  <a:solidFill>
                    <a:srgbClr val="1E3A5F"/>
                  </a:solidFill>
                  <a:latin typeface="Segoe UI"/>
                  <a:ea typeface="Microsoft YaHei"/>
                  <a:cs typeface="Segoe UI"/>
                </a:rPr>
                <a:t>18,520.18</a:t>
              </a:r>
            </a:p>
          </p:txBody>
        </p:sp>
        <p:sp>
          <p:nvSpPr>
            <p:cNvPr id="52" name="TextBox 52"/>
            <p:cNvSpPr txBox="1"/>
            <p:nvPr/>
          </p:nvSpPr>
          <p:spPr>
            <a:xfrm>
              <a:off x="5475842" y="3779520"/>
              <a:ext cx="478317" cy="18288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900" b="1" dirty="0">
                  <a:solidFill>
                    <a:srgbClr val="E63946"/>
                  </a:solidFill>
                  <a:latin typeface="Segoe UI"/>
                  <a:ea typeface="Microsoft YaHei"/>
                  <a:cs typeface="Segoe UI"/>
                </a:rPr>
                <a:t>363.32</a:t>
              </a:r>
            </a:p>
          </p:txBody>
        </p:sp>
        <p:sp>
          <p:nvSpPr>
            <p:cNvPr id="53" name="Rectangle 53"/>
            <p:cNvSpPr/>
            <p:nvPr/>
          </p:nvSpPr>
          <p:spPr>
            <a:xfrm>
              <a:off x="857250" y="3952875"/>
              <a:ext cx="6096000" cy="266700"/>
            </a:xfrm>
            <a:prstGeom prst="rect">
              <a:avLst/>
            </a:prstGeom>
            <a:solidFill>
              <a:srgbClr val="FFFFFF"/>
            </a:solidFill>
            <a:ln>
              <a:noFill/>
            </a:ln>
            <a:effectLst>
              <a:outerShdw blurRad="57150" dist="19050" dir="10798281" algn="tl" rotWithShape="0">
                <a:srgbClr val="000000">
                  <a:alpha val="10000"/>
                </a:srgbClr>
              </a:outerShdw>
            </a:effectLst>
          </p:spPr>
        </p:sp>
        <p:sp>
          <p:nvSpPr>
            <p:cNvPr id="54" name="TextBox 54"/>
            <p:cNvSpPr txBox="1"/>
            <p:nvPr/>
          </p:nvSpPr>
          <p:spPr>
            <a:xfrm>
              <a:off x="1177480" y="4046220"/>
              <a:ext cx="312039" cy="18288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900" dirty="0">
                  <a:solidFill>
                    <a:srgbClr val="334155"/>
                  </a:solidFill>
                  <a:latin typeface="Segoe UI"/>
                  <a:ea typeface="Microsoft YaHei"/>
                  <a:cs typeface="Segoe UI"/>
                </a:rPr>
                <a:t>2023</a:t>
              </a:r>
            </a:p>
          </p:txBody>
        </p:sp>
        <p:sp>
          <p:nvSpPr>
            <p:cNvPr id="55" name="TextBox 55"/>
            <p:cNvSpPr txBox="1"/>
            <p:nvPr/>
          </p:nvSpPr>
          <p:spPr>
            <a:xfrm>
              <a:off x="2346674" y="4046220"/>
              <a:ext cx="640652" cy="18288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900" dirty="0">
                  <a:solidFill>
                    <a:srgbClr val="334155"/>
                  </a:solidFill>
                  <a:latin typeface="Segoe UI"/>
                  <a:ea typeface="Microsoft YaHei"/>
                  <a:cs typeface="Segoe UI"/>
                </a:rPr>
                <a:t>12,258.00</a:t>
              </a:r>
            </a:p>
          </p:txBody>
        </p:sp>
        <p:sp>
          <p:nvSpPr>
            <p:cNvPr id="56" name="TextBox 56"/>
            <p:cNvSpPr txBox="1"/>
            <p:nvPr/>
          </p:nvSpPr>
          <p:spPr>
            <a:xfrm>
              <a:off x="3870674" y="4046220"/>
              <a:ext cx="640652" cy="18288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900" dirty="0">
                  <a:solidFill>
                    <a:srgbClr val="334155"/>
                  </a:solidFill>
                  <a:latin typeface="Segoe UI"/>
                  <a:ea typeface="Microsoft YaHei"/>
                  <a:cs typeface="Segoe UI"/>
                </a:rPr>
                <a:t>18,558.60</a:t>
              </a:r>
            </a:p>
          </p:txBody>
        </p:sp>
        <p:sp>
          <p:nvSpPr>
            <p:cNvPr id="57" name="TextBox 57"/>
            <p:cNvSpPr txBox="1"/>
            <p:nvPr/>
          </p:nvSpPr>
          <p:spPr>
            <a:xfrm>
              <a:off x="5486686" y="4046220"/>
              <a:ext cx="456628" cy="18288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900" dirty="0">
                  <a:solidFill>
                    <a:srgbClr val="334155"/>
                  </a:solidFill>
                  <a:latin typeface="Segoe UI"/>
                  <a:ea typeface="Microsoft YaHei"/>
                  <a:cs typeface="Segoe UI"/>
                </a:rPr>
                <a:t>329.90</a:t>
              </a:r>
            </a:p>
          </p:txBody>
        </p:sp>
        <p:sp>
          <p:nvSpPr>
            <p:cNvPr id="58" name="Rectangle 58"/>
            <p:cNvSpPr/>
            <p:nvPr/>
          </p:nvSpPr>
          <p:spPr>
            <a:xfrm>
              <a:off x="857250" y="4219575"/>
              <a:ext cx="6096000" cy="266700"/>
            </a:xfrm>
            <a:prstGeom prst="rect">
              <a:avLst/>
            </a:prstGeom>
            <a:solidFill>
              <a:srgbClr val="EBF4FF"/>
            </a:solidFill>
            <a:ln>
              <a:noFill/>
            </a:ln>
            <a:effectLst>
              <a:outerShdw blurRad="57150" dist="19050" dir="10798281" algn="tl" rotWithShape="0">
                <a:srgbClr val="000000">
                  <a:alpha val="10000"/>
                </a:srgbClr>
              </a:outerShdw>
            </a:effectLst>
          </p:spPr>
        </p:sp>
        <p:sp>
          <p:nvSpPr>
            <p:cNvPr id="59" name="TextBox 59"/>
            <p:cNvSpPr txBox="1"/>
            <p:nvPr/>
          </p:nvSpPr>
          <p:spPr>
            <a:xfrm>
              <a:off x="1177480" y="4312920"/>
              <a:ext cx="312039" cy="18288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900" dirty="0">
                  <a:solidFill>
                    <a:srgbClr val="334155"/>
                  </a:solidFill>
                  <a:latin typeface="Segoe UI"/>
                  <a:ea typeface="Microsoft YaHei"/>
                  <a:cs typeface="Segoe UI"/>
                </a:rPr>
                <a:t>2022</a:t>
              </a:r>
            </a:p>
          </p:txBody>
        </p:sp>
        <p:sp>
          <p:nvSpPr>
            <p:cNvPr id="60" name="TextBox 60"/>
            <p:cNvSpPr txBox="1"/>
            <p:nvPr/>
          </p:nvSpPr>
          <p:spPr>
            <a:xfrm>
              <a:off x="2363105" y="4312920"/>
              <a:ext cx="607790" cy="18288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900" dirty="0">
                  <a:solidFill>
                    <a:srgbClr val="334155"/>
                  </a:solidFill>
                  <a:latin typeface="Segoe UI"/>
                  <a:ea typeface="Microsoft YaHei"/>
                  <a:cs typeface="Segoe UI"/>
                </a:rPr>
                <a:t>10,071.00</a:t>
              </a:r>
            </a:p>
          </p:txBody>
        </p:sp>
        <p:sp>
          <p:nvSpPr>
            <p:cNvPr id="61" name="TextBox 61"/>
            <p:cNvSpPr txBox="1"/>
            <p:nvPr/>
          </p:nvSpPr>
          <p:spPr>
            <a:xfrm>
              <a:off x="3870674" y="4312920"/>
              <a:ext cx="640652" cy="18288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900" dirty="0">
                  <a:solidFill>
                    <a:srgbClr val="334155"/>
                  </a:solidFill>
                  <a:latin typeface="Segoe UI"/>
                  <a:ea typeface="Microsoft YaHei"/>
                  <a:cs typeface="Segoe UI"/>
                </a:rPr>
                <a:t>16,254.80</a:t>
              </a:r>
            </a:p>
          </p:txBody>
        </p:sp>
        <p:sp>
          <p:nvSpPr>
            <p:cNvPr id="62" name="TextBox 62"/>
            <p:cNvSpPr txBox="1"/>
            <p:nvPr/>
          </p:nvSpPr>
          <p:spPr>
            <a:xfrm>
              <a:off x="5486686" y="4312920"/>
              <a:ext cx="456628" cy="18288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900" dirty="0">
                  <a:solidFill>
                    <a:srgbClr val="334155"/>
                  </a:solidFill>
                  <a:latin typeface="Segoe UI"/>
                  <a:ea typeface="Microsoft YaHei"/>
                  <a:cs typeface="Segoe UI"/>
                </a:rPr>
                <a:t>326.82</a:t>
              </a:r>
            </a:p>
          </p:txBody>
        </p:sp>
        <p:sp>
          <p:nvSpPr>
            <p:cNvPr id="63" name="Rectangle 63"/>
            <p:cNvSpPr/>
            <p:nvPr/>
          </p:nvSpPr>
          <p:spPr>
            <a:xfrm>
              <a:off x="857250" y="4486275"/>
              <a:ext cx="6096000" cy="266700"/>
            </a:xfrm>
            <a:prstGeom prst="rect">
              <a:avLst/>
            </a:prstGeom>
            <a:solidFill>
              <a:srgbClr val="FFFFFF"/>
            </a:solidFill>
            <a:ln>
              <a:noFill/>
            </a:ln>
            <a:effectLst>
              <a:outerShdw blurRad="57150" dist="19050" dir="10798281" algn="tl" rotWithShape="0">
                <a:srgbClr val="000000">
                  <a:alpha val="10000"/>
                </a:srgbClr>
              </a:outerShdw>
            </a:effectLst>
          </p:spPr>
        </p:sp>
        <p:sp>
          <p:nvSpPr>
            <p:cNvPr id="64" name="TextBox 64"/>
            <p:cNvSpPr txBox="1"/>
            <p:nvPr/>
          </p:nvSpPr>
          <p:spPr>
            <a:xfrm>
              <a:off x="1193911" y="4579620"/>
              <a:ext cx="279178" cy="18288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900" dirty="0">
                  <a:solidFill>
                    <a:srgbClr val="334155"/>
                  </a:solidFill>
                  <a:latin typeface="Segoe UI"/>
                  <a:ea typeface="Microsoft YaHei"/>
                  <a:cs typeface="Segoe UI"/>
                </a:rPr>
                <a:t>2021</a:t>
              </a:r>
            </a:p>
          </p:txBody>
        </p:sp>
        <p:sp>
          <p:nvSpPr>
            <p:cNvPr id="65" name="TextBox 65"/>
            <p:cNvSpPr txBox="1"/>
            <p:nvPr/>
          </p:nvSpPr>
          <p:spPr>
            <a:xfrm>
              <a:off x="2382822" y="4579620"/>
              <a:ext cx="568357" cy="18288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900" dirty="0">
                  <a:solidFill>
                    <a:srgbClr val="334155"/>
                  </a:solidFill>
                  <a:latin typeface="Segoe UI"/>
                  <a:ea typeface="Microsoft YaHei"/>
                  <a:cs typeface="Segoe UI"/>
                </a:rPr>
                <a:t>8,610.00</a:t>
              </a:r>
            </a:p>
          </p:txBody>
        </p:sp>
        <p:sp>
          <p:nvSpPr>
            <p:cNvPr id="66" name="TextBox 66"/>
            <p:cNvSpPr txBox="1"/>
            <p:nvPr/>
          </p:nvSpPr>
          <p:spPr>
            <a:xfrm>
              <a:off x="3870674" y="4579620"/>
              <a:ext cx="640652" cy="18288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900" dirty="0">
                  <a:solidFill>
                    <a:srgbClr val="334155"/>
                  </a:solidFill>
                  <a:latin typeface="Segoe UI"/>
                  <a:ea typeface="Microsoft YaHei"/>
                  <a:cs typeface="Segoe UI"/>
                </a:rPr>
                <a:t>14,840.69</a:t>
              </a:r>
            </a:p>
          </p:txBody>
        </p:sp>
        <p:sp>
          <p:nvSpPr>
            <p:cNvPr id="67" name="TextBox 67"/>
            <p:cNvSpPr txBox="1"/>
            <p:nvPr/>
          </p:nvSpPr>
          <p:spPr>
            <a:xfrm>
              <a:off x="5486686" y="4579620"/>
              <a:ext cx="456628" cy="18288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900" dirty="0">
                  <a:solidFill>
                    <a:srgbClr val="E63946"/>
                  </a:solidFill>
                  <a:latin typeface="Segoe UI"/>
                  <a:ea typeface="Microsoft YaHei"/>
                  <a:cs typeface="Segoe UI"/>
                </a:rPr>
                <a:t>493.97</a:t>
              </a:r>
            </a:p>
          </p:txBody>
        </p:sp>
        <p:sp>
          <p:nvSpPr>
            <p:cNvPr id="68" name="Rectangle 68"/>
            <p:cNvSpPr/>
            <p:nvPr/>
          </p:nvSpPr>
          <p:spPr>
            <a:xfrm>
              <a:off x="857250" y="4752975"/>
              <a:ext cx="6096000" cy="266700"/>
            </a:xfrm>
            <a:prstGeom prst="rect">
              <a:avLst/>
            </a:prstGeom>
            <a:solidFill>
              <a:srgbClr val="EBF4FF"/>
            </a:solidFill>
            <a:ln>
              <a:noFill/>
            </a:ln>
            <a:effectLst>
              <a:outerShdw blurRad="57150" dist="19050" dir="10798281" algn="tl" rotWithShape="0">
                <a:srgbClr val="000000">
                  <a:alpha val="10000"/>
                </a:srgbClr>
              </a:outerShdw>
            </a:effectLst>
          </p:spPr>
        </p:sp>
        <p:sp>
          <p:nvSpPr>
            <p:cNvPr id="69" name="TextBox 69"/>
            <p:cNvSpPr txBox="1"/>
            <p:nvPr/>
          </p:nvSpPr>
          <p:spPr>
            <a:xfrm>
              <a:off x="1177480" y="4846320"/>
              <a:ext cx="312039" cy="18288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900" dirty="0">
                  <a:solidFill>
                    <a:srgbClr val="334155"/>
                  </a:solidFill>
                  <a:latin typeface="Segoe UI"/>
                  <a:ea typeface="Microsoft YaHei"/>
                  <a:cs typeface="Segoe UI"/>
                </a:rPr>
                <a:t>2020</a:t>
              </a:r>
            </a:p>
          </p:txBody>
        </p:sp>
        <p:sp>
          <p:nvSpPr>
            <p:cNvPr id="70" name="TextBox 70"/>
            <p:cNvSpPr txBox="1"/>
            <p:nvPr/>
          </p:nvSpPr>
          <p:spPr>
            <a:xfrm>
              <a:off x="2366391" y="4846320"/>
              <a:ext cx="601218" cy="18288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900" dirty="0">
                  <a:solidFill>
                    <a:srgbClr val="334155"/>
                  </a:solidFill>
                  <a:latin typeface="Segoe UI"/>
                  <a:ea typeface="Microsoft YaHei"/>
                  <a:cs typeface="Segoe UI"/>
                </a:rPr>
                <a:t>6,799.20</a:t>
              </a:r>
            </a:p>
          </p:txBody>
        </p:sp>
        <p:sp>
          <p:nvSpPr>
            <p:cNvPr id="71" name="TextBox 71"/>
            <p:cNvSpPr txBox="1"/>
            <p:nvPr/>
          </p:nvSpPr>
          <p:spPr>
            <a:xfrm>
              <a:off x="3870674" y="4846320"/>
              <a:ext cx="640652" cy="18288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900" dirty="0">
                  <a:solidFill>
                    <a:srgbClr val="334155"/>
                  </a:solidFill>
                  <a:latin typeface="Segoe UI"/>
                  <a:ea typeface="Microsoft YaHei"/>
                  <a:cs typeface="Segoe UI"/>
                </a:rPr>
                <a:t>13,339.05</a:t>
              </a:r>
            </a:p>
          </p:txBody>
        </p:sp>
        <p:sp>
          <p:nvSpPr>
            <p:cNvPr id="72" name="TextBox 72"/>
            <p:cNvSpPr txBox="1"/>
            <p:nvPr/>
          </p:nvSpPr>
          <p:spPr>
            <a:xfrm>
              <a:off x="5486686" y="4846320"/>
              <a:ext cx="456628" cy="18288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900" dirty="0">
                  <a:solidFill>
                    <a:srgbClr val="334155"/>
                  </a:solidFill>
                  <a:latin typeface="Segoe UI"/>
                  <a:ea typeface="Microsoft YaHei"/>
                  <a:cs typeface="Segoe UI"/>
                </a:rPr>
                <a:t>238.27</a:t>
              </a:r>
            </a:p>
          </p:txBody>
        </p:sp>
        <p:sp>
          <p:nvSpPr>
            <p:cNvPr id="73" name="Rectangle 73"/>
            <p:cNvSpPr/>
            <p:nvPr/>
          </p:nvSpPr>
          <p:spPr>
            <a:xfrm>
              <a:off x="857250" y="5019675"/>
              <a:ext cx="6096000" cy="266700"/>
            </a:xfrm>
            <a:prstGeom prst="rect">
              <a:avLst/>
            </a:prstGeom>
            <a:solidFill>
              <a:srgbClr val="FFFFFF"/>
            </a:solidFill>
            <a:ln>
              <a:noFill/>
            </a:ln>
            <a:effectLst>
              <a:outerShdw blurRad="57150" dist="19050" dir="10798281" algn="tl" rotWithShape="0">
                <a:srgbClr val="000000">
                  <a:alpha val="10000"/>
                </a:srgbClr>
              </a:outerShdw>
            </a:effectLst>
          </p:spPr>
        </p:sp>
        <p:sp>
          <p:nvSpPr>
            <p:cNvPr id="74" name="TextBox 74"/>
            <p:cNvSpPr txBox="1"/>
            <p:nvPr/>
          </p:nvSpPr>
          <p:spPr>
            <a:xfrm>
              <a:off x="1193911" y="5113020"/>
              <a:ext cx="279178" cy="18288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900" dirty="0">
                  <a:solidFill>
                    <a:srgbClr val="334155"/>
                  </a:solidFill>
                  <a:latin typeface="Segoe UI"/>
                  <a:ea typeface="Microsoft YaHei"/>
                  <a:cs typeface="Segoe UI"/>
                </a:rPr>
                <a:t>2019</a:t>
              </a:r>
            </a:p>
          </p:txBody>
        </p:sp>
        <p:sp>
          <p:nvSpPr>
            <p:cNvPr id="75" name="TextBox 75"/>
            <p:cNvSpPr txBox="1"/>
            <p:nvPr/>
          </p:nvSpPr>
          <p:spPr>
            <a:xfrm>
              <a:off x="2366391" y="5113020"/>
              <a:ext cx="601218" cy="18288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900" dirty="0">
                  <a:solidFill>
                    <a:srgbClr val="334155"/>
                  </a:solidFill>
                  <a:latin typeface="Segoe UI"/>
                  <a:ea typeface="Microsoft YaHei"/>
                  <a:cs typeface="Segoe UI"/>
                </a:rPr>
                <a:t>5,603.70</a:t>
              </a:r>
            </a:p>
          </p:txBody>
        </p:sp>
        <p:sp>
          <p:nvSpPr>
            <p:cNvPr id="76" name="TextBox 76"/>
            <p:cNvSpPr txBox="1"/>
            <p:nvPr/>
          </p:nvSpPr>
          <p:spPr>
            <a:xfrm>
              <a:off x="3870674" y="5113020"/>
              <a:ext cx="640652" cy="18288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900" dirty="0">
                  <a:solidFill>
                    <a:srgbClr val="334155"/>
                  </a:solidFill>
                  <a:latin typeface="Segoe UI"/>
                  <a:ea typeface="Microsoft YaHei"/>
                  <a:cs typeface="Segoe UI"/>
                </a:rPr>
                <a:t>12,237.62</a:t>
              </a:r>
            </a:p>
          </p:txBody>
        </p:sp>
        <p:sp>
          <p:nvSpPr>
            <p:cNvPr id="77" name="TextBox 77"/>
            <p:cNvSpPr txBox="1"/>
            <p:nvPr/>
          </p:nvSpPr>
          <p:spPr>
            <a:xfrm>
              <a:off x="5486686" y="5113020"/>
              <a:ext cx="456628" cy="18288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900" dirty="0">
                  <a:solidFill>
                    <a:srgbClr val="334155"/>
                  </a:solidFill>
                  <a:latin typeface="Segoe UI"/>
                  <a:ea typeface="Microsoft YaHei"/>
                  <a:cs typeface="Segoe UI"/>
                </a:rPr>
                <a:t>227.09</a:t>
              </a:r>
            </a:p>
          </p:txBody>
        </p:sp>
        <p:sp>
          <p:nvSpPr>
            <p:cNvPr id="78" name="Rectangle 78"/>
            <p:cNvSpPr/>
            <p:nvPr/>
          </p:nvSpPr>
          <p:spPr>
            <a:xfrm>
              <a:off x="857250" y="5286375"/>
              <a:ext cx="6096000" cy="266700"/>
            </a:xfrm>
            <a:prstGeom prst="rect">
              <a:avLst/>
            </a:prstGeom>
            <a:solidFill>
              <a:srgbClr val="EBF4FF"/>
            </a:solidFill>
            <a:ln>
              <a:noFill/>
            </a:ln>
            <a:effectLst>
              <a:outerShdw blurRad="57150" dist="19050" dir="10798281" algn="tl" rotWithShape="0">
                <a:srgbClr val="000000">
                  <a:alpha val="10000"/>
                </a:srgbClr>
              </a:outerShdw>
            </a:effectLst>
          </p:spPr>
        </p:sp>
        <p:sp>
          <p:nvSpPr>
            <p:cNvPr id="79" name="TextBox 79"/>
            <p:cNvSpPr txBox="1"/>
            <p:nvPr/>
          </p:nvSpPr>
          <p:spPr>
            <a:xfrm>
              <a:off x="1193911" y="5379720"/>
              <a:ext cx="279178" cy="18288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900" dirty="0">
                  <a:solidFill>
                    <a:srgbClr val="334155"/>
                  </a:solidFill>
                  <a:latin typeface="Segoe UI"/>
                  <a:ea typeface="Microsoft YaHei"/>
                  <a:cs typeface="Segoe UI"/>
                </a:rPr>
                <a:t>2015</a:t>
              </a:r>
            </a:p>
          </p:txBody>
        </p:sp>
        <p:sp>
          <p:nvSpPr>
            <p:cNvPr id="80" name="TextBox 80"/>
            <p:cNvSpPr txBox="1"/>
            <p:nvPr/>
          </p:nvSpPr>
          <p:spPr>
            <a:xfrm>
              <a:off x="2366391" y="5379720"/>
              <a:ext cx="601218" cy="18288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900" dirty="0">
                  <a:solidFill>
                    <a:srgbClr val="334155"/>
                  </a:solidFill>
                  <a:latin typeface="Segoe UI"/>
                  <a:ea typeface="Microsoft YaHei"/>
                  <a:cs typeface="Segoe UI"/>
                </a:rPr>
                <a:t>3,379.20</a:t>
              </a:r>
            </a:p>
          </p:txBody>
        </p:sp>
        <p:sp>
          <p:nvSpPr>
            <p:cNvPr id="81" name="TextBox 81"/>
            <p:cNvSpPr txBox="1"/>
            <p:nvPr/>
          </p:nvSpPr>
          <p:spPr>
            <a:xfrm>
              <a:off x="3906822" y="5379720"/>
              <a:ext cx="568357" cy="18288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900" dirty="0">
                  <a:solidFill>
                    <a:srgbClr val="334155"/>
                  </a:solidFill>
                  <a:latin typeface="Segoe UI"/>
                  <a:ea typeface="Microsoft YaHei"/>
                  <a:cs typeface="Segoe UI"/>
                </a:rPr>
                <a:t>6,610.22</a:t>
              </a:r>
            </a:p>
          </p:txBody>
        </p:sp>
        <p:sp>
          <p:nvSpPr>
            <p:cNvPr id="82" name="TextBox 82"/>
            <p:cNvSpPr txBox="1"/>
            <p:nvPr/>
          </p:nvSpPr>
          <p:spPr>
            <a:xfrm>
              <a:off x="5503116" y="5379720"/>
              <a:ext cx="423767" cy="18288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900" dirty="0">
                  <a:solidFill>
                    <a:srgbClr val="2ECC71"/>
                  </a:solidFill>
                  <a:latin typeface="Segoe UI"/>
                  <a:ea typeface="Microsoft YaHei"/>
                  <a:cs typeface="Segoe UI"/>
                </a:rPr>
                <a:t>155.62</a:t>
              </a:r>
            </a:p>
          </p:txBody>
        </p:sp>
        <p:sp>
          <p:nvSpPr>
            <p:cNvPr id="83" name="TextBox 83"/>
            <p:cNvSpPr txBox="1"/>
            <p:nvPr/>
          </p:nvSpPr>
          <p:spPr>
            <a:xfrm>
              <a:off x="846772" y="5911691"/>
              <a:ext cx="3870650" cy="16764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825" dirty="0">
                  <a:solidFill>
                    <a:srgbClr val="64748B"/>
                  </a:solidFill>
                  <a:latin typeface="Segoe UI"/>
                  <a:ea typeface="Microsoft YaHei"/>
                  <a:cs typeface="Segoe UI"/>
                </a:rPr>
                <a:t>注：宽口径债务率 = (地方政府债务+城投有息债务) / 地方政府综合财力</a:t>
              </a:r>
            </a:p>
          </p:txBody>
        </p:sp>
      </p:grpSp>
      <p:grpSp>
        <p:nvGrpSpPr>
          <p:cNvPr id="91" name="Group 91"/>
          <p:cNvGrpSpPr/>
          <p:nvPr/>
        </p:nvGrpSpPr>
        <p:grpSpPr>
          <a:xfrm>
            <a:off x="7429500" y="2857500"/>
            <a:ext cx="4191000" cy="1666875"/>
            <a:chOff x="7429500" y="2857500"/>
            <a:chExt cx="4191000" cy="1666875"/>
          </a:xfrm>
          <a:effectLst>
            <a:outerShdw blurRad="57150" dist="19050" dir="10798281" algn="tl" rotWithShape="0">
              <a:srgbClr val="000000">
                <a:alpha val="10000"/>
              </a:srgbClr>
            </a:outerShdw>
          </a:effectLst>
        </p:grpSpPr>
        <p:sp>
          <p:nvSpPr>
            <p:cNvPr id="85" name="Freeform 85"/>
            <p:cNvSpPr/>
            <p:nvPr/>
          </p:nvSpPr>
          <p:spPr>
            <a:xfrm>
              <a:off x="7429500" y="2857500"/>
              <a:ext cx="4191000" cy="1666875"/>
            </a:xfrm>
            <a:custGeom>
              <a:avLst/>
              <a:gdLst/>
              <a:ahLst/>
              <a:cxnLst/>
              <a:rect l="l" t="t" r="r" b="b"/>
              <a:pathLst>
                <a:path w="4191000" h="1666875">
                  <a:moveTo>
                    <a:pt x="76200" y="0"/>
                  </a:moveTo>
                  <a:lnTo>
                    <a:pt x="4114800" y="0"/>
                  </a:lnTo>
                  <a:cubicBezTo>
                    <a:pt x="4156884" y="0"/>
                    <a:pt x="4191000" y="34116"/>
                    <a:pt x="4191000" y="76200"/>
                  </a:cubicBezTo>
                  <a:lnTo>
                    <a:pt x="4191000" y="1590675"/>
                  </a:lnTo>
                  <a:cubicBezTo>
                    <a:pt x="4191000" y="1632759"/>
                    <a:pt x="4156884" y="1666875"/>
                    <a:pt x="4114800" y="1666875"/>
                  </a:cubicBezTo>
                  <a:lnTo>
                    <a:pt x="76200" y="1666875"/>
                  </a:lnTo>
                  <a:cubicBezTo>
                    <a:pt x="34116" y="1666875"/>
                    <a:pt x="0" y="1632759"/>
                    <a:pt x="0" y="1590675"/>
                  </a:cubicBezTo>
                  <a:lnTo>
                    <a:pt x="0" y="76200"/>
                  </a:lnTo>
                  <a:cubicBezTo>
                    <a:pt x="0" y="34116"/>
                    <a:pt x="34116" y="0"/>
                    <a:pt x="76200" y="0"/>
                  </a:cubicBezTo>
                  <a:close/>
                </a:path>
              </a:pathLst>
            </a:custGeom>
            <a:solidFill>
              <a:srgbClr val="1E3A5F"/>
            </a:solidFill>
            <a:ln>
              <a:noFill/>
            </a:ln>
            <a:effectLst>
              <a:outerShdw blurRad="57150" dist="19050" dir="10798281" algn="tl" rotWithShape="0">
                <a:srgbClr val="000000">
                  <a:alpha val="10000"/>
                </a:srgbClr>
              </a:outerShdw>
            </a:effectLst>
          </p:spPr>
        </p:sp>
        <p:sp>
          <p:nvSpPr>
            <p:cNvPr id="86" name="TextBox 86"/>
            <p:cNvSpPr txBox="1"/>
            <p:nvPr/>
          </p:nvSpPr>
          <p:spPr>
            <a:xfrm>
              <a:off x="7700010" y="3061335"/>
              <a:ext cx="1134618" cy="24384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1200" b="1" dirty="0">
                  <a:solidFill>
                    <a:srgbClr val="FFFFFF"/>
                  </a:solidFill>
                  <a:latin typeface="Segoe UI"/>
                  <a:ea typeface="Microsoft YaHei"/>
                  <a:cs typeface="Segoe UI"/>
                </a:rPr>
                <a:t>债务分析洞见</a:t>
              </a:r>
            </a:p>
          </p:txBody>
        </p:sp>
        <p:sp>
          <p:nvSpPr>
            <p:cNvPr id="87" name="TextBox 87"/>
            <p:cNvSpPr txBox="1"/>
            <p:nvPr/>
          </p:nvSpPr>
          <p:spPr>
            <a:xfrm>
              <a:off x="7702868" y="3418999"/>
              <a:ext cx="2352985" cy="19812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975" dirty="0">
                  <a:solidFill>
                    <a:srgbClr val="FFFFFF">
                      <a:alpha val="90000"/>
                    </a:srgbClr>
                  </a:solidFill>
                  <a:latin typeface="Segoe UI"/>
                  <a:ea typeface="Microsoft YaHei"/>
                  <a:cs typeface="Segoe UI"/>
                </a:rPr>
                <a:t>📊 政府债务快速增长，10年增长3.3倍</a:t>
              </a:r>
            </a:p>
          </p:txBody>
        </p:sp>
        <p:sp>
          <p:nvSpPr>
            <p:cNvPr id="88" name="TextBox 88"/>
            <p:cNvSpPr txBox="1"/>
            <p:nvPr/>
          </p:nvSpPr>
          <p:spPr>
            <a:xfrm>
              <a:off x="7702868" y="3685699"/>
              <a:ext cx="2737461" cy="19812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975" dirty="0">
                  <a:solidFill>
                    <a:srgbClr val="FFFFFF">
                      <a:alpha val="90000"/>
                    </a:srgbClr>
                  </a:solidFill>
                  <a:latin typeface="Segoe UI"/>
                  <a:ea typeface="Microsoft YaHei"/>
                  <a:cs typeface="Segoe UI"/>
                </a:rPr>
                <a:t>📉 城投债务规模已现拐点，2024年小幅下降</a:t>
              </a:r>
            </a:p>
          </p:txBody>
        </p:sp>
        <p:sp>
          <p:nvSpPr>
            <p:cNvPr id="89" name="TextBox 89"/>
            <p:cNvSpPr txBox="1"/>
            <p:nvPr/>
          </p:nvSpPr>
          <p:spPr>
            <a:xfrm>
              <a:off x="7702868" y="3952399"/>
              <a:ext cx="2780181" cy="19812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975" dirty="0">
                  <a:solidFill>
                    <a:srgbClr val="FFFFFF">
                      <a:alpha val="90000"/>
                    </a:srgbClr>
                  </a:solidFill>
                  <a:latin typeface="Segoe UI"/>
                  <a:ea typeface="Microsoft YaHei"/>
                  <a:cs typeface="Segoe UI"/>
                </a:rPr>
                <a:t>⚠️ 宽口径债务率较高，但较2021年峰值回落</a:t>
              </a:r>
            </a:p>
          </p:txBody>
        </p:sp>
        <p:sp>
          <p:nvSpPr>
            <p:cNvPr id="90" name="TextBox 90"/>
            <p:cNvSpPr txBox="1"/>
            <p:nvPr/>
          </p:nvSpPr>
          <p:spPr>
            <a:xfrm>
              <a:off x="7702868" y="4219099"/>
              <a:ext cx="2146506" cy="19812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975" dirty="0">
                  <a:solidFill>
                    <a:srgbClr val="FFFFFF">
                      <a:alpha val="90000"/>
                    </a:srgbClr>
                  </a:solidFill>
                  <a:latin typeface="Segoe UI"/>
                  <a:ea typeface="Microsoft YaHei"/>
                  <a:cs typeface="Segoe UI"/>
                </a:rPr>
                <a:t>✅ 负债率44.81%，仍在安全区间内</a:t>
              </a:r>
            </a:p>
          </p:txBody>
        </p:sp>
      </p:grpSp>
      <p:grpSp>
        <p:nvGrpSpPr>
          <p:cNvPr id="106" name="Group 106"/>
          <p:cNvGrpSpPr/>
          <p:nvPr/>
        </p:nvGrpSpPr>
        <p:grpSpPr>
          <a:xfrm>
            <a:off x="7429500" y="4667250"/>
            <a:ext cx="4191000" cy="1619250"/>
            <a:chOff x="7429500" y="4667250"/>
            <a:chExt cx="4191000" cy="1619250"/>
          </a:xfrm>
          <a:effectLst>
            <a:outerShdw blurRad="57150" dist="19050" dir="10798281" algn="tl" rotWithShape="0">
              <a:srgbClr val="000000">
                <a:alpha val="10000"/>
              </a:srgbClr>
            </a:outerShdw>
          </a:effectLst>
        </p:grpSpPr>
        <p:sp>
          <p:nvSpPr>
            <p:cNvPr id="92" name="Freeform 92"/>
            <p:cNvSpPr/>
            <p:nvPr/>
          </p:nvSpPr>
          <p:spPr>
            <a:xfrm>
              <a:off x="7429500" y="4667250"/>
              <a:ext cx="4191000" cy="1619250"/>
            </a:xfrm>
            <a:custGeom>
              <a:avLst/>
              <a:gdLst/>
              <a:ahLst/>
              <a:cxnLst/>
              <a:rect l="l" t="t" r="r" b="b"/>
              <a:pathLst>
                <a:path w="4191000" h="1619250">
                  <a:moveTo>
                    <a:pt x="76200" y="0"/>
                  </a:moveTo>
                  <a:lnTo>
                    <a:pt x="4114800" y="0"/>
                  </a:lnTo>
                  <a:cubicBezTo>
                    <a:pt x="4156884" y="0"/>
                    <a:pt x="4191000" y="34116"/>
                    <a:pt x="4191000" y="76200"/>
                  </a:cubicBezTo>
                  <a:lnTo>
                    <a:pt x="4191000" y="1543050"/>
                  </a:lnTo>
                  <a:cubicBezTo>
                    <a:pt x="4191000" y="1585134"/>
                    <a:pt x="4156884" y="1619250"/>
                    <a:pt x="4114800" y="1619250"/>
                  </a:cubicBezTo>
                  <a:lnTo>
                    <a:pt x="76200" y="1619250"/>
                  </a:lnTo>
                  <a:cubicBezTo>
                    <a:pt x="34116" y="1619250"/>
                    <a:pt x="0" y="1585134"/>
                    <a:pt x="0" y="1543050"/>
                  </a:cubicBezTo>
                  <a:lnTo>
                    <a:pt x="0" y="76200"/>
                  </a:lnTo>
                  <a:cubicBezTo>
                    <a:pt x="0" y="34116"/>
                    <a:pt x="34116" y="0"/>
                    <a:pt x="76200" y="0"/>
                  </a:cubicBezTo>
                  <a:close/>
                </a:path>
              </a:pathLst>
            </a:custGeom>
            <a:solidFill>
              <a:srgbClr val="FFFFFF"/>
            </a:solidFill>
            <a:ln>
              <a:noFill/>
            </a:ln>
            <a:effectLst>
              <a:outerShdw blurRad="57150" dist="19050" dir="10798281" algn="tl" rotWithShape="0">
                <a:srgbClr val="000000">
                  <a:alpha val="10000"/>
                </a:srgbClr>
              </a:outerShdw>
            </a:effectLst>
          </p:spPr>
        </p:sp>
        <p:sp>
          <p:nvSpPr>
            <p:cNvPr id="93" name="TextBox 93"/>
            <p:cNvSpPr txBox="1"/>
            <p:nvPr/>
          </p:nvSpPr>
          <p:spPr>
            <a:xfrm>
              <a:off x="7700010" y="4871085"/>
              <a:ext cx="766572" cy="24384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1200" b="1" dirty="0">
                  <a:solidFill>
                    <a:srgbClr val="1E3A5F"/>
                  </a:solidFill>
                  <a:latin typeface="Segoe UI"/>
                  <a:ea typeface="Microsoft YaHei"/>
                  <a:cs typeface="Segoe UI"/>
                </a:rPr>
                <a:t>债务结构</a:t>
              </a:r>
            </a:p>
          </p:txBody>
        </p:sp>
        <p:sp>
          <p:nvSpPr>
            <p:cNvPr id="94" name="Freeform 94"/>
            <p:cNvSpPr/>
            <p:nvPr/>
          </p:nvSpPr>
          <p:spPr>
            <a:xfrm>
              <a:off x="7715250" y="5191125"/>
              <a:ext cx="1714500" cy="476250"/>
            </a:xfrm>
            <a:custGeom>
              <a:avLst/>
              <a:gdLst/>
              <a:ahLst/>
              <a:cxnLst/>
              <a:rect l="l" t="t" r="r" b="b"/>
              <a:pathLst>
                <a:path w="1714500" h="476250">
                  <a:moveTo>
                    <a:pt x="38100" y="0"/>
                  </a:moveTo>
                  <a:lnTo>
                    <a:pt x="1676400" y="0"/>
                  </a:lnTo>
                  <a:cubicBezTo>
                    <a:pt x="1697442" y="0"/>
                    <a:pt x="1714500" y="17058"/>
                    <a:pt x="1714500" y="38100"/>
                  </a:cubicBezTo>
                  <a:lnTo>
                    <a:pt x="1714500" y="438150"/>
                  </a:lnTo>
                  <a:cubicBezTo>
                    <a:pt x="1714500" y="459192"/>
                    <a:pt x="1697442" y="476250"/>
                    <a:pt x="1676400" y="476250"/>
                  </a:cubicBezTo>
                  <a:lnTo>
                    <a:pt x="38100" y="476250"/>
                  </a:lnTo>
                  <a:cubicBezTo>
                    <a:pt x="17058" y="476250"/>
                    <a:pt x="0" y="459192"/>
                    <a:pt x="0" y="438150"/>
                  </a:cubicBezTo>
                  <a:lnTo>
                    <a:pt x="0" y="38100"/>
                  </a:lnTo>
                  <a:cubicBezTo>
                    <a:pt x="0" y="17058"/>
                    <a:pt x="17058" y="0"/>
                    <a:pt x="38100" y="0"/>
                  </a:cubicBezTo>
                  <a:close/>
                </a:path>
              </a:pathLst>
            </a:custGeom>
            <a:solidFill>
              <a:srgbClr val="EBF4FF"/>
            </a:solidFill>
            <a:ln>
              <a:noFill/>
            </a:ln>
            <a:effectLst>
              <a:outerShdw blurRad="57150" dist="19050" dir="10798281" algn="tl" rotWithShape="0">
                <a:srgbClr val="000000">
                  <a:alpha val="10000"/>
                </a:srgbClr>
              </a:outerShdw>
            </a:effectLst>
          </p:spPr>
        </p:sp>
        <p:sp>
          <p:nvSpPr>
            <p:cNvPr id="95" name="TextBox 95"/>
            <p:cNvSpPr txBox="1"/>
            <p:nvPr/>
          </p:nvSpPr>
          <p:spPr>
            <a:xfrm>
              <a:off x="8232458" y="5313045"/>
              <a:ext cx="680085" cy="18288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900" dirty="0">
                  <a:solidFill>
                    <a:srgbClr val="64748B"/>
                  </a:solidFill>
                  <a:latin typeface="Segoe UI"/>
                  <a:ea typeface="Microsoft YaHei"/>
                  <a:cs typeface="Segoe UI"/>
                </a:rPr>
                <a:t>一般债余额</a:t>
              </a:r>
            </a:p>
          </p:txBody>
        </p:sp>
        <p:sp>
          <p:nvSpPr>
            <p:cNvPr id="96" name="TextBox 96"/>
            <p:cNvSpPr txBox="1"/>
            <p:nvPr/>
          </p:nvSpPr>
          <p:spPr>
            <a:xfrm>
              <a:off x="8060398" y="5471160"/>
              <a:ext cx="1024204" cy="24384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1200" b="1" dirty="0">
                  <a:solidFill>
                    <a:srgbClr val="1E3A5F"/>
                  </a:solidFill>
                  <a:latin typeface="Segoe UI"/>
                  <a:ea typeface="Microsoft YaHei"/>
                  <a:cs typeface="Segoe UI"/>
                </a:rPr>
                <a:t>3,856.26亿</a:t>
              </a:r>
            </a:p>
          </p:txBody>
        </p:sp>
        <p:sp>
          <p:nvSpPr>
            <p:cNvPr id="97" name="Freeform 97"/>
            <p:cNvSpPr/>
            <p:nvPr/>
          </p:nvSpPr>
          <p:spPr>
            <a:xfrm>
              <a:off x="9620250" y="5191125"/>
              <a:ext cx="1714500" cy="476250"/>
            </a:xfrm>
            <a:custGeom>
              <a:avLst/>
              <a:gdLst/>
              <a:ahLst/>
              <a:cxnLst/>
              <a:rect l="l" t="t" r="r" b="b"/>
              <a:pathLst>
                <a:path w="1714500" h="476250">
                  <a:moveTo>
                    <a:pt x="38100" y="0"/>
                  </a:moveTo>
                  <a:lnTo>
                    <a:pt x="1676400" y="0"/>
                  </a:lnTo>
                  <a:cubicBezTo>
                    <a:pt x="1697442" y="0"/>
                    <a:pt x="1714500" y="17058"/>
                    <a:pt x="1714500" y="38100"/>
                  </a:cubicBezTo>
                  <a:lnTo>
                    <a:pt x="1714500" y="438150"/>
                  </a:lnTo>
                  <a:cubicBezTo>
                    <a:pt x="1714500" y="459192"/>
                    <a:pt x="1697442" y="476250"/>
                    <a:pt x="1676400" y="476250"/>
                  </a:cubicBezTo>
                  <a:lnTo>
                    <a:pt x="38100" y="476250"/>
                  </a:lnTo>
                  <a:cubicBezTo>
                    <a:pt x="17058" y="476250"/>
                    <a:pt x="0" y="459192"/>
                    <a:pt x="0" y="438150"/>
                  </a:cubicBezTo>
                  <a:lnTo>
                    <a:pt x="0" y="38100"/>
                  </a:lnTo>
                  <a:cubicBezTo>
                    <a:pt x="0" y="17058"/>
                    <a:pt x="17058" y="0"/>
                    <a:pt x="38100" y="0"/>
                  </a:cubicBezTo>
                  <a:close/>
                </a:path>
              </a:pathLst>
            </a:custGeom>
            <a:solidFill>
              <a:srgbClr val="EBF4FF"/>
            </a:solidFill>
            <a:ln>
              <a:noFill/>
            </a:ln>
            <a:effectLst>
              <a:outerShdw blurRad="57150" dist="19050" dir="10798281" algn="tl" rotWithShape="0">
                <a:srgbClr val="000000">
                  <a:alpha val="10000"/>
                </a:srgbClr>
              </a:outerShdw>
            </a:effectLst>
          </p:spPr>
        </p:sp>
        <p:sp>
          <p:nvSpPr>
            <p:cNvPr id="98" name="TextBox 98"/>
            <p:cNvSpPr txBox="1"/>
            <p:nvPr/>
          </p:nvSpPr>
          <p:spPr>
            <a:xfrm>
              <a:off x="10137458" y="5313045"/>
              <a:ext cx="680085" cy="18288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900" dirty="0">
                  <a:solidFill>
                    <a:srgbClr val="64748B"/>
                  </a:solidFill>
                  <a:latin typeface="Segoe UI"/>
                  <a:ea typeface="Microsoft YaHei"/>
                  <a:cs typeface="Segoe UI"/>
                </a:rPr>
                <a:t>专项债余额</a:t>
              </a:r>
            </a:p>
          </p:txBody>
        </p:sp>
        <p:sp>
          <p:nvSpPr>
            <p:cNvPr id="99" name="TextBox 99"/>
            <p:cNvSpPr txBox="1"/>
            <p:nvPr/>
          </p:nvSpPr>
          <p:spPr>
            <a:xfrm>
              <a:off x="9960797" y="5471160"/>
              <a:ext cx="1033405" cy="24384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1200" b="1" dirty="0">
                  <a:solidFill>
                    <a:srgbClr val="1E3A5F"/>
                  </a:solidFill>
                  <a:latin typeface="Segoe UI"/>
                  <a:ea typeface="Microsoft YaHei"/>
                  <a:cs typeface="Segoe UI"/>
                </a:rPr>
                <a:t>10,569.10亿</a:t>
              </a:r>
            </a:p>
          </p:txBody>
        </p:sp>
        <p:sp>
          <p:nvSpPr>
            <p:cNvPr id="100" name="Freeform 100"/>
            <p:cNvSpPr/>
            <p:nvPr/>
          </p:nvSpPr>
          <p:spPr>
            <a:xfrm>
              <a:off x="7715250" y="5810250"/>
              <a:ext cx="3619500" cy="190500"/>
            </a:xfrm>
            <a:custGeom>
              <a:avLst/>
              <a:gdLst/>
              <a:ahLst/>
              <a:cxnLst/>
              <a:rect l="l" t="t" r="r" b="b"/>
              <a:pathLst>
                <a:path w="3619500" h="190500">
                  <a:moveTo>
                    <a:pt x="38100" y="0"/>
                  </a:moveTo>
                  <a:lnTo>
                    <a:pt x="3581400" y="0"/>
                  </a:lnTo>
                  <a:cubicBezTo>
                    <a:pt x="3602442" y="0"/>
                    <a:pt x="3619500" y="17058"/>
                    <a:pt x="3619500" y="38100"/>
                  </a:cubicBezTo>
                  <a:lnTo>
                    <a:pt x="3619500" y="152400"/>
                  </a:lnTo>
                  <a:cubicBezTo>
                    <a:pt x="3619500" y="173442"/>
                    <a:pt x="3602442" y="190500"/>
                    <a:pt x="3581400" y="190500"/>
                  </a:cubicBezTo>
                  <a:lnTo>
                    <a:pt x="38100" y="190500"/>
                  </a:lnTo>
                  <a:cubicBezTo>
                    <a:pt x="17058" y="190500"/>
                    <a:pt x="0" y="173442"/>
                    <a:pt x="0" y="152400"/>
                  </a:cubicBezTo>
                  <a:lnTo>
                    <a:pt x="0" y="38100"/>
                  </a:lnTo>
                  <a:cubicBezTo>
                    <a:pt x="0" y="17058"/>
                    <a:pt x="17058" y="0"/>
                    <a:pt x="38100" y="0"/>
                  </a:cubicBezTo>
                  <a:close/>
                </a:path>
              </a:pathLst>
            </a:custGeom>
            <a:solidFill>
              <a:srgbClr val="E2E8F0"/>
            </a:solidFill>
            <a:ln>
              <a:noFill/>
            </a:ln>
            <a:effectLst>
              <a:outerShdw blurRad="57150" dist="19050" dir="10798281" algn="tl" rotWithShape="0">
                <a:srgbClr val="000000">
                  <a:alpha val="10000"/>
                </a:srgbClr>
              </a:outerShdw>
            </a:effectLst>
          </p:spPr>
        </p:sp>
        <p:sp>
          <p:nvSpPr>
            <p:cNvPr id="101" name="Freeform 101"/>
            <p:cNvSpPr/>
            <p:nvPr/>
          </p:nvSpPr>
          <p:spPr>
            <a:xfrm>
              <a:off x="7715250" y="5810250"/>
              <a:ext cx="971550" cy="190500"/>
            </a:xfrm>
            <a:custGeom>
              <a:avLst/>
              <a:gdLst/>
              <a:ahLst/>
              <a:cxnLst/>
              <a:rect l="l" t="t" r="r" b="b"/>
              <a:pathLst>
                <a:path w="971550" h="190500">
                  <a:moveTo>
                    <a:pt x="38100" y="0"/>
                  </a:moveTo>
                  <a:lnTo>
                    <a:pt x="933450" y="0"/>
                  </a:lnTo>
                  <a:cubicBezTo>
                    <a:pt x="954492" y="0"/>
                    <a:pt x="971550" y="17058"/>
                    <a:pt x="971550" y="38100"/>
                  </a:cubicBezTo>
                  <a:lnTo>
                    <a:pt x="971550" y="152400"/>
                  </a:lnTo>
                  <a:cubicBezTo>
                    <a:pt x="971550" y="173442"/>
                    <a:pt x="954492" y="190500"/>
                    <a:pt x="933450" y="190500"/>
                  </a:cubicBezTo>
                  <a:lnTo>
                    <a:pt x="38100" y="190500"/>
                  </a:lnTo>
                  <a:cubicBezTo>
                    <a:pt x="17058" y="190500"/>
                    <a:pt x="0" y="173442"/>
                    <a:pt x="0" y="152400"/>
                  </a:cubicBezTo>
                  <a:lnTo>
                    <a:pt x="0" y="38100"/>
                  </a:lnTo>
                  <a:cubicBezTo>
                    <a:pt x="0" y="17058"/>
                    <a:pt x="17058" y="0"/>
                    <a:pt x="38100" y="0"/>
                  </a:cubicBezTo>
                  <a:close/>
                </a:path>
              </a:pathLst>
            </a:custGeom>
            <a:solidFill>
              <a:srgbClr val="4A90D9"/>
            </a:solidFill>
            <a:ln>
              <a:noFill/>
            </a:ln>
            <a:effectLst>
              <a:outerShdw blurRad="57150" dist="19050" dir="10798281" algn="tl" rotWithShape="0">
                <a:srgbClr val="000000">
                  <a:alpha val="10000"/>
                </a:srgbClr>
              </a:outerShdw>
            </a:effectLst>
          </p:spPr>
        </p:sp>
        <p:sp>
          <p:nvSpPr>
            <p:cNvPr id="102" name="Freeform 102"/>
            <p:cNvSpPr/>
            <p:nvPr/>
          </p:nvSpPr>
          <p:spPr>
            <a:xfrm>
              <a:off x="8686800" y="5810250"/>
              <a:ext cx="2647950" cy="190500"/>
            </a:xfrm>
            <a:custGeom>
              <a:avLst/>
              <a:gdLst/>
              <a:ahLst/>
              <a:cxnLst/>
              <a:rect l="l" t="t" r="r" b="b"/>
              <a:pathLst>
                <a:path w="2647950" h="190500">
                  <a:moveTo>
                    <a:pt x="38100" y="0"/>
                  </a:moveTo>
                  <a:lnTo>
                    <a:pt x="2609850" y="0"/>
                  </a:lnTo>
                  <a:cubicBezTo>
                    <a:pt x="2630892" y="0"/>
                    <a:pt x="2647950" y="17058"/>
                    <a:pt x="2647950" y="38100"/>
                  </a:cubicBezTo>
                  <a:lnTo>
                    <a:pt x="2647950" y="152400"/>
                  </a:lnTo>
                  <a:cubicBezTo>
                    <a:pt x="2647950" y="173442"/>
                    <a:pt x="2630892" y="190500"/>
                    <a:pt x="2609850" y="190500"/>
                  </a:cubicBezTo>
                  <a:lnTo>
                    <a:pt x="38100" y="190500"/>
                  </a:lnTo>
                  <a:cubicBezTo>
                    <a:pt x="17058" y="190500"/>
                    <a:pt x="0" y="173442"/>
                    <a:pt x="0" y="152400"/>
                  </a:cubicBezTo>
                  <a:lnTo>
                    <a:pt x="0" y="38100"/>
                  </a:lnTo>
                  <a:cubicBezTo>
                    <a:pt x="0" y="17058"/>
                    <a:pt x="17058" y="0"/>
                    <a:pt x="38100" y="0"/>
                  </a:cubicBezTo>
                  <a:close/>
                </a:path>
              </a:pathLst>
            </a:custGeom>
            <a:solidFill>
              <a:srgbClr val="1E3A5F"/>
            </a:solidFill>
            <a:ln>
              <a:noFill/>
            </a:ln>
            <a:effectLst>
              <a:outerShdw blurRad="57150" dist="19050" dir="10798281" algn="tl" rotWithShape="0">
                <a:srgbClr val="000000">
                  <a:alpha val="10000"/>
                </a:srgbClr>
              </a:outerShdw>
            </a:effectLst>
          </p:spPr>
        </p:sp>
        <p:sp>
          <p:nvSpPr>
            <p:cNvPr id="103" name="TextBox 103"/>
            <p:cNvSpPr txBox="1"/>
            <p:nvPr/>
          </p:nvSpPr>
          <p:spPr>
            <a:xfrm>
              <a:off x="8031361" y="5872162"/>
              <a:ext cx="320278" cy="15240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750" dirty="0">
                  <a:solidFill>
                    <a:srgbClr val="FFFFFF"/>
                  </a:solidFill>
                  <a:latin typeface="Segoe UI"/>
                  <a:ea typeface="Microsoft YaHei"/>
                  <a:cs typeface="Segoe UI"/>
                </a:rPr>
                <a:t>26.7%</a:t>
              </a:r>
            </a:p>
          </p:txBody>
        </p:sp>
        <p:sp>
          <p:nvSpPr>
            <p:cNvPr id="104" name="TextBox 104"/>
            <p:cNvSpPr txBox="1"/>
            <p:nvPr/>
          </p:nvSpPr>
          <p:spPr>
            <a:xfrm>
              <a:off x="9841111" y="5872162"/>
              <a:ext cx="320278" cy="15240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ctr"/>
              <a:r>
                <a:rPr lang="zh-CN" sz="750" dirty="0">
                  <a:solidFill>
                    <a:srgbClr val="FFFFFF"/>
                  </a:solidFill>
                  <a:latin typeface="Segoe UI"/>
                  <a:ea typeface="Microsoft YaHei"/>
                  <a:cs typeface="Segoe UI"/>
                </a:rPr>
                <a:t>73.3%</a:t>
              </a:r>
            </a:p>
          </p:txBody>
        </p:sp>
        <p:sp>
          <p:nvSpPr>
            <p:cNvPr id="105" name="TextBox 105"/>
            <p:cNvSpPr txBox="1"/>
            <p:nvPr/>
          </p:nvSpPr>
          <p:spPr>
            <a:xfrm>
              <a:off x="7704772" y="6102191"/>
              <a:ext cx="2310289" cy="167640"/>
            </a:xfrm>
            <a:prstGeom prst="rect">
              <a:avLst/>
            </a:prstGeom>
            <a:noFill/>
            <a:ln>
              <a:noFill/>
            </a:ln>
            <a:effectLst>
              <a:outerShdw blurRad="57150" dist="19050" dir="10798281" algn="tl" rotWithShape="0">
                <a:srgbClr val="000000">
                  <a:alpha val="10000"/>
                </a:srgbClr>
              </a:outerShdw>
            </a:effectLst>
          </p:spPr>
          <p:txBody>
            <a:bodyPr wrap="none" lIns="0" tIns="0" rIns="0" bIns="0" anchor="t" anchorCtr="0">
              <a:spAutoFit/>
            </a:bodyPr>
            <a:lstStyle/>
            <a:p>
              <a:pPr algn="l"/>
              <a:r>
                <a:rPr lang="zh-CN" sz="825" dirty="0">
                  <a:solidFill>
                    <a:srgbClr val="64748B"/>
                  </a:solidFill>
                  <a:latin typeface="Segoe UI"/>
                  <a:ea typeface="Microsoft YaHei"/>
                  <a:cs typeface="Segoe UI"/>
                </a:rPr>
                <a:t>专项债占比较高，与基础设施投资需求相关</a:t>
              </a:r>
            </a:p>
          </p:txBody>
        </p:sp>
      </p:grpSp>
      <p:sp>
        <p:nvSpPr>
          <p:cNvPr id="107" name="Rectangle 107"/>
          <p:cNvSpPr/>
          <p:nvPr/>
        </p:nvSpPr>
        <p:spPr>
          <a:xfrm>
            <a:off x="0" y="6819900"/>
            <a:ext cx="12192000" cy="38100"/>
          </a:xfrm>
          <a:prstGeom prst="rect">
            <a:avLst/>
          </a:prstGeom>
          <a:solidFill>
            <a:srgbClr val="1E3A5F"/>
          </a:solidFill>
          <a:ln>
            <a:noFill/>
          </a:ln>
        </p:spPr>
      </p:sp>
    </p:spTree>
  </p:cSld>
  <p:clrMapOvr>
    <a:masterClrMapping/>
  </p:clrMapOvr>
  <p:transition dur="400">
    <p:fade/>
  </p:transition>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TotalTime>
  <Words>0</Words>
  <Application>Microsoft Macintosh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Manager/>
  <Company/>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generated using python-pptx</dc:description>
  <cp:lastModifiedBy>Steve Canny</cp:lastModifiedBy>
  <cp:revision>1</cp:revision>
  <dcterms:created xsi:type="dcterms:W3CDTF">2013-01-27T09:14:16Z</dcterms:created>
  <dcterms:modified xsi:type="dcterms:W3CDTF">2013-01-27T09:15:58Z</dcterms:modified>
  <cp:category/>
</cp:coreProperties>
</file>