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  <Default Extension="jpg" ContentType="image/jpeg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</Relationships>
</file>

<file path=ppt/slides/_rels/slide10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</Relationships>
</file>

<file path=ppt/slides/_rels/slide2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</Relationships>
</file>

<file path=ppt/slides/_rels/slide3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</Relationships>
</file>

<file path=ppt/slides/_rels/slide4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</Relationships>
</file>

<file path=ppt/slides/_rels/slide5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</Relationships>
</file>

<file path=ppt/slides/_rels/slide6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</Relationships>
</file>

<file path=ppt/slides/_rels/slide7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</Relationships>
</file>

<file path=ppt/slides/_rels/slide8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</Relationships>
</file>

<file path=ppt/slides/_rels/slide9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E8F0FE"/>
              </a:gs>
              <a:gs pos="50000">
                <a:srgbClr val="FFFFFF"/>
              </a:gs>
              <a:gs pos="100000">
                <a:srgbClr val="E8F5E9"/>
              </a:gs>
            </a:gsLst>
            <a:lin ang="2700000" scaled="1"/>
          </a:gradFill>
          <a:ln>
            <a:noFill/>
          </a:ln>
        </p:spPr>
      </p:sp>
      <p:sp>
        <p:nvSpPr>
          <p:cNvPr id="3" name="Ellipse 3"/>
          <p:cNvSpPr/>
          <p:nvPr/>
        </p:nvSpPr>
        <p:spPr>
          <a:xfrm>
            <a:off x="285750" y="285750"/>
            <a:ext cx="2286000" cy="2286000"/>
          </a:xfrm>
          <a:prstGeom prst="ellipse">
            <a:avLst/>
          </a:prstGeom>
          <a:solidFill>
            <a:srgbClr val="4285F4">
              <a:alpha val="8000"/>
            </a:srgbClr>
          </a:solidFill>
          <a:ln>
            <a:noFill/>
          </a:ln>
        </p:spPr>
      </p:sp>
      <p:sp>
        <p:nvSpPr>
          <p:cNvPr id="4" name="Ellipse 4"/>
          <p:cNvSpPr/>
          <p:nvPr/>
        </p:nvSpPr>
        <p:spPr>
          <a:xfrm>
            <a:off x="9334500" y="4000500"/>
            <a:ext cx="2857500" cy="2857500"/>
          </a:xfrm>
          <a:prstGeom prst="ellipse">
            <a:avLst/>
          </a:prstGeom>
          <a:solidFill>
            <a:srgbClr val="34A853">
              <a:alpha val="8000"/>
            </a:srgbClr>
          </a:solidFill>
          <a:ln>
            <a:noFill/>
          </a:ln>
        </p:spPr>
      </p:sp>
      <p:sp>
        <p:nvSpPr>
          <p:cNvPr id="5" name="Freeform 5"/>
          <p:cNvSpPr/>
          <p:nvPr/>
        </p:nvSpPr>
        <p:spPr>
          <a:xfrm rot="900000">
            <a:off x="8572500" y="762000"/>
            <a:ext cx="1714500" cy="1714500"/>
          </a:xfrm>
          <a:custGeom>
            <a:avLst/>
            <a:gdLst/>
            <a:ahLst/>
            <a:cxnLst/>
            <a:rect l="l" t="t" r="r" b="b"/>
            <a:pathLst>
              <a:path w="1714500" h="1714500">
                <a:moveTo>
                  <a:pt x="190500" y="0"/>
                </a:moveTo>
                <a:lnTo>
                  <a:pt x="1524000" y="0"/>
                </a:lnTo>
                <a:cubicBezTo>
                  <a:pt x="1629210" y="0"/>
                  <a:pt x="1714500" y="85290"/>
                  <a:pt x="1714500" y="190500"/>
                </a:cubicBezTo>
                <a:lnTo>
                  <a:pt x="1714500" y="1524000"/>
                </a:lnTo>
                <a:cubicBezTo>
                  <a:pt x="1714500" y="1629210"/>
                  <a:pt x="1629210" y="1714500"/>
                  <a:pt x="1524000" y="1714500"/>
                </a:cubicBezTo>
                <a:lnTo>
                  <a:pt x="190500" y="1714500"/>
                </a:lnTo>
                <a:cubicBezTo>
                  <a:pt x="85290" y="1714500"/>
                  <a:pt x="0" y="1629210"/>
                  <a:pt x="0" y="1524000"/>
                </a:cubicBezTo>
                <a:lnTo>
                  <a:pt x="0" y="190500"/>
                </a:lnTo>
                <a:cubicBezTo>
                  <a:pt x="0" y="85290"/>
                  <a:pt x="85290" y="0"/>
                  <a:pt x="190500" y="0"/>
                </a:cubicBezTo>
                <a:close/>
              </a:path>
            </a:pathLst>
          </a:custGeom>
          <a:solidFill>
            <a:srgbClr val="FBBC04">
              <a:alpha val="6000"/>
            </a:srgbClr>
          </a:solidFill>
          <a:ln>
            <a:noFill/>
          </a:ln>
        </p:spPr>
      </p:sp>
      <p:sp>
        <p:nvSpPr>
          <p:cNvPr id="6" name="Rectangle 6"/>
          <p:cNvSpPr/>
          <p:nvPr/>
        </p:nvSpPr>
        <p:spPr>
          <a:xfrm>
            <a:off x="0" y="0"/>
            <a:ext cx="95250" cy="1714500"/>
          </a:xfrm>
          <a:prstGeom prst="rect">
            <a:avLst/>
          </a:prstGeom>
          <a:solidFill>
            <a:srgbClr val="4285F4"/>
          </a:solidFill>
          <a:ln>
            <a:noFill/>
          </a:ln>
          <a:effectLst>
            <a:glow rad="76200">
              <a:srgbClr val="000000">
                <a:alpha val="30000"/>
              </a:srgbClr>
            </a:glow>
          </a:effectLst>
        </p:spPr>
      </p:sp>
      <p:sp>
        <p:nvSpPr>
          <p:cNvPr id="7" name="Rectangle 7"/>
          <p:cNvSpPr/>
          <p:nvPr/>
        </p:nvSpPr>
        <p:spPr>
          <a:xfrm>
            <a:off x="0" y="1714500"/>
            <a:ext cx="95250" cy="1714500"/>
          </a:xfrm>
          <a:prstGeom prst="rect">
            <a:avLst/>
          </a:prstGeom>
          <a:solidFill>
            <a:srgbClr val="EA4335"/>
          </a:solidFill>
          <a:ln>
            <a:noFill/>
          </a:ln>
          <a:effectLst>
            <a:glow rad="76200">
              <a:srgbClr val="000000">
                <a:alpha val="30000"/>
              </a:srgbClr>
            </a:glow>
          </a:effectLst>
        </p:spPr>
      </p:sp>
      <p:sp>
        <p:nvSpPr>
          <p:cNvPr id="8" name="Rectangle 8"/>
          <p:cNvSpPr/>
          <p:nvPr/>
        </p:nvSpPr>
        <p:spPr>
          <a:xfrm>
            <a:off x="0" y="3429000"/>
            <a:ext cx="95250" cy="1714500"/>
          </a:xfrm>
          <a:prstGeom prst="rect">
            <a:avLst/>
          </a:prstGeom>
          <a:solidFill>
            <a:srgbClr val="FBBC04"/>
          </a:solidFill>
          <a:ln>
            <a:noFill/>
          </a:ln>
          <a:effectLst>
            <a:glow rad="76200">
              <a:srgbClr val="000000">
                <a:alpha val="30000"/>
              </a:srgbClr>
            </a:glow>
          </a:effectLst>
        </p:spPr>
      </p:sp>
      <p:sp>
        <p:nvSpPr>
          <p:cNvPr id="9" name="Rectangle 9"/>
          <p:cNvSpPr/>
          <p:nvPr/>
        </p:nvSpPr>
        <p:spPr>
          <a:xfrm>
            <a:off x="0" y="5143500"/>
            <a:ext cx="95250" cy="1714500"/>
          </a:xfrm>
          <a:prstGeom prst="rect">
            <a:avLst/>
          </a:prstGeom>
          <a:solidFill>
            <a:srgbClr val="34A853"/>
          </a:solidFill>
          <a:ln>
            <a:noFill/>
          </a:ln>
          <a:effectLst>
            <a:glow rad="76200">
              <a:srgbClr val="000000">
                <a:alpha val="30000"/>
              </a:srgbClr>
            </a:glow>
          </a:effectLst>
        </p:spPr>
      </p:sp>
      <p:sp>
        <p:nvSpPr>
          <p:cNvPr id="10" name="Freeform 10"/>
          <p:cNvSpPr/>
          <p:nvPr/>
        </p:nvSpPr>
        <p:spPr>
          <a:xfrm>
            <a:off x="2667000" y="1714500"/>
            <a:ext cx="6858000" cy="3429000"/>
          </a:xfrm>
          <a:custGeom>
            <a:avLst/>
            <a:gdLst/>
            <a:ahLst/>
            <a:cxnLst/>
            <a:rect l="l" t="t" r="r" b="b"/>
            <a:pathLst>
              <a:path w="6858000" h="3429000">
                <a:moveTo>
                  <a:pt x="228600" y="0"/>
                </a:moveTo>
                <a:lnTo>
                  <a:pt x="6629400" y="0"/>
                </a:lnTo>
                <a:cubicBezTo>
                  <a:pt x="6755652" y="0"/>
                  <a:pt x="6858000" y="102348"/>
                  <a:pt x="6858000" y="228600"/>
                </a:cubicBezTo>
                <a:lnTo>
                  <a:pt x="6858000" y="3200400"/>
                </a:lnTo>
                <a:cubicBezTo>
                  <a:pt x="6858000" y="3326652"/>
                  <a:pt x="6755652" y="3429000"/>
                  <a:pt x="6629400" y="3429000"/>
                </a:cubicBezTo>
                <a:lnTo>
                  <a:pt x="228600" y="3429000"/>
                </a:lnTo>
                <a:cubicBezTo>
                  <a:pt x="102348" y="3429000"/>
                  <a:pt x="0" y="3326652"/>
                  <a:pt x="0" y="3200400"/>
                </a:cubicBezTo>
                <a:lnTo>
                  <a:pt x="0" y="228600"/>
                </a:lnTo>
                <a:cubicBezTo>
                  <a:pt x="0" y="102348"/>
                  <a:pt x="102348" y="0"/>
                  <a:pt x="2286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52400" dist="38100" dir="10799140" algn="tl" rotWithShape="0">
              <a:srgbClr val="000000">
                <a:alpha val="30000"/>
              </a:srgbClr>
            </a:outerShdw>
          </a:effectLst>
        </p:spPr>
      </p:sp>
      <p:sp>
        <p:nvSpPr>
          <p:cNvPr id="11" name="TextBox 11"/>
          <p:cNvSpPr txBox="1"/>
          <p:nvPr/>
        </p:nvSpPr>
        <p:spPr>
          <a:xfrm>
            <a:off x="2502877" y="2245995"/>
            <a:ext cx="7186246" cy="7924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3900" b="1" dirty="0">
                <a:gradFill>
                  <a:gsLst>
                    <a:gs pos="0">
                      <a:srgbClr val="1A73E8"/>
                    </a:gs>
                    <a:gs pos="100000">
                      <a:srgbClr val="0D47A1"/>
                    </a:gs>
                  </a:gsLst>
                  <a:lin ang="0" scaled="1"/>
                </a:gradFill>
                <a:latin typeface="Segoe UI"/>
                <a:ea typeface="Microsoft YaHei"/>
                <a:cs typeface="Segoe UI"/>
              </a:rPr>
              <a:t>2025 Annual Work Report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984444" y="3012758"/>
            <a:ext cx="6223111" cy="3352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650" dirty="0">
                <a:solidFill>
                  <a:srgbClr val="5F6368"/>
                </a:solidFill>
                <a:latin typeface="Segoe UI"/>
                <a:ea typeface="Microsoft YaHei"/>
                <a:cs typeface="Segoe UI"/>
              </a:rPr>
              <a:t>Google Cloud Platform • Infrastructure Optimization</a:t>
            </a:r>
          </a:p>
        </p:txBody>
      </p:sp>
      <p:sp>
        <p:nvSpPr>
          <p:cNvPr id="13" name="Line 13"/>
          <p:cNvSpPr/>
          <p:nvPr/>
        </p:nvSpPr>
        <p:spPr>
          <a:xfrm>
            <a:off x="3619500" y="3619500"/>
            <a:ext cx="1428750" cy="9525"/>
          </a:xfrm>
          <a:custGeom>
            <a:avLst/>
            <a:gdLst/>
            <a:ahLst/>
            <a:cxnLst/>
            <a:rect l="l" t="t" r="r" b="b"/>
            <a:pathLst>
              <a:path w="1428750" h="9525">
                <a:moveTo>
                  <a:pt x="0" y="0"/>
                </a:moveTo>
                <a:lnTo>
                  <a:pt x="1428750" y="0"/>
                </a:lnTo>
              </a:path>
            </a:pathLst>
          </a:custGeom>
          <a:noFill/>
          <a:ln w="28575" cap="rnd">
            <a:solidFill>
              <a:srgbClr val="4285F4"/>
            </a:solidFill>
          </a:ln>
        </p:spPr>
      </p:sp>
      <p:sp>
        <p:nvSpPr>
          <p:cNvPr id="14" name="Line 14"/>
          <p:cNvSpPr/>
          <p:nvPr/>
        </p:nvSpPr>
        <p:spPr>
          <a:xfrm>
            <a:off x="5238750" y="3619500"/>
            <a:ext cx="666750" cy="9525"/>
          </a:xfrm>
          <a:custGeom>
            <a:avLst/>
            <a:gdLst/>
            <a:ahLst/>
            <a:cxnLst/>
            <a:rect l="l" t="t" r="r" b="b"/>
            <a:pathLst>
              <a:path w="666750" h="9525">
                <a:moveTo>
                  <a:pt x="0" y="0"/>
                </a:moveTo>
                <a:lnTo>
                  <a:pt x="666750" y="0"/>
                </a:lnTo>
              </a:path>
            </a:pathLst>
          </a:custGeom>
          <a:noFill/>
          <a:ln w="28575" cap="rnd">
            <a:solidFill>
              <a:srgbClr val="EA4335"/>
            </a:solidFill>
          </a:ln>
        </p:spPr>
      </p:sp>
      <p:sp>
        <p:nvSpPr>
          <p:cNvPr id="15" name="Line 15"/>
          <p:cNvSpPr/>
          <p:nvPr/>
        </p:nvSpPr>
        <p:spPr>
          <a:xfrm>
            <a:off x="6096000" y="3619500"/>
            <a:ext cx="666750" cy="9525"/>
          </a:xfrm>
          <a:custGeom>
            <a:avLst/>
            <a:gdLst/>
            <a:ahLst/>
            <a:cxnLst/>
            <a:rect l="l" t="t" r="r" b="b"/>
            <a:pathLst>
              <a:path w="666750" h="9525">
                <a:moveTo>
                  <a:pt x="0" y="0"/>
                </a:moveTo>
                <a:lnTo>
                  <a:pt x="666750" y="0"/>
                </a:lnTo>
              </a:path>
            </a:pathLst>
          </a:custGeom>
          <a:noFill/>
          <a:ln w="28575" cap="rnd">
            <a:solidFill>
              <a:srgbClr val="FBBC04"/>
            </a:solidFill>
          </a:ln>
        </p:spPr>
      </p:sp>
      <p:sp>
        <p:nvSpPr>
          <p:cNvPr id="16" name="Line 16"/>
          <p:cNvSpPr/>
          <p:nvPr/>
        </p:nvSpPr>
        <p:spPr>
          <a:xfrm>
            <a:off x="6953250" y="3619500"/>
            <a:ext cx="1619250" cy="9525"/>
          </a:xfrm>
          <a:custGeom>
            <a:avLst/>
            <a:gdLst/>
            <a:ahLst/>
            <a:cxnLst/>
            <a:rect l="l" t="t" r="r" b="b"/>
            <a:pathLst>
              <a:path w="1619250" h="9525">
                <a:moveTo>
                  <a:pt x="0" y="0"/>
                </a:moveTo>
                <a:lnTo>
                  <a:pt x="1619250" y="0"/>
                </a:lnTo>
              </a:path>
            </a:pathLst>
          </a:custGeom>
          <a:noFill/>
          <a:ln w="28575" cap="rnd">
            <a:solidFill>
              <a:srgbClr val="34A853"/>
            </a:solidFill>
          </a:ln>
        </p:spPr>
      </p:sp>
      <p:sp>
        <p:nvSpPr>
          <p:cNvPr id="17" name="TextBox 17"/>
          <p:cNvSpPr txBox="1"/>
          <p:nvPr/>
        </p:nvSpPr>
        <p:spPr>
          <a:xfrm>
            <a:off x="5108600" y="3931920"/>
            <a:ext cx="1974799" cy="4876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2400" b="1" dirty="0">
                <a:solidFill>
                  <a:srgbClr val="1A237E"/>
                </a:solidFill>
                <a:latin typeface="Segoe UI"/>
                <a:ea typeface="Microsoft YaHei"/>
                <a:cs typeface="Segoe UI"/>
              </a:rPr>
              <a:t>Ming Zhang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4444841" y="4391025"/>
            <a:ext cx="3302318" cy="3048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500" dirty="0">
                <a:solidFill>
                  <a:srgbClr val="5F6368"/>
                </a:solidFill>
                <a:latin typeface="Segoe UI"/>
                <a:ea typeface="Microsoft YaHei"/>
                <a:cs typeface="Segoe UI"/>
              </a:rPr>
              <a:t>Senior Software Engineer (L5)</a:t>
            </a:r>
          </a:p>
        </p:txBody>
      </p:sp>
      <p:grpSp>
        <p:nvGrpSpPr>
          <p:cNvPr id="21" name="Group 21"/>
          <p:cNvGrpSpPr/>
          <p:nvPr/>
        </p:nvGrpSpPr>
        <p:grpSpPr>
          <a:xfrm>
            <a:off x="5378910" y="4829175"/>
            <a:ext cx="1434179" cy="395287"/>
            <a:chOff x="5378910" y="4829175"/>
            <a:chExt cx="1434179" cy="395287"/>
          </a:xfrm>
        </p:grpSpPr>
        <p:sp>
          <p:nvSpPr>
            <p:cNvPr id="19" name="Ellipse 19"/>
            <p:cNvSpPr/>
            <p:nvPr/>
          </p:nvSpPr>
          <p:spPr>
            <a:xfrm>
              <a:off x="6067425" y="4829175"/>
              <a:ext cx="57150" cy="57150"/>
            </a:xfrm>
            <a:prstGeom prst="ellipse">
              <a:avLst/>
            </a:prstGeom>
            <a:solidFill>
              <a:srgbClr val="4285F4"/>
            </a:solidFill>
            <a:ln>
              <a:noFill/>
            </a:ln>
          </p:spPr>
        </p:sp>
        <p:sp>
          <p:nvSpPr>
            <p:cNvPr id="20" name="TextBox 20"/>
            <p:cNvSpPr txBox="1"/>
            <p:nvPr/>
          </p:nvSpPr>
          <p:spPr>
            <a:xfrm>
              <a:off x="5378910" y="4950142"/>
              <a:ext cx="1434179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35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December 2025</a:t>
              </a:r>
            </a:p>
          </p:txBody>
        </p:sp>
      </p:grpSp>
      <p:sp>
        <p:nvSpPr>
          <p:cNvPr id="22" name="Ellipse 22"/>
          <p:cNvSpPr/>
          <p:nvPr/>
        </p:nvSpPr>
        <p:spPr>
          <a:xfrm>
            <a:off x="4838700" y="5886450"/>
            <a:ext cx="228600" cy="228600"/>
          </a:xfrm>
          <a:prstGeom prst="ellipse">
            <a:avLst/>
          </a:prstGeom>
          <a:solidFill>
            <a:srgbClr val="4285F4">
              <a:alpha val="90000"/>
            </a:srgbClr>
          </a:solidFill>
          <a:ln>
            <a:noFill/>
          </a:ln>
        </p:spPr>
      </p:sp>
      <p:sp>
        <p:nvSpPr>
          <p:cNvPr id="23" name="Ellipse 23"/>
          <p:cNvSpPr/>
          <p:nvPr/>
        </p:nvSpPr>
        <p:spPr>
          <a:xfrm>
            <a:off x="5334000" y="5905500"/>
            <a:ext cx="190500" cy="190500"/>
          </a:xfrm>
          <a:prstGeom prst="ellipse">
            <a:avLst/>
          </a:prstGeom>
          <a:solidFill>
            <a:srgbClr val="EA4335">
              <a:alpha val="90000"/>
            </a:srgbClr>
          </a:solidFill>
          <a:ln>
            <a:noFill/>
          </a:ln>
        </p:spPr>
      </p:sp>
      <p:sp>
        <p:nvSpPr>
          <p:cNvPr id="24" name="Ellipse 24"/>
          <p:cNvSpPr/>
          <p:nvPr/>
        </p:nvSpPr>
        <p:spPr>
          <a:xfrm>
            <a:off x="5676900" y="5867400"/>
            <a:ext cx="266700" cy="266700"/>
          </a:xfrm>
          <a:prstGeom prst="ellipse">
            <a:avLst/>
          </a:prstGeom>
          <a:solidFill>
            <a:srgbClr val="FBBC04">
              <a:alpha val="90000"/>
            </a:srgbClr>
          </a:solidFill>
          <a:ln>
            <a:noFill/>
          </a:ln>
        </p:spPr>
      </p:sp>
      <p:sp>
        <p:nvSpPr>
          <p:cNvPr id="25" name="Ellipse 25"/>
          <p:cNvSpPr/>
          <p:nvPr/>
        </p:nvSpPr>
        <p:spPr>
          <a:xfrm>
            <a:off x="6191250" y="5905500"/>
            <a:ext cx="190500" cy="190500"/>
          </a:xfrm>
          <a:prstGeom prst="ellipse">
            <a:avLst/>
          </a:prstGeom>
          <a:solidFill>
            <a:srgbClr val="34A853">
              <a:alpha val="90000"/>
            </a:srgbClr>
          </a:solidFill>
          <a:ln>
            <a:noFill/>
          </a:ln>
        </p:spPr>
      </p:sp>
      <p:sp>
        <p:nvSpPr>
          <p:cNvPr id="26" name="Ellipse 26"/>
          <p:cNvSpPr/>
          <p:nvPr/>
        </p:nvSpPr>
        <p:spPr>
          <a:xfrm>
            <a:off x="6553200" y="5886450"/>
            <a:ext cx="228600" cy="228600"/>
          </a:xfrm>
          <a:prstGeom prst="ellipse">
            <a:avLst/>
          </a:prstGeom>
          <a:solidFill>
            <a:srgbClr val="4285F4">
              <a:alpha val="90000"/>
            </a:srgbClr>
          </a:solidFill>
          <a:ln>
            <a:noFill/>
          </a:ln>
        </p:spPr>
      </p:sp>
      <p:sp>
        <p:nvSpPr>
          <p:cNvPr id="27" name="Ellipse 27"/>
          <p:cNvSpPr/>
          <p:nvPr/>
        </p:nvSpPr>
        <p:spPr>
          <a:xfrm>
            <a:off x="7048500" y="5905500"/>
            <a:ext cx="190500" cy="190500"/>
          </a:xfrm>
          <a:prstGeom prst="ellipse">
            <a:avLst/>
          </a:prstGeom>
          <a:solidFill>
            <a:srgbClr val="EA4335">
              <a:alpha val="90000"/>
            </a:srgbClr>
          </a:solidFill>
          <a:ln>
            <a:noFill/>
          </a:ln>
        </p:spPr>
      </p:sp>
    </p:spTree>
  </p:cSld>
  <p:clrMapOvr>
    <a:masterClrMapping/>
  </p:clrMapOvr>
  <p:transition dur="400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FFFFF"/>
              </a:gs>
              <a:gs pos="50000">
                <a:srgbClr val="F8F9FA"/>
              </a:gs>
              <a:gs pos="100000">
                <a:srgbClr val="E8F5E9">
                  <a:alpha val="50000"/>
                </a:srgbClr>
              </a:gs>
            </a:gsLst>
            <a:lin ang="2700000" scaled="1"/>
          </a:gradFill>
          <a:ln>
            <a:noFill/>
          </a:ln>
        </p:spPr>
      </p:sp>
      <p:sp>
        <p:nvSpPr>
          <p:cNvPr id="3" name="Ellipse 3"/>
          <p:cNvSpPr/>
          <p:nvPr/>
        </p:nvSpPr>
        <p:spPr>
          <a:xfrm>
            <a:off x="381000" y="381000"/>
            <a:ext cx="1143000" cy="1143000"/>
          </a:xfrm>
          <a:prstGeom prst="ellipse">
            <a:avLst/>
          </a:prstGeom>
          <a:solidFill>
            <a:srgbClr val="4285F4">
              <a:alpha val="12000"/>
            </a:srgbClr>
          </a:solidFill>
          <a:ln>
            <a:noFill/>
          </a:ln>
        </p:spPr>
      </p:sp>
      <p:sp>
        <p:nvSpPr>
          <p:cNvPr id="4" name="Ellipse 4"/>
          <p:cNvSpPr/>
          <p:nvPr/>
        </p:nvSpPr>
        <p:spPr>
          <a:xfrm>
            <a:off x="10810875" y="523875"/>
            <a:ext cx="857250" cy="857250"/>
          </a:xfrm>
          <a:prstGeom prst="ellipse">
            <a:avLst/>
          </a:prstGeom>
          <a:solidFill>
            <a:srgbClr val="EA4335">
              <a:alpha val="12000"/>
            </a:srgbClr>
          </a:solidFill>
          <a:ln>
            <a:noFill/>
          </a:ln>
        </p:spPr>
      </p:sp>
      <p:sp>
        <p:nvSpPr>
          <p:cNvPr id="5" name="Ellipse 5"/>
          <p:cNvSpPr/>
          <p:nvPr/>
        </p:nvSpPr>
        <p:spPr>
          <a:xfrm>
            <a:off x="476250" y="5429250"/>
            <a:ext cx="952500" cy="952500"/>
          </a:xfrm>
          <a:prstGeom prst="ellipse">
            <a:avLst/>
          </a:prstGeom>
          <a:solidFill>
            <a:srgbClr val="FBBC04">
              <a:alpha val="12000"/>
            </a:srgbClr>
          </a:solidFill>
          <a:ln>
            <a:noFill/>
          </a:ln>
        </p:spPr>
      </p:sp>
      <p:sp>
        <p:nvSpPr>
          <p:cNvPr id="6" name="Ellipse 6"/>
          <p:cNvSpPr/>
          <p:nvPr/>
        </p:nvSpPr>
        <p:spPr>
          <a:xfrm>
            <a:off x="10715625" y="5381625"/>
            <a:ext cx="1047750" cy="1047750"/>
          </a:xfrm>
          <a:prstGeom prst="ellipse">
            <a:avLst/>
          </a:prstGeom>
          <a:solidFill>
            <a:srgbClr val="34A853">
              <a:alpha val="12000"/>
            </a:srgbClr>
          </a:solidFill>
          <a:ln>
            <a:noFill/>
          </a:ln>
        </p:spPr>
      </p:sp>
      <p:sp>
        <p:nvSpPr>
          <p:cNvPr id="7" name="Freeform 7"/>
          <p:cNvSpPr/>
          <p:nvPr/>
        </p:nvSpPr>
        <p:spPr>
          <a:xfrm>
            <a:off x="2286000" y="1333500"/>
            <a:ext cx="7620000" cy="4191000"/>
          </a:xfrm>
          <a:custGeom>
            <a:avLst/>
            <a:gdLst/>
            <a:ahLst/>
            <a:cxnLst/>
            <a:rect l="l" t="t" r="r" b="b"/>
            <a:pathLst>
              <a:path w="7620000" h="4191000">
                <a:moveTo>
                  <a:pt x="228600" y="0"/>
                </a:moveTo>
                <a:lnTo>
                  <a:pt x="7391400" y="0"/>
                </a:lnTo>
                <a:cubicBezTo>
                  <a:pt x="7517652" y="0"/>
                  <a:pt x="7620000" y="102348"/>
                  <a:pt x="7620000" y="228600"/>
                </a:cubicBezTo>
                <a:lnTo>
                  <a:pt x="7620000" y="3962400"/>
                </a:lnTo>
                <a:cubicBezTo>
                  <a:pt x="7620000" y="4088652"/>
                  <a:pt x="7517652" y="4191000"/>
                  <a:pt x="7391400" y="4191000"/>
                </a:cubicBezTo>
                <a:lnTo>
                  <a:pt x="228600" y="4191000"/>
                </a:lnTo>
                <a:cubicBezTo>
                  <a:pt x="102348" y="4191000"/>
                  <a:pt x="0" y="4088652"/>
                  <a:pt x="0" y="3962400"/>
                </a:cubicBezTo>
                <a:lnTo>
                  <a:pt x="0" y="228600"/>
                </a:lnTo>
                <a:cubicBezTo>
                  <a:pt x="0" y="102348"/>
                  <a:pt x="102348" y="0"/>
                  <a:pt x="2286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90500" dist="47625" dir="10799312" algn="tl" rotWithShape="0">
              <a:srgbClr val="000000">
                <a:alpha val="20000"/>
              </a:srgbClr>
            </a:outerShdw>
          </a:effectLst>
        </p:spPr>
      </p:sp>
      <p:sp>
        <p:nvSpPr>
          <p:cNvPr id="8" name="TextBox 8"/>
          <p:cNvSpPr txBox="1"/>
          <p:nvPr/>
        </p:nvSpPr>
        <p:spPr>
          <a:xfrm>
            <a:off x="4194810" y="1767840"/>
            <a:ext cx="3802380" cy="975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4800" b="1" dirty="0">
                <a:gradFill>
                  <a:gsLst>
                    <a:gs pos="0">
                      <a:srgbClr val="1A73E8"/>
                    </a:gs>
                    <a:gs pos="100000">
                      <a:srgbClr val="0D47A1"/>
                    </a:gs>
                  </a:gsLst>
                  <a:lin ang="0" scaled="1"/>
                </a:gradFill>
                <a:latin typeface="Segoe UI"/>
                <a:ea typeface="Microsoft YaHei"/>
                <a:cs typeface="Segoe UI"/>
              </a:rPr>
              <a:t>Thank You!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85824" y="2600325"/>
            <a:ext cx="2820352" cy="3048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500" dirty="0">
                <a:solidFill>
                  <a:srgbClr val="5F6368"/>
                </a:solidFill>
                <a:latin typeface="Segoe UI"/>
                <a:ea typeface="Microsoft YaHei"/>
                <a:cs typeface="Segoe UI"/>
              </a:rPr>
              <a:t>For Your Time and Support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4953000" y="3048000"/>
            <a:ext cx="2286000" cy="9525"/>
            <a:chOff x="4953000" y="3048000"/>
            <a:chExt cx="2286000" cy="9525"/>
          </a:xfrm>
        </p:grpSpPr>
        <p:sp>
          <p:nvSpPr>
            <p:cNvPr id="10" name="Line 10"/>
            <p:cNvSpPr/>
            <p:nvPr/>
          </p:nvSpPr>
          <p:spPr>
            <a:xfrm>
              <a:off x="4953000" y="3048000"/>
              <a:ext cx="762000" cy="9525"/>
            </a:xfrm>
            <a:custGeom>
              <a:avLst/>
              <a:gdLst/>
              <a:ahLst/>
              <a:cxnLst/>
              <a:rect l="l" t="t" r="r" b="b"/>
              <a:pathLst>
                <a:path w="762000" h="9525">
                  <a:moveTo>
                    <a:pt x="0" y="0"/>
                  </a:moveTo>
                  <a:lnTo>
                    <a:pt x="762000" y="0"/>
                  </a:lnTo>
                </a:path>
              </a:pathLst>
            </a:custGeom>
            <a:noFill/>
            <a:ln w="38100" cap="rnd">
              <a:solidFill>
                <a:srgbClr val="4285F4"/>
              </a:solidFill>
            </a:ln>
          </p:spPr>
        </p:sp>
        <p:sp>
          <p:nvSpPr>
            <p:cNvPr id="11" name="Line 11"/>
            <p:cNvSpPr/>
            <p:nvPr/>
          </p:nvSpPr>
          <p:spPr>
            <a:xfrm>
              <a:off x="5810250" y="3048000"/>
              <a:ext cx="571500" cy="9525"/>
            </a:xfrm>
            <a:custGeom>
              <a:avLst/>
              <a:gdLst/>
              <a:ahLst/>
              <a:cxnLst/>
              <a:rect l="l" t="t" r="r" b="b"/>
              <a:pathLst>
                <a:path w="571500" h="9525">
                  <a:moveTo>
                    <a:pt x="0" y="0"/>
                  </a:moveTo>
                  <a:lnTo>
                    <a:pt x="571500" y="0"/>
                  </a:lnTo>
                </a:path>
              </a:pathLst>
            </a:custGeom>
            <a:noFill/>
            <a:ln w="38100" cap="rnd">
              <a:solidFill>
                <a:srgbClr val="EA4335"/>
              </a:solidFill>
            </a:ln>
          </p:spPr>
        </p:sp>
        <p:sp>
          <p:nvSpPr>
            <p:cNvPr id="12" name="Line 12"/>
            <p:cNvSpPr/>
            <p:nvPr/>
          </p:nvSpPr>
          <p:spPr>
            <a:xfrm>
              <a:off x="6477000" y="3048000"/>
              <a:ext cx="762000" cy="9525"/>
            </a:xfrm>
            <a:custGeom>
              <a:avLst/>
              <a:gdLst/>
              <a:ahLst/>
              <a:cxnLst/>
              <a:rect l="l" t="t" r="r" b="b"/>
              <a:pathLst>
                <a:path w="762000" h="9525">
                  <a:moveTo>
                    <a:pt x="0" y="0"/>
                  </a:moveTo>
                  <a:lnTo>
                    <a:pt x="762000" y="0"/>
                  </a:lnTo>
                </a:path>
              </a:pathLst>
            </a:custGeom>
            <a:noFill/>
            <a:ln w="38100" cap="rnd">
              <a:solidFill>
                <a:srgbClr val="34A853"/>
              </a:solidFill>
            </a:ln>
          </p:spPr>
        </p:sp>
      </p:grpSp>
      <p:grpSp>
        <p:nvGrpSpPr>
          <p:cNvPr id="17" name="Group 17"/>
          <p:cNvGrpSpPr/>
          <p:nvPr/>
        </p:nvGrpSpPr>
        <p:grpSpPr>
          <a:xfrm>
            <a:off x="2952750" y="3426142"/>
            <a:ext cx="4126707" cy="471964"/>
            <a:chOff x="2952750" y="3426142"/>
            <a:chExt cx="4126707" cy="471964"/>
          </a:xfrm>
        </p:grpSpPr>
        <p:sp>
          <p:nvSpPr>
            <p:cNvPr id="14" name="Ellipse 14"/>
            <p:cNvSpPr/>
            <p:nvPr/>
          </p:nvSpPr>
          <p:spPr>
            <a:xfrm>
              <a:off x="2952750" y="3429000"/>
              <a:ext cx="190500" cy="190500"/>
            </a:xfrm>
            <a:prstGeom prst="ellipse">
              <a:avLst/>
            </a:prstGeom>
            <a:solidFill>
              <a:srgbClr val="4285F4"/>
            </a:solidFill>
            <a:ln>
              <a:noFill/>
            </a:ln>
          </p:spPr>
        </p:sp>
        <p:sp>
          <p:nvSpPr>
            <p:cNvPr id="15" name="TextBox 15"/>
            <p:cNvSpPr txBox="1"/>
            <p:nvPr/>
          </p:nvSpPr>
          <p:spPr>
            <a:xfrm>
              <a:off x="3268980" y="3426142"/>
              <a:ext cx="1504174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b="1" dirty="0">
                  <a:solidFill>
                    <a:srgbClr val="1A237E"/>
                  </a:solidFill>
                  <a:latin typeface="Segoe UI"/>
                  <a:ea typeface="Microsoft YaHei"/>
                  <a:cs typeface="Segoe UI"/>
                </a:rPr>
                <a:t>Manager Sarah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3271838" y="3669506"/>
              <a:ext cx="3807619" cy="2286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For invaluable guidance and unwavering support</a:t>
              </a: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2952750" y="4188142"/>
            <a:ext cx="4496396" cy="471964"/>
            <a:chOff x="2952750" y="4188142"/>
            <a:chExt cx="4496396" cy="471964"/>
          </a:xfrm>
        </p:grpSpPr>
        <p:sp>
          <p:nvSpPr>
            <p:cNvPr id="18" name="Ellipse 18"/>
            <p:cNvSpPr/>
            <p:nvPr/>
          </p:nvSpPr>
          <p:spPr>
            <a:xfrm>
              <a:off x="2952750" y="4191000"/>
              <a:ext cx="190500" cy="190500"/>
            </a:xfrm>
            <a:prstGeom prst="ellipse">
              <a:avLst/>
            </a:prstGeom>
            <a:solidFill>
              <a:srgbClr val="34A853"/>
            </a:solidFill>
            <a:ln>
              <a:noFill/>
            </a:ln>
          </p:spPr>
        </p:sp>
        <p:sp>
          <p:nvSpPr>
            <p:cNvPr id="19" name="TextBox 19"/>
            <p:cNvSpPr txBox="1"/>
            <p:nvPr/>
          </p:nvSpPr>
          <p:spPr>
            <a:xfrm>
              <a:off x="3268980" y="4188142"/>
              <a:ext cx="1586984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b="1" dirty="0">
                  <a:solidFill>
                    <a:srgbClr val="1A237E"/>
                  </a:solidFill>
                  <a:latin typeface="Segoe UI"/>
                  <a:ea typeface="Microsoft YaHei"/>
                  <a:cs typeface="Segoe UI"/>
                </a:rPr>
                <a:t>Tech Lead Kevin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3271838" y="4431506"/>
              <a:ext cx="4177308" cy="2286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For technical mentorship and engineering excellence</a:t>
              </a:r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2952750" y="4950142"/>
            <a:ext cx="3757018" cy="471964"/>
            <a:chOff x="2952750" y="4950142"/>
            <a:chExt cx="3757018" cy="471964"/>
          </a:xfrm>
        </p:grpSpPr>
        <p:sp>
          <p:nvSpPr>
            <p:cNvPr id="22" name="Ellipse 22"/>
            <p:cNvSpPr/>
            <p:nvPr/>
          </p:nvSpPr>
          <p:spPr>
            <a:xfrm>
              <a:off x="2952750" y="4953000"/>
              <a:ext cx="190500" cy="190500"/>
            </a:xfrm>
            <a:prstGeom prst="ellipse">
              <a:avLst/>
            </a:prstGeom>
            <a:solidFill>
              <a:srgbClr val="FBBC04"/>
            </a:solidFill>
            <a:ln>
              <a:noFill/>
            </a:ln>
          </p:spPr>
        </p:sp>
        <p:sp>
          <p:nvSpPr>
            <p:cNvPr id="23" name="TextBox 23"/>
            <p:cNvSpPr txBox="1"/>
            <p:nvPr/>
          </p:nvSpPr>
          <p:spPr>
            <a:xfrm>
              <a:off x="3268980" y="4950142"/>
              <a:ext cx="1990685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b="1" dirty="0">
                  <a:solidFill>
                    <a:srgbClr val="1A237E"/>
                  </a:solidFill>
                  <a:latin typeface="Segoe UI"/>
                  <a:ea typeface="Microsoft YaHei"/>
                  <a:cs typeface="Segoe UI"/>
                </a:rPr>
                <a:t>Amazing Teammates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3271838" y="5193506"/>
              <a:ext cx="3437930" cy="2286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125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For collaboration, trust, and camaraderie</a:t>
              </a:r>
            </a:p>
          </p:txBody>
        </p:sp>
      </p:grpSp>
      <p:sp>
        <p:nvSpPr>
          <p:cNvPr id="26" name="TextBox 26"/>
          <p:cNvSpPr txBox="1"/>
          <p:nvPr/>
        </p:nvSpPr>
        <p:spPr>
          <a:xfrm>
            <a:off x="3742420" y="6045518"/>
            <a:ext cx="4707160" cy="27432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350" dirty="0">
                <a:solidFill>
                  <a:srgbClr val="5F6368"/>
                </a:solidFill>
                <a:latin typeface="Segoe UI"/>
                <a:ea typeface="Microsoft YaHei"/>
                <a:cs typeface="Segoe UI"/>
              </a:rPr>
              <a:t>Looking forward to an even more impactful 2026!</a:t>
            </a:r>
          </a:p>
        </p:txBody>
      </p:sp>
      <p:grpSp>
        <p:nvGrpSpPr>
          <p:cNvPr id="32" name="Group 32"/>
          <p:cNvGrpSpPr/>
          <p:nvPr/>
        </p:nvGrpSpPr>
        <p:grpSpPr>
          <a:xfrm>
            <a:off x="5467350" y="6419850"/>
            <a:ext cx="1257300" cy="114300"/>
            <a:chOff x="5467350" y="6419850"/>
            <a:chExt cx="1257300" cy="114300"/>
          </a:xfrm>
        </p:grpSpPr>
        <p:sp>
          <p:nvSpPr>
            <p:cNvPr id="27" name="Ellipse 27"/>
            <p:cNvSpPr/>
            <p:nvPr/>
          </p:nvSpPr>
          <p:spPr>
            <a:xfrm>
              <a:off x="5467350" y="6419850"/>
              <a:ext cx="114300" cy="114300"/>
            </a:xfrm>
            <a:prstGeom prst="ellipse">
              <a:avLst/>
            </a:prstGeom>
            <a:solidFill>
              <a:srgbClr val="4285F4"/>
            </a:solidFill>
            <a:ln>
              <a:noFill/>
            </a:ln>
          </p:spPr>
        </p:sp>
        <p:sp>
          <p:nvSpPr>
            <p:cNvPr id="28" name="Ellipse 28"/>
            <p:cNvSpPr/>
            <p:nvPr/>
          </p:nvSpPr>
          <p:spPr>
            <a:xfrm>
              <a:off x="5753100" y="6419850"/>
              <a:ext cx="114300" cy="114300"/>
            </a:xfrm>
            <a:prstGeom prst="ellipse">
              <a:avLst/>
            </a:prstGeom>
            <a:solidFill>
              <a:srgbClr val="EA4335"/>
            </a:solidFill>
            <a:ln>
              <a:noFill/>
            </a:ln>
          </p:spPr>
        </p:sp>
        <p:sp>
          <p:nvSpPr>
            <p:cNvPr id="29" name="Ellipse 29"/>
            <p:cNvSpPr/>
            <p:nvPr/>
          </p:nvSpPr>
          <p:spPr>
            <a:xfrm>
              <a:off x="6038850" y="6419850"/>
              <a:ext cx="114300" cy="114300"/>
            </a:xfrm>
            <a:prstGeom prst="ellipse">
              <a:avLst/>
            </a:prstGeom>
            <a:solidFill>
              <a:srgbClr val="FBBC04"/>
            </a:solidFill>
            <a:ln>
              <a:noFill/>
            </a:ln>
          </p:spPr>
        </p:sp>
        <p:sp>
          <p:nvSpPr>
            <p:cNvPr id="30" name="Ellipse 30"/>
            <p:cNvSpPr/>
            <p:nvPr/>
          </p:nvSpPr>
          <p:spPr>
            <a:xfrm>
              <a:off x="6324600" y="6419850"/>
              <a:ext cx="114300" cy="114300"/>
            </a:xfrm>
            <a:prstGeom prst="ellipse">
              <a:avLst/>
            </a:prstGeom>
            <a:solidFill>
              <a:srgbClr val="34A853"/>
            </a:solidFill>
            <a:ln>
              <a:noFill/>
            </a:ln>
          </p:spPr>
        </p:sp>
        <p:sp>
          <p:nvSpPr>
            <p:cNvPr id="31" name="Ellipse 31"/>
            <p:cNvSpPr/>
            <p:nvPr/>
          </p:nvSpPr>
          <p:spPr>
            <a:xfrm>
              <a:off x="6610350" y="6419850"/>
              <a:ext cx="114300" cy="114300"/>
            </a:xfrm>
            <a:prstGeom prst="ellipse">
              <a:avLst/>
            </a:prstGeom>
            <a:solidFill>
              <a:srgbClr val="4285F4"/>
            </a:solidFill>
            <a:ln>
              <a:noFill/>
            </a:ln>
          </p:spPr>
        </p:sp>
      </p:grpSp>
    </p:spTree>
  </p:cSld>
  <p:clrMapOvr>
    <a:masterClrMapping/>
  </p:clrMapOvr>
  <p:transition dur="40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  <p:sp>
        <p:nvSpPr>
          <p:cNvPr id="3" name="Rectangle 3"/>
          <p:cNvSpPr/>
          <p:nvPr/>
        </p:nvSpPr>
        <p:spPr>
          <a:xfrm>
            <a:off x="0" y="0"/>
            <a:ext cx="12192000" cy="57150"/>
          </a:xfrm>
          <a:prstGeom prst="rect">
            <a:avLst/>
          </a:prstGeom>
          <a:gradFill>
            <a:gsLst>
              <a:gs pos="0">
                <a:srgbClr val="4285F4"/>
              </a:gs>
              <a:gs pos="33000">
                <a:srgbClr val="EA4335"/>
              </a:gs>
              <a:gs pos="66000">
                <a:srgbClr val="FBBC04"/>
              </a:gs>
              <a:gs pos="100000">
                <a:srgbClr val="34A853"/>
              </a:gs>
            </a:gsLst>
            <a:lin ang="0" scaled="1"/>
          </a:gradFill>
          <a:ln>
            <a:noFill/>
          </a:ln>
        </p:spPr>
      </p:sp>
      <p:sp>
        <p:nvSpPr>
          <p:cNvPr id="4" name="TextBox 4"/>
          <p:cNvSpPr txBox="1"/>
          <p:nvPr/>
        </p:nvSpPr>
        <p:spPr>
          <a:xfrm>
            <a:off x="527685" y="437198"/>
            <a:ext cx="5060852" cy="7010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3450" b="1" dirty="0">
                <a:solidFill>
                  <a:srgbClr val="1A237E"/>
                </a:solidFill>
                <a:latin typeface="Segoe UI"/>
                <a:ea typeface="Microsoft YaHei"/>
                <a:cs typeface="Segoe UI"/>
              </a:rPr>
              <a:t>2025 Year in Review</a:t>
            </a:r>
          </a:p>
        </p:txBody>
      </p:sp>
      <p:sp>
        <p:nvSpPr>
          <p:cNvPr id="5" name="Freeform 5"/>
          <p:cNvSpPr/>
          <p:nvPr/>
        </p:nvSpPr>
        <p:spPr>
          <a:xfrm>
            <a:off x="571500" y="952500"/>
            <a:ext cx="1143000" cy="38100"/>
          </a:xfrm>
          <a:custGeom>
            <a:avLst/>
            <a:gdLst/>
            <a:ahLst/>
            <a:cxnLst/>
            <a:rect l="l" t="t" r="r" b="b"/>
            <a:pathLst>
              <a:path w="1143000" h="38100">
                <a:moveTo>
                  <a:pt x="19050" y="0"/>
                </a:moveTo>
                <a:lnTo>
                  <a:pt x="1123950" y="0"/>
                </a:lnTo>
                <a:cubicBezTo>
                  <a:pt x="1134471" y="0"/>
                  <a:pt x="1143000" y="8529"/>
                  <a:pt x="1143000" y="19050"/>
                </a:cubicBezTo>
                <a:lnTo>
                  <a:pt x="1143000" y="19050"/>
                </a:lnTo>
                <a:cubicBezTo>
                  <a:pt x="1143000" y="29571"/>
                  <a:pt x="1134471" y="38100"/>
                  <a:pt x="1123950" y="38100"/>
                </a:cubicBezTo>
                <a:lnTo>
                  <a:pt x="19050" y="38100"/>
                </a:lnTo>
                <a:cubicBezTo>
                  <a:pt x="8529" y="38100"/>
                  <a:pt x="0" y="29571"/>
                  <a:pt x="0" y="19050"/>
                </a:cubicBezTo>
                <a:lnTo>
                  <a:pt x="0" y="19050"/>
                </a:lnTo>
                <a:cubicBezTo>
                  <a:pt x="0" y="8529"/>
                  <a:pt x="8529" y="0"/>
                  <a:pt x="19050" y="0"/>
                </a:cubicBezTo>
                <a:close/>
              </a:path>
            </a:pathLst>
          </a:custGeom>
          <a:solidFill>
            <a:srgbClr val="4285F4"/>
          </a:solidFill>
          <a:ln>
            <a:noFill/>
          </a:ln>
        </p:spPr>
      </p:sp>
      <p:grpSp>
        <p:nvGrpSpPr>
          <p:cNvPr id="24" name="Group 24"/>
          <p:cNvGrpSpPr/>
          <p:nvPr/>
        </p:nvGrpSpPr>
        <p:grpSpPr>
          <a:xfrm>
            <a:off x="571500" y="1428750"/>
            <a:ext cx="4953000" cy="4572000"/>
            <a:chOff x="571500" y="1428750"/>
            <a:chExt cx="4953000" cy="4572000"/>
          </a:xfrm>
        </p:grpSpPr>
        <p:sp>
          <p:nvSpPr>
            <p:cNvPr id="6" name="Freeform 6"/>
            <p:cNvSpPr/>
            <p:nvPr/>
          </p:nvSpPr>
          <p:spPr>
            <a:xfrm>
              <a:off x="571500" y="1428750"/>
              <a:ext cx="4953000" cy="4572000"/>
            </a:xfrm>
            <a:custGeom>
              <a:avLst/>
              <a:gdLst/>
              <a:ahLst/>
              <a:cxnLst/>
              <a:rect l="l" t="t" r="r" b="b"/>
              <a:pathLst>
                <a:path w="4953000" h="4572000">
                  <a:moveTo>
                    <a:pt x="152400" y="0"/>
                  </a:moveTo>
                  <a:lnTo>
                    <a:pt x="4800600" y="0"/>
                  </a:lnTo>
                  <a:cubicBezTo>
                    <a:pt x="4884768" y="0"/>
                    <a:pt x="4953000" y="68232"/>
                    <a:pt x="4953000" y="152400"/>
                  </a:cubicBezTo>
                  <a:lnTo>
                    <a:pt x="4953000" y="4419600"/>
                  </a:lnTo>
                  <a:cubicBezTo>
                    <a:pt x="4953000" y="4503768"/>
                    <a:pt x="4884768" y="4572000"/>
                    <a:pt x="4800600" y="4572000"/>
                  </a:cubicBezTo>
                  <a:lnTo>
                    <a:pt x="152400" y="4572000"/>
                  </a:lnTo>
                  <a:cubicBezTo>
                    <a:pt x="68232" y="4572000"/>
                    <a:pt x="0" y="4503768"/>
                    <a:pt x="0" y="441960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F8F9FA"/>
            </a:solidFill>
            <a:ln>
              <a:noFill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834390" y="1663065"/>
              <a:ext cx="1895151" cy="3657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800" b="1" dirty="0">
                  <a:solidFill>
                    <a:srgbClr val="1A237E"/>
                  </a:solidFill>
                  <a:latin typeface="Segoe UI"/>
                  <a:ea typeface="Microsoft YaHei"/>
                  <a:cs typeface="Segoe UI"/>
                </a:rPr>
                <a:t>Key Highlights</a:t>
              </a:r>
            </a:p>
          </p:txBody>
        </p:sp>
        <p:sp>
          <p:nvSpPr>
            <p:cNvPr id="8" name="Ellipse 8"/>
            <p:cNvSpPr/>
            <p:nvPr/>
          </p:nvSpPr>
          <p:spPr>
            <a:xfrm>
              <a:off x="885825" y="2314575"/>
              <a:ext cx="228600" cy="228600"/>
            </a:xfrm>
            <a:prstGeom prst="ellipse">
              <a:avLst/>
            </a:prstGeom>
            <a:solidFill>
              <a:srgbClr val="4285F4"/>
            </a:solidFill>
            <a:ln>
              <a:noFill/>
            </a:ln>
          </p:spPr>
        </p:sp>
        <p:sp>
          <p:nvSpPr>
            <p:cNvPr id="9" name="TextBox 9"/>
            <p:cNvSpPr txBox="1"/>
            <p:nvPr/>
          </p:nvSpPr>
          <p:spPr>
            <a:xfrm>
              <a:off x="1268730" y="2187892"/>
              <a:ext cx="3512325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b="1" dirty="0">
                  <a:solidFill>
                    <a:srgbClr val="1A237E"/>
                  </a:solidFill>
                  <a:latin typeface="Segoe UI"/>
                  <a:ea typeface="Microsoft YaHei"/>
                  <a:cs typeface="Segoe UI"/>
                </a:rPr>
                <a:t>Cloud Infrastructure Optimization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270635" y="2442210"/>
              <a:ext cx="3237738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Delivered 3 major projects focused on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270635" y="2670810"/>
              <a:ext cx="3483102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performance, efficiency, and reliability</a:t>
              </a:r>
            </a:p>
          </p:txBody>
        </p:sp>
        <p:sp>
          <p:nvSpPr>
            <p:cNvPr id="12" name="Ellipse 12"/>
            <p:cNvSpPr/>
            <p:nvPr/>
          </p:nvSpPr>
          <p:spPr>
            <a:xfrm>
              <a:off x="885825" y="3314700"/>
              <a:ext cx="228600" cy="228600"/>
            </a:xfrm>
            <a:prstGeom prst="ellipse">
              <a:avLst/>
            </a:prstGeom>
            <a:solidFill>
              <a:srgbClr val="34A853"/>
            </a:solidFill>
            <a:ln>
              <a:noFill/>
            </a:ln>
          </p:spPr>
        </p:sp>
        <p:sp>
          <p:nvSpPr>
            <p:cNvPr id="13" name="TextBox 13"/>
            <p:cNvSpPr txBox="1"/>
            <p:nvPr/>
          </p:nvSpPr>
          <p:spPr>
            <a:xfrm>
              <a:off x="1268730" y="3188018"/>
              <a:ext cx="2684221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b="1" dirty="0">
                  <a:solidFill>
                    <a:srgbClr val="1A237E"/>
                  </a:solidFill>
                  <a:latin typeface="Segoe UI"/>
                  <a:ea typeface="Microsoft YaHei"/>
                  <a:cs typeface="Segoe UI"/>
                </a:rPr>
                <a:t>Significant Cost Reduction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1270635" y="3442335"/>
              <a:ext cx="3001137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Achieved 42% reduction in resource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1270635" y="3670935"/>
              <a:ext cx="2501646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costs, saving $28M+ annually</a:t>
              </a:r>
            </a:p>
          </p:txBody>
        </p:sp>
        <p:sp>
          <p:nvSpPr>
            <p:cNvPr id="16" name="Ellipse 16"/>
            <p:cNvSpPr/>
            <p:nvPr/>
          </p:nvSpPr>
          <p:spPr>
            <a:xfrm>
              <a:off x="885825" y="4314825"/>
              <a:ext cx="228600" cy="228600"/>
            </a:xfrm>
            <a:prstGeom prst="ellipse">
              <a:avLst/>
            </a:prstGeom>
            <a:solidFill>
              <a:srgbClr val="EA4335"/>
            </a:solidFill>
            <a:ln>
              <a:noFill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1268730" y="4188142"/>
              <a:ext cx="2787734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b="1" dirty="0">
                  <a:solidFill>
                    <a:srgbClr val="1A237E"/>
                  </a:solidFill>
                  <a:latin typeface="Segoe UI"/>
                  <a:ea typeface="Microsoft YaHei"/>
                  <a:cs typeface="Segoe UI"/>
                </a:rPr>
                <a:t>Enhanced System Reliability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1270635" y="4442460"/>
              <a:ext cx="3193923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Maintained 99.99% availability across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1270635" y="4671060"/>
              <a:ext cx="1967103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all production systems</a:t>
              </a:r>
            </a:p>
          </p:txBody>
        </p:sp>
        <p:sp>
          <p:nvSpPr>
            <p:cNvPr id="20" name="Ellipse 20"/>
            <p:cNvSpPr/>
            <p:nvPr/>
          </p:nvSpPr>
          <p:spPr>
            <a:xfrm>
              <a:off x="885825" y="5314950"/>
              <a:ext cx="228600" cy="228600"/>
            </a:xfrm>
            <a:prstGeom prst="ellipse">
              <a:avLst/>
            </a:prstGeom>
            <a:solidFill>
              <a:srgbClr val="FBBC04"/>
            </a:solidFill>
            <a:ln>
              <a:noFill/>
            </a:ln>
          </p:spPr>
        </p:sp>
        <p:sp>
          <p:nvSpPr>
            <p:cNvPr id="21" name="TextBox 21"/>
            <p:cNvSpPr txBox="1"/>
            <p:nvPr/>
          </p:nvSpPr>
          <p:spPr>
            <a:xfrm>
              <a:off x="1268730" y="5188268"/>
              <a:ext cx="2953355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b="1" dirty="0">
                  <a:solidFill>
                    <a:srgbClr val="1A237E"/>
                  </a:solidFill>
                  <a:latin typeface="Segoe UI"/>
                  <a:ea typeface="Microsoft YaHei"/>
                  <a:cs typeface="Segoe UI"/>
                </a:rPr>
                <a:t>Team Leadership &amp; Innovation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1270635" y="5442585"/>
              <a:ext cx="3307842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Mentored 5 engineers, led cross-team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1270635" y="5671185"/>
              <a:ext cx="2089785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collaboration initiatives</a:t>
              </a:r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6096000" y="1428750"/>
            <a:ext cx="2667000" cy="1333500"/>
            <a:chOff x="6096000" y="1428750"/>
            <a:chExt cx="2667000" cy="1333500"/>
          </a:xfrm>
          <a:effectLst>
            <a:outerShdw blurRad="95250" dist="28575" dir="10798854" algn="tl" rotWithShape="0">
              <a:srgbClr val="000000">
                <a:alpha val="25000"/>
              </a:srgbClr>
            </a:outerShdw>
          </a:effectLst>
        </p:grpSpPr>
        <p:sp>
          <p:nvSpPr>
            <p:cNvPr id="25" name="Freeform 25"/>
            <p:cNvSpPr/>
            <p:nvPr/>
          </p:nvSpPr>
          <p:spPr>
            <a:xfrm>
              <a:off x="6096000" y="1428750"/>
              <a:ext cx="2667000" cy="1333500"/>
            </a:xfrm>
            <a:custGeom>
              <a:avLst/>
              <a:gdLst/>
              <a:ahLst/>
              <a:cxnLst/>
              <a:rect l="l" t="t" r="r" b="b"/>
              <a:pathLst>
                <a:path w="2667000" h="1333500">
                  <a:moveTo>
                    <a:pt x="152400" y="0"/>
                  </a:moveTo>
                  <a:lnTo>
                    <a:pt x="2514600" y="0"/>
                  </a:lnTo>
                  <a:cubicBezTo>
                    <a:pt x="2598768" y="0"/>
                    <a:pt x="2667000" y="68232"/>
                    <a:pt x="2667000" y="152400"/>
                  </a:cubicBezTo>
                  <a:lnTo>
                    <a:pt x="2667000" y="1181100"/>
                  </a:lnTo>
                  <a:cubicBezTo>
                    <a:pt x="2667000" y="1265268"/>
                    <a:pt x="2598768" y="1333500"/>
                    <a:pt x="2514600" y="1333500"/>
                  </a:cubicBezTo>
                  <a:lnTo>
                    <a:pt x="152400" y="1333500"/>
                  </a:lnTo>
                  <a:cubicBezTo>
                    <a:pt x="68232" y="1333500"/>
                    <a:pt x="0" y="1265268"/>
                    <a:pt x="0" y="118110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4285F4"/>
              </a:solidFill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</p:sp>
        <p:sp>
          <p:nvSpPr>
            <p:cNvPr id="26" name="TextBox 26"/>
            <p:cNvSpPr txBox="1"/>
            <p:nvPr/>
          </p:nvSpPr>
          <p:spPr>
            <a:xfrm>
              <a:off x="6271260" y="1632585"/>
              <a:ext cx="1195959" cy="24384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Core Projects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6233160" y="1784985"/>
              <a:ext cx="460924" cy="85344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4200" b="1" dirty="0">
                  <a:solidFill>
                    <a:srgbClr val="4285F4"/>
                  </a:solidFill>
                  <a:latin typeface="Segoe UI"/>
                  <a:ea typeface="Microsoft YaHei"/>
                  <a:cs typeface="Segoe UI"/>
                </a:rPr>
                <a:t>3</a:t>
              </a: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6273165" y="2410778"/>
              <a:ext cx="1690545" cy="21336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Delivered Successfully</a:t>
              </a:r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9144000" y="1428750"/>
            <a:ext cx="2667000" cy="1333500"/>
            <a:chOff x="9144000" y="1428750"/>
            <a:chExt cx="2667000" cy="1333500"/>
          </a:xfrm>
          <a:effectLst>
            <a:outerShdw blurRad="95250" dist="28575" dir="10798854" algn="tl" rotWithShape="0">
              <a:srgbClr val="000000">
                <a:alpha val="25000"/>
              </a:srgbClr>
            </a:outerShdw>
          </a:effectLst>
        </p:grpSpPr>
        <p:sp>
          <p:nvSpPr>
            <p:cNvPr id="30" name="Freeform 30"/>
            <p:cNvSpPr/>
            <p:nvPr/>
          </p:nvSpPr>
          <p:spPr>
            <a:xfrm>
              <a:off x="9144000" y="1428750"/>
              <a:ext cx="2667000" cy="1333500"/>
            </a:xfrm>
            <a:custGeom>
              <a:avLst/>
              <a:gdLst/>
              <a:ahLst/>
              <a:cxnLst/>
              <a:rect l="l" t="t" r="r" b="b"/>
              <a:pathLst>
                <a:path w="2667000" h="1333500">
                  <a:moveTo>
                    <a:pt x="152400" y="0"/>
                  </a:moveTo>
                  <a:lnTo>
                    <a:pt x="2514600" y="0"/>
                  </a:lnTo>
                  <a:cubicBezTo>
                    <a:pt x="2598768" y="0"/>
                    <a:pt x="2667000" y="68232"/>
                    <a:pt x="2667000" y="152400"/>
                  </a:cubicBezTo>
                  <a:lnTo>
                    <a:pt x="2667000" y="1181100"/>
                  </a:lnTo>
                  <a:cubicBezTo>
                    <a:pt x="2667000" y="1265268"/>
                    <a:pt x="2598768" y="1333500"/>
                    <a:pt x="2514600" y="1333500"/>
                  </a:cubicBezTo>
                  <a:lnTo>
                    <a:pt x="152400" y="1333500"/>
                  </a:lnTo>
                  <a:cubicBezTo>
                    <a:pt x="68232" y="1333500"/>
                    <a:pt x="0" y="1265268"/>
                    <a:pt x="0" y="118110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4A853"/>
              </a:solidFill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</p:sp>
        <p:sp>
          <p:nvSpPr>
            <p:cNvPr id="31" name="TextBox 31"/>
            <p:cNvSpPr txBox="1"/>
            <p:nvPr/>
          </p:nvSpPr>
          <p:spPr>
            <a:xfrm>
              <a:off x="9319260" y="1632585"/>
              <a:ext cx="1292352" cy="24384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Cost Reduction</a:t>
              </a:r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9281160" y="1784985"/>
              <a:ext cx="1169413" cy="85344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4200" b="1" dirty="0">
                  <a:solidFill>
                    <a:srgbClr val="34A853"/>
                  </a:solidFill>
                  <a:latin typeface="Segoe UI"/>
                  <a:ea typeface="Microsoft YaHei"/>
                  <a:cs typeface="Segoe UI"/>
                </a:rPr>
                <a:t>42%</a:t>
              </a:r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9321165" y="2410778"/>
              <a:ext cx="1705880" cy="21336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Resource Optimization</a:t>
              </a:r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6096000" y="3048000"/>
            <a:ext cx="2667000" cy="1333500"/>
            <a:chOff x="6096000" y="3048000"/>
            <a:chExt cx="2667000" cy="1333500"/>
          </a:xfrm>
          <a:effectLst>
            <a:outerShdw blurRad="95250" dist="28575" dir="10798854" algn="tl" rotWithShape="0">
              <a:srgbClr val="000000">
                <a:alpha val="25000"/>
              </a:srgbClr>
            </a:outerShdw>
          </a:effectLst>
        </p:grpSpPr>
        <p:sp>
          <p:nvSpPr>
            <p:cNvPr id="35" name="Freeform 35"/>
            <p:cNvSpPr/>
            <p:nvPr/>
          </p:nvSpPr>
          <p:spPr>
            <a:xfrm>
              <a:off x="6096000" y="3048000"/>
              <a:ext cx="2667000" cy="1333500"/>
            </a:xfrm>
            <a:custGeom>
              <a:avLst/>
              <a:gdLst/>
              <a:ahLst/>
              <a:cxnLst/>
              <a:rect l="l" t="t" r="r" b="b"/>
              <a:pathLst>
                <a:path w="2667000" h="1333500">
                  <a:moveTo>
                    <a:pt x="152400" y="0"/>
                  </a:moveTo>
                  <a:lnTo>
                    <a:pt x="2514600" y="0"/>
                  </a:lnTo>
                  <a:cubicBezTo>
                    <a:pt x="2598768" y="0"/>
                    <a:pt x="2667000" y="68232"/>
                    <a:pt x="2667000" y="152400"/>
                  </a:cubicBezTo>
                  <a:lnTo>
                    <a:pt x="2667000" y="1181100"/>
                  </a:lnTo>
                  <a:cubicBezTo>
                    <a:pt x="2667000" y="1265268"/>
                    <a:pt x="2598768" y="1333500"/>
                    <a:pt x="2514600" y="1333500"/>
                  </a:cubicBezTo>
                  <a:lnTo>
                    <a:pt x="152400" y="1333500"/>
                  </a:lnTo>
                  <a:cubicBezTo>
                    <a:pt x="68232" y="1333500"/>
                    <a:pt x="0" y="1265268"/>
                    <a:pt x="0" y="118110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EA4335"/>
              </a:solidFill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</p:sp>
        <p:sp>
          <p:nvSpPr>
            <p:cNvPr id="36" name="TextBox 36"/>
            <p:cNvSpPr txBox="1"/>
            <p:nvPr/>
          </p:nvSpPr>
          <p:spPr>
            <a:xfrm>
              <a:off x="6271260" y="3251835"/>
              <a:ext cx="1634109" cy="24384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System Availability</a:t>
              </a:r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6240780" y="3469005"/>
              <a:ext cx="1913268" cy="73152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3600" b="1" dirty="0">
                  <a:solidFill>
                    <a:srgbClr val="EA4335"/>
                  </a:solidFill>
                  <a:latin typeface="Segoe UI"/>
                  <a:ea typeface="Microsoft YaHei"/>
                  <a:cs typeface="Segoe UI"/>
                </a:rPr>
                <a:t>99.99%</a:t>
              </a:r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6273165" y="4030028"/>
              <a:ext cx="1491186" cy="21336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Uptime Achievement</a:t>
              </a:r>
            </a:p>
          </p:txBody>
        </p:sp>
      </p:grpSp>
      <p:grpSp>
        <p:nvGrpSpPr>
          <p:cNvPr id="44" name="Group 44"/>
          <p:cNvGrpSpPr/>
          <p:nvPr/>
        </p:nvGrpSpPr>
        <p:grpSpPr>
          <a:xfrm>
            <a:off x="9144000" y="3048000"/>
            <a:ext cx="2667000" cy="1333500"/>
            <a:chOff x="9144000" y="3048000"/>
            <a:chExt cx="2667000" cy="1333500"/>
          </a:xfrm>
          <a:effectLst>
            <a:outerShdw blurRad="95250" dist="28575" dir="10798854" algn="tl" rotWithShape="0">
              <a:srgbClr val="000000">
                <a:alpha val="25000"/>
              </a:srgbClr>
            </a:outerShdw>
          </a:effectLst>
        </p:grpSpPr>
        <p:sp>
          <p:nvSpPr>
            <p:cNvPr id="40" name="Freeform 40"/>
            <p:cNvSpPr/>
            <p:nvPr/>
          </p:nvSpPr>
          <p:spPr>
            <a:xfrm>
              <a:off x="9144000" y="3048000"/>
              <a:ext cx="2667000" cy="1333500"/>
            </a:xfrm>
            <a:custGeom>
              <a:avLst/>
              <a:gdLst/>
              <a:ahLst/>
              <a:cxnLst/>
              <a:rect l="l" t="t" r="r" b="b"/>
              <a:pathLst>
                <a:path w="2667000" h="1333500">
                  <a:moveTo>
                    <a:pt x="152400" y="0"/>
                  </a:moveTo>
                  <a:lnTo>
                    <a:pt x="2514600" y="0"/>
                  </a:lnTo>
                  <a:cubicBezTo>
                    <a:pt x="2598768" y="0"/>
                    <a:pt x="2667000" y="68232"/>
                    <a:pt x="2667000" y="152400"/>
                  </a:cubicBezTo>
                  <a:lnTo>
                    <a:pt x="2667000" y="1181100"/>
                  </a:lnTo>
                  <a:cubicBezTo>
                    <a:pt x="2667000" y="1265268"/>
                    <a:pt x="2598768" y="1333500"/>
                    <a:pt x="2514600" y="1333500"/>
                  </a:cubicBezTo>
                  <a:lnTo>
                    <a:pt x="152400" y="1333500"/>
                  </a:lnTo>
                  <a:cubicBezTo>
                    <a:pt x="68232" y="1333500"/>
                    <a:pt x="0" y="1265268"/>
                    <a:pt x="0" y="118110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FBBC04"/>
              </a:solidFill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</p:sp>
        <p:sp>
          <p:nvSpPr>
            <p:cNvPr id="41" name="TextBox 41"/>
            <p:cNvSpPr txBox="1"/>
            <p:nvPr/>
          </p:nvSpPr>
          <p:spPr>
            <a:xfrm>
              <a:off x="9319260" y="3251835"/>
              <a:ext cx="1660398" cy="24384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Performance Boost</a:t>
              </a:r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9281160" y="3404235"/>
              <a:ext cx="1169413" cy="85344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4200" b="1" dirty="0">
                  <a:solidFill>
                    <a:srgbClr val="FBBC04"/>
                  </a:solidFill>
                  <a:latin typeface="Segoe UI"/>
                  <a:ea typeface="Microsoft YaHei"/>
                  <a:cs typeface="Segoe UI"/>
                </a:rPr>
                <a:t>82%</a:t>
              </a:r>
            </a:p>
          </p:txBody>
        </p:sp>
        <p:sp>
          <p:nvSpPr>
            <p:cNvPr id="43" name="TextBox 43"/>
            <p:cNvSpPr txBox="1"/>
            <p:nvPr/>
          </p:nvSpPr>
          <p:spPr>
            <a:xfrm>
              <a:off x="9321165" y="4030028"/>
              <a:ext cx="1383840" cy="21336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Latency Reduction</a:t>
              </a:r>
            </a:p>
          </p:txBody>
        </p:sp>
      </p:grpSp>
      <p:grpSp>
        <p:nvGrpSpPr>
          <p:cNvPr id="53" name="Group 53"/>
          <p:cNvGrpSpPr/>
          <p:nvPr/>
        </p:nvGrpSpPr>
        <p:grpSpPr>
          <a:xfrm>
            <a:off x="6096000" y="4667250"/>
            <a:ext cx="5715000" cy="1333500"/>
            <a:chOff x="6096000" y="4667250"/>
            <a:chExt cx="5715000" cy="1333500"/>
          </a:xfrm>
          <a:effectLst>
            <a:outerShdw blurRad="95250" dist="28575" dir="10798854" algn="tl" rotWithShape="0">
              <a:srgbClr val="000000">
                <a:alpha val="25000"/>
              </a:srgbClr>
            </a:outerShdw>
          </a:effectLst>
        </p:grpSpPr>
        <p:sp>
          <p:nvSpPr>
            <p:cNvPr id="45" name="Freeform 45"/>
            <p:cNvSpPr/>
            <p:nvPr/>
          </p:nvSpPr>
          <p:spPr>
            <a:xfrm>
              <a:off x="6096000" y="4667250"/>
              <a:ext cx="5715000" cy="1333500"/>
            </a:xfrm>
            <a:custGeom>
              <a:avLst/>
              <a:gdLst/>
              <a:ahLst/>
              <a:cxnLst/>
              <a:rect l="l" t="t" r="r" b="b"/>
              <a:pathLst>
                <a:path w="5715000" h="1333500">
                  <a:moveTo>
                    <a:pt x="152400" y="0"/>
                  </a:moveTo>
                  <a:lnTo>
                    <a:pt x="5562600" y="0"/>
                  </a:lnTo>
                  <a:cubicBezTo>
                    <a:pt x="5646768" y="0"/>
                    <a:pt x="5715000" y="68232"/>
                    <a:pt x="5715000" y="152400"/>
                  </a:cubicBezTo>
                  <a:lnTo>
                    <a:pt x="5715000" y="1181100"/>
                  </a:lnTo>
                  <a:cubicBezTo>
                    <a:pt x="5715000" y="1265268"/>
                    <a:pt x="5646768" y="1333500"/>
                    <a:pt x="5562600" y="1333500"/>
                  </a:cubicBezTo>
                  <a:lnTo>
                    <a:pt x="152400" y="1333500"/>
                  </a:lnTo>
                  <a:cubicBezTo>
                    <a:pt x="68232" y="1333500"/>
                    <a:pt x="0" y="1265268"/>
                    <a:pt x="0" y="118110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4285F4"/>
              </a:solidFill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</p:sp>
        <p:sp>
          <p:nvSpPr>
            <p:cNvPr id="46" name="TextBox 46"/>
            <p:cNvSpPr txBox="1"/>
            <p:nvPr/>
          </p:nvSpPr>
          <p:spPr>
            <a:xfrm>
              <a:off x="6271260" y="4871085"/>
              <a:ext cx="2229993" cy="24384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Team Impact &amp; Mentorship</a:t>
              </a:r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6341745" y="5089208"/>
              <a:ext cx="345693" cy="64008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3150" b="1" dirty="0">
                  <a:solidFill>
                    <a:srgbClr val="4285F4"/>
                  </a:solidFill>
                  <a:latin typeface="Segoe UI"/>
                  <a:ea typeface="Microsoft YaHei"/>
                  <a:cs typeface="Segoe UI"/>
                </a:rPr>
                <a:t>5</a:t>
              </a:r>
            </a:p>
          </p:txBody>
        </p:sp>
        <p:sp>
          <p:nvSpPr>
            <p:cNvPr id="48" name="TextBox 48"/>
            <p:cNvSpPr txBox="1"/>
            <p:nvPr/>
          </p:nvSpPr>
          <p:spPr>
            <a:xfrm>
              <a:off x="6368415" y="5601652"/>
              <a:ext cx="1498854" cy="21336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Engineers Mentored</a:t>
              </a:r>
            </a:p>
          </p:txBody>
        </p:sp>
        <p:sp>
          <p:nvSpPr>
            <p:cNvPr id="49" name="TextBox 49"/>
            <p:cNvSpPr txBox="1"/>
            <p:nvPr/>
          </p:nvSpPr>
          <p:spPr>
            <a:xfrm>
              <a:off x="8246745" y="5089208"/>
              <a:ext cx="345693" cy="64008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3150" b="1" dirty="0">
                  <a:solidFill>
                    <a:srgbClr val="34A853"/>
                  </a:solidFill>
                  <a:latin typeface="Segoe UI"/>
                  <a:ea typeface="Microsoft YaHei"/>
                  <a:cs typeface="Segoe UI"/>
                </a:rPr>
                <a:t>8</a:t>
              </a:r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8273415" y="5601652"/>
              <a:ext cx="1583198" cy="21336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Cross-Team Projects</a:t>
              </a:r>
            </a:p>
          </p:txBody>
        </p:sp>
        <p:sp>
          <p:nvSpPr>
            <p:cNvPr id="51" name="TextBox 51"/>
            <p:cNvSpPr txBox="1"/>
            <p:nvPr/>
          </p:nvSpPr>
          <p:spPr>
            <a:xfrm>
              <a:off x="10151745" y="5089208"/>
              <a:ext cx="490611" cy="64008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3150" b="1" dirty="0">
                  <a:solidFill>
                    <a:srgbClr val="EA4335"/>
                  </a:solidFill>
                  <a:latin typeface="Segoe UI"/>
                  <a:ea typeface="Microsoft YaHei"/>
                  <a:cs typeface="Segoe UI"/>
                </a:rPr>
                <a:t>12</a:t>
              </a:r>
            </a:p>
          </p:txBody>
        </p:sp>
        <p:sp>
          <p:nvSpPr>
            <p:cNvPr id="52" name="TextBox 52"/>
            <p:cNvSpPr txBox="1"/>
            <p:nvPr/>
          </p:nvSpPr>
          <p:spPr>
            <a:xfrm>
              <a:off x="10178415" y="5601652"/>
              <a:ext cx="1521857" cy="21336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05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Tech Talks Delivered</a:t>
              </a:r>
            </a:p>
          </p:txBody>
        </p:sp>
      </p:grpSp>
    </p:spTree>
  </p:cSld>
  <p:clrMapOvr>
    <a:masterClrMapping/>
  </p:clrMapOvr>
  <p:transition dur="40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  <p:sp>
        <p:nvSpPr>
          <p:cNvPr id="3" name="Rectangle 3"/>
          <p:cNvSpPr/>
          <p:nvPr/>
        </p:nvSpPr>
        <p:spPr>
          <a:xfrm>
            <a:off x="0" y="0"/>
            <a:ext cx="12192000" cy="57150"/>
          </a:xfrm>
          <a:prstGeom prst="rect">
            <a:avLst/>
          </a:prstGeom>
          <a:gradFill>
            <a:gsLst>
              <a:gs pos="0">
                <a:srgbClr val="4285F4"/>
              </a:gs>
              <a:gs pos="33000">
                <a:srgbClr val="EA4335"/>
              </a:gs>
              <a:gs pos="66000">
                <a:srgbClr val="FBBC04"/>
              </a:gs>
              <a:gs pos="100000">
                <a:srgbClr val="34A853"/>
              </a:gs>
            </a:gsLst>
            <a:lin ang="0" scaled="1"/>
          </a:gradFill>
          <a:ln>
            <a:noFill/>
          </a:ln>
        </p:spPr>
      </p:sp>
      <p:sp>
        <p:nvSpPr>
          <p:cNvPr id="4" name="TextBox 4"/>
          <p:cNvSpPr txBox="1"/>
          <p:nvPr/>
        </p:nvSpPr>
        <p:spPr>
          <a:xfrm>
            <a:off x="527685" y="437198"/>
            <a:ext cx="6833223" cy="7010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3450" b="1" dirty="0">
                <a:solidFill>
                  <a:srgbClr val="1A237E"/>
                </a:solidFill>
                <a:latin typeface="Segoe UI"/>
                <a:ea typeface="Microsoft YaHei"/>
                <a:cs typeface="Segoe UI"/>
              </a:rPr>
              <a:t>3 Major Projects Delivered</a:t>
            </a:r>
          </a:p>
        </p:txBody>
      </p:sp>
      <p:sp>
        <p:nvSpPr>
          <p:cNvPr id="5" name="Freeform 5"/>
          <p:cNvSpPr/>
          <p:nvPr/>
        </p:nvSpPr>
        <p:spPr>
          <a:xfrm>
            <a:off x="571500" y="952500"/>
            <a:ext cx="1333500" cy="38100"/>
          </a:xfrm>
          <a:custGeom>
            <a:avLst/>
            <a:gdLst/>
            <a:ahLst/>
            <a:cxnLst/>
            <a:rect l="l" t="t" r="r" b="b"/>
            <a:pathLst>
              <a:path w="1333500" h="38100">
                <a:moveTo>
                  <a:pt x="19050" y="0"/>
                </a:moveTo>
                <a:lnTo>
                  <a:pt x="1314450" y="0"/>
                </a:lnTo>
                <a:cubicBezTo>
                  <a:pt x="1324971" y="0"/>
                  <a:pt x="1333500" y="8529"/>
                  <a:pt x="1333500" y="19050"/>
                </a:cubicBezTo>
                <a:lnTo>
                  <a:pt x="1333500" y="19050"/>
                </a:lnTo>
                <a:cubicBezTo>
                  <a:pt x="1333500" y="29571"/>
                  <a:pt x="1324971" y="38100"/>
                  <a:pt x="1314450" y="38100"/>
                </a:cubicBezTo>
                <a:lnTo>
                  <a:pt x="19050" y="38100"/>
                </a:lnTo>
                <a:cubicBezTo>
                  <a:pt x="8529" y="38100"/>
                  <a:pt x="0" y="29571"/>
                  <a:pt x="0" y="19050"/>
                </a:cubicBezTo>
                <a:lnTo>
                  <a:pt x="0" y="19050"/>
                </a:lnTo>
                <a:cubicBezTo>
                  <a:pt x="0" y="8529"/>
                  <a:pt x="8529" y="0"/>
                  <a:pt x="19050" y="0"/>
                </a:cubicBezTo>
                <a:close/>
              </a:path>
            </a:pathLst>
          </a:custGeom>
          <a:solidFill>
            <a:srgbClr val="4285F4"/>
          </a:solidFill>
          <a:ln>
            <a:noFill/>
          </a:ln>
        </p:spPr>
      </p:sp>
      <p:grpSp>
        <p:nvGrpSpPr>
          <p:cNvPr id="20" name="Group 20"/>
          <p:cNvGrpSpPr/>
          <p:nvPr/>
        </p:nvGrpSpPr>
        <p:grpSpPr>
          <a:xfrm>
            <a:off x="571500" y="1333500"/>
            <a:ext cx="3429000" cy="4572000"/>
            <a:chOff x="571500" y="1333500"/>
            <a:chExt cx="3429000" cy="4572000"/>
          </a:xfrm>
          <a:effectLst>
            <a:outerShdw blurRad="114300" dist="38100" dir="10799140" algn="tl" rotWithShape="0">
              <a:srgbClr val="000000">
                <a:alpha val="25000"/>
              </a:srgbClr>
            </a:outerShdw>
          </a:effectLst>
        </p:grpSpPr>
        <p:sp>
          <p:nvSpPr>
            <p:cNvPr id="6" name="Freeform 6"/>
            <p:cNvSpPr/>
            <p:nvPr/>
          </p:nvSpPr>
          <p:spPr>
            <a:xfrm>
              <a:off x="571500" y="1333500"/>
              <a:ext cx="3429000" cy="4572000"/>
            </a:xfrm>
            <a:custGeom>
              <a:avLst/>
              <a:gdLst/>
              <a:ahLst/>
              <a:cxnLst/>
              <a:rect l="l" t="t" r="r" b="b"/>
              <a:pathLst>
                <a:path w="3429000" h="4572000">
                  <a:moveTo>
                    <a:pt x="152400" y="0"/>
                  </a:moveTo>
                  <a:lnTo>
                    <a:pt x="3276600" y="0"/>
                  </a:lnTo>
                  <a:cubicBezTo>
                    <a:pt x="3360768" y="0"/>
                    <a:pt x="3429000" y="68232"/>
                    <a:pt x="3429000" y="152400"/>
                  </a:cubicBezTo>
                  <a:lnTo>
                    <a:pt x="3429000" y="4419600"/>
                  </a:lnTo>
                  <a:cubicBezTo>
                    <a:pt x="3429000" y="4503768"/>
                    <a:pt x="3360768" y="4572000"/>
                    <a:pt x="3276600" y="4572000"/>
                  </a:cubicBezTo>
                  <a:lnTo>
                    <a:pt x="152400" y="4572000"/>
                  </a:lnTo>
                  <a:cubicBezTo>
                    <a:pt x="68232" y="4572000"/>
                    <a:pt x="0" y="4503768"/>
                    <a:pt x="0" y="441960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4285F4"/>
              </a:solidFill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</p:sp>
        <p:sp>
          <p:nvSpPr>
            <p:cNvPr id="7" name="Freeform 7"/>
            <p:cNvSpPr/>
            <p:nvPr/>
          </p:nvSpPr>
          <p:spPr>
            <a:xfrm>
              <a:off x="571500" y="1333500"/>
              <a:ext cx="3429000" cy="95250"/>
            </a:xfrm>
            <a:custGeom>
              <a:avLst/>
              <a:gdLst/>
              <a:ahLst/>
              <a:cxnLst/>
              <a:rect l="l" t="t" r="r" b="b"/>
              <a:pathLst>
                <a:path w="3429000" h="95250">
                  <a:moveTo>
                    <a:pt x="152400" y="0"/>
                  </a:moveTo>
                  <a:lnTo>
                    <a:pt x="3276600" y="0"/>
                  </a:lnTo>
                  <a:cubicBezTo>
                    <a:pt x="3360768" y="0"/>
                    <a:pt x="3429000" y="21322"/>
                    <a:pt x="3429000" y="47625"/>
                  </a:cubicBezTo>
                  <a:lnTo>
                    <a:pt x="3429000" y="47625"/>
                  </a:lnTo>
                  <a:cubicBezTo>
                    <a:pt x="3429000" y="73928"/>
                    <a:pt x="3360768" y="95250"/>
                    <a:pt x="3276600" y="95250"/>
                  </a:cubicBezTo>
                  <a:lnTo>
                    <a:pt x="152400" y="95250"/>
                  </a:lnTo>
                  <a:cubicBezTo>
                    <a:pt x="68232" y="95250"/>
                    <a:pt x="0" y="73928"/>
                    <a:pt x="0" y="47625"/>
                  </a:cubicBezTo>
                  <a:lnTo>
                    <a:pt x="0" y="47625"/>
                  </a:lnTo>
                  <a:cubicBezTo>
                    <a:pt x="0" y="2132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</p:sp>
        <p:sp>
          <p:nvSpPr>
            <p:cNvPr id="8" name="Ellipse 8"/>
            <p:cNvSpPr/>
            <p:nvPr/>
          </p:nvSpPr>
          <p:spPr>
            <a:xfrm>
              <a:off x="1952625" y="1666875"/>
              <a:ext cx="666750" cy="666750"/>
            </a:xfrm>
            <a:prstGeom prst="ellipse">
              <a:avLst/>
            </a:prstGeom>
            <a:solidFill>
              <a:srgbClr val="E8F0FE"/>
            </a:solidFill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</p:sp>
        <p:sp>
          <p:nvSpPr>
            <p:cNvPr id="9" name="TextBox 9"/>
            <p:cNvSpPr txBox="1"/>
            <p:nvPr/>
          </p:nvSpPr>
          <p:spPr>
            <a:xfrm>
              <a:off x="2034826" y="1851660"/>
              <a:ext cx="502348" cy="54864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2700" dirty="0">
                  <a:solidFill>
                    <a:srgbClr val="000000"/>
                  </a:solidFill>
                  <a:latin typeface="Segoe UI"/>
                  <a:ea typeface="Microsoft YaHei"/>
                  <a:cs typeface="Segoe UI"/>
                </a:rPr>
                <a:t>⚙️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297199" y="2536508"/>
              <a:ext cx="1977602" cy="33528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1A237E"/>
                  </a:solidFill>
                  <a:latin typeface="Segoe UI"/>
                  <a:ea typeface="Microsoft YaHei"/>
                  <a:cs typeface="Segoe UI"/>
                </a:rPr>
                <a:t>Smart Resource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670421" y="2803208"/>
              <a:ext cx="1231159" cy="33528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1A237E"/>
                  </a:solidFill>
                  <a:latin typeface="Segoe UI"/>
                  <a:ea typeface="Microsoft YaHei"/>
                  <a:cs typeface="Segoe UI"/>
                </a:rPr>
                <a:t>Scheduler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842010" y="3204210"/>
              <a:ext cx="2606802" cy="24384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ML-powered dynamic resource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842010" y="3432810"/>
              <a:ext cx="2212467" cy="24384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allocation system for GCP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842010" y="3661410"/>
              <a:ext cx="1143381" cy="24384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data centers</a:t>
              </a:r>
            </a:p>
          </p:txBody>
        </p:sp>
        <p:sp>
          <p:nvSpPr>
            <p:cNvPr id="15" name="Line 15"/>
            <p:cNvSpPr/>
            <p:nvPr/>
          </p:nvSpPr>
          <p:spPr>
            <a:xfrm>
              <a:off x="857250" y="4095750"/>
              <a:ext cx="2857500" cy="9525"/>
            </a:xfrm>
            <a:custGeom>
              <a:avLst/>
              <a:gdLst/>
              <a:ahLst/>
              <a:cxnLst/>
              <a:rect l="l" t="t" r="r" b="b"/>
              <a:pathLst>
                <a:path w="2857500" h="9525">
                  <a:moveTo>
                    <a:pt x="0" y="0"/>
                  </a:moveTo>
                  <a:lnTo>
                    <a:pt x="2857500" y="0"/>
                  </a:lnTo>
                </a:path>
              </a:pathLst>
            </a:custGeom>
            <a:noFill/>
            <a:ln w="9525">
              <a:solidFill>
                <a:srgbClr val="E8EAED"/>
              </a:solidFill>
            </a:ln>
          </p:spPr>
        </p:sp>
        <p:sp>
          <p:nvSpPr>
            <p:cNvPr id="16" name="TextBox 16"/>
            <p:cNvSpPr txBox="1"/>
            <p:nvPr/>
          </p:nvSpPr>
          <p:spPr>
            <a:xfrm>
              <a:off x="1642170" y="4089082"/>
              <a:ext cx="1287661" cy="64008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3150" b="1" dirty="0">
                  <a:solidFill>
                    <a:srgbClr val="4285F4"/>
                  </a:solidFill>
                  <a:latin typeface="Segoe UI"/>
                  <a:ea typeface="Microsoft YaHei"/>
                  <a:cs typeface="Segoe UI"/>
                </a:rPr>
                <a:t>+100%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1416368" y="4585335"/>
              <a:ext cx="1739265" cy="24384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20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Resource Utilization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1725339" y="4883468"/>
              <a:ext cx="1121321" cy="57912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2850" b="1" dirty="0">
                  <a:solidFill>
                    <a:srgbClr val="34A853"/>
                  </a:solidFill>
                  <a:latin typeface="Segoe UI"/>
                  <a:ea typeface="Microsoft YaHei"/>
                  <a:cs typeface="Segoe UI"/>
                </a:rPr>
                <a:t>$28M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1442656" y="5347335"/>
              <a:ext cx="1686687" cy="24384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20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Annual Cost Savings</a:t>
              </a:r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4381500" y="1333500"/>
            <a:ext cx="3429000" cy="4572000"/>
            <a:chOff x="4381500" y="1333500"/>
            <a:chExt cx="3429000" cy="4572000"/>
          </a:xfrm>
          <a:effectLst>
            <a:outerShdw blurRad="114300" dist="38100" dir="10799140" algn="tl" rotWithShape="0">
              <a:srgbClr val="000000">
                <a:alpha val="25000"/>
              </a:srgbClr>
            </a:outerShdw>
          </a:effectLst>
        </p:grpSpPr>
        <p:sp>
          <p:nvSpPr>
            <p:cNvPr id="21" name="Freeform 21"/>
            <p:cNvSpPr/>
            <p:nvPr/>
          </p:nvSpPr>
          <p:spPr>
            <a:xfrm>
              <a:off x="4381500" y="1333500"/>
              <a:ext cx="3429000" cy="4572000"/>
            </a:xfrm>
            <a:custGeom>
              <a:avLst/>
              <a:gdLst/>
              <a:ahLst/>
              <a:cxnLst/>
              <a:rect l="l" t="t" r="r" b="b"/>
              <a:pathLst>
                <a:path w="3429000" h="4572000">
                  <a:moveTo>
                    <a:pt x="152400" y="0"/>
                  </a:moveTo>
                  <a:lnTo>
                    <a:pt x="3276600" y="0"/>
                  </a:lnTo>
                  <a:cubicBezTo>
                    <a:pt x="3360768" y="0"/>
                    <a:pt x="3429000" y="68232"/>
                    <a:pt x="3429000" y="152400"/>
                  </a:cubicBezTo>
                  <a:lnTo>
                    <a:pt x="3429000" y="4419600"/>
                  </a:lnTo>
                  <a:cubicBezTo>
                    <a:pt x="3429000" y="4503768"/>
                    <a:pt x="3360768" y="4572000"/>
                    <a:pt x="3276600" y="4572000"/>
                  </a:cubicBezTo>
                  <a:lnTo>
                    <a:pt x="152400" y="4572000"/>
                  </a:lnTo>
                  <a:cubicBezTo>
                    <a:pt x="68232" y="4572000"/>
                    <a:pt x="0" y="4503768"/>
                    <a:pt x="0" y="441960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4A853"/>
              </a:solidFill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</p:sp>
        <p:sp>
          <p:nvSpPr>
            <p:cNvPr id="22" name="Freeform 22"/>
            <p:cNvSpPr/>
            <p:nvPr/>
          </p:nvSpPr>
          <p:spPr>
            <a:xfrm>
              <a:off x="4381500" y="1333500"/>
              <a:ext cx="3429000" cy="95250"/>
            </a:xfrm>
            <a:custGeom>
              <a:avLst/>
              <a:gdLst/>
              <a:ahLst/>
              <a:cxnLst/>
              <a:rect l="l" t="t" r="r" b="b"/>
              <a:pathLst>
                <a:path w="3429000" h="95250">
                  <a:moveTo>
                    <a:pt x="152400" y="0"/>
                  </a:moveTo>
                  <a:lnTo>
                    <a:pt x="3276600" y="0"/>
                  </a:lnTo>
                  <a:cubicBezTo>
                    <a:pt x="3360768" y="0"/>
                    <a:pt x="3429000" y="21322"/>
                    <a:pt x="3429000" y="47625"/>
                  </a:cubicBezTo>
                  <a:lnTo>
                    <a:pt x="3429000" y="47625"/>
                  </a:lnTo>
                  <a:cubicBezTo>
                    <a:pt x="3429000" y="73928"/>
                    <a:pt x="3360768" y="95250"/>
                    <a:pt x="3276600" y="95250"/>
                  </a:cubicBezTo>
                  <a:lnTo>
                    <a:pt x="152400" y="95250"/>
                  </a:lnTo>
                  <a:cubicBezTo>
                    <a:pt x="68232" y="95250"/>
                    <a:pt x="0" y="73928"/>
                    <a:pt x="0" y="47625"/>
                  </a:cubicBezTo>
                  <a:lnTo>
                    <a:pt x="0" y="47625"/>
                  </a:lnTo>
                  <a:cubicBezTo>
                    <a:pt x="0" y="2132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34A853"/>
            </a:solidFill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</p:sp>
        <p:sp>
          <p:nvSpPr>
            <p:cNvPr id="23" name="Ellipse 23"/>
            <p:cNvSpPr/>
            <p:nvPr/>
          </p:nvSpPr>
          <p:spPr>
            <a:xfrm>
              <a:off x="5762625" y="1666875"/>
              <a:ext cx="666750" cy="666750"/>
            </a:xfrm>
            <a:prstGeom prst="ellipse">
              <a:avLst/>
            </a:prstGeom>
            <a:solidFill>
              <a:srgbClr val="E6F4EA"/>
            </a:solidFill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</p:sp>
        <p:sp>
          <p:nvSpPr>
            <p:cNvPr id="24" name="TextBox 24"/>
            <p:cNvSpPr txBox="1"/>
            <p:nvPr/>
          </p:nvSpPr>
          <p:spPr>
            <a:xfrm>
              <a:off x="5953268" y="1851660"/>
              <a:ext cx="285464" cy="54864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2700" dirty="0">
                  <a:solidFill>
                    <a:srgbClr val="000000"/>
                  </a:solidFill>
                  <a:latin typeface="Segoe UI"/>
                  <a:ea typeface="Microsoft YaHei"/>
                  <a:cs typeface="Segoe UI"/>
                </a:rPr>
                <a:t>🌐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4955380" y="2536508"/>
              <a:ext cx="2281240" cy="33528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1A237E"/>
                  </a:solidFill>
                  <a:latin typeface="Segoe UI"/>
                  <a:ea typeface="Microsoft YaHei"/>
                  <a:cs typeface="Segoe UI"/>
                </a:rPr>
                <a:t>Cross-Region Sync</a:t>
              </a: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5284321" y="2803208"/>
              <a:ext cx="1623358" cy="33528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1A237E"/>
                  </a:solidFill>
                  <a:latin typeface="Segoe UI"/>
                  <a:ea typeface="Microsoft YaHei"/>
                  <a:cs typeface="Segoe UI"/>
                </a:rPr>
                <a:t>Optimization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4652010" y="3204210"/>
              <a:ext cx="2720721" cy="24384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Intelligent routing and adaptive</a:t>
              </a: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4652010" y="3432810"/>
              <a:ext cx="2405253" cy="24384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compression for global data</a:t>
              </a: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4652010" y="3661410"/>
              <a:ext cx="1388745" cy="24384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synchronization</a:t>
              </a:r>
            </a:p>
          </p:txBody>
        </p:sp>
        <p:sp>
          <p:nvSpPr>
            <p:cNvPr id="30" name="Line 30"/>
            <p:cNvSpPr/>
            <p:nvPr/>
          </p:nvSpPr>
          <p:spPr>
            <a:xfrm>
              <a:off x="4667250" y="4095750"/>
              <a:ext cx="2857500" cy="9525"/>
            </a:xfrm>
            <a:custGeom>
              <a:avLst/>
              <a:gdLst/>
              <a:ahLst/>
              <a:cxnLst/>
              <a:rect l="l" t="t" r="r" b="b"/>
              <a:pathLst>
                <a:path w="2857500" h="9525">
                  <a:moveTo>
                    <a:pt x="0" y="0"/>
                  </a:moveTo>
                  <a:lnTo>
                    <a:pt x="2857500" y="0"/>
                  </a:lnTo>
                </a:path>
              </a:pathLst>
            </a:custGeom>
            <a:noFill/>
            <a:ln w="9525">
              <a:solidFill>
                <a:srgbClr val="E8EAED"/>
              </a:solidFill>
            </a:ln>
          </p:spPr>
        </p:sp>
        <p:sp>
          <p:nvSpPr>
            <p:cNvPr id="31" name="TextBox 31"/>
            <p:cNvSpPr txBox="1"/>
            <p:nvPr/>
          </p:nvSpPr>
          <p:spPr>
            <a:xfrm>
              <a:off x="5524629" y="4089082"/>
              <a:ext cx="1142743" cy="64008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3150" b="1" dirty="0">
                  <a:solidFill>
                    <a:srgbClr val="34A853"/>
                  </a:solidFill>
                  <a:latin typeface="Segoe UI"/>
                  <a:ea typeface="Microsoft YaHei"/>
                  <a:cs typeface="Segoe UI"/>
                </a:rPr>
                <a:t>-82%</a:t>
              </a:r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5524310" y="4585335"/>
              <a:ext cx="1143381" cy="24384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20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Sync Latency</a:t>
              </a:r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5579045" y="4883468"/>
              <a:ext cx="1033910" cy="57912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2850" b="1" dirty="0">
                  <a:solidFill>
                    <a:srgbClr val="4285F4"/>
                  </a:solidFill>
                  <a:latin typeface="Segoe UI"/>
                  <a:ea typeface="Microsoft YaHei"/>
                  <a:cs typeface="Segoe UI"/>
                </a:rPr>
                <a:t>-63%</a:t>
              </a:r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5384102" y="5347335"/>
              <a:ext cx="1423797" cy="24384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20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Bandwidth Usage</a:t>
              </a:r>
            </a:p>
          </p:txBody>
        </p:sp>
      </p:grpSp>
      <p:grpSp>
        <p:nvGrpSpPr>
          <p:cNvPr id="50" name="Group 50"/>
          <p:cNvGrpSpPr/>
          <p:nvPr/>
        </p:nvGrpSpPr>
        <p:grpSpPr>
          <a:xfrm>
            <a:off x="8191500" y="1333500"/>
            <a:ext cx="3429000" cy="4572000"/>
            <a:chOff x="8191500" y="1333500"/>
            <a:chExt cx="3429000" cy="4572000"/>
          </a:xfrm>
          <a:effectLst>
            <a:outerShdw blurRad="114300" dist="38100" dir="10799140" algn="tl" rotWithShape="0">
              <a:srgbClr val="000000">
                <a:alpha val="25000"/>
              </a:srgbClr>
            </a:outerShdw>
          </a:effectLst>
        </p:grpSpPr>
        <p:sp>
          <p:nvSpPr>
            <p:cNvPr id="36" name="Freeform 36"/>
            <p:cNvSpPr/>
            <p:nvPr/>
          </p:nvSpPr>
          <p:spPr>
            <a:xfrm>
              <a:off x="8191500" y="1333500"/>
              <a:ext cx="3429000" cy="4572000"/>
            </a:xfrm>
            <a:custGeom>
              <a:avLst/>
              <a:gdLst/>
              <a:ahLst/>
              <a:cxnLst/>
              <a:rect l="l" t="t" r="r" b="b"/>
              <a:pathLst>
                <a:path w="3429000" h="4572000">
                  <a:moveTo>
                    <a:pt x="152400" y="0"/>
                  </a:moveTo>
                  <a:lnTo>
                    <a:pt x="3276600" y="0"/>
                  </a:lnTo>
                  <a:cubicBezTo>
                    <a:pt x="3360768" y="0"/>
                    <a:pt x="3429000" y="68232"/>
                    <a:pt x="3429000" y="152400"/>
                  </a:cubicBezTo>
                  <a:lnTo>
                    <a:pt x="3429000" y="4419600"/>
                  </a:lnTo>
                  <a:cubicBezTo>
                    <a:pt x="3429000" y="4503768"/>
                    <a:pt x="3360768" y="4572000"/>
                    <a:pt x="3276600" y="4572000"/>
                  </a:cubicBezTo>
                  <a:lnTo>
                    <a:pt x="152400" y="4572000"/>
                  </a:lnTo>
                  <a:cubicBezTo>
                    <a:pt x="68232" y="4572000"/>
                    <a:pt x="0" y="4503768"/>
                    <a:pt x="0" y="441960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EA4335"/>
              </a:solidFill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</p:sp>
        <p:sp>
          <p:nvSpPr>
            <p:cNvPr id="37" name="Freeform 37"/>
            <p:cNvSpPr/>
            <p:nvPr/>
          </p:nvSpPr>
          <p:spPr>
            <a:xfrm>
              <a:off x="8191500" y="1333500"/>
              <a:ext cx="3429000" cy="95250"/>
            </a:xfrm>
            <a:custGeom>
              <a:avLst/>
              <a:gdLst/>
              <a:ahLst/>
              <a:cxnLst/>
              <a:rect l="l" t="t" r="r" b="b"/>
              <a:pathLst>
                <a:path w="3429000" h="95250">
                  <a:moveTo>
                    <a:pt x="152400" y="0"/>
                  </a:moveTo>
                  <a:lnTo>
                    <a:pt x="3276600" y="0"/>
                  </a:lnTo>
                  <a:cubicBezTo>
                    <a:pt x="3360768" y="0"/>
                    <a:pt x="3429000" y="21322"/>
                    <a:pt x="3429000" y="47625"/>
                  </a:cubicBezTo>
                  <a:lnTo>
                    <a:pt x="3429000" y="47625"/>
                  </a:lnTo>
                  <a:cubicBezTo>
                    <a:pt x="3429000" y="73928"/>
                    <a:pt x="3360768" y="95250"/>
                    <a:pt x="3276600" y="95250"/>
                  </a:cubicBezTo>
                  <a:lnTo>
                    <a:pt x="152400" y="95250"/>
                  </a:lnTo>
                  <a:cubicBezTo>
                    <a:pt x="68232" y="95250"/>
                    <a:pt x="0" y="73928"/>
                    <a:pt x="0" y="47625"/>
                  </a:cubicBezTo>
                  <a:lnTo>
                    <a:pt x="0" y="47625"/>
                  </a:lnTo>
                  <a:cubicBezTo>
                    <a:pt x="0" y="2132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EA4335"/>
            </a:solidFill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</p:sp>
        <p:sp>
          <p:nvSpPr>
            <p:cNvPr id="38" name="Ellipse 38"/>
            <p:cNvSpPr/>
            <p:nvPr/>
          </p:nvSpPr>
          <p:spPr>
            <a:xfrm>
              <a:off x="9572625" y="1666875"/>
              <a:ext cx="666750" cy="666750"/>
            </a:xfrm>
            <a:prstGeom prst="ellipse">
              <a:avLst/>
            </a:prstGeom>
            <a:solidFill>
              <a:srgbClr val="FCE8E6"/>
            </a:solidFill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</p:sp>
        <p:sp>
          <p:nvSpPr>
            <p:cNvPr id="39" name="TextBox 39"/>
            <p:cNvSpPr txBox="1"/>
            <p:nvPr/>
          </p:nvSpPr>
          <p:spPr>
            <a:xfrm>
              <a:off x="9763268" y="1851660"/>
              <a:ext cx="285464" cy="54864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2700" dirty="0">
                  <a:solidFill>
                    <a:srgbClr val="000000"/>
                  </a:solidFill>
                  <a:latin typeface="Segoe UI"/>
                  <a:ea typeface="Microsoft YaHei"/>
                  <a:cs typeface="Segoe UI"/>
                </a:rPr>
                <a:t>🔄</a:t>
              </a:r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8980457" y="2536508"/>
              <a:ext cx="1851086" cy="33528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1A237E"/>
                  </a:solidFill>
                  <a:latin typeface="Segoe UI"/>
                  <a:ea typeface="Microsoft YaHei"/>
                  <a:cs typeface="Segoe UI"/>
                </a:rPr>
                <a:t>Auto-Recovery</a:t>
              </a:r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9442240" y="2803208"/>
              <a:ext cx="927521" cy="33528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1A237E"/>
                  </a:solidFill>
                  <a:latin typeface="Segoe UI"/>
                  <a:ea typeface="Microsoft YaHei"/>
                  <a:cs typeface="Segoe UI"/>
                </a:rPr>
                <a:t>System</a:t>
              </a:r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8462010" y="3204210"/>
              <a:ext cx="2256282" cy="24384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Automated fault diagnosis</a:t>
              </a:r>
            </a:p>
          </p:txBody>
        </p:sp>
        <p:sp>
          <p:nvSpPr>
            <p:cNvPr id="43" name="TextBox 43"/>
            <p:cNvSpPr txBox="1"/>
            <p:nvPr/>
          </p:nvSpPr>
          <p:spPr>
            <a:xfrm>
              <a:off x="8462010" y="3432810"/>
              <a:ext cx="2335149" cy="24384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and recovery workflow for</a:t>
              </a:r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8462010" y="3661410"/>
              <a:ext cx="1712976" cy="24384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production systems</a:t>
              </a:r>
            </a:p>
          </p:txBody>
        </p:sp>
        <p:sp>
          <p:nvSpPr>
            <p:cNvPr id="45" name="Line 45"/>
            <p:cNvSpPr/>
            <p:nvPr/>
          </p:nvSpPr>
          <p:spPr>
            <a:xfrm>
              <a:off x="8477250" y="4095750"/>
              <a:ext cx="2857500" cy="9525"/>
            </a:xfrm>
            <a:custGeom>
              <a:avLst/>
              <a:gdLst/>
              <a:ahLst/>
              <a:cxnLst/>
              <a:rect l="l" t="t" r="r" b="b"/>
              <a:pathLst>
                <a:path w="2857500" h="9525">
                  <a:moveTo>
                    <a:pt x="0" y="0"/>
                  </a:moveTo>
                  <a:lnTo>
                    <a:pt x="2857500" y="0"/>
                  </a:lnTo>
                </a:path>
              </a:pathLst>
            </a:custGeom>
            <a:noFill/>
            <a:ln w="9525">
              <a:solidFill>
                <a:srgbClr val="E8EAED"/>
              </a:solidFill>
            </a:ln>
          </p:spPr>
        </p:sp>
        <p:sp>
          <p:nvSpPr>
            <p:cNvPr id="46" name="TextBox 46"/>
            <p:cNvSpPr txBox="1"/>
            <p:nvPr/>
          </p:nvSpPr>
          <p:spPr>
            <a:xfrm>
              <a:off x="9334629" y="4089082"/>
              <a:ext cx="1142743" cy="64008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3150" b="1" dirty="0">
                  <a:solidFill>
                    <a:srgbClr val="EA4335"/>
                  </a:solidFill>
                  <a:latin typeface="Segoe UI"/>
                  <a:ea typeface="Microsoft YaHei"/>
                  <a:cs typeface="Segoe UI"/>
                </a:rPr>
                <a:t>-82%</a:t>
              </a:r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9242298" y="4585335"/>
              <a:ext cx="1327404" cy="24384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20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MTTR Reduction</a:t>
              </a:r>
            </a:p>
          </p:txBody>
        </p:sp>
        <p:sp>
          <p:nvSpPr>
            <p:cNvPr id="48" name="TextBox 48"/>
            <p:cNvSpPr txBox="1"/>
            <p:nvPr/>
          </p:nvSpPr>
          <p:spPr>
            <a:xfrm>
              <a:off x="9148665" y="4883468"/>
              <a:ext cx="1514670" cy="57912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2850" b="1" dirty="0">
                  <a:solidFill>
                    <a:srgbClr val="4285F4"/>
                  </a:solidFill>
                  <a:latin typeface="Segoe UI"/>
                  <a:ea typeface="Microsoft YaHei"/>
                  <a:cs typeface="Segoe UI"/>
                </a:rPr>
                <a:t>99.99%</a:t>
              </a:r>
            </a:p>
          </p:txBody>
        </p:sp>
        <p:sp>
          <p:nvSpPr>
            <p:cNvPr id="49" name="TextBox 49"/>
            <p:cNvSpPr txBox="1"/>
            <p:nvPr/>
          </p:nvSpPr>
          <p:spPr>
            <a:xfrm>
              <a:off x="9088946" y="5347335"/>
              <a:ext cx="1634109" cy="24384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20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System Availability</a:t>
              </a:r>
            </a:p>
          </p:txBody>
        </p:sp>
      </p:grpSp>
      <p:sp>
        <p:nvSpPr>
          <p:cNvPr id="51" name="TextBox 51"/>
          <p:cNvSpPr txBox="1"/>
          <p:nvPr/>
        </p:nvSpPr>
        <p:spPr>
          <a:xfrm>
            <a:off x="11438477" y="6554152"/>
            <a:ext cx="195358" cy="213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1050" dirty="0">
                <a:solidFill>
                  <a:srgbClr val="5F6368"/>
                </a:solidFill>
                <a:latin typeface="Segoe UI"/>
                <a:ea typeface="Microsoft YaHei"/>
                <a:cs typeface="Segoe UI"/>
              </a:rPr>
              <a:t>03</a:t>
            </a:r>
          </a:p>
        </p:txBody>
      </p:sp>
    </p:spTree>
  </p:cSld>
  <p:clrMapOvr>
    <a:masterClrMapping/>
  </p:clrMapOvr>
  <p:transition dur="400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  <p:sp>
        <p:nvSpPr>
          <p:cNvPr id="3" name="Rectangle 3"/>
          <p:cNvSpPr/>
          <p:nvPr/>
        </p:nvSpPr>
        <p:spPr>
          <a:xfrm>
            <a:off x="0" y="0"/>
            <a:ext cx="12192000" cy="57150"/>
          </a:xfrm>
          <a:prstGeom prst="rect">
            <a:avLst/>
          </a:prstGeom>
          <a:gradFill>
            <a:gsLst>
              <a:gs pos="0">
                <a:srgbClr val="4285F4"/>
              </a:gs>
              <a:gs pos="50000">
                <a:srgbClr val="34A853"/>
              </a:gs>
              <a:gs pos="100000">
                <a:srgbClr val="4285F4"/>
              </a:gs>
            </a:gsLst>
            <a:lin ang="0" scaled="1"/>
          </a:gradFill>
          <a:ln>
            <a:noFill/>
          </a:ln>
        </p:spPr>
      </p:sp>
      <p:sp>
        <p:nvSpPr>
          <p:cNvPr id="4" name="TextBox 4"/>
          <p:cNvSpPr txBox="1"/>
          <p:nvPr/>
        </p:nvSpPr>
        <p:spPr>
          <a:xfrm>
            <a:off x="527685" y="437198"/>
            <a:ext cx="6780316" cy="7010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3450" b="1" dirty="0">
                <a:solidFill>
                  <a:srgbClr val="1A237E"/>
                </a:solidFill>
                <a:latin typeface="Segoe UI"/>
                <a:ea typeface="Microsoft YaHei"/>
                <a:cs typeface="Segoe UI"/>
              </a:rPr>
              <a:t>Smart Resource Scheduler</a:t>
            </a:r>
          </a:p>
        </p:txBody>
      </p:sp>
      <p:sp>
        <p:nvSpPr>
          <p:cNvPr id="5" name="Freeform 5"/>
          <p:cNvSpPr/>
          <p:nvPr/>
        </p:nvSpPr>
        <p:spPr>
          <a:xfrm>
            <a:off x="571500" y="952500"/>
            <a:ext cx="1333500" cy="38100"/>
          </a:xfrm>
          <a:custGeom>
            <a:avLst/>
            <a:gdLst/>
            <a:ahLst/>
            <a:cxnLst/>
            <a:rect l="l" t="t" r="r" b="b"/>
            <a:pathLst>
              <a:path w="1333500" h="38100">
                <a:moveTo>
                  <a:pt x="19050" y="0"/>
                </a:moveTo>
                <a:lnTo>
                  <a:pt x="1314450" y="0"/>
                </a:lnTo>
                <a:cubicBezTo>
                  <a:pt x="1324971" y="0"/>
                  <a:pt x="1333500" y="8529"/>
                  <a:pt x="1333500" y="19050"/>
                </a:cubicBezTo>
                <a:lnTo>
                  <a:pt x="1333500" y="19050"/>
                </a:lnTo>
                <a:cubicBezTo>
                  <a:pt x="1333500" y="29571"/>
                  <a:pt x="1324971" y="38100"/>
                  <a:pt x="1314450" y="38100"/>
                </a:cubicBezTo>
                <a:lnTo>
                  <a:pt x="19050" y="38100"/>
                </a:lnTo>
                <a:cubicBezTo>
                  <a:pt x="8529" y="38100"/>
                  <a:pt x="0" y="29571"/>
                  <a:pt x="0" y="19050"/>
                </a:cubicBezTo>
                <a:lnTo>
                  <a:pt x="0" y="19050"/>
                </a:lnTo>
                <a:cubicBezTo>
                  <a:pt x="0" y="8529"/>
                  <a:pt x="8529" y="0"/>
                  <a:pt x="19050" y="0"/>
                </a:cubicBezTo>
                <a:close/>
              </a:path>
            </a:pathLst>
          </a:custGeom>
          <a:solidFill>
            <a:srgbClr val="4285F4"/>
          </a:solidFill>
          <a:ln>
            <a:noFill/>
          </a:ln>
        </p:spPr>
      </p:sp>
      <p:grpSp>
        <p:nvGrpSpPr>
          <p:cNvPr id="28" name="Group 28"/>
          <p:cNvGrpSpPr/>
          <p:nvPr/>
        </p:nvGrpSpPr>
        <p:grpSpPr>
          <a:xfrm>
            <a:off x="571500" y="1333500"/>
            <a:ext cx="4572000" cy="4953000"/>
            <a:chOff x="571500" y="1333500"/>
            <a:chExt cx="4572000" cy="4953000"/>
          </a:xfrm>
        </p:grpSpPr>
        <p:sp>
          <p:nvSpPr>
            <p:cNvPr id="6" name="Freeform 6"/>
            <p:cNvSpPr/>
            <p:nvPr/>
          </p:nvSpPr>
          <p:spPr>
            <a:xfrm>
              <a:off x="571500" y="1333500"/>
              <a:ext cx="4572000" cy="4953000"/>
            </a:xfrm>
            <a:custGeom>
              <a:avLst/>
              <a:gdLst/>
              <a:ahLst/>
              <a:cxnLst/>
              <a:rect l="l" t="t" r="r" b="b"/>
              <a:pathLst>
                <a:path w="4572000" h="4953000">
                  <a:moveTo>
                    <a:pt x="152400" y="0"/>
                  </a:moveTo>
                  <a:lnTo>
                    <a:pt x="4419600" y="0"/>
                  </a:lnTo>
                  <a:cubicBezTo>
                    <a:pt x="4503768" y="0"/>
                    <a:pt x="4572000" y="68232"/>
                    <a:pt x="4572000" y="152400"/>
                  </a:cubicBezTo>
                  <a:lnTo>
                    <a:pt x="4572000" y="4800600"/>
                  </a:lnTo>
                  <a:cubicBezTo>
                    <a:pt x="4572000" y="4884768"/>
                    <a:pt x="4503768" y="4953000"/>
                    <a:pt x="4419600" y="4953000"/>
                  </a:cubicBezTo>
                  <a:lnTo>
                    <a:pt x="152400" y="4953000"/>
                  </a:lnTo>
                  <a:cubicBezTo>
                    <a:pt x="68232" y="4953000"/>
                    <a:pt x="0" y="4884768"/>
                    <a:pt x="0" y="480060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F8F9FA"/>
            </a:solidFill>
            <a:ln w="28575">
              <a:solidFill>
                <a:srgbClr val="4285F4"/>
              </a:solidFill>
            </a:ln>
            <a:effectLst>
              <a:outerShdw blurRad="114300" dist="28575" dir="10798854" algn="tl" rotWithShape="0">
                <a:srgbClr val="000000">
                  <a:alpha val="25000"/>
                </a:srgbClr>
              </a:outerShdw>
            </a:effectLst>
          </p:spPr>
        </p:sp>
        <p:sp>
          <p:nvSpPr>
            <p:cNvPr id="7" name="TextBox 7"/>
            <p:cNvSpPr txBox="1"/>
            <p:nvPr/>
          </p:nvSpPr>
          <p:spPr>
            <a:xfrm>
              <a:off x="836295" y="1536382"/>
              <a:ext cx="1433584" cy="3352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4285F4"/>
                  </a:solidFill>
                  <a:latin typeface="Segoe UI"/>
                  <a:ea typeface="Microsoft YaHei"/>
                  <a:cs typeface="Segoe UI"/>
                </a:rPr>
                <a:t>Background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840105" y="1902142"/>
              <a:ext cx="4017073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GCP data centers had significant compute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840105" y="2149792"/>
              <a:ext cx="4164949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resource waste, with utilization below 40%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840105" y="2397442"/>
              <a:ext cx="2272141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during off-peak hours.</a:t>
              </a:r>
            </a:p>
          </p:txBody>
        </p:sp>
        <p:sp>
          <p:nvSpPr>
            <p:cNvPr id="11" name="Line 11"/>
            <p:cNvSpPr/>
            <p:nvPr/>
          </p:nvSpPr>
          <p:spPr>
            <a:xfrm>
              <a:off x="857250" y="2857500"/>
              <a:ext cx="4000500" cy="9525"/>
            </a:xfrm>
            <a:custGeom>
              <a:avLst/>
              <a:gdLst/>
              <a:ahLst/>
              <a:cxnLst/>
              <a:rect l="l" t="t" r="r" b="b"/>
              <a:pathLst>
                <a:path w="4000500" h="9525">
                  <a:moveTo>
                    <a:pt x="0" y="0"/>
                  </a:moveTo>
                  <a:lnTo>
                    <a:pt x="4000500" y="0"/>
                  </a:lnTo>
                </a:path>
              </a:pathLst>
            </a:custGeom>
            <a:noFill/>
            <a:ln w="9525">
              <a:solidFill>
                <a:srgbClr val="E8EAED"/>
              </a:solidFill>
            </a:ln>
          </p:spPr>
        </p:sp>
        <p:sp>
          <p:nvSpPr>
            <p:cNvPr id="12" name="TextBox 12"/>
            <p:cNvSpPr txBox="1"/>
            <p:nvPr/>
          </p:nvSpPr>
          <p:spPr>
            <a:xfrm>
              <a:off x="836295" y="3012758"/>
              <a:ext cx="2230634" cy="3352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4285F4"/>
                  </a:solidFill>
                  <a:latin typeface="Segoe UI"/>
                  <a:ea typeface="Microsoft YaHei"/>
                  <a:cs typeface="Segoe UI"/>
                </a:rPr>
                <a:t>Technical Solution</a:t>
              </a:r>
            </a:p>
          </p:txBody>
        </p:sp>
        <p:grpSp>
          <p:nvGrpSpPr>
            <p:cNvPr id="15" name="Group 15"/>
            <p:cNvGrpSpPr/>
            <p:nvPr/>
          </p:nvGrpSpPr>
          <p:grpSpPr>
            <a:xfrm>
              <a:off x="819150" y="3426142"/>
              <a:ext cx="3441525" cy="274320"/>
              <a:chOff x="819150" y="3426142"/>
              <a:chExt cx="3441525" cy="274320"/>
            </a:xfrm>
          </p:grpSpPr>
          <p:sp>
            <p:nvSpPr>
              <p:cNvPr id="13" name="Ellipse 13"/>
              <p:cNvSpPr/>
              <p:nvPr/>
            </p:nvSpPr>
            <p:spPr>
              <a:xfrm>
                <a:off x="819150" y="3486150"/>
                <a:ext cx="76200" cy="76200"/>
              </a:xfrm>
              <a:prstGeom prst="ellipse">
                <a:avLst/>
              </a:prstGeom>
              <a:solidFill>
                <a:srgbClr val="4285F4"/>
              </a:solidFill>
              <a:ln>
                <a:noFill/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982980" y="3426142"/>
                <a:ext cx="3277695" cy="2743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ML-powered load prediction model</a:t>
                </a:r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>
              <a:off x="819150" y="3807142"/>
              <a:ext cx="3845719" cy="274320"/>
              <a:chOff x="819150" y="3807142"/>
              <a:chExt cx="3845719" cy="274320"/>
            </a:xfrm>
          </p:grpSpPr>
          <p:sp>
            <p:nvSpPr>
              <p:cNvPr id="16" name="Ellipse 16"/>
              <p:cNvSpPr/>
              <p:nvPr/>
            </p:nvSpPr>
            <p:spPr>
              <a:xfrm>
                <a:off x="819150" y="3867150"/>
                <a:ext cx="76200" cy="76200"/>
              </a:xfrm>
              <a:prstGeom prst="ellipse">
                <a:avLst/>
              </a:prstGeom>
              <a:solidFill>
                <a:srgbClr val="4285F4"/>
              </a:solidFill>
              <a:ln>
                <a:noFill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982980" y="3807142"/>
                <a:ext cx="3681889" cy="2743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Dynamic resource allocation algorithm</a:t>
                </a:r>
              </a:p>
            </p:txBody>
          </p:sp>
        </p:grpSp>
        <p:grpSp>
          <p:nvGrpSpPr>
            <p:cNvPr id="21" name="Group 21"/>
            <p:cNvGrpSpPr/>
            <p:nvPr/>
          </p:nvGrpSpPr>
          <p:grpSpPr>
            <a:xfrm>
              <a:off x="819150" y="4188142"/>
              <a:ext cx="3845719" cy="274320"/>
              <a:chOff x="819150" y="4188142"/>
              <a:chExt cx="3845719" cy="274320"/>
            </a:xfrm>
          </p:grpSpPr>
          <p:sp>
            <p:nvSpPr>
              <p:cNvPr id="19" name="Ellipse 19"/>
              <p:cNvSpPr/>
              <p:nvPr/>
            </p:nvSpPr>
            <p:spPr>
              <a:xfrm>
                <a:off x="819150" y="4248150"/>
                <a:ext cx="76200" cy="76200"/>
              </a:xfrm>
              <a:prstGeom prst="ellipse">
                <a:avLst/>
              </a:prstGeom>
              <a:solidFill>
                <a:srgbClr val="4285F4"/>
              </a:solidFill>
              <a:ln>
                <a:noFill/>
              </a:ln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982980" y="4188142"/>
                <a:ext cx="3681889" cy="2743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Real-time monitoring and auto-scaling</a:t>
                </a:r>
              </a:p>
            </p:txBody>
          </p:sp>
        </p:grpSp>
        <p:grpSp>
          <p:nvGrpSpPr>
            <p:cNvPr id="24" name="Group 24"/>
            <p:cNvGrpSpPr/>
            <p:nvPr/>
          </p:nvGrpSpPr>
          <p:grpSpPr>
            <a:xfrm>
              <a:off x="819150" y="4569142"/>
              <a:ext cx="3707701" cy="274320"/>
              <a:chOff x="819150" y="4569142"/>
              <a:chExt cx="3707701" cy="274320"/>
            </a:xfrm>
          </p:grpSpPr>
          <p:sp>
            <p:nvSpPr>
              <p:cNvPr id="22" name="Ellipse 22"/>
              <p:cNvSpPr/>
              <p:nvPr/>
            </p:nvSpPr>
            <p:spPr>
              <a:xfrm>
                <a:off x="819150" y="4629150"/>
                <a:ext cx="76200" cy="76200"/>
              </a:xfrm>
              <a:prstGeom prst="ellipse">
                <a:avLst/>
              </a:prstGeom>
              <a:solidFill>
                <a:srgbClr val="4285F4"/>
              </a:solidFill>
              <a:ln>
                <a:noFill/>
              </a:ln>
            </p:spPr>
          </p:sp>
          <p:sp>
            <p:nvSpPr>
              <p:cNvPr id="23" name="TextBox 23"/>
              <p:cNvSpPr txBox="1"/>
              <p:nvPr/>
            </p:nvSpPr>
            <p:spPr>
              <a:xfrm>
                <a:off x="982980" y="4569142"/>
                <a:ext cx="3543871" cy="2743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50K+ scheduling decisions per second</a:t>
                </a:r>
              </a:p>
            </p:txBody>
          </p:sp>
        </p:grpSp>
        <p:sp>
          <p:nvSpPr>
            <p:cNvPr id="25" name="Line 25"/>
            <p:cNvSpPr/>
            <p:nvPr/>
          </p:nvSpPr>
          <p:spPr>
            <a:xfrm>
              <a:off x="857250" y="5143500"/>
              <a:ext cx="4000500" cy="9525"/>
            </a:xfrm>
            <a:custGeom>
              <a:avLst/>
              <a:gdLst/>
              <a:ahLst/>
              <a:cxnLst/>
              <a:rect l="l" t="t" r="r" b="b"/>
              <a:pathLst>
                <a:path w="4000500" h="9525">
                  <a:moveTo>
                    <a:pt x="0" y="0"/>
                  </a:moveTo>
                  <a:lnTo>
                    <a:pt x="4000500" y="0"/>
                  </a:lnTo>
                </a:path>
              </a:pathLst>
            </a:custGeom>
            <a:noFill/>
            <a:ln w="9525">
              <a:solidFill>
                <a:srgbClr val="E8EAED"/>
              </a:solidFill>
            </a:ln>
          </p:spPr>
        </p:sp>
        <p:sp>
          <p:nvSpPr>
            <p:cNvPr id="26" name="TextBox 26"/>
            <p:cNvSpPr txBox="1"/>
            <p:nvPr/>
          </p:nvSpPr>
          <p:spPr>
            <a:xfrm>
              <a:off x="836295" y="5298758"/>
              <a:ext cx="1370326" cy="3352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4285F4"/>
                  </a:solidFill>
                  <a:latin typeface="Segoe UI"/>
                  <a:ea typeface="Microsoft YaHei"/>
                  <a:cs typeface="Segoe UI"/>
                </a:rPr>
                <a:t>Tech Stack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840105" y="5664518"/>
              <a:ext cx="2863644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Go + Kubernetes + TensorFlow</a:t>
              </a:r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5497830" y="1392555"/>
            <a:ext cx="6122670" cy="4608195"/>
            <a:chOff x="5497830" y="1392555"/>
            <a:chExt cx="6122670" cy="4608195"/>
          </a:xfrm>
        </p:grpSpPr>
        <p:sp>
          <p:nvSpPr>
            <p:cNvPr id="29" name="TextBox 29"/>
            <p:cNvSpPr txBox="1"/>
            <p:nvPr/>
          </p:nvSpPr>
          <p:spPr>
            <a:xfrm>
              <a:off x="5497830" y="1392555"/>
              <a:ext cx="1840663" cy="4267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2100" b="1" dirty="0">
                  <a:solidFill>
                    <a:srgbClr val="1A237E"/>
                  </a:solidFill>
                  <a:latin typeface="Segoe UI"/>
                  <a:ea typeface="Microsoft YaHei"/>
                  <a:cs typeface="Segoe UI"/>
                </a:rPr>
                <a:t>Key Results</a:t>
              </a: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5505450" y="1933575"/>
              <a:ext cx="2855952" cy="3048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b="1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Resource Utilization Rate</a:t>
              </a:r>
            </a:p>
          </p:txBody>
        </p:sp>
        <p:sp>
          <p:nvSpPr>
            <p:cNvPr id="31" name="Freeform 31"/>
            <p:cNvSpPr/>
            <p:nvPr/>
          </p:nvSpPr>
          <p:spPr>
            <a:xfrm>
              <a:off x="5524500" y="2381250"/>
              <a:ext cx="2095500" cy="476250"/>
            </a:xfrm>
            <a:custGeom>
              <a:avLst/>
              <a:gdLst/>
              <a:ahLst/>
              <a:cxnLst/>
              <a:rect l="l" t="t" r="r" b="b"/>
              <a:pathLst>
                <a:path w="2095500" h="476250">
                  <a:moveTo>
                    <a:pt x="38100" y="0"/>
                  </a:moveTo>
                  <a:lnTo>
                    <a:pt x="2057400" y="0"/>
                  </a:lnTo>
                  <a:cubicBezTo>
                    <a:pt x="2078442" y="0"/>
                    <a:pt x="2095500" y="17058"/>
                    <a:pt x="2095500" y="38100"/>
                  </a:cubicBezTo>
                  <a:lnTo>
                    <a:pt x="2095500" y="438150"/>
                  </a:lnTo>
                  <a:cubicBezTo>
                    <a:pt x="2095500" y="459192"/>
                    <a:pt x="2078442" y="476250"/>
                    <a:pt x="2057400" y="476250"/>
                  </a:cubicBezTo>
                  <a:lnTo>
                    <a:pt x="38100" y="476250"/>
                  </a:lnTo>
                  <a:cubicBezTo>
                    <a:pt x="17058" y="476250"/>
                    <a:pt x="0" y="459192"/>
                    <a:pt x="0" y="438150"/>
                  </a:cubicBezTo>
                  <a:lnTo>
                    <a:pt x="0" y="38100"/>
                  </a:lnTo>
                  <a:cubicBezTo>
                    <a:pt x="0" y="17058"/>
                    <a:pt x="17058" y="0"/>
                    <a:pt x="38100" y="0"/>
                  </a:cubicBezTo>
                  <a:close/>
                </a:path>
              </a:pathLst>
            </a:custGeom>
            <a:solidFill>
              <a:srgbClr val="E8EAED"/>
            </a:solidFill>
            <a:ln>
              <a:noFill/>
            </a:ln>
          </p:spPr>
        </p:sp>
        <p:sp>
          <p:nvSpPr>
            <p:cNvPr id="32" name="TextBox 32"/>
            <p:cNvSpPr txBox="1"/>
            <p:nvPr/>
          </p:nvSpPr>
          <p:spPr>
            <a:xfrm>
              <a:off x="5602605" y="2540318"/>
              <a:ext cx="1235040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b="1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Before: 38%</a:t>
              </a:r>
            </a:p>
          </p:txBody>
        </p:sp>
        <p:sp>
          <p:nvSpPr>
            <p:cNvPr id="33" name="Freeform 33"/>
            <p:cNvSpPr/>
            <p:nvPr/>
          </p:nvSpPr>
          <p:spPr>
            <a:xfrm>
              <a:off x="5524500" y="3048000"/>
              <a:ext cx="4191000" cy="476250"/>
            </a:xfrm>
            <a:custGeom>
              <a:avLst/>
              <a:gdLst/>
              <a:ahLst/>
              <a:cxnLst/>
              <a:rect l="l" t="t" r="r" b="b"/>
              <a:pathLst>
                <a:path w="4191000" h="476250">
                  <a:moveTo>
                    <a:pt x="38100" y="0"/>
                  </a:moveTo>
                  <a:lnTo>
                    <a:pt x="4152900" y="0"/>
                  </a:lnTo>
                  <a:cubicBezTo>
                    <a:pt x="4173942" y="0"/>
                    <a:pt x="4191000" y="17058"/>
                    <a:pt x="4191000" y="38100"/>
                  </a:cubicBezTo>
                  <a:lnTo>
                    <a:pt x="4191000" y="438150"/>
                  </a:lnTo>
                  <a:cubicBezTo>
                    <a:pt x="4191000" y="459192"/>
                    <a:pt x="4173942" y="476250"/>
                    <a:pt x="4152900" y="476250"/>
                  </a:cubicBezTo>
                  <a:lnTo>
                    <a:pt x="38100" y="476250"/>
                  </a:lnTo>
                  <a:cubicBezTo>
                    <a:pt x="17058" y="476250"/>
                    <a:pt x="0" y="459192"/>
                    <a:pt x="0" y="438150"/>
                  </a:cubicBezTo>
                  <a:lnTo>
                    <a:pt x="0" y="38100"/>
                  </a:lnTo>
                  <a:cubicBezTo>
                    <a:pt x="0" y="17058"/>
                    <a:pt x="17058" y="0"/>
                    <a:pt x="38100" y="0"/>
                  </a:cubicBez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</p:spPr>
        </p:sp>
        <p:sp>
          <p:nvSpPr>
            <p:cNvPr id="34" name="TextBox 34"/>
            <p:cNvSpPr txBox="1"/>
            <p:nvPr/>
          </p:nvSpPr>
          <p:spPr>
            <a:xfrm>
              <a:off x="5602605" y="3207068"/>
              <a:ext cx="1928577" cy="2743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b="1" dirty="0">
                  <a:solidFill>
                    <a:srgbClr val="FFFFFF"/>
                  </a:solidFill>
                  <a:latin typeface="Segoe UI"/>
                  <a:ea typeface="Microsoft YaHei"/>
                  <a:cs typeface="Segoe UI"/>
                </a:rPr>
                <a:t>After: 76% (+100%)</a:t>
              </a:r>
            </a:p>
          </p:txBody>
        </p:sp>
        <p:grpSp>
          <p:nvGrpSpPr>
            <p:cNvPr id="38" name="Group 38"/>
            <p:cNvGrpSpPr/>
            <p:nvPr/>
          </p:nvGrpSpPr>
          <p:grpSpPr>
            <a:xfrm>
              <a:off x="5524500" y="3905250"/>
              <a:ext cx="3048000" cy="952500"/>
              <a:chOff x="5524500" y="3905250"/>
              <a:chExt cx="3048000" cy="952500"/>
            </a:xfrm>
          </p:grpSpPr>
          <p:sp>
            <p:nvSpPr>
              <p:cNvPr id="35" name="Freeform 35"/>
              <p:cNvSpPr/>
              <p:nvPr/>
            </p:nvSpPr>
            <p:spPr>
              <a:xfrm>
                <a:off x="5524500" y="3905250"/>
                <a:ext cx="3048000" cy="952500"/>
              </a:xfrm>
              <a:custGeom>
                <a:avLst/>
                <a:gdLst/>
                <a:ahLst/>
                <a:cxnLst/>
                <a:rect l="l" t="t" r="r" b="b"/>
                <a:pathLst>
                  <a:path w="3048000" h="952500">
                    <a:moveTo>
                      <a:pt x="76200" y="0"/>
                    </a:moveTo>
                    <a:lnTo>
                      <a:pt x="2971800" y="0"/>
                    </a:lnTo>
                    <a:cubicBezTo>
                      <a:pt x="3013884" y="0"/>
                      <a:pt x="3048000" y="34116"/>
                      <a:pt x="3048000" y="76200"/>
                    </a:cubicBezTo>
                    <a:lnTo>
                      <a:pt x="3048000" y="876300"/>
                    </a:lnTo>
                    <a:cubicBezTo>
                      <a:pt x="3048000" y="918384"/>
                      <a:pt x="3013884" y="952500"/>
                      <a:pt x="2971800" y="952500"/>
                    </a:cubicBezTo>
                    <a:lnTo>
                      <a:pt x="76200" y="952500"/>
                    </a:lnTo>
                    <a:cubicBezTo>
                      <a:pt x="34116" y="952500"/>
                      <a:pt x="0" y="918384"/>
                      <a:pt x="0" y="876300"/>
                    </a:cubicBezTo>
                    <a:lnTo>
                      <a:pt x="0" y="76200"/>
                    </a:lnTo>
                    <a:cubicBezTo>
                      <a:pt x="0" y="34116"/>
                      <a:pt x="34116" y="0"/>
                      <a:pt x="76200" y="0"/>
                    </a:cubicBezTo>
                    <a:close/>
                  </a:path>
                </a:pathLst>
              </a:custGeom>
              <a:solidFill>
                <a:srgbClr val="E8F0FE"/>
              </a:solidFill>
              <a:ln w="19050">
                <a:solidFill>
                  <a:srgbClr val="4285F4"/>
                </a:solidFill>
              </a:ln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6428823" y="3993832"/>
                <a:ext cx="1239355" cy="6400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3150" b="1" dirty="0">
                    <a:solidFill>
                      <a:srgbClr val="4285F4"/>
                    </a:solidFill>
                    <a:latin typeface="Segoe UI"/>
                    <a:ea typeface="Microsoft YaHei"/>
                    <a:cs typeface="Segoe UI"/>
                  </a:rPr>
                  <a:t>$28M</a:t>
                </a:r>
              </a:p>
            </p:txBody>
          </p:sp>
          <p:sp>
            <p:nvSpPr>
              <p:cNvPr id="37" name="TextBox 37"/>
              <p:cNvSpPr txBox="1"/>
              <p:nvPr/>
            </p:nvSpPr>
            <p:spPr>
              <a:xfrm>
                <a:off x="6205156" y="4490085"/>
                <a:ext cx="1686687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20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Annual Cost Savings</a:t>
                </a:r>
              </a:p>
            </p:txBody>
          </p:sp>
        </p:grpSp>
        <p:grpSp>
          <p:nvGrpSpPr>
            <p:cNvPr id="42" name="Group 42"/>
            <p:cNvGrpSpPr/>
            <p:nvPr/>
          </p:nvGrpSpPr>
          <p:grpSpPr>
            <a:xfrm>
              <a:off x="8763000" y="3905250"/>
              <a:ext cx="2857500" cy="952500"/>
              <a:chOff x="8763000" y="3905250"/>
              <a:chExt cx="2857500" cy="952500"/>
            </a:xfrm>
          </p:grpSpPr>
          <p:sp>
            <p:nvSpPr>
              <p:cNvPr id="39" name="Freeform 39"/>
              <p:cNvSpPr/>
              <p:nvPr/>
            </p:nvSpPr>
            <p:spPr>
              <a:xfrm>
                <a:off x="8763000" y="3905250"/>
                <a:ext cx="2857500" cy="952500"/>
              </a:xfrm>
              <a:custGeom>
                <a:avLst/>
                <a:gdLst/>
                <a:ahLst/>
                <a:cxnLst/>
                <a:rect l="l" t="t" r="r" b="b"/>
                <a:pathLst>
                  <a:path w="2857500" h="952500">
                    <a:moveTo>
                      <a:pt x="76200" y="0"/>
                    </a:moveTo>
                    <a:lnTo>
                      <a:pt x="2781300" y="0"/>
                    </a:lnTo>
                    <a:cubicBezTo>
                      <a:pt x="2823384" y="0"/>
                      <a:pt x="2857500" y="34116"/>
                      <a:pt x="2857500" y="76200"/>
                    </a:cubicBezTo>
                    <a:lnTo>
                      <a:pt x="2857500" y="876300"/>
                    </a:lnTo>
                    <a:cubicBezTo>
                      <a:pt x="2857500" y="918384"/>
                      <a:pt x="2823384" y="952500"/>
                      <a:pt x="2781300" y="952500"/>
                    </a:cubicBezTo>
                    <a:lnTo>
                      <a:pt x="76200" y="952500"/>
                    </a:lnTo>
                    <a:cubicBezTo>
                      <a:pt x="34116" y="952500"/>
                      <a:pt x="0" y="918384"/>
                      <a:pt x="0" y="876300"/>
                    </a:cubicBezTo>
                    <a:lnTo>
                      <a:pt x="0" y="76200"/>
                    </a:lnTo>
                    <a:cubicBezTo>
                      <a:pt x="0" y="34116"/>
                      <a:pt x="34116" y="0"/>
                      <a:pt x="76200" y="0"/>
                    </a:cubicBezTo>
                    <a:close/>
                  </a:path>
                </a:pathLst>
              </a:custGeom>
              <a:solidFill>
                <a:srgbClr val="E6F4EA"/>
              </a:solidFill>
              <a:ln w="19050">
                <a:solidFill>
                  <a:srgbClr val="34A853"/>
                </a:solidFill>
              </a:ln>
            </p:spPr>
          </p:sp>
          <p:sp>
            <p:nvSpPr>
              <p:cNvPr id="40" name="TextBox 40"/>
              <p:cNvSpPr txBox="1"/>
              <p:nvPr/>
            </p:nvSpPr>
            <p:spPr>
              <a:xfrm>
                <a:off x="9620379" y="3993832"/>
                <a:ext cx="1142743" cy="6400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3150" b="1" dirty="0">
                    <a:solidFill>
                      <a:srgbClr val="34A853"/>
                    </a:solidFill>
                    <a:latin typeface="Segoe UI"/>
                    <a:ea typeface="Microsoft YaHei"/>
                    <a:cs typeface="Segoe UI"/>
                  </a:rPr>
                  <a:t>-35%</a:t>
                </a:r>
              </a:p>
            </p:txBody>
          </p:sp>
          <p:sp>
            <p:nvSpPr>
              <p:cNvPr id="41" name="TextBox 41"/>
              <p:cNvSpPr txBox="1"/>
              <p:nvPr/>
            </p:nvSpPr>
            <p:spPr>
              <a:xfrm>
                <a:off x="9427274" y="4490085"/>
                <a:ext cx="1528953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20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Response Latency</a:t>
                </a:r>
              </a:p>
            </p:txBody>
          </p:sp>
        </p:grpSp>
        <p:grpSp>
          <p:nvGrpSpPr>
            <p:cNvPr id="46" name="Group 46"/>
            <p:cNvGrpSpPr/>
            <p:nvPr/>
          </p:nvGrpSpPr>
          <p:grpSpPr>
            <a:xfrm>
              <a:off x="5524500" y="5048250"/>
              <a:ext cx="3048000" cy="952500"/>
              <a:chOff x="5524500" y="5048250"/>
              <a:chExt cx="3048000" cy="952500"/>
            </a:xfrm>
          </p:grpSpPr>
          <p:sp>
            <p:nvSpPr>
              <p:cNvPr id="43" name="Freeform 43"/>
              <p:cNvSpPr/>
              <p:nvPr/>
            </p:nvSpPr>
            <p:spPr>
              <a:xfrm>
                <a:off x="5524500" y="5048250"/>
                <a:ext cx="3048000" cy="952500"/>
              </a:xfrm>
              <a:custGeom>
                <a:avLst/>
                <a:gdLst/>
                <a:ahLst/>
                <a:cxnLst/>
                <a:rect l="l" t="t" r="r" b="b"/>
                <a:pathLst>
                  <a:path w="3048000" h="952500">
                    <a:moveTo>
                      <a:pt x="76200" y="0"/>
                    </a:moveTo>
                    <a:lnTo>
                      <a:pt x="2971800" y="0"/>
                    </a:lnTo>
                    <a:cubicBezTo>
                      <a:pt x="3013884" y="0"/>
                      <a:pt x="3048000" y="34116"/>
                      <a:pt x="3048000" y="76200"/>
                    </a:cubicBezTo>
                    <a:lnTo>
                      <a:pt x="3048000" y="876300"/>
                    </a:lnTo>
                    <a:cubicBezTo>
                      <a:pt x="3048000" y="918384"/>
                      <a:pt x="3013884" y="952500"/>
                      <a:pt x="2971800" y="952500"/>
                    </a:cubicBezTo>
                    <a:lnTo>
                      <a:pt x="76200" y="952500"/>
                    </a:lnTo>
                    <a:cubicBezTo>
                      <a:pt x="34116" y="952500"/>
                      <a:pt x="0" y="918384"/>
                      <a:pt x="0" y="876300"/>
                    </a:cubicBezTo>
                    <a:lnTo>
                      <a:pt x="0" y="76200"/>
                    </a:lnTo>
                    <a:cubicBezTo>
                      <a:pt x="0" y="34116"/>
                      <a:pt x="34116" y="0"/>
                      <a:pt x="76200" y="0"/>
                    </a:cubicBezTo>
                    <a:close/>
                  </a:path>
                </a:pathLst>
              </a:custGeom>
              <a:solidFill>
                <a:srgbClr val="FEF7E0"/>
              </a:solidFill>
              <a:ln w="19050">
                <a:solidFill>
                  <a:srgbClr val="FBBC04"/>
                </a:solidFill>
              </a:ln>
            </p:spPr>
          </p:sp>
          <p:sp>
            <p:nvSpPr>
              <p:cNvPr id="44" name="TextBox 44"/>
              <p:cNvSpPr txBox="1"/>
              <p:nvPr/>
            </p:nvSpPr>
            <p:spPr>
              <a:xfrm>
                <a:off x="6537511" y="5136832"/>
                <a:ext cx="1021978" cy="6400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3150" b="1" dirty="0">
                    <a:solidFill>
                      <a:srgbClr val="FBBC04"/>
                    </a:solidFill>
                    <a:latin typeface="Segoe UI"/>
                    <a:ea typeface="Microsoft YaHei"/>
                    <a:cs typeface="Segoe UI"/>
                  </a:rPr>
                  <a:t>120+</a:t>
                </a:r>
              </a:p>
            </p:txBody>
          </p:sp>
          <p:sp>
            <p:nvSpPr>
              <p:cNvPr id="45" name="TextBox 45"/>
              <p:cNvSpPr txBox="1"/>
              <p:nvPr/>
            </p:nvSpPr>
            <p:spPr>
              <a:xfrm>
                <a:off x="6183249" y="5633085"/>
                <a:ext cx="1730502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20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GCP Regions Covered</a:t>
                </a:r>
              </a:p>
            </p:txBody>
          </p:sp>
        </p:grpSp>
        <p:grpSp>
          <p:nvGrpSpPr>
            <p:cNvPr id="50" name="Group 50"/>
            <p:cNvGrpSpPr/>
            <p:nvPr/>
          </p:nvGrpSpPr>
          <p:grpSpPr>
            <a:xfrm>
              <a:off x="8763000" y="5048250"/>
              <a:ext cx="2857500" cy="952500"/>
              <a:chOff x="8763000" y="5048250"/>
              <a:chExt cx="2857500" cy="952500"/>
            </a:xfrm>
          </p:grpSpPr>
          <p:sp>
            <p:nvSpPr>
              <p:cNvPr id="47" name="Freeform 47"/>
              <p:cNvSpPr/>
              <p:nvPr/>
            </p:nvSpPr>
            <p:spPr>
              <a:xfrm>
                <a:off x="8763000" y="5048250"/>
                <a:ext cx="2857500" cy="952500"/>
              </a:xfrm>
              <a:custGeom>
                <a:avLst/>
                <a:gdLst/>
                <a:ahLst/>
                <a:cxnLst/>
                <a:rect l="l" t="t" r="r" b="b"/>
                <a:pathLst>
                  <a:path w="2857500" h="952500">
                    <a:moveTo>
                      <a:pt x="76200" y="0"/>
                    </a:moveTo>
                    <a:lnTo>
                      <a:pt x="2781300" y="0"/>
                    </a:lnTo>
                    <a:cubicBezTo>
                      <a:pt x="2823384" y="0"/>
                      <a:pt x="2857500" y="34116"/>
                      <a:pt x="2857500" y="76200"/>
                    </a:cubicBezTo>
                    <a:lnTo>
                      <a:pt x="2857500" y="876300"/>
                    </a:lnTo>
                    <a:cubicBezTo>
                      <a:pt x="2857500" y="918384"/>
                      <a:pt x="2823384" y="952500"/>
                      <a:pt x="2781300" y="952500"/>
                    </a:cubicBezTo>
                    <a:lnTo>
                      <a:pt x="76200" y="952500"/>
                    </a:lnTo>
                    <a:cubicBezTo>
                      <a:pt x="34116" y="952500"/>
                      <a:pt x="0" y="918384"/>
                      <a:pt x="0" y="876300"/>
                    </a:cubicBezTo>
                    <a:lnTo>
                      <a:pt x="0" y="76200"/>
                    </a:lnTo>
                    <a:cubicBezTo>
                      <a:pt x="0" y="34116"/>
                      <a:pt x="34116" y="0"/>
                      <a:pt x="76200" y="0"/>
                    </a:cubicBezTo>
                    <a:close/>
                  </a:path>
                </a:pathLst>
              </a:custGeom>
              <a:solidFill>
                <a:srgbClr val="FCE8E6"/>
              </a:solidFill>
              <a:ln w="19050">
                <a:solidFill>
                  <a:srgbClr val="EA4335"/>
                </a:solidFill>
              </a:ln>
            </p:spPr>
          </p:sp>
          <p:sp>
            <p:nvSpPr>
              <p:cNvPr id="48" name="TextBox 48"/>
              <p:cNvSpPr txBox="1"/>
              <p:nvPr/>
            </p:nvSpPr>
            <p:spPr>
              <a:xfrm>
                <a:off x="10064877" y="5170170"/>
                <a:ext cx="253746" cy="4876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2400" dirty="0">
                    <a:solidFill>
                      <a:srgbClr val="000000"/>
                    </a:solidFill>
                    <a:latin typeface="Segoe UI"/>
                    <a:ea typeface="Microsoft YaHei"/>
                    <a:cs typeface="Segoe UI"/>
                  </a:rPr>
                  <a:t>🏆</a:t>
                </a:r>
              </a:p>
            </p:txBody>
          </p:sp>
          <p:sp>
            <p:nvSpPr>
              <p:cNvPr id="49" name="TextBox 49"/>
              <p:cNvSpPr txBox="1"/>
              <p:nvPr/>
            </p:nvSpPr>
            <p:spPr>
              <a:xfrm>
                <a:off x="9577950" y="5688806"/>
                <a:ext cx="1227600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125" b="1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VP Recognition</a:t>
                </a:r>
              </a:p>
            </p:txBody>
          </p:sp>
        </p:grpSp>
      </p:grpSp>
      <p:sp>
        <p:nvSpPr>
          <p:cNvPr id="52" name="TextBox 52"/>
          <p:cNvSpPr txBox="1"/>
          <p:nvPr/>
        </p:nvSpPr>
        <p:spPr>
          <a:xfrm>
            <a:off x="11438477" y="6554152"/>
            <a:ext cx="195358" cy="213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1050" dirty="0">
                <a:solidFill>
                  <a:srgbClr val="5F6368"/>
                </a:solidFill>
                <a:latin typeface="Segoe UI"/>
                <a:ea typeface="Microsoft YaHei"/>
                <a:cs typeface="Segoe UI"/>
              </a:rPr>
              <a:t>04</a:t>
            </a:r>
          </a:p>
        </p:txBody>
      </p:sp>
    </p:spTree>
  </p:cSld>
  <p:clrMapOvr>
    <a:masterClrMapping/>
  </p:clrMapOvr>
  <p:transition dur="400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  <p:sp>
        <p:nvSpPr>
          <p:cNvPr id="3" name="Rectangle 3"/>
          <p:cNvSpPr/>
          <p:nvPr/>
        </p:nvSpPr>
        <p:spPr>
          <a:xfrm>
            <a:off x="0" y="0"/>
            <a:ext cx="12192000" cy="57150"/>
          </a:xfrm>
          <a:prstGeom prst="rect">
            <a:avLst/>
          </a:prstGeom>
          <a:gradFill>
            <a:gsLst>
              <a:gs pos="0">
                <a:srgbClr val="34A853"/>
              </a:gs>
              <a:gs pos="50000">
                <a:srgbClr val="EA4335"/>
              </a:gs>
              <a:gs pos="100000">
                <a:srgbClr val="FBBC04"/>
              </a:gs>
            </a:gsLst>
            <a:lin ang="0" scaled="1"/>
          </a:gradFill>
          <a:ln>
            <a:noFill/>
          </a:ln>
        </p:spPr>
      </p:sp>
      <p:sp>
        <p:nvSpPr>
          <p:cNvPr id="4" name="TextBox 4"/>
          <p:cNvSpPr txBox="1"/>
          <p:nvPr/>
        </p:nvSpPr>
        <p:spPr>
          <a:xfrm>
            <a:off x="527685" y="437198"/>
            <a:ext cx="7494556" cy="7010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3450" b="1" dirty="0">
                <a:solidFill>
                  <a:srgbClr val="1A237E"/>
                </a:solidFill>
                <a:latin typeface="Segoe UI"/>
                <a:ea typeface="Microsoft YaHei"/>
                <a:cs typeface="Segoe UI"/>
              </a:rPr>
              <a:t>More Technical Achievements</a:t>
            </a:r>
          </a:p>
        </p:txBody>
      </p:sp>
      <p:sp>
        <p:nvSpPr>
          <p:cNvPr id="5" name="Freeform 5"/>
          <p:cNvSpPr/>
          <p:nvPr/>
        </p:nvSpPr>
        <p:spPr>
          <a:xfrm>
            <a:off x="571500" y="952500"/>
            <a:ext cx="1428750" cy="38100"/>
          </a:xfrm>
          <a:custGeom>
            <a:avLst/>
            <a:gdLst/>
            <a:ahLst/>
            <a:cxnLst/>
            <a:rect l="l" t="t" r="r" b="b"/>
            <a:pathLst>
              <a:path w="1428750" h="38100">
                <a:moveTo>
                  <a:pt x="19050" y="0"/>
                </a:moveTo>
                <a:lnTo>
                  <a:pt x="1409700" y="0"/>
                </a:lnTo>
                <a:cubicBezTo>
                  <a:pt x="1420221" y="0"/>
                  <a:pt x="1428750" y="8529"/>
                  <a:pt x="1428750" y="19050"/>
                </a:cubicBezTo>
                <a:lnTo>
                  <a:pt x="1428750" y="19050"/>
                </a:lnTo>
                <a:cubicBezTo>
                  <a:pt x="1428750" y="29571"/>
                  <a:pt x="1420221" y="38100"/>
                  <a:pt x="1409700" y="38100"/>
                </a:cubicBezTo>
                <a:lnTo>
                  <a:pt x="19050" y="38100"/>
                </a:lnTo>
                <a:cubicBezTo>
                  <a:pt x="8529" y="38100"/>
                  <a:pt x="0" y="29571"/>
                  <a:pt x="0" y="19050"/>
                </a:cubicBezTo>
                <a:lnTo>
                  <a:pt x="0" y="19050"/>
                </a:lnTo>
                <a:cubicBezTo>
                  <a:pt x="0" y="8529"/>
                  <a:pt x="8529" y="0"/>
                  <a:pt x="19050" y="0"/>
                </a:cubicBezTo>
                <a:close/>
              </a:path>
            </a:pathLst>
          </a:custGeom>
          <a:solidFill>
            <a:srgbClr val="34A853"/>
          </a:solidFill>
          <a:ln>
            <a:noFill/>
          </a:ln>
        </p:spPr>
      </p:sp>
      <p:grpSp>
        <p:nvGrpSpPr>
          <p:cNvPr id="46" name="Group 46"/>
          <p:cNvGrpSpPr/>
          <p:nvPr/>
        </p:nvGrpSpPr>
        <p:grpSpPr>
          <a:xfrm>
            <a:off x="571500" y="1238250"/>
            <a:ext cx="11049000" cy="2433638"/>
            <a:chOff x="571500" y="1238250"/>
            <a:chExt cx="11049000" cy="2433638"/>
          </a:xfrm>
        </p:grpSpPr>
        <p:sp>
          <p:nvSpPr>
            <p:cNvPr id="6" name="Freeform 6"/>
            <p:cNvSpPr/>
            <p:nvPr/>
          </p:nvSpPr>
          <p:spPr>
            <a:xfrm>
              <a:off x="571500" y="1238250"/>
              <a:ext cx="11049000" cy="2381250"/>
            </a:xfrm>
            <a:custGeom>
              <a:avLst/>
              <a:gdLst/>
              <a:ahLst/>
              <a:cxnLst/>
              <a:rect l="l" t="t" r="r" b="b"/>
              <a:pathLst>
                <a:path w="11049000" h="2381250">
                  <a:moveTo>
                    <a:pt x="152400" y="0"/>
                  </a:moveTo>
                  <a:lnTo>
                    <a:pt x="10896600" y="0"/>
                  </a:lnTo>
                  <a:cubicBezTo>
                    <a:pt x="10980768" y="0"/>
                    <a:pt x="11049000" y="68232"/>
                    <a:pt x="11049000" y="152400"/>
                  </a:cubicBezTo>
                  <a:lnTo>
                    <a:pt x="11049000" y="2228850"/>
                  </a:lnTo>
                  <a:cubicBezTo>
                    <a:pt x="11049000" y="2313018"/>
                    <a:pt x="10980768" y="2381250"/>
                    <a:pt x="10896600" y="2381250"/>
                  </a:cubicBezTo>
                  <a:lnTo>
                    <a:pt x="152400" y="2381250"/>
                  </a:lnTo>
                  <a:cubicBezTo>
                    <a:pt x="68232" y="2381250"/>
                    <a:pt x="0" y="2313018"/>
                    <a:pt x="0" y="222885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4A853"/>
              </a:solidFill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</p:sp>
        <p:sp>
          <p:nvSpPr>
            <p:cNvPr id="7" name="Freeform 7"/>
            <p:cNvSpPr/>
            <p:nvPr/>
          </p:nvSpPr>
          <p:spPr>
            <a:xfrm>
              <a:off x="571500" y="1238250"/>
              <a:ext cx="11049000" cy="95250"/>
            </a:xfrm>
            <a:custGeom>
              <a:avLst/>
              <a:gdLst/>
              <a:ahLst/>
              <a:cxnLst/>
              <a:rect l="l" t="t" r="r" b="b"/>
              <a:pathLst>
                <a:path w="11049000" h="95250">
                  <a:moveTo>
                    <a:pt x="152400" y="0"/>
                  </a:moveTo>
                  <a:lnTo>
                    <a:pt x="10896600" y="0"/>
                  </a:lnTo>
                  <a:cubicBezTo>
                    <a:pt x="10980768" y="0"/>
                    <a:pt x="11049000" y="21322"/>
                    <a:pt x="11049000" y="47625"/>
                  </a:cubicBezTo>
                  <a:lnTo>
                    <a:pt x="11049000" y="47625"/>
                  </a:lnTo>
                  <a:cubicBezTo>
                    <a:pt x="11049000" y="73928"/>
                    <a:pt x="10980768" y="95250"/>
                    <a:pt x="10896600" y="95250"/>
                  </a:cubicBezTo>
                  <a:lnTo>
                    <a:pt x="152400" y="95250"/>
                  </a:lnTo>
                  <a:cubicBezTo>
                    <a:pt x="68232" y="95250"/>
                    <a:pt x="0" y="73928"/>
                    <a:pt x="0" y="47625"/>
                  </a:cubicBezTo>
                  <a:lnTo>
                    <a:pt x="0" y="47625"/>
                  </a:lnTo>
                  <a:cubicBezTo>
                    <a:pt x="0" y="2132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34A853"/>
            </a:solidFill>
            <a:ln>
              <a:noFill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830580" y="1487805"/>
              <a:ext cx="5012760" cy="4267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2100" b="1" dirty="0">
                  <a:solidFill>
                    <a:srgbClr val="1A237E"/>
                  </a:solidFill>
                  <a:latin typeface="Segoe UI"/>
                  <a:ea typeface="Microsoft YaHei"/>
                  <a:cs typeface="Segoe UI"/>
                </a:rPr>
                <a:t>Cross-Region Sync Optimization</a:t>
              </a:r>
            </a:p>
          </p:txBody>
        </p:sp>
        <p:grpSp>
          <p:nvGrpSpPr>
            <p:cNvPr id="29" name="Group 29"/>
            <p:cNvGrpSpPr/>
            <p:nvPr/>
          </p:nvGrpSpPr>
          <p:grpSpPr>
            <a:xfrm>
              <a:off x="935355" y="1854518"/>
              <a:ext cx="4406774" cy="1817370"/>
              <a:chOff x="935355" y="1854518"/>
              <a:chExt cx="4406774" cy="1817370"/>
            </a:xfrm>
          </p:grpSpPr>
          <p:sp>
            <p:nvSpPr>
              <p:cNvPr id="9" name="TextBox 9"/>
              <p:cNvSpPr txBox="1"/>
              <p:nvPr/>
            </p:nvSpPr>
            <p:spPr>
              <a:xfrm>
                <a:off x="935355" y="1854518"/>
                <a:ext cx="2384034" cy="2743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b="1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Sync Latency Reduction</a:t>
                </a:r>
              </a:p>
            </p:txBody>
          </p:sp>
          <p:sp>
            <p:nvSpPr>
              <p:cNvPr id="10" name="TextBox 10"/>
              <p:cNvSpPr txBox="1"/>
              <p:nvPr/>
            </p:nvSpPr>
            <p:spPr>
              <a:xfrm>
                <a:off x="939165" y="2220278"/>
                <a:ext cx="364046" cy="2133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05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2.5s</a:t>
                </a:r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939165" y="2696528"/>
                <a:ext cx="325707" cy="2133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05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1.5s</a:t>
                </a:r>
              </a:p>
            </p:txBody>
          </p:sp>
          <p:sp>
            <p:nvSpPr>
              <p:cNvPr id="12" name="TextBox 12"/>
              <p:cNvSpPr txBox="1"/>
              <p:nvPr/>
            </p:nvSpPr>
            <p:spPr>
              <a:xfrm>
                <a:off x="939165" y="3172778"/>
                <a:ext cx="364046" cy="2133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05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0.5s</a:t>
                </a:r>
              </a:p>
            </p:txBody>
          </p:sp>
          <p:sp>
            <p:nvSpPr>
              <p:cNvPr id="13" name="Line 13"/>
              <p:cNvSpPr/>
              <p:nvPr/>
            </p:nvSpPr>
            <p:spPr>
              <a:xfrm>
                <a:off x="1428750" y="2286000"/>
                <a:ext cx="3810000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3810000" h="9525">
                    <a:moveTo>
                      <a:pt x="0" y="0"/>
                    </a:moveTo>
                    <a:lnTo>
                      <a:pt x="3810000" y="0"/>
                    </a:lnTo>
                  </a:path>
                </a:pathLst>
              </a:custGeom>
              <a:noFill/>
              <a:ln w="9525">
                <a:solidFill>
                  <a:srgbClr val="E8EAED"/>
                </a:solidFill>
              </a:ln>
            </p:spPr>
          </p:sp>
          <p:sp>
            <p:nvSpPr>
              <p:cNvPr id="14" name="Line 14"/>
              <p:cNvSpPr/>
              <p:nvPr/>
            </p:nvSpPr>
            <p:spPr>
              <a:xfrm>
                <a:off x="1428750" y="2762250"/>
                <a:ext cx="3810000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3810000" h="9525">
                    <a:moveTo>
                      <a:pt x="0" y="0"/>
                    </a:moveTo>
                    <a:lnTo>
                      <a:pt x="3810000" y="0"/>
                    </a:lnTo>
                  </a:path>
                </a:pathLst>
              </a:custGeom>
              <a:noFill/>
              <a:ln w="9525">
                <a:solidFill>
                  <a:srgbClr val="E8EAED"/>
                </a:solidFill>
              </a:ln>
            </p:spPr>
          </p:sp>
          <p:sp>
            <p:nvSpPr>
              <p:cNvPr id="15" name="Line 15"/>
              <p:cNvSpPr/>
              <p:nvPr/>
            </p:nvSpPr>
            <p:spPr>
              <a:xfrm>
                <a:off x="1428750" y="3238500"/>
                <a:ext cx="3810000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3810000" h="9525">
                    <a:moveTo>
                      <a:pt x="0" y="0"/>
                    </a:moveTo>
                    <a:lnTo>
                      <a:pt x="3810000" y="0"/>
                    </a:lnTo>
                  </a:path>
                </a:pathLst>
              </a:custGeom>
              <a:noFill/>
              <a:ln w="9525">
                <a:solidFill>
                  <a:srgbClr val="E8EAED"/>
                </a:solidFill>
              </a:ln>
            </p:spPr>
          </p:sp>
          <p:sp>
            <p:nvSpPr>
              <p:cNvPr id="16" name="Line 16"/>
              <p:cNvSpPr/>
              <p:nvPr/>
            </p:nvSpPr>
            <p:spPr>
              <a:xfrm>
                <a:off x="1428750" y="2305050"/>
                <a:ext cx="1905000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905000" h="9525">
                    <a:moveTo>
                      <a:pt x="0" y="0"/>
                    </a:moveTo>
                    <a:lnTo>
                      <a:pt x="1905000" y="0"/>
                    </a:lnTo>
                  </a:path>
                </a:pathLst>
              </a:custGeom>
              <a:noFill/>
              <a:ln w="38100">
                <a:solidFill>
                  <a:srgbClr val="EA4335"/>
                </a:solidFill>
                <a:custDash>
                  <a:ds d="125000" sp="125000"/>
                </a:custDash>
              </a:ln>
            </p:spPr>
          </p:sp>
          <p:sp>
            <p:nvSpPr>
              <p:cNvPr id="17" name="Ellipse 17"/>
              <p:cNvSpPr/>
              <p:nvPr/>
            </p:nvSpPr>
            <p:spPr>
              <a:xfrm>
                <a:off x="1381125" y="2257425"/>
                <a:ext cx="95250" cy="95250"/>
              </a:xfrm>
              <a:prstGeom prst="ellipse">
                <a:avLst/>
              </a:prstGeom>
              <a:solidFill>
                <a:srgbClr val="EA4335"/>
              </a:solidFill>
              <a:ln>
                <a:noFill/>
              </a:ln>
            </p:spPr>
          </p:sp>
          <p:sp>
            <p:nvSpPr>
              <p:cNvPr id="18" name="Ellipse 18"/>
              <p:cNvSpPr/>
              <p:nvPr/>
            </p:nvSpPr>
            <p:spPr>
              <a:xfrm>
                <a:off x="3286125" y="2257425"/>
                <a:ext cx="95250" cy="95250"/>
              </a:xfrm>
              <a:prstGeom prst="ellipse">
                <a:avLst/>
              </a:prstGeom>
              <a:solidFill>
                <a:srgbClr val="EA4335"/>
              </a:solidFill>
              <a:ln>
                <a:noFill/>
              </a:ln>
            </p:spPr>
          </p:sp>
          <p:sp>
            <p:nvSpPr>
              <p:cNvPr id="19" name="TextBox 19"/>
              <p:cNvSpPr txBox="1"/>
              <p:nvPr/>
            </p:nvSpPr>
            <p:spPr>
              <a:xfrm>
                <a:off x="1761426" y="2077402"/>
                <a:ext cx="1049148" cy="2133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050" b="1" dirty="0">
                    <a:solidFill>
                      <a:srgbClr val="EA4335"/>
                    </a:solidFill>
                    <a:latin typeface="Segoe UI"/>
                    <a:ea typeface="Microsoft YaHei"/>
                    <a:cs typeface="Segoe UI"/>
                  </a:rPr>
                  <a:t>Before: 2.3s</a:t>
                </a:r>
              </a:p>
            </p:txBody>
          </p:sp>
          <p:sp>
            <p:nvSpPr>
              <p:cNvPr id="20" name="Polyline 20"/>
              <p:cNvSpPr/>
              <p:nvPr/>
            </p:nvSpPr>
            <p:spPr>
              <a:xfrm>
                <a:off x="3333750" y="2305050"/>
                <a:ext cx="1905000" cy="885825"/>
              </a:xfrm>
              <a:custGeom>
                <a:avLst/>
                <a:gdLst/>
                <a:ahLst/>
                <a:cxnLst/>
                <a:rect l="l" t="t" r="r" b="b"/>
                <a:pathLst>
                  <a:path w="1905000" h="885825">
                    <a:moveTo>
                      <a:pt x="0" y="0"/>
                    </a:moveTo>
                    <a:lnTo>
                      <a:pt x="476250" y="409575"/>
                    </a:lnTo>
                    <a:lnTo>
                      <a:pt x="952500" y="742950"/>
                    </a:lnTo>
                    <a:lnTo>
                      <a:pt x="1905000" y="885825"/>
                    </a:lnTo>
                  </a:path>
                </a:pathLst>
              </a:custGeom>
              <a:noFill/>
              <a:ln w="38100">
                <a:solidFill>
                  <a:srgbClr val="34A853"/>
                </a:solidFill>
              </a:ln>
            </p:spPr>
          </p:sp>
          <p:sp>
            <p:nvSpPr>
              <p:cNvPr id="21" name="Ellipse 21"/>
              <p:cNvSpPr/>
              <p:nvPr/>
            </p:nvSpPr>
            <p:spPr>
              <a:xfrm>
                <a:off x="3286125" y="2257425"/>
                <a:ext cx="95250" cy="95250"/>
              </a:xfrm>
              <a:prstGeom prst="ellipse">
                <a:avLst/>
              </a:prstGeom>
              <a:solidFill>
                <a:srgbClr val="34A853"/>
              </a:solidFill>
              <a:ln>
                <a:noFill/>
              </a:ln>
            </p:spPr>
          </p:sp>
          <p:sp>
            <p:nvSpPr>
              <p:cNvPr id="22" name="Ellipse 22"/>
              <p:cNvSpPr/>
              <p:nvPr/>
            </p:nvSpPr>
            <p:spPr>
              <a:xfrm>
                <a:off x="3762375" y="2667000"/>
                <a:ext cx="95250" cy="95250"/>
              </a:xfrm>
              <a:prstGeom prst="ellipse">
                <a:avLst/>
              </a:prstGeom>
              <a:solidFill>
                <a:srgbClr val="34A853"/>
              </a:solidFill>
              <a:ln>
                <a:noFill/>
              </a:ln>
            </p:spPr>
          </p:sp>
          <p:sp>
            <p:nvSpPr>
              <p:cNvPr id="23" name="Ellipse 23"/>
              <p:cNvSpPr/>
              <p:nvPr/>
            </p:nvSpPr>
            <p:spPr>
              <a:xfrm>
                <a:off x="4238625" y="3000375"/>
                <a:ext cx="95250" cy="95250"/>
              </a:xfrm>
              <a:prstGeom prst="ellipse">
                <a:avLst/>
              </a:prstGeom>
              <a:solidFill>
                <a:srgbClr val="34A853"/>
              </a:solidFill>
              <a:ln>
                <a:noFill/>
              </a:ln>
            </p:spPr>
          </p:sp>
          <p:sp>
            <p:nvSpPr>
              <p:cNvPr id="24" name="Ellipse 24"/>
              <p:cNvSpPr/>
              <p:nvPr/>
            </p:nvSpPr>
            <p:spPr>
              <a:xfrm>
                <a:off x="5191125" y="3143250"/>
                <a:ext cx="95250" cy="95250"/>
              </a:xfrm>
              <a:prstGeom prst="ellipse">
                <a:avLst/>
              </a:prstGeom>
              <a:solidFill>
                <a:srgbClr val="34A853"/>
              </a:solidFill>
              <a:ln>
                <a:noFill/>
              </a:ln>
            </p:spPr>
          </p:sp>
          <p:sp>
            <p:nvSpPr>
              <p:cNvPr id="25" name="TextBox 25"/>
              <p:cNvSpPr txBox="1"/>
              <p:nvPr/>
            </p:nvSpPr>
            <p:spPr>
              <a:xfrm>
                <a:off x="3801870" y="3268028"/>
                <a:ext cx="1540259" cy="2133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050" b="1" dirty="0">
                    <a:solidFill>
                      <a:srgbClr val="34A853"/>
                    </a:solidFill>
                    <a:latin typeface="Segoe UI"/>
                    <a:ea typeface="Microsoft YaHei"/>
                    <a:cs typeface="Segoe UI"/>
                  </a:rPr>
                  <a:t>After: 0.4s (-82%)</a:t>
                </a:r>
              </a:p>
            </p:txBody>
          </p:sp>
          <p:sp>
            <p:nvSpPr>
              <p:cNvPr id="26" name="Line 26"/>
              <p:cNvSpPr/>
              <p:nvPr/>
            </p:nvSpPr>
            <p:spPr>
              <a:xfrm>
                <a:off x="1428750" y="3333750"/>
                <a:ext cx="3810000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3810000" h="9525">
                    <a:moveTo>
                      <a:pt x="0" y="0"/>
                    </a:moveTo>
                    <a:lnTo>
                      <a:pt x="3810000" y="0"/>
                    </a:lnTo>
                  </a:path>
                </a:pathLst>
              </a:custGeom>
              <a:noFill/>
              <a:ln w="19050">
                <a:solidFill>
                  <a:srgbClr val="5F6368"/>
                </a:solidFill>
              </a:ln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2367915" y="3458528"/>
                <a:ext cx="532733" cy="2133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05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Before</a:t>
                </a:r>
              </a:p>
            </p:txBody>
          </p:sp>
          <p:sp>
            <p:nvSpPr>
              <p:cNvPr id="28" name="TextBox 28"/>
              <p:cNvSpPr txBox="1"/>
              <p:nvPr/>
            </p:nvSpPr>
            <p:spPr>
              <a:xfrm>
                <a:off x="4558665" y="3458528"/>
                <a:ext cx="448389" cy="2133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05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After</a:t>
                </a:r>
              </a:p>
            </p:txBody>
          </p:sp>
        </p:grpSp>
        <p:grpSp>
          <p:nvGrpSpPr>
            <p:cNvPr id="36" name="Group 36"/>
            <p:cNvGrpSpPr/>
            <p:nvPr/>
          </p:nvGrpSpPr>
          <p:grpSpPr>
            <a:xfrm>
              <a:off x="5715000" y="2000250"/>
              <a:ext cx="2667000" cy="1476375"/>
              <a:chOff x="5715000" y="2000250"/>
              <a:chExt cx="2667000" cy="1476375"/>
            </a:xfrm>
          </p:grpSpPr>
          <p:sp>
            <p:nvSpPr>
              <p:cNvPr id="30" name="Freeform 30"/>
              <p:cNvSpPr/>
              <p:nvPr/>
            </p:nvSpPr>
            <p:spPr>
              <a:xfrm>
                <a:off x="5715000" y="2000250"/>
                <a:ext cx="2667000" cy="666750"/>
              </a:xfrm>
              <a:custGeom>
                <a:avLst/>
                <a:gdLst/>
                <a:ahLst/>
                <a:cxnLst/>
                <a:rect l="l" t="t" r="r" b="b"/>
                <a:pathLst>
                  <a:path w="2667000" h="666750">
                    <a:moveTo>
                      <a:pt x="57150" y="0"/>
                    </a:moveTo>
                    <a:lnTo>
                      <a:pt x="2609850" y="0"/>
                    </a:lnTo>
                    <a:cubicBezTo>
                      <a:pt x="2641413" y="0"/>
                      <a:pt x="2667000" y="25587"/>
                      <a:pt x="2667000" y="57150"/>
                    </a:cubicBezTo>
                    <a:lnTo>
                      <a:pt x="2667000" y="609600"/>
                    </a:lnTo>
                    <a:cubicBezTo>
                      <a:pt x="2667000" y="641163"/>
                      <a:pt x="2641413" y="666750"/>
                      <a:pt x="2609850" y="666750"/>
                    </a:cubicBezTo>
                    <a:lnTo>
                      <a:pt x="57150" y="666750"/>
                    </a:lnTo>
                    <a:cubicBezTo>
                      <a:pt x="25587" y="666750"/>
                      <a:pt x="0" y="641163"/>
                      <a:pt x="0" y="609600"/>
                    </a:cubicBezTo>
                    <a:lnTo>
                      <a:pt x="0" y="57150"/>
                    </a:lnTo>
                    <a:cubicBezTo>
                      <a:pt x="0" y="25587"/>
                      <a:pt x="25587" y="0"/>
                      <a:pt x="57150" y="0"/>
                    </a:cubicBezTo>
                    <a:close/>
                  </a:path>
                </a:pathLst>
              </a:custGeom>
              <a:solidFill>
                <a:srgbClr val="E6F4EA"/>
              </a:solidFill>
              <a:ln>
                <a:noFill/>
              </a:ln>
            </p:spPr>
          </p:sp>
          <p:sp>
            <p:nvSpPr>
              <p:cNvPr id="31" name="TextBox 31"/>
              <p:cNvSpPr txBox="1"/>
              <p:nvPr/>
            </p:nvSpPr>
            <p:spPr>
              <a:xfrm>
                <a:off x="6613169" y="2026920"/>
                <a:ext cx="870661" cy="4876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2400" b="1" dirty="0">
                    <a:solidFill>
                      <a:srgbClr val="34A853"/>
                    </a:solidFill>
                    <a:latin typeface="Segoe UI"/>
                    <a:ea typeface="Microsoft YaHei"/>
                    <a:cs typeface="Segoe UI"/>
                  </a:rPr>
                  <a:t>-82%</a:t>
                </a:r>
              </a:p>
            </p:txBody>
          </p:sp>
          <p:sp>
            <p:nvSpPr>
              <p:cNvPr id="32" name="TextBox 32"/>
              <p:cNvSpPr txBox="1"/>
              <p:nvPr/>
            </p:nvSpPr>
            <p:spPr>
              <a:xfrm>
                <a:off x="6548271" y="2410778"/>
                <a:ext cx="1000458" cy="2133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05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Sync Latency</a:t>
                </a:r>
              </a:p>
            </p:txBody>
          </p:sp>
          <p:sp>
            <p:nvSpPr>
              <p:cNvPr id="33" name="Freeform 33"/>
              <p:cNvSpPr/>
              <p:nvPr/>
            </p:nvSpPr>
            <p:spPr>
              <a:xfrm>
                <a:off x="5715000" y="2809875"/>
                <a:ext cx="2667000" cy="666750"/>
              </a:xfrm>
              <a:custGeom>
                <a:avLst/>
                <a:gdLst/>
                <a:ahLst/>
                <a:cxnLst/>
                <a:rect l="l" t="t" r="r" b="b"/>
                <a:pathLst>
                  <a:path w="2667000" h="666750">
                    <a:moveTo>
                      <a:pt x="57150" y="0"/>
                    </a:moveTo>
                    <a:lnTo>
                      <a:pt x="2609850" y="0"/>
                    </a:lnTo>
                    <a:cubicBezTo>
                      <a:pt x="2641413" y="0"/>
                      <a:pt x="2667000" y="25587"/>
                      <a:pt x="2667000" y="57150"/>
                    </a:cubicBezTo>
                    <a:lnTo>
                      <a:pt x="2667000" y="609600"/>
                    </a:lnTo>
                    <a:cubicBezTo>
                      <a:pt x="2667000" y="641163"/>
                      <a:pt x="2641413" y="666750"/>
                      <a:pt x="2609850" y="666750"/>
                    </a:cubicBezTo>
                    <a:lnTo>
                      <a:pt x="57150" y="666750"/>
                    </a:lnTo>
                    <a:cubicBezTo>
                      <a:pt x="25587" y="666750"/>
                      <a:pt x="0" y="641163"/>
                      <a:pt x="0" y="609600"/>
                    </a:cubicBezTo>
                    <a:lnTo>
                      <a:pt x="0" y="57150"/>
                    </a:lnTo>
                    <a:cubicBezTo>
                      <a:pt x="0" y="25587"/>
                      <a:pt x="25587" y="0"/>
                      <a:pt x="57150" y="0"/>
                    </a:cubicBezTo>
                    <a:close/>
                  </a:path>
                </a:pathLst>
              </a:custGeom>
              <a:solidFill>
                <a:srgbClr val="E8F0FE"/>
              </a:solidFill>
              <a:ln>
                <a:noFill/>
              </a:ln>
            </p:spPr>
          </p:sp>
          <p:sp>
            <p:nvSpPr>
              <p:cNvPr id="34" name="TextBox 34"/>
              <p:cNvSpPr txBox="1"/>
              <p:nvPr/>
            </p:nvSpPr>
            <p:spPr>
              <a:xfrm>
                <a:off x="6613169" y="2836545"/>
                <a:ext cx="870661" cy="4876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2400" b="1" dirty="0">
                    <a:solidFill>
                      <a:srgbClr val="4285F4"/>
                    </a:solidFill>
                    <a:latin typeface="Segoe UI"/>
                    <a:ea typeface="Microsoft YaHei"/>
                    <a:cs typeface="Segoe UI"/>
                  </a:rPr>
                  <a:t>-63%</a:t>
                </a:r>
              </a:p>
            </p:txBody>
          </p:sp>
          <p:sp>
            <p:nvSpPr>
              <p:cNvPr id="35" name="TextBox 35"/>
              <p:cNvSpPr txBox="1"/>
              <p:nvPr/>
            </p:nvSpPr>
            <p:spPr>
              <a:xfrm>
                <a:off x="6425589" y="3220402"/>
                <a:ext cx="1245822" cy="2133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05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Bandwidth Usage</a:t>
                </a:r>
              </a:p>
            </p:txBody>
          </p:sp>
        </p:grpSp>
        <p:grpSp>
          <p:nvGrpSpPr>
            <p:cNvPr id="45" name="Group 45"/>
            <p:cNvGrpSpPr/>
            <p:nvPr/>
          </p:nvGrpSpPr>
          <p:grpSpPr>
            <a:xfrm>
              <a:off x="8667750" y="2000250"/>
              <a:ext cx="2571750" cy="1476375"/>
              <a:chOff x="8667750" y="2000250"/>
              <a:chExt cx="2571750" cy="1476375"/>
            </a:xfrm>
          </p:grpSpPr>
          <p:sp>
            <p:nvSpPr>
              <p:cNvPr id="37" name="Freeform 37"/>
              <p:cNvSpPr/>
              <p:nvPr/>
            </p:nvSpPr>
            <p:spPr>
              <a:xfrm>
                <a:off x="8667750" y="2000250"/>
                <a:ext cx="2571750" cy="1476375"/>
              </a:xfrm>
              <a:custGeom>
                <a:avLst/>
                <a:gdLst/>
                <a:ahLst/>
                <a:cxnLst/>
                <a:rect l="l" t="t" r="r" b="b"/>
                <a:pathLst>
                  <a:path w="2571750" h="1476375">
                    <a:moveTo>
                      <a:pt x="57150" y="0"/>
                    </a:moveTo>
                    <a:lnTo>
                      <a:pt x="2514600" y="0"/>
                    </a:lnTo>
                    <a:cubicBezTo>
                      <a:pt x="2546163" y="0"/>
                      <a:pt x="2571750" y="25587"/>
                      <a:pt x="2571750" y="57150"/>
                    </a:cubicBezTo>
                    <a:lnTo>
                      <a:pt x="2571750" y="1419225"/>
                    </a:lnTo>
                    <a:cubicBezTo>
                      <a:pt x="2571750" y="1450788"/>
                      <a:pt x="2546163" y="1476375"/>
                      <a:pt x="2514600" y="1476375"/>
                    </a:cubicBezTo>
                    <a:lnTo>
                      <a:pt x="57150" y="1476375"/>
                    </a:lnTo>
                    <a:cubicBezTo>
                      <a:pt x="25587" y="1476375"/>
                      <a:pt x="0" y="1450788"/>
                      <a:pt x="0" y="1419225"/>
                    </a:cubicBezTo>
                    <a:lnTo>
                      <a:pt x="0" y="57150"/>
                    </a:lnTo>
                    <a:cubicBezTo>
                      <a:pt x="0" y="25587"/>
                      <a:pt x="25587" y="0"/>
                      <a:pt x="5715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50">
                <a:solidFill>
                  <a:srgbClr val="E8EAED"/>
                </a:solidFill>
              </a:ln>
            </p:spPr>
          </p:sp>
          <p:sp>
            <p:nvSpPr>
              <p:cNvPr id="38" name="TextBox 38"/>
              <p:cNvSpPr txBox="1"/>
              <p:nvPr/>
            </p:nvSpPr>
            <p:spPr>
              <a:xfrm>
                <a:off x="9444794" y="2140268"/>
                <a:ext cx="1017663" cy="2743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1A237E"/>
                    </a:solidFill>
                    <a:latin typeface="Segoe UI"/>
                    <a:ea typeface="Microsoft YaHei"/>
                    <a:cs typeface="Segoe UI"/>
                  </a:rPr>
                  <a:t>Highlights</a:t>
                </a:r>
              </a:p>
            </p:txBody>
          </p:sp>
          <p:sp>
            <p:nvSpPr>
              <p:cNvPr id="39" name="Ellipse 39"/>
              <p:cNvSpPr/>
              <p:nvPr/>
            </p:nvSpPr>
            <p:spPr>
              <a:xfrm>
                <a:off x="8820150" y="2533650"/>
                <a:ext cx="76200" cy="76200"/>
              </a:xfrm>
              <a:prstGeom prst="ellipse">
                <a:avLst/>
              </a:prstGeom>
              <a:solidFill>
                <a:srgbClr val="4285F4"/>
              </a:solidFill>
              <a:ln>
                <a:noFill/>
              </a:ln>
            </p:spPr>
          </p:sp>
          <p:sp>
            <p:nvSpPr>
              <p:cNvPr id="40" name="TextBox 40"/>
              <p:cNvSpPr txBox="1"/>
              <p:nvPr/>
            </p:nvSpPr>
            <p:spPr>
              <a:xfrm>
                <a:off x="8986838" y="2497931"/>
                <a:ext cx="1490901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125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Patent Application</a:t>
                </a:r>
              </a:p>
            </p:txBody>
          </p:sp>
          <p:sp>
            <p:nvSpPr>
              <p:cNvPr id="41" name="TextBox 41"/>
              <p:cNvSpPr txBox="1"/>
              <p:nvPr/>
            </p:nvSpPr>
            <p:spPr>
              <a:xfrm>
                <a:off x="8986838" y="2688431"/>
                <a:ext cx="833676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125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Submitted</a:t>
                </a:r>
              </a:p>
            </p:txBody>
          </p:sp>
          <p:sp>
            <p:nvSpPr>
              <p:cNvPr id="42" name="Ellipse 42"/>
              <p:cNvSpPr/>
              <p:nvPr/>
            </p:nvSpPr>
            <p:spPr>
              <a:xfrm>
                <a:off x="8820150" y="3009900"/>
                <a:ext cx="76200" cy="76200"/>
              </a:xfrm>
              <a:prstGeom prst="ellipse">
                <a:avLst/>
              </a:prstGeom>
              <a:solidFill>
                <a:srgbClr val="4285F4"/>
              </a:solidFill>
              <a:ln>
                <a:noFill/>
              </a:ln>
            </p:spPr>
          </p:sp>
          <p:sp>
            <p:nvSpPr>
              <p:cNvPr id="43" name="TextBox 43"/>
              <p:cNvSpPr txBox="1"/>
              <p:nvPr/>
            </p:nvSpPr>
            <p:spPr>
              <a:xfrm>
                <a:off x="8986838" y="2974181"/>
                <a:ext cx="1310164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125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SIGCOMM Poster</a:t>
                </a:r>
              </a:p>
            </p:txBody>
          </p:sp>
          <p:sp>
            <p:nvSpPr>
              <p:cNvPr id="44" name="TextBox 44"/>
              <p:cNvSpPr txBox="1"/>
              <p:nvPr/>
            </p:nvSpPr>
            <p:spPr>
              <a:xfrm>
                <a:off x="8986838" y="3164681"/>
                <a:ext cx="1071920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125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Presentation</a:t>
                </a:r>
              </a:p>
            </p:txBody>
          </p:sp>
        </p:grpSp>
      </p:grpSp>
      <p:grpSp>
        <p:nvGrpSpPr>
          <p:cNvPr id="69" name="Group 69"/>
          <p:cNvGrpSpPr/>
          <p:nvPr/>
        </p:nvGrpSpPr>
        <p:grpSpPr>
          <a:xfrm>
            <a:off x="571500" y="3905250"/>
            <a:ext cx="11049000" cy="2381250"/>
            <a:chOff x="571500" y="3905250"/>
            <a:chExt cx="11049000" cy="2381250"/>
          </a:xfrm>
        </p:grpSpPr>
        <p:sp>
          <p:nvSpPr>
            <p:cNvPr id="47" name="Freeform 47"/>
            <p:cNvSpPr/>
            <p:nvPr/>
          </p:nvSpPr>
          <p:spPr>
            <a:xfrm>
              <a:off x="571500" y="3905250"/>
              <a:ext cx="11049000" cy="2381250"/>
            </a:xfrm>
            <a:custGeom>
              <a:avLst/>
              <a:gdLst/>
              <a:ahLst/>
              <a:cxnLst/>
              <a:rect l="l" t="t" r="r" b="b"/>
              <a:pathLst>
                <a:path w="11049000" h="2381250">
                  <a:moveTo>
                    <a:pt x="152400" y="0"/>
                  </a:moveTo>
                  <a:lnTo>
                    <a:pt x="10896600" y="0"/>
                  </a:lnTo>
                  <a:cubicBezTo>
                    <a:pt x="10980768" y="0"/>
                    <a:pt x="11049000" y="68232"/>
                    <a:pt x="11049000" y="152400"/>
                  </a:cubicBezTo>
                  <a:lnTo>
                    <a:pt x="11049000" y="2228850"/>
                  </a:lnTo>
                  <a:cubicBezTo>
                    <a:pt x="11049000" y="2313018"/>
                    <a:pt x="10980768" y="2381250"/>
                    <a:pt x="10896600" y="2381250"/>
                  </a:cubicBezTo>
                  <a:lnTo>
                    <a:pt x="152400" y="2381250"/>
                  </a:lnTo>
                  <a:cubicBezTo>
                    <a:pt x="68232" y="2381250"/>
                    <a:pt x="0" y="2313018"/>
                    <a:pt x="0" y="222885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EA4335"/>
              </a:solidFill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</p:sp>
        <p:sp>
          <p:nvSpPr>
            <p:cNvPr id="48" name="Freeform 48"/>
            <p:cNvSpPr/>
            <p:nvPr/>
          </p:nvSpPr>
          <p:spPr>
            <a:xfrm>
              <a:off x="571500" y="3905250"/>
              <a:ext cx="11049000" cy="95250"/>
            </a:xfrm>
            <a:custGeom>
              <a:avLst/>
              <a:gdLst/>
              <a:ahLst/>
              <a:cxnLst/>
              <a:rect l="l" t="t" r="r" b="b"/>
              <a:pathLst>
                <a:path w="11049000" h="95250">
                  <a:moveTo>
                    <a:pt x="152400" y="0"/>
                  </a:moveTo>
                  <a:lnTo>
                    <a:pt x="10896600" y="0"/>
                  </a:lnTo>
                  <a:cubicBezTo>
                    <a:pt x="10980768" y="0"/>
                    <a:pt x="11049000" y="21322"/>
                    <a:pt x="11049000" y="47625"/>
                  </a:cubicBezTo>
                  <a:lnTo>
                    <a:pt x="11049000" y="47625"/>
                  </a:lnTo>
                  <a:cubicBezTo>
                    <a:pt x="11049000" y="73928"/>
                    <a:pt x="10980768" y="95250"/>
                    <a:pt x="10896600" y="95250"/>
                  </a:cubicBezTo>
                  <a:lnTo>
                    <a:pt x="152400" y="95250"/>
                  </a:lnTo>
                  <a:cubicBezTo>
                    <a:pt x="68232" y="95250"/>
                    <a:pt x="0" y="73928"/>
                    <a:pt x="0" y="47625"/>
                  </a:cubicBezTo>
                  <a:lnTo>
                    <a:pt x="0" y="47625"/>
                  </a:lnTo>
                  <a:cubicBezTo>
                    <a:pt x="0" y="2132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EA4335"/>
            </a:solidFill>
            <a:ln>
              <a:noFill/>
            </a:ln>
          </p:spPr>
        </p:sp>
        <p:sp>
          <p:nvSpPr>
            <p:cNvPr id="49" name="TextBox 49"/>
            <p:cNvSpPr txBox="1"/>
            <p:nvPr/>
          </p:nvSpPr>
          <p:spPr>
            <a:xfrm>
              <a:off x="830580" y="4154805"/>
              <a:ext cx="3579681" cy="4267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2100" b="1" dirty="0">
                  <a:solidFill>
                    <a:srgbClr val="1A237E"/>
                  </a:solidFill>
                  <a:latin typeface="Segoe UI"/>
                  <a:ea typeface="Microsoft YaHei"/>
                  <a:cs typeface="Segoe UI"/>
                </a:rPr>
                <a:t>Auto-Recovery System</a:t>
              </a:r>
            </a:p>
          </p:txBody>
        </p:sp>
        <p:grpSp>
          <p:nvGrpSpPr>
            <p:cNvPr id="58" name="Group 58"/>
            <p:cNvGrpSpPr/>
            <p:nvPr/>
          </p:nvGrpSpPr>
          <p:grpSpPr>
            <a:xfrm>
              <a:off x="935355" y="4521518"/>
              <a:ext cx="4208145" cy="1241107"/>
              <a:chOff x="935355" y="4521518"/>
              <a:chExt cx="4208145" cy="1241107"/>
            </a:xfrm>
          </p:grpSpPr>
          <p:sp>
            <p:nvSpPr>
              <p:cNvPr id="50" name="TextBox 50"/>
              <p:cNvSpPr txBox="1"/>
              <p:nvPr/>
            </p:nvSpPr>
            <p:spPr>
              <a:xfrm>
                <a:off x="935355" y="4521518"/>
                <a:ext cx="3087922" cy="2743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b="1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Mean Time To Recovery (MTTR)</a:t>
                </a:r>
              </a:p>
            </p:txBody>
          </p:sp>
          <p:sp>
            <p:nvSpPr>
              <p:cNvPr id="51" name="TextBox 51"/>
              <p:cNvSpPr txBox="1"/>
              <p:nvPr/>
            </p:nvSpPr>
            <p:spPr>
              <a:xfrm>
                <a:off x="937260" y="4918710"/>
                <a:ext cx="608838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Before</a:t>
                </a:r>
              </a:p>
            </p:txBody>
          </p:sp>
          <p:sp>
            <p:nvSpPr>
              <p:cNvPr id="52" name="Freeform 52"/>
              <p:cNvSpPr/>
              <p:nvPr/>
            </p:nvSpPr>
            <p:spPr>
              <a:xfrm>
                <a:off x="1714500" y="4905375"/>
                <a:ext cx="3429000" cy="333375"/>
              </a:xfrm>
              <a:custGeom>
                <a:avLst/>
                <a:gdLst/>
                <a:ahLst/>
                <a:cxnLst/>
                <a:rect l="l" t="t" r="r" b="b"/>
                <a:pathLst>
                  <a:path w="3429000" h="333375">
                    <a:moveTo>
                      <a:pt x="38100" y="0"/>
                    </a:moveTo>
                    <a:lnTo>
                      <a:pt x="3390900" y="0"/>
                    </a:lnTo>
                    <a:cubicBezTo>
                      <a:pt x="3411942" y="0"/>
                      <a:pt x="3429000" y="17058"/>
                      <a:pt x="3429000" y="38100"/>
                    </a:cubicBezTo>
                    <a:lnTo>
                      <a:pt x="3429000" y="295275"/>
                    </a:lnTo>
                    <a:cubicBezTo>
                      <a:pt x="3429000" y="316317"/>
                      <a:pt x="3411942" y="333375"/>
                      <a:pt x="3390900" y="333375"/>
                    </a:cubicBezTo>
                    <a:lnTo>
                      <a:pt x="38100" y="333375"/>
                    </a:lnTo>
                    <a:cubicBezTo>
                      <a:pt x="17058" y="333375"/>
                      <a:pt x="0" y="316317"/>
                      <a:pt x="0" y="295275"/>
                    </a:cubicBezTo>
                    <a:lnTo>
                      <a:pt x="0" y="38100"/>
                    </a:lnTo>
                    <a:cubicBezTo>
                      <a:pt x="0" y="17058"/>
                      <a:pt x="17058" y="0"/>
                      <a:pt x="38100" y="0"/>
                    </a:cubicBezTo>
                    <a:close/>
                  </a:path>
                </a:pathLst>
              </a:custGeom>
              <a:solidFill>
                <a:srgbClr val="EA4335"/>
              </a:solidFill>
              <a:ln>
                <a:noFill/>
              </a:ln>
            </p:spPr>
          </p:sp>
          <p:sp>
            <p:nvSpPr>
              <p:cNvPr id="53" name="TextBox 53"/>
              <p:cNvSpPr txBox="1"/>
              <p:nvPr/>
            </p:nvSpPr>
            <p:spPr>
              <a:xfrm>
                <a:off x="1794510" y="4994910"/>
                <a:ext cx="987400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b="1" dirty="0">
                    <a:solidFill>
                      <a:srgbClr val="FFFFFF"/>
                    </a:solidFill>
                    <a:latin typeface="Segoe UI"/>
                    <a:ea typeface="Microsoft YaHei"/>
                    <a:cs typeface="Segoe UI"/>
                  </a:rPr>
                  <a:t>45 minutes</a:t>
                </a:r>
              </a:p>
            </p:txBody>
          </p:sp>
          <p:sp>
            <p:nvSpPr>
              <p:cNvPr id="54" name="TextBox 54"/>
              <p:cNvSpPr txBox="1"/>
              <p:nvPr/>
            </p:nvSpPr>
            <p:spPr>
              <a:xfrm>
                <a:off x="937260" y="5442585"/>
                <a:ext cx="512445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After</a:t>
                </a:r>
              </a:p>
            </p:txBody>
          </p:sp>
          <p:sp>
            <p:nvSpPr>
              <p:cNvPr id="55" name="Freeform 55"/>
              <p:cNvSpPr/>
              <p:nvPr/>
            </p:nvSpPr>
            <p:spPr>
              <a:xfrm>
                <a:off x="1714500" y="5429250"/>
                <a:ext cx="666750" cy="333375"/>
              </a:xfrm>
              <a:custGeom>
                <a:avLst/>
                <a:gdLst/>
                <a:ahLst/>
                <a:cxnLst/>
                <a:rect l="l" t="t" r="r" b="b"/>
                <a:pathLst>
                  <a:path w="666750" h="333375">
                    <a:moveTo>
                      <a:pt x="38100" y="0"/>
                    </a:moveTo>
                    <a:lnTo>
                      <a:pt x="628650" y="0"/>
                    </a:lnTo>
                    <a:cubicBezTo>
                      <a:pt x="649692" y="0"/>
                      <a:pt x="666750" y="17058"/>
                      <a:pt x="666750" y="38100"/>
                    </a:cubicBezTo>
                    <a:lnTo>
                      <a:pt x="666750" y="295275"/>
                    </a:lnTo>
                    <a:cubicBezTo>
                      <a:pt x="666750" y="316317"/>
                      <a:pt x="649692" y="333375"/>
                      <a:pt x="628650" y="333375"/>
                    </a:cubicBezTo>
                    <a:lnTo>
                      <a:pt x="38100" y="333375"/>
                    </a:lnTo>
                    <a:cubicBezTo>
                      <a:pt x="17058" y="333375"/>
                      <a:pt x="0" y="316317"/>
                      <a:pt x="0" y="295275"/>
                    </a:cubicBezTo>
                    <a:lnTo>
                      <a:pt x="0" y="38100"/>
                    </a:lnTo>
                    <a:cubicBezTo>
                      <a:pt x="0" y="17058"/>
                      <a:pt x="17058" y="0"/>
                      <a:pt x="38100" y="0"/>
                    </a:cubicBezTo>
                    <a:close/>
                  </a:path>
                </a:pathLst>
              </a:custGeom>
              <a:solidFill>
                <a:srgbClr val="34A853"/>
              </a:solidFill>
              <a:ln>
                <a:noFill/>
              </a:ln>
            </p:spPr>
          </p:sp>
          <p:sp>
            <p:nvSpPr>
              <p:cNvPr id="56" name="TextBox 56"/>
              <p:cNvSpPr txBox="1"/>
              <p:nvPr/>
            </p:nvSpPr>
            <p:spPr>
              <a:xfrm>
                <a:off x="1794510" y="5518785"/>
                <a:ext cx="481336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b="1" dirty="0">
                    <a:solidFill>
                      <a:srgbClr val="FFFFFF"/>
                    </a:solidFill>
                    <a:latin typeface="Segoe UI"/>
                    <a:ea typeface="Microsoft YaHei"/>
                    <a:cs typeface="Segoe UI"/>
                  </a:rPr>
                  <a:t>8 min</a:t>
                </a:r>
              </a:p>
            </p:txBody>
          </p:sp>
          <p:sp>
            <p:nvSpPr>
              <p:cNvPr id="57" name="TextBox 57"/>
              <p:cNvSpPr txBox="1"/>
              <p:nvPr/>
            </p:nvSpPr>
            <p:spPr>
              <a:xfrm>
                <a:off x="2461260" y="5518785"/>
                <a:ext cx="637756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b="1" dirty="0">
                    <a:solidFill>
                      <a:srgbClr val="34A853"/>
                    </a:solidFill>
                    <a:latin typeface="Segoe UI"/>
                    <a:ea typeface="Microsoft YaHei"/>
                    <a:cs typeface="Segoe UI"/>
                  </a:rPr>
                  <a:t>(-82%)</a:t>
                </a:r>
              </a:p>
            </p:txBody>
          </p:sp>
        </p:grpSp>
        <p:grpSp>
          <p:nvGrpSpPr>
            <p:cNvPr id="63" name="Group 63"/>
            <p:cNvGrpSpPr/>
            <p:nvPr/>
          </p:nvGrpSpPr>
          <p:grpSpPr>
            <a:xfrm>
              <a:off x="5524500" y="4667250"/>
              <a:ext cx="2095500" cy="1238250"/>
              <a:chOff x="5524500" y="4667250"/>
              <a:chExt cx="2095500" cy="1238250"/>
            </a:xfrm>
          </p:grpSpPr>
          <p:sp>
            <p:nvSpPr>
              <p:cNvPr id="59" name="Freeform 59"/>
              <p:cNvSpPr/>
              <p:nvPr/>
            </p:nvSpPr>
            <p:spPr>
              <a:xfrm>
                <a:off x="5524500" y="4667250"/>
                <a:ext cx="2095500" cy="1238250"/>
              </a:xfrm>
              <a:custGeom>
                <a:avLst/>
                <a:gdLst/>
                <a:ahLst/>
                <a:cxnLst/>
                <a:rect l="l" t="t" r="r" b="b"/>
                <a:pathLst>
                  <a:path w="2095500" h="1238250">
                    <a:moveTo>
                      <a:pt x="76200" y="0"/>
                    </a:moveTo>
                    <a:lnTo>
                      <a:pt x="2019300" y="0"/>
                    </a:lnTo>
                    <a:cubicBezTo>
                      <a:pt x="2061384" y="0"/>
                      <a:pt x="2095500" y="34116"/>
                      <a:pt x="2095500" y="76200"/>
                    </a:cubicBezTo>
                    <a:lnTo>
                      <a:pt x="2095500" y="1162050"/>
                    </a:lnTo>
                    <a:cubicBezTo>
                      <a:pt x="2095500" y="1204134"/>
                      <a:pt x="2061384" y="1238250"/>
                      <a:pt x="2019300" y="1238250"/>
                    </a:cubicBezTo>
                    <a:lnTo>
                      <a:pt x="76200" y="1238250"/>
                    </a:lnTo>
                    <a:cubicBezTo>
                      <a:pt x="34116" y="1238250"/>
                      <a:pt x="0" y="1204134"/>
                      <a:pt x="0" y="1162050"/>
                    </a:cubicBezTo>
                    <a:lnTo>
                      <a:pt x="0" y="76200"/>
                    </a:lnTo>
                    <a:cubicBezTo>
                      <a:pt x="0" y="34116"/>
                      <a:pt x="34116" y="0"/>
                      <a:pt x="76200" y="0"/>
                    </a:cubicBezTo>
                    <a:close/>
                  </a:path>
                </a:pathLst>
              </a:custGeom>
              <a:solidFill>
                <a:srgbClr val="E6F4EA"/>
              </a:solidFill>
              <a:ln w="19050">
                <a:solidFill>
                  <a:srgbClr val="34A853"/>
                </a:solidFill>
              </a:ln>
            </p:spPr>
          </p:sp>
          <p:sp>
            <p:nvSpPr>
              <p:cNvPr id="60" name="TextBox 60"/>
              <p:cNvSpPr txBox="1"/>
              <p:nvPr/>
            </p:nvSpPr>
            <p:spPr>
              <a:xfrm>
                <a:off x="6133720" y="4803458"/>
                <a:ext cx="877060" cy="6400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3150" b="1" dirty="0">
                    <a:solidFill>
                      <a:srgbClr val="34A853"/>
                    </a:solidFill>
                    <a:latin typeface="Segoe UI"/>
                    <a:ea typeface="Microsoft YaHei"/>
                    <a:cs typeface="Segoe UI"/>
                  </a:rPr>
                  <a:t>94%</a:t>
                </a:r>
              </a:p>
            </p:txBody>
          </p:sp>
          <p:sp>
            <p:nvSpPr>
              <p:cNvPr id="61" name="TextBox 61"/>
              <p:cNvSpPr txBox="1"/>
              <p:nvPr/>
            </p:nvSpPr>
            <p:spPr>
              <a:xfrm>
                <a:off x="5930456" y="5299710"/>
                <a:ext cx="1283589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20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Auto-Recovery</a:t>
                </a:r>
              </a:p>
            </p:txBody>
          </p:sp>
          <p:sp>
            <p:nvSpPr>
              <p:cNvPr id="62" name="TextBox 62"/>
              <p:cNvSpPr txBox="1"/>
              <p:nvPr/>
            </p:nvSpPr>
            <p:spPr>
              <a:xfrm>
                <a:off x="6000560" y="5537835"/>
                <a:ext cx="1143381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20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Success Rate</a:t>
                </a:r>
              </a:p>
            </p:txBody>
          </p:sp>
        </p:grpSp>
        <p:grpSp>
          <p:nvGrpSpPr>
            <p:cNvPr id="68" name="Group 68"/>
            <p:cNvGrpSpPr/>
            <p:nvPr/>
          </p:nvGrpSpPr>
          <p:grpSpPr>
            <a:xfrm>
              <a:off x="8001000" y="4667250"/>
              <a:ext cx="3238500" cy="1238250"/>
              <a:chOff x="8001000" y="4667250"/>
              <a:chExt cx="3238500" cy="1238250"/>
            </a:xfrm>
          </p:grpSpPr>
          <p:sp>
            <p:nvSpPr>
              <p:cNvPr id="64" name="Freeform 64"/>
              <p:cNvSpPr/>
              <p:nvPr/>
            </p:nvSpPr>
            <p:spPr>
              <a:xfrm>
                <a:off x="8001000" y="4667250"/>
                <a:ext cx="3238500" cy="1238250"/>
              </a:xfrm>
              <a:custGeom>
                <a:avLst/>
                <a:gdLst/>
                <a:ahLst/>
                <a:cxnLst/>
                <a:rect l="l" t="t" r="r" b="b"/>
                <a:pathLst>
                  <a:path w="3238500" h="1238250">
                    <a:moveTo>
                      <a:pt x="76200" y="0"/>
                    </a:moveTo>
                    <a:lnTo>
                      <a:pt x="3162300" y="0"/>
                    </a:lnTo>
                    <a:cubicBezTo>
                      <a:pt x="3204384" y="0"/>
                      <a:pt x="3238500" y="34116"/>
                      <a:pt x="3238500" y="76200"/>
                    </a:cubicBezTo>
                    <a:lnTo>
                      <a:pt x="3238500" y="1162050"/>
                    </a:lnTo>
                    <a:cubicBezTo>
                      <a:pt x="3238500" y="1204134"/>
                      <a:pt x="3204384" y="1238250"/>
                      <a:pt x="3162300" y="1238250"/>
                    </a:cubicBezTo>
                    <a:lnTo>
                      <a:pt x="76200" y="1238250"/>
                    </a:lnTo>
                    <a:cubicBezTo>
                      <a:pt x="34116" y="1238250"/>
                      <a:pt x="0" y="1204134"/>
                      <a:pt x="0" y="1162050"/>
                    </a:cubicBezTo>
                    <a:lnTo>
                      <a:pt x="0" y="76200"/>
                    </a:lnTo>
                    <a:cubicBezTo>
                      <a:pt x="0" y="34116"/>
                      <a:pt x="34116" y="0"/>
                      <a:pt x="76200" y="0"/>
                    </a:cubicBezTo>
                    <a:close/>
                  </a:path>
                </a:pathLst>
              </a:custGeom>
              <a:solidFill>
                <a:srgbClr val="E8F0FE"/>
              </a:solidFill>
              <a:ln w="19050">
                <a:solidFill>
                  <a:srgbClr val="4285F4"/>
                </a:solidFill>
              </a:ln>
            </p:spPr>
          </p:sp>
          <p:sp>
            <p:nvSpPr>
              <p:cNvPr id="65" name="TextBox 65"/>
              <p:cNvSpPr txBox="1"/>
              <p:nvPr/>
            </p:nvSpPr>
            <p:spPr>
              <a:xfrm>
                <a:off x="8755844" y="4838700"/>
                <a:ext cx="1728811" cy="304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500" b="1" dirty="0">
                    <a:solidFill>
                      <a:srgbClr val="1A237E"/>
                    </a:solidFill>
                    <a:latin typeface="Segoe UI"/>
                    <a:ea typeface="Microsoft YaHei"/>
                    <a:cs typeface="Segoe UI"/>
                  </a:rPr>
                  <a:t>Impact on Team</a:t>
                </a:r>
              </a:p>
            </p:txBody>
          </p:sp>
          <p:sp>
            <p:nvSpPr>
              <p:cNvPr id="66" name="TextBox 66"/>
              <p:cNvSpPr txBox="1"/>
              <p:nvPr/>
            </p:nvSpPr>
            <p:spPr>
              <a:xfrm>
                <a:off x="9130503" y="5042535"/>
                <a:ext cx="979494" cy="5486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2700" b="1" dirty="0">
                    <a:solidFill>
                      <a:srgbClr val="4285F4"/>
                    </a:solidFill>
                    <a:latin typeface="Segoe UI"/>
                    <a:ea typeface="Microsoft YaHei"/>
                    <a:cs typeface="Segoe UI"/>
                  </a:rPr>
                  <a:t>-70%</a:t>
                </a:r>
              </a:p>
            </p:txBody>
          </p:sp>
          <p:sp>
            <p:nvSpPr>
              <p:cNvPr id="67" name="TextBox 67"/>
              <p:cNvSpPr txBox="1"/>
              <p:nvPr/>
            </p:nvSpPr>
            <p:spPr>
              <a:xfrm>
                <a:off x="8540306" y="5490210"/>
                <a:ext cx="2159889" cy="2438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20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On-call Burden Reduction</a:t>
                </a:r>
              </a:p>
            </p:txBody>
          </p:sp>
        </p:grpSp>
      </p:grpSp>
      <p:sp>
        <p:nvSpPr>
          <p:cNvPr id="70" name="TextBox 70"/>
          <p:cNvSpPr txBox="1"/>
          <p:nvPr/>
        </p:nvSpPr>
        <p:spPr>
          <a:xfrm>
            <a:off x="11438477" y="6554152"/>
            <a:ext cx="195358" cy="213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1050" dirty="0">
                <a:solidFill>
                  <a:srgbClr val="5F6368"/>
                </a:solidFill>
                <a:latin typeface="Segoe UI"/>
                <a:ea typeface="Microsoft YaHei"/>
                <a:cs typeface="Segoe UI"/>
              </a:rPr>
              <a:t>05</a:t>
            </a:r>
          </a:p>
        </p:txBody>
      </p:sp>
    </p:spTree>
  </p:cSld>
  <p:clrMapOvr>
    <a:masterClrMapping/>
  </p:clrMapOvr>
  <p:transition dur="400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  <p:sp>
        <p:nvSpPr>
          <p:cNvPr id="3" name="Rectangle 3"/>
          <p:cNvSpPr/>
          <p:nvPr/>
        </p:nvSpPr>
        <p:spPr>
          <a:xfrm>
            <a:off x="0" y="0"/>
            <a:ext cx="12192000" cy="57150"/>
          </a:xfrm>
          <a:prstGeom prst="rect">
            <a:avLst/>
          </a:prstGeom>
          <a:gradFill>
            <a:gsLst>
              <a:gs pos="0">
                <a:srgbClr val="FBBC04"/>
              </a:gs>
              <a:gs pos="50000">
                <a:srgbClr val="4285F4"/>
              </a:gs>
              <a:gs pos="100000">
                <a:srgbClr val="EA4335"/>
              </a:gs>
            </a:gsLst>
            <a:lin ang="0" scaled="1"/>
          </a:gradFill>
          <a:ln>
            <a:noFill/>
          </a:ln>
        </p:spPr>
      </p:sp>
      <p:sp>
        <p:nvSpPr>
          <p:cNvPr id="4" name="TextBox 4"/>
          <p:cNvSpPr txBox="1"/>
          <p:nvPr/>
        </p:nvSpPr>
        <p:spPr>
          <a:xfrm>
            <a:off x="527685" y="437198"/>
            <a:ext cx="8288155" cy="7010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3450" b="1" dirty="0">
                <a:solidFill>
                  <a:srgbClr val="1A237E"/>
                </a:solidFill>
                <a:latin typeface="Segoe UI"/>
                <a:ea typeface="Microsoft YaHei"/>
                <a:cs typeface="Segoe UI"/>
              </a:rPr>
              <a:t>Technical Growth and Innovation</a:t>
            </a:r>
          </a:p>
        </p:txBody>
      </p:sp>
      <p:sp>
        <p:nvSpPr>
          <p:cNvPr id="5" name="Freeform 5"/>
          <p:cNvSpPr/>
          <p:nvPr/>
        </p:nvSpPr>
        <p:spPr>
          <a:xfrm>
            <a:off x="571500" y="952500"/>
            <a:ext cx="1524000" cy="38100"/>
          </a:xfrm>
          <a:custGeom>
            <a:avLst/>
            <a:gdLst/>
            <a:ahLst/>
            <a:cxnLst/>
            <a:rect l="l" t="t" r="r" b="b"/>
            <a:pathLst>
              <a:path w="1524000" h="38100">
                <a:moveTo>
                  <a:pt x="19050" y="0"/>
                </a:moveTo>
                <a:lnTo>
                  <a:pt x="1504950" y="0"/>
                </a:lnTo>
                <a:cubicBezTo>
                  <a:pt x="1515471" y="0"/>
                  <a:pt x="1524000" y="8529"/>
                  <a:pt x="1524000" y="19050"/>
                </a:cubicBezTo>
                <a:lnTo>
                  <a:pt x="1524000" y="19050"/>
                </a:lnTo>
                <a:cubicBezTo>
                  <a:pt x="1524000" y="29571"/>
                  <a:pt x="1515471" y="38100"/>
                  <a:pt x="1504950" y="38100"/>
                </a:cubicBezTo>
                <a:lnTo>
                  <a:pt x="19050" y="38100"/>
                </a:lnTo>
                <a:cubicBezTo>
                  <a:pt x="8529" y="38100"/>
                  <a:pt x="0" y="29571"/>
                  <a:pt x="0" y="19050"/>
                </a:cubicBezTo>
                <a:lnTo>
                  <a:pt x="0" y="19050"/>
                </a:lnTo>
                <a:cubicBezTo>
                  <a:pt x="0" y="8529"/>
                  <a:pt x="8529" y="0"/>
                  <a:pt x="19050" y="0"/>
                </a:cubicBezTo>
                <a:close/>
              </a:path>
            </a:pathLst>
          </a:custGeom>
          <a:solidFill>
            <a:srgbClr val="FBBC04"/>
          </a:solidFill>
          <a:ln>
            <a:noFill/>
          </a:ln>
        </p:spPr>
      </p:sp>
      <p:grpSp>
        <p:nvGrpSpPr>
          <p:cNvPr id="20" name="Group 20"/>
          <p:cNvGrpSpPr/>
          <p:nvPr/>
        </p:nvGrpSpPr>
        <p:grpSpPr>
          <a:xfrm>
            <a:off x="571500" y="1333500"/>
            <a:ext cx="5334000" cy="2286000"/>
            <a:chOff x="571500" y="1333500"/>
            <a:chExt cx="5334000" cy="2286000"/>
          </a:xfrm>
          <a:effectLst>
            <a:outerShdw blurRad="95250" dist="28575" dir="10798854" algn="tl" rotWithShape="0">
              <a:srgbClr val="000000">
                <a:alpha val="25000"/>
              </a:srgbClr>
            </a:outerShdw>
          </a:effectLst>
        </p:grpSpPr>
        <p:sp>
          <p:nvSpPr>
            <p:cNvPr id="6" name="Freeform 6"/>
            <p:cNvSpPr/>
            <p:nvPr/>
          </p:nvSpPr>
          <p:spPr>
            <a:xfrm>
              <a:off x="571500" y="1333500"/>
              <a:ext cx="5334000" cy="2286000"/>
            </a:xfrm>
            <a:custGeom>
              <a:avLst/>
              <a:gdLst/>
              <a:ahLst/>
              <a:cxnLst/>
              <a:rect l="l" t="t" r="r" b="b"/>
              <a:pathLst>
                <a:path w="5334000" h="2286000">
                  <a:moveTo>
                    <a:pt x="152400" y="0"/>
                  </a:moveTo>
                  <a:lnTo>
                    <a:pt x="5181600" y="0"/>
                  </a:lnTo>
                  <a:cubicBezTo>
                    <a:pt x="5265768" y="0"/>
                    <a:pt x="5334000" y="68232"/>
                    <a:pt x="5334000" y="152400"/>
                  </a:cubicBezTo>
                  <a:lnTo>
                    <a:pt x="5334000" y="2133600"/>
                  </a:lnTo>
                  <a:cubicBezTo>
                    <a:pt x="5334000" y="2217768"/>
                    <a:pt x="5265768" y="2286000"/>
                    <a:pt x="5181600" y="2286000"/>
                  </a:cubicBezTo>
                  <a:lnTo>
                    <a:pt x="152400" y="2286000"/>
                  </a:lnTo>
                  <a:cubicBezTo>
                    <a:pt x="68232" y="2286000"/>
                    <a:pt x="0" y="2217768"/>
                    <a:pt x="0" y="213360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4285F4"/>
              </a:solidFill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</p:sp>
        <p:sp>
          <p:nvSpPr>
            <p:cNvPr id="7" name="TextBox 7"/>
            <p:cNvSpPr txBox="1"/>
            <p:nvPr/>
          </p:nvSpPr>
          <p:spPr>
            <a:xfrm>
              <a:off x="834390" y="1520190"/>
              <a:ext cx="2350608" cy="36576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800" b="1" dirty="0">
                  <a:solidFill>
                    <a:srgbClr val="1A237E"/>
                  </a:solidFill>
                  <a:latin typeface="Segoe UI"/>
                  <a:ea typeface="Microsoft YaHei"/>
                  <a:cs typeface="Segoe UI"/>
                </a:rPr>
                <a:t>📚 Technical Depth</a:t>
              </a:r>
            </a:p>
          </p:txBody>
        </p:sp>
        <p:grpSp>
          <p:nvGrpSpPr>
            <p:cNvPr id="10" name="Group 10"/>
            <p:cNvGrpSpPr/>
            <p:nvPr/>
          </p:nvGrpSpPr>
          <p:grpSpPr>
            <a:xfrm>
              <a:off x="819150" y="1949768"/>
              <a:ext cx="2662714" cy="274320"/>
              <a:chOff x="819150" y="1949768"/>
              <a:chExt cx="2662714" cy="274320"/>
            </a:xfrm>
          </p:grpSpPr>
          <p:sp>
            <p:nvSpPr>
              <p:cNvPr id="8" name="Ellipse 8"/>
              <p:cNvSpPr/>
              <p:nvPr/>
            </p:nvSpPr>
            <p:spPr>
              <a:xfrm>
                <a:off x="819150" y="2009775"/>
                <a:ext cx="76200" cy="76200"/>
              </a:xfrm>
              <a:prstGeom prst="ellipse">
                <a:avLst/>
              </a:prstGeom>
              <a:solidFill>
                <a:srgbClr val="4285F4"/>
              </a:solidFill>
              <a:ln>
                <a:noFill/>
              </a:ln>
              <a:effectLst>
                <a:outerShdw blurRad="95250" dist="28575" dir="10798854" algn="tl" rotWithShape="0">
                  <a:srgbClr val="000000">
                    <a:alpha val="25000"/>
                  </a:srgbClr>
                </a:outerShdw>
              </a:effectLst>
            </p:spPr>
          </p:sp>
          <p:sp>
            <p:nvSpPr>
              <p:cNvPr id="9" name="TextBox 9"/>
              <p:cNvSpPr txBox="1"/>
              <p:nvPr/>
            </p:nvSpPr>
            <p:spPr>
              <a:xfrm>
                <a:off x="982980" y="1949768"/>
                <a:ext cx="2498884" cy="27432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95250" dist="28575" dir="10798854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Cloud Native Architecture</a:t>
                </a:r>
              </a:p>
            </p:txBody>
          </p:sp>
        </p:grpSp>
        <p:grpSp>
          <p:nvGrpSpPr>
            <p:cNvPr id="13" name="Group 13"/>
            <p:cNvGrpSpPr/>
            <p:nvPr/>
          </p:nvGrpSpPr>
          <p:grpSpPr>
            <a:xfrm>
              <a:off x="819150" y="2330768"/>
              <a:ext cx="2721864" cy="274320"/>
              <a:chOff x="819150" y="2330768"/>
              <a:chExt cx="2721864" cy="274320"/>
            </a:xfrm>
          </p:grpSpPr>
          <p:sp>
            <p:nvSpPr>
              <p:cNvPr id="11" name="Ellipse 11"/>
              <p:cNvSpPr/>
              <p:nvPr/>
            </p:nvSpPr>
            <p:spPr>
              <a:xfrm>
                <a:off x="819150" y="2390775"/>
                <a:ext cx="76200" cy="76200"/>
              </a:xfrm>
              <a:prstGeom prst="ellipse">
                <a:avLst/>
              </a:prstGeom>
              <a:solidFill>
                <a:srgbClr val="4285F4"/>
              </a:solidFill>
              <a:ln>
                <a:noFill/>
              </a:ln>
              <a:effectLst>
                <a:outerShdw blurRad="95250" dist="28575" dir="10798854" algn="tl" rotWithShape="0">
                  <a:srgbClr val="000000">
                    <a:alpha val="25000"/>
                  </a:srgbClr>
                </a:outerShdw>
              </a:effectLst>
            </p:spPr>
          </p:sp>
          <p:sp>
            <p:nvSpPr>
              <p:cNvPr id="12" name="TextBox 12"/>
              <p:cNvSpPr txBox="1"/>
              <p:nvPr/>
            </p:nvSpPr>
            <p:spPr>
              <a:xfrm>
                <a:off x="982980" y="2330768"/>
                <a:ext cx="2558034" cy="27432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95250" dist="28575" dir="10798854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Performance Optimization</a:t>
                </a:r>
              </a:p>
            </p:txBody>
          </p:sp>
        </p:grpSp>
        <p:grpSp>
          <p:nvGrpSpPr>
            <p:cNvPr id="16" name="Group 16"/>
            <p:cNvGrpSpPr/>
            <p:nvPr/>
          </p:nvGrpSpPr>
          <p:grpSpPr>
            <a:xfrm>
              <a:off x="819150" y="2711768"/>
              <a:ext cx="3145774" cy="274320"/>
              <a:chOff x="819150" y="2711768"/>
              <a:chExt cx="3145774" cy="274320"/>
            </a:xfrm>
          </p:grpSpPr>
          <p:sp>
            <p:nvSpPr>
              <p:cNvPr id="14" name="Ellipse 14"/>
              <p:cNvSpPr/>
              <p:nvPr/>
            </p:nvSpPr>
            <p:spPr>
              <a:xfrm>
                <a:off x="819150" y="2771775"/>
                <a:ext cx="76200" cy="76200"/>
              </a:xfrm>
              <a:prstGeom prst="ellipse">
                <a:avLst/>
              </a:prstGeom>
              <a:solidFill>
                <a:srgbClr val="4285F4"/>
              </a:solidFill>
              <a:ln>
                <a:noFill/>
              </a:ln>
              <a:effectLst>
                <a:outerShdw blurRad="95250" dist="28575" dir="10798854" algn="tl" rotWithShape="0">
                  <a:srgbClr val="000000">
                    <a:alpha val="25000"/>
                  </a:srgbClr>
                </a:outerShdw>
              </a:effectLst>
            </p:spPr>
          </p:sp>
          <p:sp>
            <p:nvSpPr>
              <p:cNvPr id="15" name="TextBox 15"/>
              <p:cNvSpPr txBox="1"/>
              <p:nvPr/>
            </p:nvSpPr>
            <p:spPr>
              <a:xfrm>
                <a:off x="982980" y="2711768"/>
                <a:ext cx="2981944" cy="27432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95250" dist="28575" dir="10798854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Machine Learning in Production</a:t>
                </a:r>
              </a:p>
            </p:txBody>
          </p:sp>
        </p:grpSp>
        <p:grpSp>
          <p:nvGrpSpPr>
            <p:cNvPr id="19" name="Group 19"/>
            <p:cNvGrpSpPr/>
            <p:nvPr/>
          </p:nvGrpSpPr>
          <p:grpSpPr>
            <a:xfrm>
              <a:off x="819150" y="3092768"/>
              <a:ext cx="3352800" cy="274320"/>
              <a:chOff x="819150" y="3092768"/>
              <a:chExt cx="3352800" cy="274320"/>
            </a:xfrm>
          </p:grpSpPr>
          <p:sp>
            <p:nvSpPr>
              <p:cNvPr id="17" name="Ellipse 17"/>
              <p:cNvSpPr/>
              <p:nvPr/>
            </p:nvSpPr>
            <p:spPr>
              <a:xfrm>
                <a:off x="819150" y="3152775"/>
                <a:ext cx="76200" cy="76200"/>
              </a:xfrm>
              <a:prstGeom prst="ellipse">
                <a:avLst/>
              </a:prstGeom>
              <a:solidFill>
                <a:srgbClr val="4285F4"/>
              </a:solidFill>
              <a:ln>
                <a:noFill/>
              </a:ln>
              <a:effectLst>
                <a:outerShdw blurRad="95250" dist="28575" dir="10798854" algn="tl" rotWithShape="0">
                  <a:srgbClr val="000000">
                    <a:alpha val="25000"/>
                  </a:srgbClr>
                </a:outerShdw>
              </a:effectLst>
            </p:spPr>
          </p:sp>
          <p:sp>
            <p:nvSpPr>
              <p:cNvPr id="18" name="TextBox 18"/>
              <p:cNvSpPr txBox="1"/>
              <p:nvPr/>
            </p:nvSpPr>
            <p:spPr>
              <a:xfrm>
                <a:off x="982980" y="3092768"/>
                <a:ext cx="3188970" cy="27432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95250" dist="28575" dir="10798854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Large-Scale Distributed Systems</a:t>
                </a:r>
              </a:p>
            </p:txBody>
          </p:sp>
        </p:grpSp>
      </p:grpSp>
      <p:grpSp>
        <p:nvGrpSpPr>
          <p:cNvPr id="35" name="Group 35"/>
          <p:cNvGrpSpPr/>
          <p:nvPr/>
        </p:nvGrpSpPr>
        <p:grpSpPr>
          <a:xfrm>
            <a:off x="6286500" y="1333500"/>
            <a:ext cx="5334000" cy="2286000"/>
            <a:chOff x="6286500" y="1333500"/>
            <a:chExt cx="5334000" cy="2286000"/>
          </a:xfrm>
          <a:effectLst>
            <a:outerShdw blurRad="95250" dist="28575" dir="10798854" algn="tl" rotWithShape="0">
              <a:srgbClr val="000000">
                <a:alpha val="25000"/>
              </a:srgbClr>
            </a:outerShdw>
          </a:effectLst>
        </p:grpSpPr>
        <p:sp>
          <p:nvSpPr>
            <p:cNvPr id="21" name="Freeform 21"/>
            <p:cNvSpPr/>
            <p:nvPr/>
          </p:nvSpPr>
          <p:spPr>
            <a:xfrm>
              <a:off x="6286500" y="1333500"/>
              <a:ext cx="5334000" cy="2286000"/>
            </a:xfrm>
            <a:custGeom>
              <a:avLst/>
              <a:gdLst/>
              <a:ahLst/>
              <a:cxnLst/>
              <a:rect l="l" t="t" r="r" b="b"/>
              <a:pathLst>
                <a:path w="5334000" h="2286000">
                  <a:moveTo>
                    <a:pt x="152400" y="0"/>
                  </a:moveTo>
                  <a:lnTo>
                    <a:pt x="5181600" y="0"/>
                  </a:lnTo>
                  <a:cubicBezTo>
                    <a:pt x="5265768" y="0"/>
                    <a:pt x="5334000" y="68232"/>
                    <a:pt x="5334000" y="152400"/>
                  </a:cubicBezTo>
                  <a:lnTo>
                    <a:pt x="5334000" y="2133600"/>
                  </a:lnTo>
                  <a:cubicBezTo>
                    <a:pt x="5334000" y="2217768"/>
                    <a:pt x="5265768" y="2286000"/>
                    <a:pt x="5181600" y="2286000"/>
                  </a:cubicBezTo>
                  <a:lnTo>
                    <a:pt x="152400" y="2286000"/>
                  </a:lnTo>
                  <a:cubicBezTo>
                    <a:pt x="68232" y="2286000"/>
                    <a:pt x="0" y="2217768"/>
                    <a:pt x="0" y="213360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4A853"/>
              </a:solidFill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</p:sp>
        <p:sp>
          <p:nvSpPr>
            <p:cNvPr id="22" name="TextBox 22"/>
            <p:cNvSpPr txBox="1"/>
            <p:nvPr/>
          </p:nvSpPr>
          <p:spPr>
            <a:xfrm>
              <a:off x="6549390" y="1520190"/>
              <a:ext cx="1660522" cy="36576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800" b="1" dirty="0">
                  <a:solidFill>
                    <a:srgbClr val="1A237E"/>
                  </a:solidFill>
                  <a:latin typeface="Segoe UI"/>
                  <a:ea typeface="Microsoft YaHei"/>
                  <a:cs typeface="Segoe UI"/>
                </a:rPr>
                <a:t>💡 Innovation</a:t>
              </a:r>
            </a:p>
          </p:txBody>
        </p:sp>
        <p:grpSp>
          <p:nvGrpSpPr>
            <p:cNvPr id="26" name="Group 26"/>
            <p:cNvGrpSpPr/>
            <p:nvPr/>
          </p:nvGrpSpPr>
          <p:grpSpPr>
            <a:xfrm>
              <a:off x="6572250" y="2047875"/>
              <a:ext cx="2286000" cy="571500"/>
              <a:chOff x="6572250" y="2047875"/>
              <a:chExt cx="2286000" cy="571500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6572250" y="2047875"/>
                <a:ext cx="2286000" cy="571500"/>
              </a:xfrm>
              <a:custGeom>
                <a:avLst/>
                <a:gdLst/>
                <a:ahLst/>
                <a:cxnLst/>
                <a:rect l="l" t="t" r="r" b="b"/>
                <a:pathLst>
                  <a:path w="2286000" h="571500">
                    <a:moveTo>
                      <a:pt x="57150" y="0"/>
                    </a:moveTo>
                    <a:lnTo>
                      <a:pt x="2228850" y="0"/>
                    </a:lnTo>
                    <a:cubicBezTo>
                      <a:pt x="2260413" y="0"/>
                      <a:pt x="2286000" y="25587"/>
                      <a:pt x="2286000" y="57150"/>
                    </a:cubicBezTo>
                    <a:lnTo>
                      <a:pt x="2286000" y="514350"/>
                    </a:lnTo>
                    <a:cubicBezTo>
                      <a:pt x="2286000" y="545913"/>
                      <a:pt x="2260413" y="571500"/>
                      <a:pt x="2228850" y="571500"/>
                    </a:cubicBezTo>
                    <a:lnTo>
                      <a:pt x="57150" y="571500"/>
                    </a:lnTo>
                    <a:cubicBezTo>
                      <a:pt x="25587" y="571500"/>
                      <a:pt x="0" y="545913"/>
                      <a:pt x="0" y="514350"/>
                    </a:cubicBezTo>
                    <a:lnTo>
                      <a:pt x="0" y="57150"/>
                    </a:lnTo>
                    <a:cubicBezTo>
                      <a:pt x="0" y="25587"/>
                      <a:pt x="25587" y="0"/>
                      <a:pt x="5715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95250" dist="28575" dir="10798854" algn="tl" rotWithShape="0">
                  <a:srgbClr val="000000">
                    <a:alpha val="25000"/>
                  </a:srgbClr>
                </a:outerShdw>
              </a:effectLst>
            </p:spPr>
          </p:sp>
          <p:sp>
            <p:nvSpPr>
              <p:cNvPr id="24" name="TextBox 24"/>
              <p:cNvSpPr txBox="1"/>
              <p:nvPr/>
            </p:nvSpPr>
            <p:spPr>
              <a:xfrm>
                <a:off x="7640274" y="2059305"/>
                <a:ext cx="149952" cy="42672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95250" dist="28575" dir="10798854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2100" b="1" dirty="0">
                    <a:solidFill>
                      <a:srgbClr val="34A853"/>
                    </a:solidFill>
                    <a:latin typeface="Segoe UI"/>
                    <a:ea typeface="Microsoft YaHei"/>
                    <a:cs typeface="Segoe UI"/>
                  </a:rPr>
                  <a:t>1</a:t>
                </a:r>
              </a:p>
            </p:txBody>
          </p:sp>
          <p:sp>
            <p:nvSpPr>
              <p:cNvPr id="25" name="TextBox 25"/>
              <p:cNvSpPr txBox="1"/>
              <p:nvPr/>
            </p:nvSpPr>
            <p:spPr>
              <a:xfrm>
                <a:off x="6969800" y="2383631"/>
                <a:ext cx="1490901" cy="22860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95250" dist="28575" dir="10798854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125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Patent Application</a:t>
                </a:r>
              </a:p>
            </p:txBody>
          </p:sp>
        </p:grpSp>
        <p:grpSp>
          <p:nvGrpSpPr>
            <p:cNvPr id="30" name="Group 30"/>
            <p:cNvGrpSpPr/>
            <p:nvPr/>
          </p:nvGrpSpPr>
          <p:grpSpPr>
            <a:xfrm>
              <a:off x="9048750" y="2047875"/>
              <a:ext cx="2286000" cy="571500"/>
              <a:chOff x="9048750" y="2047875"/>
              <a:chExt cx="2286000" cy="571500"/>
            </a:xfrm>
          </p:grpSpPr>
          <p:sp>
            <p:nvSpPr>
              <p:cNvPr id="27" name="Freeform 27"/>
              <p:cNvSpPr/>
              <p:nvPr/>
            </p:nvSpPr>
            <p:spPr>
              <a:xfrm>
                <a:off x="9048750" y="2047875"/>
                <a:ext cx="2286000" cy="571500"/>
              </a:xfrm>
              <a:custGeom>
                <a:avLst/>
                <a:gdLst/>
                <a:ahLst/>
                <a:cxnLst/>
                <a:rect l="l" t="t" r="r" b="b"/>
                <a:pathLst>
                  <a:path w="2286000" h="571500">
                    <a:moveTo>
                      <a:pt x="57150" y="0"/>
                    </a:moveTo>
                    <a:lnTo>
                      <a:pt x="2228850" y="0"/>
                    </a:lnTo>
                    <a:cubicBezTo>
                      <a:pt x="2260413" y="0"/>
                      <a:pt x="2286000" y="25587"/>
                      <a:pt x="2286000" y="57150"/>
                    </a:cubicBezTo>
                    <a:lnTo>
                      <a:pt x="2286000" y="514350"/>
                    </a:lnTo>
                    <a:cubicBezTo>
                      <a:pt x="2286000" y="545913"/>
                      <a:pt x="2260413" y="571500"/>
                      <a:pt x="2228850" y="571500"/>
                    </a:cubicBezTo>
                    <a:lnTo>
                      <a:pt x="57150" y="571500"/>
                    </a:lnTo>
                    <a:cubicBezTo>
                      <a:pt x="25587" y="571500"/>
                      <a:pt x="0" y="545913"/>
                      <a:pt x="0" y="514350"/>
                    </a:cubicBezTo>
                    <a:lnTo>
                      <a:pt x="0" y="57150"/>
                    </a:lnTo>
                    <a:cubicBezTo>
                      <a:pt x="0" y="25587"/>
                      <a:pt x="25587" y="0"/>
                      <a:pt x="5715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95250" dist="28575" dir="10798854" algn="tl" rotWithShape="0">
                  <a:srgbClr val="000000">
                    <a:alpha val="25000"/>
                  </a:srgbClr>
                </a:outerShdw>
              </a:effectLst>
            </p:spPr>
          </p:sp>
          <p:sp>
            <p:nvSpPr>
              <p:cNvPr id="28" name="TextBox 28"/>
              <p:cNvSpPr txBox="1"/>
              <p:nvPr/>
            </p:nvSpPr>
            <p:spPr>
              <a:xfrm>
                <a:off x="10076519" y="2059305"/>
                <a:ext cx="230462" cy="42672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95250" dist="28575" dir="10798854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2100" b="1" dirty="0">
                    <a:solidFill>
                      <a:srgbClr val="34A853"/>
                    </a:solidFill>
                    <a:latin typeface="Segoe UI"/>
                    <a:ea typeface="Microsoft YaHei"/>
                    <a:cs typeface="Segoe UI"/>
                  </a:rPr>
                  <a:t>3</a:t>
                </a:r>
              </a:p>
            </p:txBody>
          </p:sp>
          <p:sp>
            <p:nvSpPr>
              <p:cNvPr id="29" name="TextBox 29"/>
              <p:cNvSpPr txBox="1"/>
              <p:nvPr/>
            </p:nvSpPr>
            <p:spPr>
              <a:xfrm>
                <a:off x="9376470" y="2383631"/>
                <a:ext cx="1630561" cy="22860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95250" dist="28575" dir="10798854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125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Technical Blog Posts</a:t>
                </a:r>
              </a:p>
            </p:txBody>
          </p:sp>
        </p:grpSp>
        <p:grpSp>
          <p:nvGrpSpPr>
            <p:cNvPr id="34" name="Group 34"/>
            <p:cNvGrpSpPr/>
            <p:nvPr/>
          </p:nvGrpSpPr>
          <p:grpSpPr>
            <a:xfrm>
              <a:off x="7810500" y="2809875"/>
              <a:ext cx="2286000" cy="571500"/>
              <a:chOff x="7810500" y="2809875"/>
              <a:chExt cx="2286000" cy="571500"/>
            </a:xfrm>
          </p:grpSpPr>
          <p:sp>
            <p:nvSpPr>
              <p:cNvPr id="31" name="Freeform 31"/>
              <p:cNvSpPr/>
              <p:nvPr/>
            </p:nvSpPr>
            <p:spPr>
              <a:xfrm>
                <a:off x="7810500" y="2809875"/>
                <a:ext cx="2286000" cy="571500"/>
              </a:xfrm>
              <a:custGeom>
                <a:avLst/>
                <a:gdLst/>
                <a:ahLst/>
                <a:cxnLst/>
                <a:rect l="l" t="t" r="r" b="b"/>
                <a:pathLst>
                  <a:path w="2286000" h="571500">
                    <a:moveTo>
                      <a:pt x="57150" y="0"/>
                    </a:moveTo>
                    <a:lnTo>
                      <a:pt x="2228850" y="0"/>
                    </a:lnTo>
                    <a:cubicBezTo>
                      <a:pt x="2260413" y="0"/>
                      <a:pt x="2286000" y="25587"/>
                      <a:pt x="2286000" y="57150"/>
                    </a:cubicBezTo>
                    <a:lnTo>
                      <a:pt x="2286000" y="514350"/>
                    </a:lnTo>
                    <a:cubicBezTo>
                      <a:pt x="2286000" y="545913"/>
                      <a:pt x="2260413" y="571500"/>
                      <a:pt x="2228850" y="571500"/>
                    </a:cubicBezTo>
                    <a:lnTo>
                      <a:pt x="57150" y="571500"/>
                    </a:lnTo>
                    <a:cubicBezTo>
                      <a:pt x="25587" y="571500"/>
                      <a:pt x="0" y="545913"/>
                      <a:pt x="0" y="514350"/>
                    </a:cubicBezTo>
                    <a:lnTo>
                      <a:pt x="0" y="57150"/>
                    </a:lnTo>
                    <a:cubicBezTo>
                      <a:pt x="0" y="25587"/>
                      <a:pt x="25587" y="0"/>
                      <a:pt x="5715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95250" dist="28575" dir="10798854" algn="tl" rotWithShape="0">
                  <a:srgbClr val="000000">
                    <a:alpha val="25000"/>
                  </a:srgbClr>
                </a:outerShdw>
              </a:effectLst>
            </p:spPr>
          </p:sp>
          <p:sp>
            <p:nvSpPr>
              <p:cNvPr id="32" name="TextBox 32"/>
              <p:cNvSpPr txBox="1"/>
              <p:nvPr/>
            </p:nvSpPr>
            <p:spPr>
              <a:xfrm>
                <a:off x="8838269" y="2821305"/>
                <a:ext cx="230462" cy="42672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95250" dist="28575" dir="10798854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2100" b="1" dirty="0">
                    <a:solidFill>
                      <a:srgbClr val="34A853"/>
                    </a:solidFill>
                    <a:latin typeface="Segoe UI"/>
                    <a:ea typeface="Microsoft YaHei"/>
                    <a:cs typeface="Segoe UI"/>
                  </a:rPr>
                  <a:t>2</a:t>
                </a:r>
              </a:p>
            </p:txBody>
          </p:sp>
          <p:sp>
            <p:nvSpPr>
              <p:cNvPr id="33" name="TextBox 33"/>
              <p:cNvSpPr txBox="1"/>
              <p:nvPr/>
            </p:nvSpPr>
            <p:spPr>
              <a:xfrm>
                <a:off x="7875330" y="3145631"/>
                <a:ext cx="2156341" cy="22860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95250" dist="28575" dir="10798854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125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Open Source Contributions</a:t>
                </a:r>
              </a:p>
            </p:txBody>
          </p:sp>
        </p:grpSp>
      </p:grpSp>
      <p:grpSp>
        <p:nvGrpSpPr>
          <p:cNvPr id="44" name="Group 44"/>
          <p:cNvGrpSpPr/>
          <p:nvPr/>
        </p:nvGrpSpPr>
        <p:grpSpPr>
          <a:xfrm>
            <a:off x="571500" y="4000500"/>
            <a:ext cx="5334000" cy="2286000"/>
            <a:chOff x="571500" y="4000500"/>
            <a:chExt cx="5334000" cy="2286000"/>
          </a:xfrm>
          <a:effectLst>
            <a:outerShdw blurRad="95250" dist="28575" dir="10798854" algn="tl" rotWithShape="0">
              <a:srgbClr val="000000">
                <a:alpha val="25000"/>
              </a:srgbClr>
            </a:outerShdw>
          </a:effectLst>
        </p:grpSpPr>
        <p:sp>
          <p:nvSpPr>
            <p:cNvPr id="36" name="Freeform 36"/>
            <p:cNvSpPr/>
            <p:nvPr/>
          </p:nvSpPr>
          <p:spPr>
            <a:xfrm>
              <a:off x="571500" y="4000500"/>
              <a:ext cx="5334000" cy="2286000"/>
            </a:xfrm>
            <a:custGeom>
              <a:avLst/>
              <a:gdLst/>
              <a:ahLst/>
              <a:cxnLst/>
              <a:rect l="l" t="t" r="r" b="b"/>
              <a:pathLst>
                <a:path w="5334000" h="2286000">
                  <a:moveTo>
                    <a:pt x="152400" y="0"/>
                  </a:moveTo>
                  <a:lnTo>
                    <a:pt x="5181600" y="0"/>
                  </a:lnTo>
                  <a:cubicBezTo>
                    <a:pt x="5265768" y="0"/>
                    <a:pt x="5334000" y="68232"/>
                    <a:pt x="5334000" y="152400"/>
                  </a:cubicBezTo>
                  <a:lnTo>
                    <a:pt x="5334000" y="2133600"/>
                  </a:lnTo>
                  <a:cubicBezTo>
                    <a:pt x="5334000" y="2217768"/>
                    <a:pt x="5265768" y="2286000"/>
                    <a:pt x="5181600" y="2286000"/>
                  </a:cubicBezTo>
                  <a:lnTo>
                    <a:pt x="152400" y="2286000"/>
                  </a:lnTo>
                  <a:cubicBezTo>
                    <a:pt x="68232" y="2286000"/>
                    <a:pt x="0" y="2217768"/>
                    <a:pt x="0" y="213360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FBBC04"/>
              </a:solidFill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</p:sp>
        <p:sp>
          <p:nvSpPr>
            <p:cNvPr id="37" name="TextBox 37"/>
            <p:cNvSpPr txBox="1"/>
            <p:nvPr/>
          </p:nvSpPr>
          <p:spPr>
            <a:xfrm>
              <a:off x="834390" y="4187190"/>
              <a:ext cx="2198789" cy="36576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800" b="1" dirty="0">
                  <a:solidFill>
                    <a:srgbClr val="1A237E"/>
                  </a:solidFill>
                  <a:latin typeface="Segoe UI"/>
                  <a:ea typeface="Microsoft YaHei"/>
                  <a:cs typeface="Segoe UI"/>
                </a:rPr>
                <a:t>🎓 Certifications</a:t>
              </a:r>
            </a:p>
          </p:txBody>
        </p:sp>
        <p:grpSp>
          <p:nvGrpSpPr>
            <p:cNvPr id="40" name="Group 40"/>
            <p:cNvGrpSpPr/>
            <p:nvPr/>
          </p:nvGrpSpPr>
          <p:grpSpPr>
            <a:xfrm>
              <a:off x="857250" y="4762500"/>
              <a:ext cx="4762500" cy="476250"/>
              <a:chOff x="857250" y="4762500"/>
              <a:chExt cx="4762500" cy="476250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857250" y="4762500"/>
                <a:ext cx="4762500" cy="476250"/>
              </a:xfrm>
              <a:custGeom>
                <a:avLst/>
                <a:gdLst/>
                <a:ahLst/>
                <a:cxnLst/>
                <a:rect l="l" t="t" r="r" b="b"/>
                <a:pathLst>
                  <a:path w="4762500" h="476250">
                    <a:moveTo>
                      <a:pt x="57150" y="0"/>
                    </a:moveTo>
                    <a:lnTo>
                      <a:pt x="4705350" y="0"/>
                    </a:lnTo>
                    <a:cubicBezTo>
                      <a:pt x="4736913" y="0"/>
                      <a:pt x="4762500" y="25587"/>
                      <a:pt x="4762500" y="57150"/>
                    </a:cubicBezTo>
                    <a:lnTo>
                      <a:pt x="4762500" y="419100"/>
                    </a:lnTo>
                    <a:cubicBezTo>
                      <a:pt x="4762500" y="450663"/>
                      <a:pt x="4736913" y="476250"/>
                      <a:pt x="4705350" y="476250"/>
                    </a:cubicBezTo>
                    <a:lnTo>
                      <a:pt x="57150" y="476250"/>
                    </a:lnTo>
                    <a:cubicBezTo>
                      <a:pt x="25587" y="476250"/>
                      <a:pt x="0" y="450663"/>
                      <a:pt x="0" y="419100"/>
                    </a:cubicBezTo>
                    <a:lnTo>
                      <a:pt x="0" y="57150"/>
                    </a:lnTo>
                    <a:cubicBezTo>
                      <a:pt x="0" y="25587"/>
                      <a:pt x="25587" y="0"/>
                      <a:pt x="5715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95250" dist="28575" dir="10798854" algn="tl" rotWithShape="0">
                  <a:srgbClr val="000000">
                    <a:alpha val="25000"/>
                  </a:srgbClr>
                </a:outerShdw>
              </a:effectLst>
            </p:spPr>
          </p:sp>
          <p:sp>
            <p:nvSpPr>
              <p:cNvPr id="39" name="TextBox 39"/>
              <p:cNvSpPr txBox="1"/>
              <p:nvPr/>
            </p:nvSpPr>
            <p:spPr>
              <a:xfrm>
                <a:off x="1030605" y="4931092"/>
                <a:ext cx="3603022" cy="27432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95250" dist="28575" dir="10798854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✓ Google Cloud Professional Architect</a:t>
                </a:r>
              </a:p>
            </p:txBody>
          </p:sp>
        </p:grpSp>
        <p:grpSp>
          <p:nvGrpSpPr>
            <p:cNvPr id="43" name="Group 43"/>
            <p:cNvGrpSpPr/>
            <p:nvPr/>
          </p:nvGrpSpPr>
          <p:grpSpPr>
            <a:xfrm>
              <a:off x="857250" y="5429250"/>
              <a:ext cx="4762500" cy="476250"/>
              <a:chOff x="857250" y="5429250"/>
              <a:chExt cx="4762500" cy="476250"/>
            </a:xfrm>
          </p:grpSpPr>
          <p:sp>
            <p:nvSpPr>
              <p:cNvPr id="41" name="Freeform 41"/>
              <p:cNvSpPr/>
              <p:nvPr/>
            </p:nvSpPr>
            <p:spPr>
              <a:xfrm>
                <a:off x="857250" y="5429250"/>
                <a:ext cx="4762500" cy="476250"/>
              </a:xfrm>
              <a:custGeom>
                <a:avLst/>
                <a:gdLst/>
                <a:ahLst/>
                <a:cxnLst/>
                <a:rect l="l" t="t" r="r" b="b"/>
                <a:pathLst>
                  <a:path w="4762500" h="476250">
                    <a:moveTo>
                      <a:pt x="57150" y="0"/>
                    </a:moveTo>
                    <a:lnTo>
                      <a:pt x="4705350" y="0"/>
                    </a:lnTo>
                    <a:cubicBezTo>
                      <a:pt x="4736913" y="0"/>
                      <a:pt x="4762500" y="25587"/>
                      <a:pt x="4762500" y="57150"/>
                    </a:cubicBezTo>
                    <a:lnTo>
                      <a:pt x="4762500" y="419100"/>
                    </a:lnTo>
                    <a:cubicBezTo>
                      <a:pt x="4762500" y="450663"/>
                      <a:pt x="4736913" y="476250"/>
                      <a:pt x="4705350" y="476250"/>
                    </a:cubicBezTo>
                    <a:lnTo>
                      <a:pt x="57150" y="476250"/>
                    </a:lnTo>
                    <a:cubicBezTo>
                      <a:pt x="25587" y="476250"/>
                      <a:pt x="0" y="450663"/>
                      <a:pt x="0" y="419100"/>
                    </a:cubicBezTo>
                    <a:lnTo>
                      <a:pt x="0" y="57150"/>
                    </a:lnTo>
                    <a:cubicBezTo>
                      <a:pt x="0" y="25587"/>
                      <a:pt x="25587" y="0"/>
                      <a:pt x="5715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95250" dist="28575" dir="10798854" algn="tl" rotWithShape="0">
                  <a:srgbClr val="000000">
                    <a:alpha val="25000"/>
                  </a:srgbClr>
                </a:outerShdw>
              </a:effectLst>
            </p:spPr>
          </p:sp>
          <p:sp>
            <p:nvSpPr>
              <p:cNvPr id="42" name="TextBox 42"/>
              <p:cNvSpPr txBox="1"/>
              <p:nvPr/>
            </p:nvSpPr>
            <p:spPr>
              <a:xfrm>
                <a:off x="1030605" y="5597842"/>
                <a:ext cx="3918490" cy="27432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95250" dist="28575" dir="10798854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35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✓ Kubernetes Certified Developer (CKAD)</a:t>
                </a:r>
              </a:p>
            </p:txBody>
          </p:sp>
        </p:grpSp>
      </p:grpSp>
      <p:grpSp>
        <p:nvGrpSpPr>
          <p:cNvPr id="65" name="Group 65"/>
          <p:cNvGrpSpPr/>
          <p:nvPr/>
        </p:nvGrpSpPr>
        <p:grpSpPr>
          <a:xfrm>
            <a:off x="6286500" y="4000500"/>
            <a:ext cx="5334000" cy="2286000"/>
            <a:chOff x="6286500" y="4000500"/>
            <a:chExt cx="5334000" cy="2286000"/>
          </a:xfrm>
          <a:effectLst>
            <a:outerShdw blurRad="95250" dist="28575" dir="10798854" algn="tl" rotWithShape="0">
              <a:srgbClr val="000000">
                <a:alpha val="25000"/>
              </a:srgbClr>
            </a:outerShdw>
          </a:effectLst>
        </p:grpSpPr>
        <p:sp>
          <p:nvSpPr>
            <p:cNvPr id="45" name="Freeform 45"/>
            <p:cNvSpPr/>
            <p:nvPr/>
          </p:nvSpPr>
          <p:spPr>
            <a:xfrm>
              <a:off x="6286500" y="4000500"/>
              <a:ext cx="5334000" cy="2286000"/>
            </a:xfrm>
            <a:custGeom>
              <a:avLst/>
              <a:gdLst/>
              <a:ahLst/>
              <a:cxnLst/>
              <a:rect l="l" t="t" r="r" b="b"/>
              <a:pathLst>
                <a:path w="5334000" h="2286000">
                  <a:moveTo>
                    <a:pt x="152400" y="0"/>
                  </a:moveTo>
                  <a:lnTo>
                    <a:pt x="5181600" y="0"/>
                  </a:lnTo>
                  <a:cubicBezTo>
                    <a:pt x="5265768" y="0"/>
                    <a:pt x="5334000" y="68232"/>
                    <a:pt x="5334000" y="152400"/>
                  </a:cubicBezTo>
                  <a:lnTo>
                    <a:pt x="5334000" y="2133600"/>
                  </a:lnTo>
                  <a:cubicBezTo>
                    <a:pt x="5334000" y="2217768"/>
                    <a:pt x="5265768" y="2286000"/>
                    <a:pt x="5181600" y="2286000"/>
                  </a:cubicBezTo>
                  <a:lnTo>
                    <a:pt x="152400" y="2286000"/>
                  </a:lnTo>
                  <a:cubicBezTo>
                    <a:pt x="68232" y="2286000"/>
                    <a:pt x="0" y="2217768"/>
                    <a:pt x="0" y="213360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EA4335"/>
              </a:solidFill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</p:sp>
        <p:sp>
          <p:nvSpPr>
            <p:cNvPr id="46" name="TextBox 46"/>
            <p:cNvSpPr txBox="1"/>
            <p:nvPr/>
          </p:nvSpPr>
          <p:spPr>
            <a:xfrm>
              <a:off x="6549390" y="4187190"/>
              <a:ext cx="3026893" cy="36576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800" b="1" dirty="0">
                  <a:solidFill>
                    <a:srgbClr val="1A237E"/>
                  </a:solidFill>
                  <a:latin typeface="Segoe UI"/>
                  <a:ea typeface="Microsoft YaHei"/>
                  <a:cs typeface="Segoe UI"/>
                </a:rPr>
                <a:t>🌟 Impact and Influence</a:t>
              </a:r>
            </a:p>
          </p:txBody>
        </p:sp>
        <p:grpSp>
          <p:nvGrpSpPr>
            <p:cNvPr id="50" name="Group 50"/>
            <p:cNvGrpSpPr/>
            <p:nvPr/>
          </p:nvGrpSpPr>
          <p:grpSpPr>
            <a:xfrm>
              <a:off x="6667500" y="4667250"/>
              <a:ext cx="1428750" cy="666750"/>
              <a:chOff x="6667500" y="4667250"/>
              <a:chExt cx="1428750" cy="666750"/>
            </a:xfrm>
          </p:grpSpPr>
          <p:sp>
            <p:nvSpPr>
              <p:cNvPr id="47" name="Freeform 47"/>
              <p:cNvSpPr/>
              <p:nvPr/>
            </p:nvSpPr>
            <p:spPr>
              <a:xfrm>
                <a:off x="6667500" y="4667250"/>
                <a:ext cx="1428750" cy="666750"/>
              </a:xfrm>
              <a:custGeom>
                <a:avLst/>
                <a:gdLst/>
                <a:ahLst/>
                <a:cxnLst/>
                <a:rect l="l" t="t" r="r" b="b"/>
                <a:pathLst>
                  <a:path w="1428750" h="666750">
                    <a:moveTo>
                      <a:pt x="57150" y="0"/>
                    </a:moveTo>
                    <a:lnTo>
                      <a:pt x="1371600" y="0"/>
                    </a:lnTo>
                    <a:cubicBezTo>
                      <a:pt x="1403163" y="0"/>
                      <a:pt x="1428750" y="25587"/>
                      <a:pt x="1428750" y="57150"/>
                    </a:cubicBezTo>
                    <a:lnTo>
                      <a:pt x="1428750" y="609600"/>
                    </a:lnTo>
                    <a:cubicBezTo>
                      <a:pt x="1428750" y="641163"/>
                      <a:pt x="1403163" y="666750"/>
                      <a:pt x="1371600" y="666750"/>
                    </a:cubicBezTo>
                    <a:lnTo>
                      <a:pt x="57150" y="666750"/>
                    </a:lnTo>
                    <a:cubicBezTo>
                      <a:pt x="25587" y="666750"/>
                      <a:pt x="0" y="641163"/>
                      <a:pt x="0" y="609600"/>
                    </a:cubicBezTo>
                    <a:lnTo>
                      <a:pt x="0" y="57150"/>
                    </a:lnTo>
                    <a:cubicBezTo>
                      <a:pt x="0" y="25587"/>
                      <a:pt x="25587" y="0"/>
                      <a:pt x="5715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95250" dist="28575" dir="10798854" algn="tl" rotWithShape="0">
                  <a:srgbClr val="000000">
                    <a:alpha val="25000"/>
                  </a:srgbClr>
                </a:outerShdw>
              </a:effectLst>
            </p:spPr>
          </p:sp>
          <p:sp>
            <p:nvSpPr>
              <p:cNvPr id="48" name="TextBox 48"/>
              <p:cNvSpPr txBox="1"/>
              <p:nvPr/>
            </p:nvSpPr>
            <p:spPr>
              <a:xfrm>
                <a:off x="7093763" y="4741545"/>
                <a:ext cx="576224" cy="48768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95250" dist="28575" dir="10798854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2400" b="1" dirty="0">
                    <a:solidFill>
                      <a:srgbClr val="EA4335"/>
                    </a:solidFill>
                    <a:latin typeface="Segoe UI"/>
                    <a:ea typeface="Microsoft YaHei"/>
                    <a:cs typeface="Segoe UI"/>
                  </a:rPr>
                  <a:t>15+</a:t>
                </a:r>
              </a:p>
            </p:txBody>
          </p:sp>
          <p:sp>
            <p:nvSpPr>
              <p:cNvPr id="49" name="TextBox 49"/>
              <p:cNvSpPr txBox="1"/>
              <p:nvPr/>
            </p:nvSpPr>
            <p:spPr>
              <a:xfrm>
                <a:off x="6985159" y="5106352"/>
                <a:ext cx="793433" cy="21336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95250" dist="28575" dir="10798854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05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Tech Talks</a:t>
                </a:r>
              </a:p>
            </p:txBody>
          </p:sp>
        </p:grpSp>
        <p:grpSp>
          <p:nvGrpSpPr>
            <p:cNvPr id="54" name="Group 54"/>
            <p:cNvGrpSpPr/>
            <p:nvPr/>
          </p:nvGrpSpPr>
          <p:grpSpPr>
            <a:xfrm>
              <a:off x="8286750" y="4667250"/>
              <a:ext cx="1428750" cy="666750"/>
              <a:chOff x="8286750" y="4667250"/>
              <a:chExt cx="1428750" cy="666750"/>
            </a:xfrm>
          </p:grpSpPr>
          <p:sp>
            <p:nvSpPr>
              <p:cNvPr id="51" name="Freeform 51"/>
              <p:cNvSpPr/>
              <p:nvPr/>
            </p:nvSpPr>
            <p:spPr>
              <a:xfrm>
                <a:off x="8286750" y="4667250"/>
                <a:ext cx="1428750" cy="666750"/>
              </a:xfrm>
              <a:custGeom>
                <a:avLst/>
                <a:gdLst/>
                <a:ahLst/>
                <a:cxnLst/>
                <a:rect l="l" t="t" r="r" b="b"/>
                <a:pathLst>
                  <a:path w="1428750" h="666750">
                    <a:moveTo>
                      <a:pt x="57150" y="0"/>
                    </a:moveTo>
                    <a:lnTo>
                      <a:pt x="1371600" y="0"/>
                    </a:lnTo>
                    <a:cubicBezTo>
                      <a:pt x="1403163" y="0"/>
                      <a:pt x="1428750" y="25587"/>
                      <a:pt x="1428750" y="57150"/>
                    </a:cubicBezTo>
                    <a:lnTo>
                      <a:pt x="1428750" y="609600"/>
                    </a:lnTo>
                    <a:cubicBezTo>
                      <a:pt x="1428750" y="641163"/>
                      <a:pt x="1403163" y="666750"/>
                      <a:pt x="1371600" y="666750"/>
                    </a:cubicBezTo>
                    <a:lnTo>
                      <a:pt x="57150" y="666750"/>
                    </a:lnTo>
                    <a:cubicBezTo>
                      <a:pt x="25587" y="666750"/>
                      <a:pt x="0" y="641163"/>
                      <a:pt x="0" y="609600"/>
                    </a:cubicBezTo>
                    <a:lnTo>
                      <a:pt x="0" y="57150"/>
                    </a:lnTo>
                    <a:cubicBezTo>
                      <a:pt x="0" y="25587"/>
                      <a:pt x="25587" y="0"/>
                      <a:pt x="5715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95250" dist="28575" dir="10798854" algn="tl" rotWithShape="0">
                  <a:srgbClr val="000000">
                    <a:alpha val="25000"/>
                  </a:srgbClr>
                </a:outerShdw>
              </a:effectLst>
            </p:spPr>
          </p:sp>
          <p:sp>
            <p:nvSpPr>
              <p:cNvPr id="52" name="TextBox 52"/>
              <p:cNvSpPr txBox="1"/>
              <p:nvPr/>
            </p:nvSpPr>
            <p:spPr>
              <a:xfrm>
                <a:off x="8814225" y="4741545"/>
                <a:ext cx="373799" cy="48768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95250" dist="28575" dir="10798854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2400" b="1" dirty="0">
                    <a:solidFill>
                      <a:srgbClr val="EA4335"/>
                    </a:solidFill>
                    <a:latin typeface="Segoe UI"/>
                    <a:ea typeface="Microsoft YaHei"/>
                    <a:cs typeface="Segoe UI"/>
                  </a:rPr>
                  <a:t>17</a:t>
                </a:r>
              </a:p>
            </p:txBody>
          </p:sp>
          <p:sp>
            <p:nvSpPr>
              <p:cNvPr id="53" name="TextBox 53"/>
              <p:cNvSpPr txBox="1"/>
              <p:nvPr/>
            </p:nvSpPr>
            <p:spPr>
              <a:xfrm>
                <a:off x="8592907" y="5106352"/>
                <a:ext cx="816435" cy="21336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95250" dist="28575" dir="10798854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05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Documents</a:t>
                </a:r>
              </a:p>
            </p:txBody>
          </p:sp>
        </p:grpSp>
        <p:grpSp>
          <p:nvGrpSpPr>
            <p:cNvPr id="58" name="Group 58"/>
            <p:cNvGrpSpPr/>
            <p:nvPr/>
          </p:nvGrpSpPr>
          <p:grpSpPr>
            <a:xfrm>
              <a:off x="9906000" y="4667250"/>
              <a:ext cx="1428750" cy="666750"/>
              <a:chOff x="9906000" y="4667250"/>
              <a:chExt cx="1428750" cy="666750"/>
            </a:xfrm>
          </p:grpSpPr>
          <p:sp>
            <p:nvSpPr>
              <p:cNvPr id="55" name="Freeform 55"/>
              <p:cNvSpPr/>
              <p:nvPr/>
            </p:nvSpPr>
            <p:spPr>
              <a:xfrm>
                <a:off x="9906000" y="4667250"/>
                <a:ext cx="1428750" cy="666750"/>
              </a:xfrm>
              <a:custGeom>
                <a:avLst/>
                <a:gdLst/>
                <a:ahLst/>
                <a:cxnLst/>
                <a:rect l="l" t="t" r="r" b="b"/>
                <a:pathLst>
                  <a:path w="1428750" h="666750">
                    <a:moveTo>
                      <a:pt x="57150" y="0"/>
                    </a:moveTo>
                    <a:lnTo>
                      <a:pt x="1371600" y="0"/>
                    </a:lnTo>
                    <a:cubicBezTo>
                      <a:pt x="1403163" y="0"/>
                      <a:pt x="1428750" y="25587"/>
                      <a:pt x="1428750" y="57150"/>
                    </a:cubicBezTo>
                    <a:lnTo>
                      <a:pt x="1428750" y="609600"/>
                    </a:lnTo>
                    <a:cubicBezTo>
                      <a:pt x="1428750" y="641163"/>
                      <a:pt x="1403163" y="666750"/>
                      <a:pt x="1371600" y="666750"/>
                    </a:cubicBezTo>
                    <a:lnTo>
                      <a:pt x="57150" y="666750"/>
                    </a:lnTo>
                    <a:cubicBezTo>
                      <a:pt x="25587" y="666750"/>
                      <a:pt x="0" y="641163"/>
                      <a:pt x="0" y="609600"/>
                    </a:cubicBezTo>
                    <a:lnTo>
                      <a:pt x="0" y="57150"/>
                    </a:lnTo>
                    <a:cubicBezTo>
                      <a:pt x="0" y="25587"/>
                      <a:pt x="25587" y="0"/>
                      <a:pt x="5715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95250" dist="28575" dir="10798854" algn="tl" rotWithShape="0">
                  <a:srgbClr val="000000">
                    <a:alpha val="25000"/>
                  </a:srgbClr>
                </a:outerShdw>
              </a:effectLst>
            </p:spPr>
          </p:sp>
          <p:sp>
            <p:nvSpPr>
              <p:cNvPr id="56" name="TextBox 56"/>
              <p:cNvSpPr txBox="1"/>
              <p:nvPr/>
            </p:nvSpPr>
            <p:spPr>
              <a:xfrm>
                <a:off x="10286257" y="4741545"/>
                <a:ext cx="668236" cy="48768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95250" dist="28575" dir="10798854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2400" b="1" dirty="0">
                    <a:solidFill>
                      <a:srgbClr val="EA4335"/>
                    </a:solidFill>
                    <a:latin typeface="Segoe UI"/>
                    <a:ea typeface="Microsoft YaHei"/>
                    <a:cs typeface="Segoe UI"/>
                  </a:rPr>
                  <a:t>50+</a:t>
                </a:r>
              </a:p>
            </p:txBody>
          </p:sp>
          <p:sp>
            <p:nvSpPr>
              <p:cNvPr id="57" name="TextBox 57"/>
              <p:cNvSpPr txBox="1"/>
              <p:nvPr/>
            </p:nvSpPr>
            <p:spPr>
              <a:xfrm>
                <a:off x="10173819" y="5106352"/>
                <a:ext cx="893112" cy="21336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95250" dist="28575" dir="10798854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05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SO Answers</a:t>
                </a:r>
              </a:p>
            </p:txBody>
          </p:sp>
        </p:grpSp>
        <p:grpSp>
          <p:nvGrpSpPr>
            <p:cNvPr id="61" name="Group 61"/>
            <p:cNvGrpSpPr/>
            <p:nvPr/>
          </p:nvGrpSpPr>
          <p:grpSpPr>
            <a:xfrm>
              <a:off x="6677025" y="5537835"/>
              <a:ext cx="2798826" cy="243840"/>
              <a:chOff x="6677025" y="5537835"/>
              <a:chExt cx="2798826" cy="243840"/>
            </a:xfrm>
          </p:grpSpPr>
          <p:sp>
            <p:nvSpPr>
              <p:cNvPr id="59" name="Ellipse 59"/>
              <p:cNvSpPr/>
              <p:nvPr/>
            </p:nvSpPr>
            <p:spPr>
              <a:xfrm>
                <a:off x="6677025" y="5581650"/>
                <a:ext cx="76200" cy="76200"/>
              </a:xfrm>
              <a:prstGeom prst="ellipse">
                <a:avLst/>
              </a:prstGeom>
              <a:solidFill>
                <a:srgbClr val="EA4335"/>
              </a:solidFill>
              <a:ln>
                <a:noFill/>
              </a:ln>
              <a:effectLst>
                <a:outerShdw blurRad="95250" dist="28575" dir="10798854" algn="tl" rotWithShape="0">
                  <a:srgbClr val="000000">
                    <a:alpha val="25000"/>
                  </a:srgbClr>
                </a:outerShdw>
              </a:effectLst>
            </p:spPr>
          </p:sp>
          <p:sp>
            <p:nvSpPr>
              <p:cNvPr id="60" name="TextBox 60"/>
              <p:cNvSpPr txBox="1"/>
              <p:nvPr/>
            </p:nvSpPr>
            <p:spPr>
              <a:xfrm>
                <a:off x="6842760" y="5537835"/>
                <a:ext cx="2633091" cy="24384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95250" dist="28575" dir="10798854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GitHub Open Source Maintainer</a:t>
                </a:r>
              </a:p>
            </p:txBody>
          </p:sp>
        </p:grpSp>
        <p:grpSp>
          <p:nvGrpSpPr>
            <p:cNvPr id="64" name="Group 64"/>
            <p:cNvGrpSpPr/>
            <p:nvPr/>
          </p:nvGrpSpPr>
          <p:grpSpPr>
            <a:xfrm>
              <a:off x="6677025" y="5871210"/>
              <a:ext cx="3114294" cy="243840"/>
              <a:chOff x="6677025" y="5871210"/>
              <a:chExt cx="3114294" cy="243840"/>
            </a:xfrm>
          </p:grpSpPr>
          <p:sp>
            <p:nvSpPr>
              <p:cNvPr id="62" name="Ellipse 62"/>
              <p:cNvSpPr/>
              <p:nvPr/>
            </p:nvSpPr>
            <p:spPr>
              <a:xfrm>
                <a:off x="6677025" y="5915025"/>
                <a:ext cx="76200" cy="76200"/>
              </a:xfrm>
              <a:prstGeom prst="ellipse">
                <a:avLst/>
              </a:prstGeom>
              <a:solidFill>
                <a:srgbClr val="EA4335"/>
              </a:solidFill>
              <a:ln>
                <a:noFill/>
              </a:ln>
              <a:effectLst>
                <a:outerShdw blurRad="95250" dist="28575" dir="10798854" algn="tl" rotWithShape="0">
                  <a:srgbClr val="000000">
                    <a:alpha val="25000"/>
                  </a:srgbClr>
                </a:outerShdw>
              </a:effectLst>
            </p:spPr>
          </p:sp>
          <p:sp>
            <p:nvSpPr>
              <p:cNvPr id="63" name="TextBox 63"/>
              <p:cNvSpPr txBox="1"/>
              <p:nvPr/>
            </p:nvSpPr>
            <p:spPr>
              <a:xfrm>
                <a:off x="6842760" y="5871210"/>
                <a:ext cx="2948559" cy="24384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95250" dist="28575" dir="10798854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Google Developer Expert Candidate</a:t>
                </a:r>
              </a:p>
            </p:txBody>
          </p:sp>
        </p:grpSp>
      </p:grpSp>
      <p:sp>
        <p:nvSpPr>
          <p:cNvPr id="66" name="TextBox 66"/>
          <p:cNvSpPr txBox="1"/>
          <p:nvPr/>
        </p:nvSpPr>
        <p:spPr>
          <a:xfrm>
            <a:off x="11438477" y="6554152"/>
            <a:ext cx="195358" cy="213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1050" dirty="0">
                <a:solidFill>
                  <a:srgbClr val="5F6368"/>
                </a:solidFill>
                <a:latin typeface="Segoe UI"/>
                <a:ea typeface="Microsoft YaHei"/>
                <a:cs typeface="Segoe UI"/>
              </a:rPr>
              <a:t>06</a:t>
            </a:r>
          </a:p>
        </p:txBody>
      </p:sp>
    </p:spTree>
  </p:cSld>
  <p:clrMapOvr>
    <a:masterClrMapping/>
  </p:clrMapOvr>
  <p:transition dur="400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  <p:sp>
        <p:nvSpPr>
          <p:cNvPr id="3" name="Rectangle 3"/>
          <p:cNvSpPr/>
          <p:nvPr/>
        </p:nvSpPr>
        <p:spPr>
          <a:xfrm>
            <a:off x="0" y="0"/>
            <a:ext cx="12192000" cy="57150"/>
          </a:xfrm>
          <a:prstGeom prst="rect">
            <a:avLst/>
          </a:prstGeom>
          <a:gradFill>
            <a:gsLst>
              <a:gs pos="0">
                <a:srgbClr val="4285F4"/>
              </a:gs>
              <a:gs pos="50000">
                <a:srgbClr val="EA4335"/>
              </a:gs>
              <a:gs pos="100000">
                <a:srgbClr val="FBBC04"/>
              </a:gs>
            </a:gsLst>
            <a:lin ang="0" scaled="1"/>
          </a:gradFill>
          <a:ln>
            <a:noFill/>
          </a:ln>
        </p:spPr>
      </p:sp>
      <p:sp>
        <p:nvSpPr>
          <p:cNvPr id="4" name="TextBox 4"/>
          <p:cNvSpPr txBox="1"/>
          <p:nvPr/>
        </p:nvSpPr>
        <p:spPr>
          <a:xfrm>
            <a:off x="527685" y="437198"/>
            <a:ext cx="7230023" cy="7010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3450" b="1" dirty="0">
                <a:solidFill>
                  <a:srgbClr val="1A237E"/>
                </a:solidFill>
                <a:latin typeface="Segoe UI"/>
                <a:ea typeface="Microsoft YaHei"/>
                <a:cs typeface="Segoe UI"/>
              </a:rPr>
              <a:t>Team Collaboration &amp; Impact</a:t>
            </a:r>
          </a:p>
        </p:txBody>
      </p:sp>
      <p:sp>
        <p:nvSpPr>
          <p:cNvPr id="5" name="Freeform 5"/>
          <p:cNvSpPr/>
          <p:nvPr/>
        </p:nvSpPr>
        <p:spPr>
          <a:xfrm>
            <a:off x="571500" y="952500"/>
            <a:ext cx="1428750" cy="38100"/>
          </a:xfrm>
          <a:custGeom>
            <a:avLst/>
            <a:gdLst/>
            <a:ahLst/>
            <a:cxnLst/>
            <a:rect l="l" t="t" r="r" b="b"/>
            <a:pathLst>
              <a:path w="1428750" h="38100">
                <a:moveTo>
                  <a:pt x="19050" y="0"/>
                </a:moveTo>
                <a:lnTo>
                  <a:pt x="1409700" y="0"/>
                </a:lnTo>
                <a:cubicBezTo>
                  <a:pt x="1420221" y="0"/>
                  <a:pt x="1428750" y="8529"/>
                  <a:pt x="1428750" y="19050"/>
                </a:cubicBezTo>
                <a:lnTo>
                  <a:pt x="1428750" y="19050"/>
                </a:lnTo>
                <a:cubicBezTo>
                  <a:pt x="1428750" y="29571"/>
                  <a:pt x="1420221" y="38100"/>
                  <a:pt x="1409700" y="38100"/>
                </a:cubicBezTo>
                <a:lnTo>
                  <a:pt x="19050" y="38100"/>
                </a:lnTo>
                <a:cubicBezTo>
                  <a:pt x="8529" y="38100"/>
                  <a:pt x="0" y="29571"/>
                  <a:pt x="0" y="19050"/>
                </a:cubicBezTo>
                <a:lnTo>
                  <a:pt x="0" y="19050"/>
                </a:lnTo>
                <a:cubicBezTo>
                  <a:pt x="0" y="8529"/>
                  <a:pt x="8529" y="0"/>
                  <a:pt x="19050" y="0"/>
                </a:cubicBezTo>
                <a:close/>
              </a:path>
            </a:pathLst>
          </a:custGeom>
          <a:solidFill>
            <a:srgbClr val="EA4335"/>
          </a:solidFill>
          <a:ln>
            <a:noFill/>
          </a:ln>
        </p:spPr>
      </p:sp>
      <p:grpSp>
        <p:nvGrpSpPr>
          <p:cNvPr id="28" name="Group 28"/>
          <p:cNvGrpSpPr/>
          <p:nvPr/>
        </p:nvGrpSpPr>
        <p:grpSpPr>
          <a:xfrm>
            <a:off x="571500" y="1333500"/>
            <a:ext cx="11049000" cy="2095500"/>
            <a:chOff x="571500" y="1333500"/>
            <a:chExt cx="11049000" cy="2095500"/>
          </a:xfrm>
        </p:grpSpPr>
        <p:sp>
          <p:nvSpPr>
            <p:cNvPr id="6" name="Freeform 6"/>
            <p:cNvSpPr/>
            <p:nvPr/>
          </p:nvSpPr>
          <p:spPr>
            <a:xfrm>
              <a:off x="571500" y="1333500"/>
              <a:ext cx="11049000" cy="2095500"/>
            </a:xfrm>
            <a:custGeom>
              <a:avLst/>
              <a:gdLst/>
              <a:ahLst/>
              <a:cxnLst/>
              <a:rect l="l" t="t" r="r" b="b"/>
              <a:pathLst>
                <a:path w="11049000" h="2095500">
                  <a:moveTo>
                    <a:pt x="152400" y="0"/>
                  </a:moveTo>
                  <a:lnTo>
                    <a:pt x="10896600" y="0"/>
                  </a:lnTo>
                  <a:cubicBezTo>
                    <a:pt x="10980768" y="0"/>
                    <a:pt x="11049000" y="68232"/>
                    <a:pt x="11049000" y="152400"/>
                  </a:cubicBezTo>
                  <a:lnTo>
                    <a:pt x="11049000" y="1943100"/>
                  </a:lnTo>
                  <a:cubicBezTo>
                    <a:pt x="11049000" y="2027268"/>
                    <a:pt x="10980768" y="2095500"/>
                    <a:pt x="10896600" y="2095500"/>
                  </a:cubicBezTo>
                  <a:lnTo>
                    <a:pt x="152400" y="2095500"/>
                  </a:lnTo>
                  <a:cubicBezTo>
                    <a:pt x="68232" y="2095500"/>
                    <a:pt x="0" y="2027268"/>
                    <a:pt x="0" y="194310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F8F9FA"/>
            </a:solidFill>
            <a:ln>
              <a:noFill/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</p:sp>
        <p:sp>
          <p:nvSpPr>
            <p:cNvPr id="7" name="TextBox 7"/>
            <p:cNvSpPr txBox="1"/>
            <p:nvPr/>
          </p:nvSpPr>
          <p:spPr>
            <a:xfrm>
              <a:off x="834390" y="1520190"/>
              <a:ext cx="4669298" cy="3657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800" b="1" dirty="0">
                  <a:solidFill>
                    <a:srgbClr val="1A237E"/>
                  </a:solidFill>
                  <a:latin typeface="Segoe UI"/>
                  <a:ea typeface="Microsoft YaHei"/>
                  <a:cs typeface="Segoe UI"/>
                </a:rPr>
                <a:t>Cross-Team Collaboration Network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842010" y="1870710"/>
              <a:ext cx="4333113" cy="2438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Coordinated with 4 teams across multiple projects</a:t>
              </a:r>
            </a:p>
          </p:txBody>
        </p:sp>
        <p:sp>
          <p:nvSpPr>
            <p:cNvPr id="9" name="Ellipse 9"/>
            <p:cNvSpPr/>
            <p:nvPr/>
          </p:nvSpPr>
          <p:spPr>
            <a:xfrm>
              <a:off x="5715000" y="2286000"/>
              <a:ext cx="762000" cy="762000"/>
            </a:xfrm>
            <a:prstGeom prst="ellipse">
              <a:avLst/>
            </a:prstGeom>
            <a:solidFill>
              <a:srgbClr val="4285F4"/>
            </a:solidFill>
            <a:ln>
              <a:noFill/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5482865" y="2534602"/>
              <a:ext cx="1226270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050" b="1" dirty="0">
                  <a:solidFill>
                    <a:srgbClr val="FFFFFF"/>
                  </a:solidFill>
                  <a:latin typeface="Segoe UI"/>
                  <a:ea typeface="Microsoft YaHei"/>
                  <a:cs typeface="Segoe UI"/>
                </a:rPr>
                <a:t>Infrastructure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5926836" y="2712720"/>
              <a:ext cx="338328" cy="1828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00" dirty="0">
                  <a:solidFill>
                    <a:srgbClr val="FFFFFF"/>
                  </a:solidFill>
                  <a:latin typeface="Segoe UI"/>
                  <a:ea typeface="Microsoft YaHei"/>
                  <a:cs typeface="Segoe UI"/>
                </a:rPr>
                <a:t>Team</a:t>
              </a:r>
            </a:p>
          </p:txBody>
        </p:sp>
        <p:sp>
          <p:nvSpPr>
            <p:cNvPr id="12" name="Line 12"/>
            <p:cNvSpPr/>
            <p:nvPr/>
          </p:nvSpPr>
          <p:spPr>
            <a:xfrm>
              <a:off x="2857500" y="2381250"/>
              <a:ext cx="2857500" cy="285750"/>
            </a:xfrm>
            <a:custGeom>
              <a:avLst/>
              <a:gdLst/>
              <a:ahLst/>
              <a:cxnLst/>
              <a:rect l="l" t="t" r="r" b="b"/>
              <a:pathLst>
                <a:path w="2857500" h="285750">
                  <a:moveTo>
                    <a:pt x="2857500" y="285750"/>
                  </a:moveTo>
                  <a:lnTo>
                    <a:pt x="0" y="0"/>
                  </a:lnTo>
                </a:path>
              </a:pathLst>
            </a:custGeom>
            <a:noFill/>
            <a:ln w="28575">
              <a:solidFill>
                <a:srgbClr val="34A853">
                  <a:alpha val="60000"/>
                </a:srgbClr>
              </a:solidFill>
            </a:ln>
          </p:spPr>
        </p:sp>
        <p:sp>
          <p:nvSpPr>
            <p:cNvPr id="13" name="Ellipse 13"/>
            <p:cNvSpPr/>
            <p:nvPr/>
          </p:nvSpPr>
          <p:spPr>
            <a:xfrm>
              <a:off x="2552700" y="2076450"/>
              <a:ext cx="609600" cy="609600"/>
            </a:xfrm>
            <a:prstGeom prst="ellipse">
              <a:avLst/>
            </a:prstGeom>
            <a:solidFill>
              <a:srgbClr val="34A853"/>
            </a:solidFill>
            <a:ln>
              <a:noFill/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2534201" y="2315528"/>
              <a:ext cx="646597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050" b="1" dirty="0">
                  <a:solidFill>
                    <a:srgbClr val="FFFFFF"/>
                  </a:solidFill>
                  <a:latin typeface="Segoe UI"/>
                  <a:ea typeface="Microsoft YaHei"/>
                  <a:cs typeface="Segoe UI"/>
                </a:rPr>
                <a:t>Storage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2489121" y="2752249"/>
              <a:ext cx="736759" cy="1981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75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6 Projects</a:t>
              </a:r>
            </a:p>
          </p:txBody>
        </p:sp>
        <p:sp>
          <p:nvSpPr>
            <p:cNvPr id="16" name="Line 16"/>
            <p:cNvSpPr/>
            <p:nvPr/>
          </p:nvSpPr>
          <p:spPr>
            <a:xfrm>
              <a:off x="4191000" y="2667000"/>
              <a:ext cx="1524000" cy="9525"/>
            </a:xfrm>
            <a:custGeom>
              <a:avLst/>
              <a:gdLst/>
              <a:ahLst/>
              <a:cxnLst/>
              <a:rect l="l" t="t" r="r" b="b"/>
              <a:pathLst>
                <a:path w="1524000" h="9525">
                  <a:moveTo>
                    <a:pt x="1524000" y="0"/>
                  </a:moveTo>
                  <a:lnTo>
                    <a:pt x="0" y="0"/>
                  </a:lnTo>
                </a:path>
              </a:pathLst>
            </a:custGeom>
            <a:noFill/>
            <a:ln w="28575">
              <a:solidFill>
                <a:srgbClr val="FBBC04">
                  <a:alpha val="60000"/>
                </a:srgbClr>
              </a:solidFill>
            </a:ln>
          </p:spPr>
        </p:sp>
        <p:sp>
          <p:nvSpPr>
            <p:cNvPr id="17" name="Ellipse 17"/>
            <p:cNvSpPr/>
            <p:nvPr/>
          </p:nvSpPr>
          <p:spPr>
            <a:xfrm>
              <a:off x="3886200" y="2362200"/>
              <a:ext cx="609600" cy="609600"/>
            </a:xfrm>
            <a:prstGeom prst="ellipse">
              <a:avLst/>
            </a:prstGeom>
            <a:solidFill>
              <a:srgbClr val="FBBC04"/>
            </a:solidFill>
            <a:ln>
              <a:noFill/>
            </a:ln>
          </p:spPr>
        </p:sp>
        <p:sp>
          <p:nvSpPr>
            <p:cNvPr id="18" name="TextBox 18"/>
            <p:cNvSpPr txBox="1"/>
            <p:nvPr/>
          </p:nvSpPr>
          <p:spPr>
            <a:xfrm>
              <a:off x="3851599" y="2601278"/>
              <a:ext cx="678802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050" b="1" dirty="0">
                  <a:solidFill>
                    <a:srgbClr val="FFFFFF"/>
                  </a:solidFill>
                  <a:latin typeface="Segoe UI"/>
                  <a:ea typeface="Microsoft YaHei"/>
                  <a:cs typeface="Segoe UI"/>
                </a:rPr>
                <a:t>Network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3822621" y="3037999"/>
              <a:ext cx="736759" cy="1981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75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4 Projects</a:t>
              </a:r>
            </a:p>
          </p:txBody>
        </p:sp>
        <p:sp>
          <p:nvSpPr>
            <p:cNvPr id="20" name="Line 20"/>
            <p:cNvSpPr/>
            <p:nvPr/>
          </p:nvSpPr>
          <p:spPr>
            <a:xfrm>
              <a:off x="6477000" y="2667000"/>
              <a:ext cx="1524000" cy="9525"/>
            </a:xfrm>
            <a:custGeom>
              <a:avLst/>
              <a:gdLst/>
              <a:ahLst/>
              <a:cxnLst/>
              <a:rect l="l" t="t" r="r" b="b"/>
              <a:pathLst>
                <a:path w="1524000" h="9525">
                  <a:moveTo>
                    <a:pt x="0" y="0"/>
                  </a:moveTo>
                  <a:lnTo>
                    <a:pt x="1524000" y="0"/>
                  </a:lnTo>
                </a:path>
              </a:pathLst>
            </a:custGeom>
            <a:noFill/>
            <a:ln w="28575">
              <a:solidFill>
                <a:srgbClr val="EA4335">
                  <a:alpha val="60000"/>
                </a:srgbClr>
              </a:solidFill>
            </a:ln>
          </p:spPr>
        </p:sp>
        <p:sp>
          <p:nvSpPr>
            <p:cNvPr id="21" name="Ellipse 21"/>
            <p:cNvSpPr/>
            <p:nvPr/>
          </p:nvSpPr>
          <p:spPr>
            <a:xfrm>
              <a:off x="7696200" y="2362200"/>
              <a:ext cx="609600" cy="609600"/>
            </a:xfrm>
            <a:prstGeom prst="ellipse">
              <a:avLst/>
            </a:prstGeom>
            <a:solidFill>
              <a:srgbClr val="EA4335"/>
            </a:solidFill>
            <a:ln>
              <a:noFill/>
            </a:ln>
          </p:spPr>
        </p:sp>
        <p:sp>
          <p:nvSpPr>
            <p:cNvPr id="22" name="TextBox 22"/>
            <p:cNvSpPr txBox="1"/>
            <p:nvPr/>
          </p:nvSpPr>
          <p:spPr>
            <a:xfrm>
              <a:off x="7854823" y="2601278"/>
              <a:ext cx="292353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050" b="1" dirty="0">
                  <a:solidFill>
                    <a:srgbClr val="FFFFFF"/>
                  </a:solidFill>
                  <a:latin typeface="Segoe UI"/>
                  <a:ea typeface="Microsoft YaHei"/>
                  <a:cs typeface="Segoe UI"/>
                </a:rPr>
                <a:t>SRE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7632621" y="3037999"/>
              <a:ext cx="736759" cy="1981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75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5 Projects</a:t>
              </a:r>
            </a:p>
          </p:txBody>
        </p:sp>
        <p:sp>
          <p:nvSpPr>
            <p:cNvPr id="24" name="Line 24"/>
            <p:cNvSpPr/>
            <p:nvPr/>
          </p:nvSpPr>
          <p:spPr>
            <a:xfrm>
              <a:off x="6477000" y="2381250"/>
              <a:ext cx="2857500" cy="285750"/>
            </a:xfrm>
            <a:custGeom>
              <a:avLst/>
              <a:gdLst/>
              <a:ahLst/>
              <a:cxnLst/>
              <a:rect l="l" t="t" r="r" b="b"/>
              <a:pathLst>
                <a:path w="2857500" h="285750">
                  <a:moveTo>
                    <a:pt x="0" y="285750"/>
                  </a:moveTo>
                  <a:lnTo>
                    <a:pt x="2857500" y="0"/>
                  </a:lnTo>
                </a:path>
              </a:pathLst>
            </a:custGeom>
            <a:noFill/>
            <a:ln w="28575">
              <a:solidFill>
                <a:srgbClr val="34A853">
                  <a:alpha val="60000"/>
                </a:srgbClr>
              </a:solidFill>
            </a:ln>
          </p:spPr>
        </p:sp>
        <p:sp>
          <p:nvSpPr>
            <p:cNvPr id="25" name="Ellipse 25"/>
            <p:cNvSpPr/>
            <p:nvPr/>
          </p:nvSpPr>
          <p:spPr>
            <a:xfrm>
              <a:off x="9029700" y="2076450"/>
              <a:ext cx="609600" cy="609600"/>
            </a:xfrm>
            <a:prstGeom prst="ellipse">
              <a:avLst/>
            </a:prstGeom>
            <a:solidFill>
              <a:srgbClr val="34A853"/>
            </a:solidFill>
            <a:ln>
              <a:noFill/>
            </a:ln>
          </p:spPr>
        </p:sp>
        <p:sp>
          <p:nvSpPr>
            <p:cNvPr id="26" name="TextBox 26"/>
            <p:cNvSpPr txBox="1"/>
            <p:nvPr/>
          </p:nvSpPr>
          <p:spPr>
            <a:xfrm>
              <a:off x="9043405" y="2315528"/>
              <a:ext cx="582189" cy="21336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050" b="1" dirty="0">
                  <a:solidFill>
                    <a:srgbClr val="FFFFFF"/>
                  </a:solidFill>
                  <a:latin typeface="Segoe UI"/>
                  <a:ea typeface="Microsoft YaHei"/>
                  <a:cs typeface="Segoe UI"/>
                </a:rPr>
                <a:t>ML Ops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8966121" y="2752249"/>
              <a:ext cx="736759" cy="1981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975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3 Projects</a:t>
              </a:r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571500" y="3810000"/>
            <a:ext cx="3429000" cy="2190750"/>
            <a:chOff x="571500" y="3810000"/>
            <a:chExt cx="3429000" cy="2190750"/>
          </a:xfrm>
          <a:effectLst>
            <a:outerShdw blurRad="95250" dist="28575" dir="10798854" algn="tl" rotWithShape="0">
              <a:srgbClr val="000000">
                <a:alpha val="25000"/>
              </a:srgbClr>
            </a:outerShdw>
          </a:effectLst>
        </p:grpSpPr>
        <p:sp>
          <p:nvSpPr>
            <p:cNvPr id="29" name="Freeform 29"/>
            <p:cNvSpPr/>
            <p:nvPr/>
          </p:nvSpPr>
          <p:spPr>
            <a:xfrm>
              <a:off x="571500" y="3810000"/>
              <a:ext cx="3429000" cy="2190750"/>
            </a:xfrm>
            <a:custGeom>
              <a:avLst/>
              <a:gdLst/>
              <a:ahLst/>
              <a:cxnLst/>
              <a:rect l="l" t="t" r="r" b="b"/>
              <a:pathLst>
                <a:path w="3429000" h="2190750">
                  <a:moveTo>
                    <a:pt x="152400" y="0"/>
                  </a:moveTo>
                  <a:lnTo>
                    <a:pt x="3276600" y="0"/>
                  </a:lnTo>
                  <a:cubicBezTo>
                    <a:pt x="3360768" y="0"/>
                    <a:pt x="3429000" y="68232"/>
                    <a:pt x="3429000" y="152400"/>
                  </a:cubicBezTo>
                  <a:lnTo>
                    <a:pt x="3429000" y="2038350"/>
                  </a:lnTo>
                  <a:cubicBezTo>
                    <a:pt x="3429000" y="2122518"/>
                    <a:pt x="3360768" y="2190750"/>
                    <a:pt x="3276600" y="2190750"/>
                  </a:cubicBezTo>
                  <a:lnTo>
                    <a:pt x="152400" y="2190750"/>
                  </a:lnTo>
                  <a:cubicBezTo>
                    <a:pt x="68232" y="2190750"/>
                    <a:pt x="0" y="2122518"/>
                    <a:pt x="0" y="203835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4285F4"/>
              </a:solidFill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</p:sp>
        <p:sp>
          <p:nvSpPr>
            <p:cNvPr id="30" name="TextBox 30"/>
            <p:cNvSpPr txBox="1"/>
            <p:nvPr/>
          </p:nvSpPr>
          <p:spPr>
            <a:xfrm>
              <a:off x="836295" y="4012882"/>
              <a:ext cx="2521620" cy="33528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1A237E"/>
                  </a:solidFill>
                  <a:latin typeface="Segoe UI"/>
                  <a:ea typeface="Microsoft YaHei"/>
                  <a:cs typeface="Segoe UI"/>
                </a:rPr>
                <a:t>Mentorship Program</a:t>
              </a:r>
            </a:p>
          </p:txBody>
        </p:sp>
        <p:sp>
          <p:nvSpPr>
            <p:cNvPr id="31" name="Ellipse 31"/>
            <p:cNvSpPr/>
            <p:nvPr/>
          </p:nvSpPr>
          <p:spPr>
            <a:xfrm>
              <a:off x="971550" y="4638675"/>
              <a:ext cx="152400" cy="152400"/>
            </a:xfrm>
            <a:prstGeom prst="ellipse">
              <a:avLst/>
            </a:prstGeom>
            <a:solidFill>
              <a:srgbClr val="4285F4"/>
            </a:solidFill>
            <a:ln>
              <a:noFill/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</p:sp>
        <p:sp>
          <p:nvSpPr>
            <p:cNvPr id="32" name="TextBox 32"/>
            <p:cNvSpPr txBox="1"/>
            <p:nvPr/>
          </p:nvSpPr>
          <p:spPr>
            <a:xfrm>
              <a:off x="1223010" y="4632960"/>
              <a:ext cx="1861947" cy="24384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5 engineers mentored</a:t>
              </a:r>
            </a:p>
          </p:txBody>
        </p:sp>
        <p:sp>
          <p:nvSpPr>
            <p:cNvPr id="33" name="Ellipse 33"/>
            <p:cNvSpPr/>
            <p:nvPr/>
          </p:nvSpPr>
          <p:spPr>
            <a:xfrm>
              <a:off x="971550" y="5019675"/>
              <a:ext cx="152400" cy="152400"/>
            </a:xfrm>
            <a:prstGeom prst="ellipse">
              <a:avLst/>
            </a:prstGeom>
            <a:solidFill>
              <a:srgbClr val="4285F4"/>
            </a:solidFill>
            <a:ln>
              <a:noFill/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</p:sp>
        <p:sp>
          <p:nvSpPr>
            <p:cNvPr id="34" name="TextBox 34"/>
            <p:cNvSpPr txBox="1"/>
            <p:nvPr/>
          </p:nvSpPr>
          <p:spPr>
            <a:xfrm>
              <a:off x="1223010" y="5013960"/>
              <a:ext cx="2116074" cy="24384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3 promoted to next level</a:t>
              </a:r>
            </a:p>
          </p:txBody>
        </p:sp>
        <p:sp>
          <p:nvSpPr>
            <p:cNvPr id="35" name="Ellipse 35"/>
            <p:cNvSpPr/>
            <p:nvPr/>
          </p:nvSpPr>
          <p:spPr>
            <a:xfrm>
              <a:off x="971550" y="5400675"/>
              <a:ext cx="152400" cy="152400"/>
            </a:xfrm>
            <a:prstGeom prst="ellipse">
              <a:avLst/>
            </a:prstGeom>
            <a:solidFill>
              <a:srgbClr val="4285F4"/>
            </a:solidFill>
            <a:ln>
              <a:noFill/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</p:sp>
        <p:sp>
          <p:nvSpPr>
            <p:cNvPr id="36" name="TextBox 36"/>
            <p:cNvSpPr txBox="1"/>
            <p:nvPr/>
          </p:nvSpPr>
          <p:spPr>
            <a:xfrm>
              <a:off x="1223010" y="5394960"/>
              <a:ext cx="1818132" cy="24384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100+ mentoring hours</a:t>
              </a:r>
            </a:p>
          </p:txBody>
        </p:sp>
      </p:grpSp>
      <p:grpSp>
        <p:nvGrpSpPr>
          <p:cNvPr id="44" name="Group 44"/>
          <p:cNvGrpSpPr/>
          <p:nvPr/>
        </p:nvGrpSpPr>
        <p:grpSpPr>
          <a:xfrm>
            <a:off x="4381500" y="3810000"/>
            <a:ext cx="3429000" cy="2190750"/>
            <a:chOff x="4381500" y="3810000"/>
            <a:chExt cx="3429000" cy="2190750"/>
          </a:xfrm>
          <a:effectLst>
            <a:outerShdw blurRad="95250" dist="28575" dir="10798854" algn="tl" rotWithShape="0">
              <a:srgbClr val="000000">
                <a:alpha val="25000"/>
              </a:srgbClr>
            </a:outerShdw>
          </a:effectLst>
        </p:grpSpPr>
        <p:sp>
          <p:nvSpPr>
            <p:cNvPr id="38" name="Freeform 38"/>
            <p:cNvSpPr/>
            <p:nvPr/>
          </p:nvSpPr>
          <p:spPr>
            <a:xfrm>
              <a:off x="4381500" y="3810000"/>
              <a:ext cx="3429000" cy="2190750"/>
            </a:xfrm>
            <a:custGeom>
              <a:avLst/>
              <a:gdLst/>
              <a:ahLst/>
              <a:cxnLst/>
              <a:rect l="l" t="t" r="r" b="b"/>
              <a:pathLst>
                <a:path w="3429000" h="2190750">
                  <a:moveTo>
                    <a:pt x="152400" y="0"/>
                  </a:moveTo>
                  <a:lnTo>
                    <a:pt x="3276600" y="0"/>
                  </a:lnTo>
                  <a:cubicBezTo>
                    <a:pt x="3360768" y="0"/>
                    <a:pt x="3429000" y="68232"/>
                    <a:pt x="3429000" y="152400"/>
                  </a:cubicBezTo>
                  <a:lnTo>
                    <a:pt x="3429000" y="2038350"/>
                  </a:lnTo>
                  <a:cubicBezTo>
                    <a:pt x="3429000" y="2122518"/>
                    <a:pt x="3360768" y="2190750"/>
                    <a:pt x="3276600" y="2190750"/>
                  </a:cubicBezTo>
                  <a:lnTo>
                    <a:pt x="152400" y="2190750"/>
                  </a:lnTo>
                  <a:cubicBezTo>
                    <a:pt x="68232" y="2190750"/>
                    <a:pt x="0" y="2122518"/>
                    <a:pt x="0" y="203835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4A853"/>
              </a:solidFill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</p:sp>
        <p:sp>
          <p:nvSpPr>
            <p:cNvPr id="39" name="TextBox 39"/>
            <p:cNvSpPr txBox="1"/>
            <p:nvPr/>
          </p:nvSpPr>
          <p:spPr>
            <a:xfrm>
              <a:off x="4646295" y="4012882"/>
              <a:ext cx="2268588" cy="33528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1A237E"/>
                  </a:solidFill>
                  <a:latin typeface="Segoe UI"/>
                  <a:ea typeface="Microsoft YaHei"/>
                  <a:cs typeface="Segoe UI"/>
                </a:rPr>
                <a:t>Knowledge Sharing</a:t>
              </a:r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4621530" y="4373880"/>
              <a:ext cx="560699" cy="73152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3600" b="1" dirty="0">
                  <a:solidFill>
                    <a:srgbClr val="34A853"/>
                  </a:solidFill>
                  <a:latin typeface="Segoe UI"/>
                  <a:ea typeface="Microsoft YaHei"/>
                  <a:cs typeface="Segoe UI"/>
                </a:rPr>
                <a:t>12</a:t>
              </a:r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4652010" y="4918710"/>
              <a:ext cx="1739265" cy="24384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Tech talks delivered</a:t>
              </a:r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4621530" y="5040630"/>
              <a:ext cx="395078" cy="73152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3600" b="1" dirty="0">
                  <a:solidFill>
                    <a:srgbClr val="34A853"/>
                  </a:solidFill>
                  <a:latin typeface="Segoe UI"/>
                  <a:ea typeface="Microsoft YaHei"/>
                  <a:cs typeface="Segoe UI"/>
                </a:rPr>
                <a:t>8</a:t>
              </a:r>
            </a:p>
          </p:txBody>
        </p:sp>
        <p:sp>
          <p:nvSpPr>
            <p:cNvPr id="43" name="TextBox 43"/>
            <p:cNvSpPr txBox="1"/>
            <p:nvPr/>
          </p:nvSpPr>
          <p:spPr>
            <a:xfrm>
              <a:off x="4652010" y="5585460"/>
              <a:ext cx="1861947" cy="24384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Documentation guides</a:t>
              </a:r>
            </a:p>
          </p:txBody>
        </p:sp>
      </p:grpSp>
      <p:grpSp>
        <p:nvGrpSpPr>
          <p:cNvPr id="53" name="Group 53"/>
          <p:cNvGrpSpPr/>
          <p:nvPr/>
        </p:nvGrpSpPr>
        <p:grpSpPr>
          <a:xfrm>
            <a:off x="8191500" y="3810000"/>
            <a:ext cx="3429000" cy="2190750"/>
            <a:chOff x="8191500" y="3810000"/>
            <a:chExt cx="3429000" cy="2190750"/>
          </a:xfrm>
          <a:effectLst>
            <a:outerShdw blurRad="95250" dist="28575" dir="10798854" algn="tl" rotWithShape="0">
              <a:srgbClr val="000000">
                <a:alpha val="25000"/>
              </a:srgbClr>
            </a:outerShdw>
          </a:effectLst>
        </p:grpSpPr>
        <p:sp>
          <p:nvSpPr>
            <p:cNvPr id="45" name="Freeform 45"/>
            <p:cNvSpPr/>
            <p:nvPr/>
          </p:nvSpPr>
          <p:spPr>
            <a:xfrm>
              <a:off x="8191500" y="3810000"/>
              <a:ext cx="3429000" cy="2190750"/>
            </a:xfrm>
            <a:custGeom>
              <a:avLst/>
              <a:gdLst/>
              <a:ahLst/>
              <a:cxnLst/>
              <a:rect l="l" t="t" r="r" b="b"/>
              <a:pathLst>
                <a:path w="3429000" h="2190750">
                  <a:moveTo>
                    <a:pt x="152400" y="0"/>
                  </a:moveTo>
                  <a:lnTo>
                    <a:pt x="3276600" y="0"/>
                  </a:lnTo>
                  <a:cubicBezTo>
                    <a:pt x="3360768" y="0"/>
                    <a:pt x="3429000" y="68232"/>
                    <a:pt x="3429000" y="152400"/>
                  </a:cubicBezTo>
                  <a:lnTo>
                    <a:pt x="3429000" y="2038350"/>
                  </a:lnTo>
                  <a:cubicBezTo>
                    <a:pt x="3429000" y="2122518"/>
                    <a:pt x="3360768" y="2190750"/>
                    <a:pt x="3276600" y="2190750"/>
                  </a:cubicBezTo>
                  <a:lnTo>
                    <a:pt x="152400" y="2190750"/>
                  </a:lnTo>
                  <a:cubicBezTo>
                    <a:pt x="68232" y="2190750"/>
                    <a:pt x="0" y="2122518"/>
                    <a:pt x="0" y="203835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FBBC04"/>
              </a:solidFill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</p:sp>
        <p:sp>
          <p:nvSpPr>
            <p:cNvPr id="46" name="TextBox 46"/>
            <p:cNvSpPr txBox="1"/>
            <p:nvPr/>
          </p:nvSpPr>
          <p:spPr>
            <a:xfrm>
              <a:off x="8456295" y="4012882"/>
              <a:ext cx="3090941" cy="33528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1A237E"/>
                  </a:solidFill>
                  <a:latin typeface="Segoe UI"/>
                  <a:ea typeface="Microsoft YaHei"/>
                  <a:cs typeface="Segoe UI"/>
                </a:rPr>
                <a:t>Community Contributions</a:t>
              </a:r>
            </a:p>
          </p:txBody>
        </p:sp>
        <p:sp>
          <p:nvSpPr>
            <p:cNvPr id="47" name="Ellipse 47"/>
            <p:cNvSpPr/>
            <p:nvPr/>
          </p:nvSpPr>
          <p:spPr>
            <a:xfrm>
              <a:off x="8591550" y="4638675"/>
              <a:ext cx="152400" cy="152400"/>
            </a:xfrm>
            <a:prstGeom prst="ellipse">
              <a:avLst/>
            </a:prstGeom>
            <a:solidFill>
              <a:srgbClr val="FBBC04"/>
            </a:solidFill>
            <a:ln>
              <a:noFill/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</p:sp>
        <p:sp>
          <p:nvSpPr>
            <p:cNvPr id="48" name="TextBox 48"/>
            <p:cNvSpPr txBox="1"/>
            <p:nvPr/>
          </p:nvSpPr>
          <p:spPr>
            <a:xfrm>
              <a:off x="8843010" y="4632960"/>
              <a:ext cx="2019681" cy="24384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3 open-source projects</a:t>
              </a:r>
            </a:p>
          </p:txBody>
        </p:sp>
        <p:sp>
          <p:nvSpPr>
            <p:cNvPr id="49" name="Ellipse 49"/>
            <p:cNvSpPr/>
            <p:nvPr/>
          </p:nvSpPr>
          <p:spPr>
            <a:xfrm>
              <a:off x="8591550" y="5019675"/>
              <a:ext cx="152400" cy="152400"/>
            </a:xfrm>
            <a:prstGeom prst="ellipse">
              <a:avLst/>
            </a:prstGeom>
            <a:solidFill>
              <a:srgbClr val="FBBC04"/>
            </a:solidFill>
            <a:ln>
              <a:noFill/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</p:sp>
        <p:sp>
          <p:nvSpPr>
            <p:cNvPr id="50" name="TextBox 50"/>
            <p:cNvSpPr txBox="1"/>
            <p:nvPr/>
          </p:nvSpPr>
          <p:spPr>
            <a:xfrm>
              <a:off x="8843010" y="5013960"/>
              <a:ext cx="1379982" cy="24384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45 code reviews</a:t>
              </a:r>
            </a:p>
          </p:txBody>
        </p:sp>
        <p:sp>
          <p:nvSpPr>
            <p:cNvPr id="51" name="Ellipse 51"/>
            <p:cNvSpPr/>
            <p:nvPr/>
          </p:nvSpPr>
          <p:spPr>
            <a:xfrm>
              <a:off x="8591550" y="5400675"/>
              <a:ext cx="152400" cy="152400"/>
            </a:xfrm>
            <a:prstGeom prst="ellipse">
              <a:avLst/>
            </a:prstGeom>
            <a:solidFill>
              <a:srgbClr val="FBBC04"/>
            </a:solidFill>
            <a:ln>
              <a:noFill/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</p:sp>
        <p:sp>
          <p:nvSpPr>
            <p:cNvPr id="52" name="TextBox 52"/>
            <p:cNvSpPr txBox="1"/>
            <p:nvPr/>
          </p:nvSpPr>
          <p:spPr>
            <a:xfrm>
              <a:off x="8843010" y="5394960"/>
              <a:ext cx="2037207" cy="243840"/>
            </a:xfrm>
            <a:prstGeom prst="rect">
              <a:avLst/>
            </a:prstGeom>
            <a:noFill/>
            <a:ln>
              <a:noFill/>
            </a:ln>
            <a:effectLst>
              <a:outerShdw blurRad="95250" dist="28575" dir="10798854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20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Interview panel member</a:t>
              </a:r>
            </a:p>
          </p:txBody>
        </p:sp>
      </p:grpSp>
    </p:spTree>
  </p:cSld>
  <p:clrMapOvr>
    <a:masterClrMapping/>
  </p:clrMapOvr>
  <p:transition dur="400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  <p:sp>
        <p:nvSpPr>
          <p:cNvPr id="3" name="Rectangle 3"/>
          <p:cNvSpPr/>
          <p:nvPr/>
        </p:nvSpPr>
        <p:spPr>
          <a:xfrm>
            <a:off x="0" y="0"/>
            <a:ext cx="12192000" cy="57150"/>
          </a:xfrm>
          <a:prstGeom prst="rect">
            <a:avLst/>
          </a:prstGeom>
          <a:gradFill>
            <a:gsLst>
              <a:gs pos="0">
                <a:srgbClr val="EA4335"/>
              </a:gs>
              <a:gs pos="50000">
                <a:srgbClr val="FBBC04"/>
              </a:gs>
              <a:gs pos="100000">
                <a:srgbClr val="34A853"/>
              </a:gs>
            </a:gsLst>
            <a:lin ang="0" scaled="1"/>
          </a:gradFill>
          <a:ln>
            <a:noFill/>
          </a:ln>
        </p:spPr>
      </p:sp>
      <p:sp>
        <p:nvSpPr>
          <p:cNvPr id="4" name="TextBox 4"/>
          <p:cNvSpPr txBox="1"/>
          <p:nvPr/>
        </p:nvSpPr>
        <p:spPr>
          <a:xfrm>
            <a:off x="527685" y="437198"/>
            <a:ext cx="4584692" cy="7010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3450" b="1" dirty="0">
                <a:solidFill>
                  <a:srgbClr val="1A237E"/>
                </a:solidFill>
                <a:latin typeface="Segoe UI"/>
                <a:ea typeface="Microsoft YaHei"/>
                <a:cs typeface="Segoe UI"/>
              </a:rPr>
              <a:t>Impact Dashboard</a:t>
            </a:r>
          </a:p>
        </p:txBody>
      </p:sp>
      <p:sp>
        <p:nvSpPr>
          <p:cNvPr id="5" name="Freeform 5"/>
          <p:cNvSpPr/>
          <p:nvPr/>
        </p:nvSpPr>
        <p:spPr>
          <a:xfrm>
            <a:off x="571500" y="952500"/>
            <a:ext cx="1238250" cy="38100"/>
          </a:xfrm>
          <a:custGeom>
            <a:avLst/>
            <a:gdLst/>
            <a:ahLst/>
            <a:cxnLst/>
            <a:rect l="l" t="t" r="r" b="b"/>
            <a:pathLst>
              <a:path w="1238250" h="38100">
                <a:moveTo>
                  <a:pt x="19050" y="0"/>
                </a:moveTo>
                <a:lnTo>
                  <a:pt x="1219200" y="0"/>
                </a:lnTo>
                <a:cubicBezTo>
                  <a:pt x="1229721" y="0"/>
                  <a:pt x="1238250" y="8529"/>
                  <a:pt x="1238250" y="19050"/>
                </a:cubicBezTo>
                <a:lnTo>
                  <a:pt x="1238250" y="19050"/>
                </a:lnTo>
                <a:cubicBezTo>
                  <a:pt x="1238250" y="29571"/>
                  <a:pt x="1229721" y="38100"/>
                  <a:pt x="1219200" y="38100"/>
                </a:cubicBezTo>
                <a:lnTo>
                  <a:pt x="19050" y="38100"/>
                </a:lnTo>
                <a:cubicBezTo>
                  <a:pt x="8529" y="38100"/>
                  <a:pt x="0" y="29571"/>
                  <a:pt x="0" y="19050"/>
                </a:cubicBezTo>
                <a:lnTo>
                  <a:pt x="0" y="19050"/>
                </a:lnTo>
                <a:cubicBezTo>
                  <a:pt x="0" y="8529"/>
                  <a:pt x="8529" y="0"/>
                  <a:pt x="19050" y="0"/>
                </a:cubicBezTo>
                <a:close/>
              </a:path>
            </a:pathLst>
          </a:custGeom>
          <a:solidFill>
            <a:srgbClr val="EA4335"/>
          </a:solidFill>
          <a:ln>
            <a:noFill/>
          </a:ln>
        </p:spPr>
      </p:sp>
      <p:grpSp>
        <p:nvGrpSpPr>
          <p:cNvPr id="11" name="Group 11"/>
          <p:cNvGrpSpPr/>
          <p:nvPr/>
        </p:nvGrpSpPr>
        <p:grpSpPr>
          <a:xfrm>
            <a:off x="571500" y="1333500"/>
            <a:ext cx="3524250" cy="1905000"/>
            <a:chOff x="571500" y="1333500"/>
            <a:chExt cx="3524250" cy="1905000"/>
          </a:xfrm>
          <a:effectLst>
            <a:outerShdw blurRad="114300" dist="38100" dir="10799140" algn="tl" rotWithShape="0">
              <a:srgbClr val="000000">
                <a:alpha val="25000"/>
              </a:srgbClr>
            </a:outerShdw>
          </a:effectLst>
        </p:grpSpPr>
        <p:sp>
          <p:nvSpPr>
            <p:cNvPr id="6" name="Freeform 6"/>
            <p:cNvSpPr/>
            <p:nvPr/>
          </p:nvSpPr>
          <p:spPr>
            <a:xfrm>
              <a:off x="571500" y="1333500"/>
              <a:ext cx="3524250" cy="1905000"/>
            </a:xfrm>
            <a:custGeom>
              <a:avLst/>
              <a:gdLst/>
              <a:ahLst/>
              <a:cxnLst/>
              <a:rect l="l" t="t" r="r" b="b"/>
              <a:pathLst>
                <a:path w="3524250" h="1905000">
                  <a:moveTo>
                    <a:pt x="152400" y="0"/>
                  </a:moveTo>
                  <a:lnTo>
                    <a:pt x="3371850" y="0"/>
                  </a:lnTo>
                  <a:cubicBezTo>
                    <a:pt x="3456018" y="0"/>
                    <a:pt x="3524250" y="68232"/>
                    <a:pt x="3524250" y="152400"/>
                  </a:cubicBezTo>
                  <a:lnTo>
                    <a:pt x="3524250" y="1752600"/>
                  </a:lnTo>
                  <a:cubicBezTo>
                    <a:pt x="3524250" y="1836768"/>
                    <a:pt x="3456018" y="1905000"/>
                    <a:pt x="3371850" y="1905000"/>
                  </a:cubicBezTo>
                  <a:lnTo>
                    <a:pt x="152400" y="1905000"/>
                  </a:lnTo>
                  <a:cubicBezTo>
                    <a:pt x="68232" y="1905000"/>
                    <a:pt x="0" y="1836768"/>
                    <a:pt x="0" y="175260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4285F4"/>
              </a:solidFill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</p:sp>
        <p:sp>
          <p:nvSpPr>
            <p:cNvPr id="7" name="TextBox 7"/>
            <p:cNvSpPr txBox="1"/>
            <p:nvPr/>
          </p:nvSpPr>
          <p:spPr>
            <a:xfrm>
              <a:off x="1433385" y="1631632"/>
              <a:ext cx="1800480" cy="33528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1A237E"/>
                  </a:solidFill>
                  <a:latin typeface="Segoe UI"/>
                  <a:ea typeface="Microsoft YaHei"/>
                  <a:cs typeface="Segoe UI"/>
                </a:rPr>
                <a:t>💰 Cost Savings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1330266" y="1975485"/>
              <a:ext cx="2006717" cy="85344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4200" b="1" dirty="0">
                  <a:solidFill>
                    <a:srgbClr val="4285F4"/>
                  </a:solidFill>
                  <a:latin typeface="Segoe UI"/>
                  <a:ea typeface="Microsoft YaHei"/>
                  <a:cs typeface="Segoe UI"/>
                </a:rPr>
                <a:t>$28M+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251775" y="2616518"/>
              <a:ext cx="2163699" cy="27432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35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Annual Infrastructure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606677" y="2854642"/>
              <a:ext cx="1453896" cy="27432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35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Cost Reduction</a:t>
              </a: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4333875" y="1333500"/>
            <a:ext cx="3524250" cy="1905000"/>
            <a:chOff x="4333875" y="1333500"/>
            <a:chExt cx="3524250" cy="1905000"/>
          </a:xfrm>
          <a:effectLst>
            <a:outerShdw blurRad="114300" dist="38100" dir="10799140" algn="tl" rotWithShape="0">
              <a:srgbClr val="000000">
                <a:alpha val="25000"/>
              </a:srgbClr>
            </a:outerShdw>
          </a:effectLst>
        </p:grpSpPr>
        <p:sp>
          <p:nvSpPr>
            <p:cNvPr id="12" name="Freeform 12"/>
            <p:cNvSpPr/>
            <p:nvPr/>
          </p:nvSpPr>
          <p:spPr>
            <a:xfrm>
              <a:off x="4333875" y="1333500"/>
              <a:ext cx="3524250" cy="1905000"/>
            </a:xfrm>
            <a:custGeom>
              <a:avLst/>
              <a:gdLst/>
              <a:ahLst/>
              <a:cxnLst/>
              <a:rect l="l" t="t" r="r" b="b"/>
              <a:pathLst>
                <a:path w="3524250" h="1905000">
                  <a:moveTo>
                    <a:pt x="152400" y="0"/>
                  </a:moveTo>
                  <a:lnTo>
                    <a:pt x="3371850" y="0"/>
                  </a:lnTo>
                  <a:cubicBezTo>
                    <a:pt x="3456018" y="0"/>
                    <a:pt x="3524250" y="68232"/>
                    <a:pt x="3524250" y="152400"/>
                  </a:cubicBezTo>
                  <a:lnTo>
                    <a:pt x="3524250" y="1752600"/>
                  </a:lnTo>
                  <a:cubicBezTo>
                    <a:pt x="3524250" y="1836768"/>
                    <a:pt x="3456018" y="1905000"/>
                    <a:pt x="3371850" y="1905000"/>
                  </a:cubicBezTo>
                  <a:lnTo>
                    <a:pt x="152400" y="1905000"/>
                  </a:lnTo>
                  <a:cubicBezTo>
                    <a:pt x="68232" y="1905000"/>
                    <a:pt x="0" y="1836768"/>
                    <a:pt x="0" y="175260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4A853"/>
              </a:solidFill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</p:sp>
        <p:sp>
          <p:nvSpPr>
            <p:cNvPr id="13" name="TextBox 13"/>
            <p:cNvSpPr txBox="1"/>
            <p:nvPr/>
          </p:nvSpPr>
          <p:spPr>
            <a:xfrm>
              <a:off x="4790910" y="1631632"/>
              <a:ext cx="2610181" cy="33528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1A237E"/>
                  </a:solidFill>
                  <a:latin typeface="Segoe UI"/>
                  <a:ea typeface="Microsoft YaHei"/>
                  <a:cs typeface="Segoe UI"/>
                </a:rPr>
                <a:t>⚡ Performance Boost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5511294" y="1975485"/>
              <a:ext cx="1169413" cy="85344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4200" b="1" dirty="0">
                  <a:solidFill>
                    <a:srgbClr val="34A853"/>
                  </a:solidFill>
                  <a:latin typeface="Segoe UI"/>
                  <a:ea typeface="Microsoft YaHei"/>
                  <a:cs typeface="Segoe UI"/>
                </a:rPr>
                <a:t>76%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5117663" y="2616518"/>
              <a:ext cx="1956673" cy="27432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35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Resource Utilization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5403556" y="2854642"/>
              <a:ext cx="1384887" cy="27432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35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(up from 38%)</a:t>
              </a:r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8096250" y="1333500"/>
            <a:ext cx="3524250" cy="1905000"/>
            <a:chOff x="8096250" y="1333500"/>
            <a:chExt cx="3524250" cy="1905000"/>
          </a:xfrm>
          <a:effectLst>
            <a:outerShdw blurRad="114300" dist="38100" dir="10799140" algn="tl" rotWithShape="0">
              <a:srgbClr val="000000">
                <a:alpha val="25000"/>
              </a:srgbClr>
            </a:outerShdw>
          </a:effectLst>
        </p:grpSpPr>
        <p:sp>
          <p:nvSpPr>
            <p:cNvPr id="18" name="Freeform 18"/>
            <p:cNvSpPr/>
            <p:nvPr/>
          </p:nvSpPr>
          <p:spPr>
            <a:xfrm>
              <a:off x="8096250" y="1333500"/>
              <a:ext cx="3524250" cy="1905000"/>
            </a:xfrm>
            <a:custGeom>
              <a:avLst/>
              <a:gdLst/>
              <a:ahLst/>
              <a:cxnLst/>
              <a:rect l="l" t="t" r="r" b="b"/>
              <a:pathLst>
                <a:path w="3524250" h="1905000">
                  <a:moveTo>
                    <a:pt x="152400" y="0"/>
                  </a:moveTo>
                  <a:lnTo>
                    <a:pt x="3371850" y="0"/>
                  </a:lnTo>
                  <a:cubicBezTo>
                    <a:pt x="3456018" y="0"/>
                    <a:pt x="3524250" y="68232"/>
                    <a:pt x="3524250" y="152400"/>
                  </a:cubicBezTo>
                  <a:lnTo>
                    <a:pt x="3524250" y="1752600"/>
                  </a:lnTo>
                  <a:cubicBezTo>
                    <a:pt x="3524250" y="1836768"/>
                    <a:pt x="3456018" y="1905000"/>
                    <a:pt x="3371850" y="1905000"/>
                  </a:cubicBezTo>
                  <a:lnTo>
                    <a:pt x="152400" y="1905000"/>
                  </a:lnTo>
                  <a:cubicBezTo>
                    <a:pt x="68232" y="1905000"/>
                    <a:pt x="0" y="1836768"/>
                    <a:pt x="0" y="175260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FBBC04"/>
              </a:solidFill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</p:sp>
        <p:sp>
          <p:nvSpPr>
            <p:cNvPr id="19" name="TextBox 19"/>
            <p:cNvSpPr txBox="1"/>
            <p:nvPr/>
          </p:nvSpPr>
          <p:spPr>
            <a:xfrm>
              <a:off x="8572262" y="1631632"/>
              <a:ext cx="2572226" cy="33528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1A237E"/>
                  </a:solidFill>
                  <a:latin typeface="Segoe UI"/>
                  <a:ea typeface="Microsoft YaHei"/>
                  <a:cs typeface="Segoe UI"/>
                </a:rPr>
                <a:t>🛡️ System Reliability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8742302" y="1975485"/>
              <a:ext cx="2232146" cy="85344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4200" b="1" dirty="0">
                  <a:solidFill>
                    <a:srgbClr val="FBBC04"/>
                  </a:solidFill>
                  <a:latin typeface="Segoe UI"/>
                  <a:ea typeface="Microsoft YaHei"/>
                  <a:cs typeface="Segoe UI"/>
                </a:rPr>
                <a:t>99.99%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8939189" y="2616518"/>
              <a:ext cx="1838373" cy="27432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35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System Availability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9003268" y="2854642"/>
              <a:ext cx="1710214" cy="27432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35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(up from 99.95%)</a:t>
              </a:r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571500" y="3524250"/>
            <a:ext cx="3524250" cy="1905000"/>
            <a:chOff x="571500" y="3524250"/>
            <a:chExt cx="3524250" cy="1905000"/>
          </a:xfrm>
          <a:effectLst>
            <a:outerShdw blurRad="114300" dist="38100" dir="10799140" algn="tl" rotWithShape="0">
              <a:srgbClr val="000000">
                <a:alpha val="25000"/>
              </a:srgbClr>
            </a:outerShdw>
          </a:effectLst>
        </p:grpSpPr>
        <p:sp>
          <p:nvSpPr>
            <p:cNvPr id="24" name="Freeform 24"/>
            <p:cNvSpPr/>
            <p:nvPr/>
          </p:nvSpPr>
          <p:spPr>
            <a:xfrm>
              <a:off x="571500" y="3524250"/>
              <a:ext cx="3524250" cy="1905000"/>
            </a:xfrm>
            <a:custGeom>
              <a:avLst/>
              <a:gdLst/>
              <a:ahLst/>
              <a:cxnLst/>
              <a:rect l="l" t="t" r="r" b="b"/>
              <a:pathLst>
                <a:path w="3524250" h="1905000">
                  <a:moveTo>
                    <a:pt x="152400" y="0"/>
                  </a:moveTo>
                  <a:lnTo>
                    <a:pt x="3371850" y="0"/>
                  </a:lnTo>
                  <a:cubicBezTo>
                    <a:pt x="3456018" y="0"/>
                    <a:pt x="3524250" y="68232"/>
                    <a:pt x="3524250" y="152400"/>
                  </a:cubicBezTo>
                  <a:lnTo>
                    <a:pt x="3524250" y="1752600"/>
                  </a:lnTo>
                  <a:cubicBezTo>
                    <a:pt x="3524250" y="1836768"/>
                    <a:pt x="3456018" y="1905000"/>
                    <a:pt x="3371850" y="1905000"/>
                  </a:cubicBezTo>
                  <a:lnTo>
                    <a:pt x="152400" y="1905000"/>
                  </a:lnTo>
                  <a:cubicBezTo>
                    <a:pt x="68232" y="1905000"/>
                    <a:pt x="0" y="1836768"/>
                    <a:pt x="0" y="175260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EA4335"/>
              </a:solidFill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</p:sp>
        <p:sp>
          <p:nvSpPr>
            <p:cNvPr id="25" name="TextBox 25"/>
            <p:cNvSpPr txBox="1"/>
            <p:nvPr/>
          </p:nvSpPr>
          <p:spPr>
            <a:xfrm>
              <a:off x="990580" y="3822382"/>
              <a:ext cx="2686090" cy="33528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1A237E"/>
                  </a:solidFill>
                  <a:latin typeface="Segoe UI"/>
                  <a:ea typeface="Microsoft YaHei"/>
                  <a:cs typeface="Segoe UI"/>
                </a:rPr>
                <a:t>📚 Knowledge Transfer</a:t>
              </a: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1829429" y="4166235"/>
              <a:ext cx="1008393" cy="85344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4200" b="1" dirty="0">
                  <a:solidFill>
                    <a:srgbClr val="EA4335"/>
                  </a:solidFill>
                  <a:latin typeface="Segoe UI"/>
                  <a:ea typeface="Microsoft YaHei"/>
                  <a:cs typeface="Segoe UI"/>
                </a:rPr>
                <a:t>15+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1167979" y="4807268"/>
              <a:ext cx="2331291" cy="27432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35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Technical Presentations</a:t>
              </a: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1301067" y="5045392"/>
              <a:ext cx="2065115" cy="27432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35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and Training Sessions</a:t>
              </a:r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4333875" y="3524250"/>
            <a:ext cx="3524250" cy="1905000"/>
            <a:chOff x="4333875" y="3524250"/>
            <a:chExt cx="3524250" cy="1905000"/>
          </a:xfrm>
          <a:effectLst>
            <a:outerShdw blurRad="114300" dist="38100" dir="10799140" algn="tl" rotWithShape="0">
              <a:srgbClr val="000000">
                <a:alpha val="25000"/>
              </a:srgbClr>
            </a:outerShdw>
          </a:effectLst>
        </p:grpSpPr>
        <p:sp>
          <p:nvSpPr>
            <p:cNvPr id="30" name="Freeform 30"/>
            <p:cNvSpPr/>
            <p:nvPr/>
          </p:nvSpPr>
          <p:spPr>
            <a:xfrm>
              <a:off x="4333875" y="3524250"/>
              <a:ext cx="3524250" cy="1905000"/>
            </a:xfrm>
            <a:custGeom>
              <a:avLst/>
              <a:gdLst/>
              <a:ahLst/>
              <a:cxnLst/>
              <a:rect l="l" t="t" r="r" b="b"/>
              <a:pathLst>
                <a:path w="3524250" h="1905000">
                  <a:moveTo>
                    <a:pt x="152400" y="0"/>
                  </a:moveTo>
                  <a:lnTo>
                    <a:pt x="3371850" y="0"/>
                  </a:lnTo>
                  <a:cubicBezTo>
                    <a:pt x="3456018" y="0"/>
                    <a:pt x="3524250" y="68232"/>
                    <a:pt x="3524250" y="152400"/>
                  </a:cubicBezTo>
                  <a:lnTo>
                    <a:pt x="3524250" y="1752600"/>
                  </a:lnTo>
                  <a:cubicBezTo>
                    <a:pt x="3524250" y="1836768"/>
                    <a:pt x="3456018" y="1905000"/>
                    <a:pt x="3371850" y="1905000"/>
                  </a:cubicBezTo>
                  <a:lnTo>
                    <a:pt x="152400" y="1905000"/>
                  </a:lnTo>
                  <a:cubicBezTo>
                    <a:pt x="68232" y="1905000"/>
                    <a:pt x="0" y="1836768"/>
                    <a:pt x="0" y="175260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4285F4"/>
              </a:solidFill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</p:sp>
        <p:sp>
          <p:nvSpPr>
            <p:cNvPr id="31" name="TextBox 31"/>
            <p:cNvSpPr txBox="1"/>
            <p:nvPr/>
          </p:nvSpPr>
          <p:spPr>
            <a:xfrm>
              <a:off x="4727652" y="3822382"/>
              <a:ext cx="2736697" cy="33528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1A237E"/>
                  </a:solidFill>
                  <a:latin typeface="Segoe UI"/>
                  <a:ea typeface="Microsoft YaHei"/>
                  <a:cs typeface="Segoe UI"/>
                </a:rPr>
                <a:t>👨‍💻 Team Development</a:t>
              </a:r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5865538" y="4166235"/>
              <a:ext cx="460924" cy="85344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4200" b="1" dirty="0">
                  <a:solidFill>
                    <a:srgbClr val="4285F4"/>
                  </a:solidFill>
                  <a:latin typeface="Segoe UI"/>
                  <a:ea typeface="Microsoft YaHei"/>
                  <a:cs typeface="Segoe UI"/>
                </a:rPr>
                <a:t>8</a:t>
              </a:r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5132451" y="4807268"/>
              <a:ext cx="1927098" cy="27432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35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Engineers Mentored</a:t>
              </a:r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5349335" y="5045392"/>
              <a:ext cx="1493330" cy="27432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35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(2 Promotions)</a:t>
              </a:r>
            </a:p>
          </p:txBody>
        </p:sp>
      </p:grpSp>
      <p:grpSp>
        <p:nvGrpSpPr>
          <p:cNvPr id="41" name="Group 41"/>
          <p:cNvGrpSpPr/>
          <p:nvPr/>
        </p:nvGrpSpPr>
        <p:grpSpPr>
          <a:xfrm>
            <a:off x="8096250" y="3524250"/>
            <a:ext cx="3524250" cy="1905000"/>
            <a:chOff x="8096250" y="3524250"/>
            <a:chExt cx="3524250" cy="1905000"/>
          </a:xfrm>
          <a:effectLst>
            <a:outerShdw blurRad="114300" dist="38100" dir="10799140" algn="tl" rotWithShape="0">
              <a:srgbClr val="000000">
                <a:alpha val="25000"/>
              </a:srgbClr>
            </a:outerShdw>
          </a:effectLst>
        </p:grpSpPr>
        <p:sp>
          <p:nvSpPr>
            <p:cNvPr id="36" name="Freeform 36"/>
            <p:cNvSpPr/>
            <p:nvPr/>
          </p:nvSpPr>
          <p:spPr>
            <a:xfrm>
              <a:off x="8096250" y="3524250"/>
              <a:ext cx="3524250" cy="1905000"/>
            </a:xfrm>
            <a:custGeom>
              <a:avLst/>
              <a:gdLst/>
              <a:ahLst/>
              <a:cxnLst/>
              <a:rect l="l" t="t" r="r" b="b"/>
              <a:pathLst>
                <a:path w="3524250" h="1905000">
                  <a:moveTo>
                    <a:pt x="152400" y="0"/>
                  </a:moveTo>
                  <a:lnTo>
                    <a:pt x="3371850" y="0"/>
                  </a:lnTo>
                  <a:cubicBezTo>
                    <a:pt x="3456018" y="0"/>
                    <a:pt x="3524250" y="68232"/>
                    <a:pt x="3524250" y="152400"/>
                  </a:cubicBezTo>
                  <a:lnTo>
                    <a:pt x="3524250" y="1752600"/>
                  </a:lnTo>
                  <a:cubicBezTo>
                    <a:pt x="3524250" y="1836768"/>
                    <a:pt x="3456018" y="1905000"/>
                    <a:pt x="3371850" y="1905000"/>
                  </a:cubicBezTo>
                  <a:lnTo>
                    <a:pt x="152400" y="1905000"/>
                  </a:lnTo>
                  <a:cubicBezTo>
                    <a:pt x="68232" y="1905000"/>
                    <a:pt x="0" y="1836768"/>
                    <a:pt x="0" y="175260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4A853"/>
              </a:solidFill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</p:sp>
        <p:sp>
          <p:nvSpPr>
            <p:cNvPr id="37" name="TextBox 37"/>
            <p:cNvSpPr txBox="1"/>
            <p:nvPr/>
          </p:nvSpPr>
          <p:spPr>
            <a:xfrm>
              <a:off x="8635520" y="3822382"/>
              <a:ext cx="2445710" cy="33528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1A237E"/>
                  </a:solidFill>
                  <a:latin typeface="Segoe UI"/>
                  <a:ea typeface="Microsoft YaHei"/>
                  <a:cs typeface="Segoe UI"/>
                </a:rPr>
                <a:t>🌍 Community Impact</a:t>
              </a:r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9273669" y="4166235"/>
              <a:ext cx="1169413" cy="85344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4200" b="1" dirty="0">
                  <a:solidFill>
                    <a:srgbClr val="34A853"/>
                  </a:solidFill>
                  <a:latin typeface="Segoe UI"/>
                  <a:ea typeface="Microsoft YaHei"/>
                  <a:cs typeface="Segoe UI"/>
                </a:rPr>
                <a:t>50+</a:t>
              </a:r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9091994" y="4807268"/>
              <a:ext cx="1532763" cy="27432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35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Stack Overflow</a:t>
              </a:r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9185648" y="5045392"/>
              <a:ext cx="1345454" cy="27432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350" dirty="0">
                  <a:solidFill>
                    <a:srgbClr val="5F6368"/>
                  </a:solidFill>
                  <a:latin typeface="Segoe UI"/>
                  <a:ea typeface="Microsoft YaHei"/>
                  <a:cs typeface="Segoe UI"/>
                </a:rPr>
                <a:t>Contributions</a:t>
              </a:r>
            </a:p>
          </p:txBody>
        </p:sp>
      </p:grpSp>
      <p:sp>
        <p:nvSpPr>
          <p:cNvPr id="42" name="Freeform 42"/>
          <p:cNvSpPr/>
          <p:nvPr/>
        </p:nvSpPr>
        <p:spPr>
          <a:xfrm>
            <a:off x="571500" y="5715000"/>
            <a:ext cx="11049000" cy="666750"/>
          </a:xfrm>
          <a:custGeom>
            <a:avLst/>
            <a:gdLst/>
            <a:ahLst/>
            <a:cxnLst/>
            <a:rect l="l" t="t" r="r" b="b"/>
            <a:pathLst>
              <a:path w="11049000" h="666750">
                <a:moveTo>
                  <a:pt x="76200" y="0"/>
                </a:moveTo>
                <a:lnTo>
                  <a:pt x="10972800" y="0"/>
                </a:lnTo>
                <a:cubicBezTo>
                  <a:pt x="11014884" y="0"/>
                  <a:pt x="11049000" y="34116"/>
                  <a:pt x="11049000" y="76200"/>
                </a:cubicBezTo>
                <a:lnTo>
                  <a:pt x="11049000" y="590550"/>
                </a:lnTo>
                <a:cubicBezTo>
                  <a:pt x="11049000" y="632634"/>
                  <a:pt x="11014884" y="666750"/>
                  <a:pt x="10972800" y="666750"/>
                </a:cubicBezTo>
                <a:lnTo>
                  <a:pt x="76200" y="666750"/>
                </a:lnTo>
                <a:cubicBezTo>
                  <a:pt x="34116" y="666750"/>
                  <a:pt x="0" y="632634"/>
                  <a:pt x="0" y="590550"/>
                </a:cubicBezTo>
                <a:lnTo>
                  <a:pt x="0" y="76200"/>
                </a:lnTo>
                <a:cubicBezTo>
                  <a:pt x="0" y="34116"/>
                  <a:pt x="34116" y="0"/>
                  <a:pt x="76200" y="0"/>
                </a:cubicBezTo>
                <a:close/>
              </a:path>
            </a:pathLst>
          </a:custGeom>
          <a:solidFill>
            <a:srgbClr val="F1F3F4"/>
          </a:solidFill>
          <a:ln>
            <a:noFill/>
          </a:ln>
        </p:spPr>
      </p:sp>
      <p:sp>
        <p:nvSpPr>
          <p:cNvPr id="43" name="TextBox 43"/>
          <p:cNvSpPr txBox="1"/>
          <p:nvPr/>
        </p:nvSpPr>
        <p:spPr>
          <a:xfrm>
            <a:off x="947309" y="5962650"/>
            <a:ext cx="10297382" cy="3048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500" b="1" dirty="0">
                <a:solidFill>
                  <a:srgbClr val="1A237E"/>
                </a:solidFill>
                <a:latin typeface="Segoe UI"/>
                <a:ea typeface="Microsoft YaHei"/>
                <a:cs typeface="Segoe UI"/>
              </a:rPr>
              <a:t>Exceeding expectations across technical delivery, team impact, and community engagement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11438477" y="6554152"/>
            <a:ext cx="195358" cy="213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1050" dirty="0">
                <a:solidFill>
                  <a:srgbClr val="5F6368"/>
                </a:solidFill>
                <a:latin typeface="Segoe UI"/>
                <a:ea typeface="Microsoft YaHei"/>
                <a:cs typeface="Segoe UI"/>
              </a:rPr>
              <a:t>08</a:t>
            </a:r>
          </a:p>
        </p:txBody>
      </p:sp>
    </p:spTree>
  </p:cSld>
  <p:clrMapOvr>
    <a:masterClrMapping/>
  </p:clrMapOvr>
  <p:transition dur="400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  <p:sp>
        <p:nvSpPr>
          <p:cNvPr id="3" name="Rectangle 3"/>
          <p:cNvSpPr/>
          <p:nvPr/>
        </p:nvSpPr>
        <p:spPr>
          <a:xfrm>
            <a:off x="0" y="0"/>
            <a:ext cx="12192000" cy="57150"/>
          </a:xfrm>
          <a:prstGeom prst="rect">
            <a:avLst/>
          </a:prstGeom>
          <a:gradFill>
            <a:gsLst>
              <a:gs pos="0">
                <a:srgbClr val="34A853"/>
              </a:gs>
              <a:gs pos="50000">
                <a:srgbClr val="4285F4"/>
              </a:gs>
              <a:gs pos="100000">
                <a:srgbClr val="FBBC04"/>
              </a:gs>
            </a:gsLst>
            <a:lin ang="0" scaled="1"/>
          </a:gradFill>
          <a:ln>
            <a:noFill/>
          </a:ln>
        </p:spPr>
      </p:sp>
      <p:sp>
        <p:nvSpPr>
          <p:cNvPr id="4" name="TextBox 4"/>
          <p:cNvSpPr txBox="1"/>
          <p:nvPr/>
        </p:nvSpPr>
        <p:spPr>
          <a:xfrm>
            <a:off x="527685" y="437198"/>
            <a:ext cx="6357064" cy="7010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3450" b="1" dirty="0">
                <a:solidFill>
                  <a:srgbClr val="1A237E"/>
                </a:solidFill>
                <a:latin typeface="Segoe UI"/>
                <a:ea typeface="Microsoft YaHei"/>
                <a:cs typeface="Segoe UI"/>
              </a:rPr>
              <a:t>Looking Forward to 2026</a:t>
            </a:r>
          </a:p>
        </p:txBody>
      </p:sp>
      <p:sp>
        <p:nvSpPr>
          <p:cNvPr id="5" name="Freeform 5"/>
          <p:cNvSpPr/>
          <p:nvPr/>
        </p:nvSpPr>
        <p:spPr>
          <a:xfrm>
            <a:off x="571500" y="952500"/>
            <a:ext cx="1333500" cy="38100"/>
          </a:xfrm>
          <a:custGeom>
            <a:avLst/>
            <a:gdLst/>
            <a:ahLst/>
            <a:cxnLst/>
            <a:rect l="l" t="t" r="r" b="b"/>
            <a:pathLst>
              <a:path w="1333500" h="38100">
                <a:moveTo>
                  <a:pt x="19050" y="0"/>
                </a:moveTo>
                <a:lnTo>
                  <a:pt x="1314450" y="0"/>
                </a:lnTo>
                <a:cubicBezTo>
                  <a:pt x="1324971" y="0"/>
                  <a:pt x="1333500" y="8529"/>
                  <a:pt x="1333500" y="19050"/>
                </a:cubicBezTo>
                <a:lnTo>
                  <a:pt x="1333500" y="19050"/>
                </a:lnTo>
                <a:cubicBezTo>
                  <a:pt x="1333500" y="29571"/>
                  <a:pt x="1324971" y="38100"/>
                  <a:pt x="1314450" y="38100"/>
                </a:cubicBezTo>
                <a:lnTo>
                  <a:pt x="19050" y="38100"/>
                </a:lnTo>
                <a:cubicBezTo>
                  <a:pt x="8529" y="38100"/>
                  <a:pt x="0" y="29571"/>
                  <a:pt x="0" y="19050"/>
                </a:cubicBezTo>
                <a:lnTo>
                  <a:pt x="0" y="19050"/>
                </a:lnTo>
                <a:cubicBezTo>
                  <a:pt x="0" y="8529"/>
                  <a:pt x="8529" y="0"/>
                  <a:pt x="19050" y="0"/>
                </a:cubicBezTo>
                <a:close/>
              </a:path>
            </a:pathLst>
          </a:custGeom>
          <a:solidFill>
            <a:srgbClr val="34A853"/>
          </a:solidFill>
          <a:ln>
            <a:noFill/>
          </a:ln>
        </p:spPr>
      </p:sp>
      <p:grpSp>
        <p:nvGrpSpPr>
          <p:cNvPr id="30" name="Group 30"/>
          <p:cNvGrpSpPr/>
          <p:nvPr/>
        </p:nvGrpSpPr>
        <p:grpSpPr>
          <a:xfrm>
            <a:off x="571500" y="1428750"/>
            <a:ext cx="3429000" cy="4572000"/>
            <a:chOff x="571500" y="1428750"/>
            <a:chExt cx="3429000" cy="4572000"/>
          </a:xfrm>
          <a:effectLst>
            <a:outerShdw blurRad="114300" dist="38100" dir="10799140" algn="tl" rotWithShape="0">
              <a:srgbClr val="000000">
                <a:alpha val="25000"/>
              </a:srgbClr>
            </a:outerShdw>
          </a:effectLst>
        </p:grpSpPr>
        <p:sp>
          <p:nvSpPr>
            <p:cNvPr id="6" name="Freeform 6"/>
            <p:cNvSpPr/>
            <p:nvPr/>
          </p:nvSpPr>
          <p:spPr>
            <a:xfrm>
              <a:off x="571500" y="1428750"/>
              <a:ext cx="3429000" cy="4572000"/>
            </a:xfrm>
            <a:custGeom>
              <a:avLst/>
              <a:gdLst/>
              <a:ahLst/>
              <a:cxnLst/>
              <a:rect l="l" t="t" r="r" b="b"/>
              <a:pathLst>
                <a:path w="3429000" h="4572000">
                  <a:moveTo>
                    <a:pt x="152400" y="0"/>
                  </a:moveTo>
                  <a:lnTo>
                    <a:pt x="3276600" y="0"/>
                  </a:lnTo>
                  <a:cubicBezTo>
                    <a:pt x="3360768" y="0"/>
                    <a:pt x="3429000" y="68232"/>
                    <a:pt x="3429000" y="152400"/>
                  </a:cubicBezTo>
                  <a:lnTo>
                    <a:pt x="3429000" y="4419600"/>
                  </a:lnTo>
                  <a:cubicBezTo>
                    <a:pt x="3429000" y="4503768"/>
                    <a:pt x="3360768" y="4572000"/>
                    <a:pt x="3276600" y="4572000"/>
                  </a:cubicBezTo>
                  <a:lnTo>
                    <a:pt x="152400" y="4572000"/>
                  </a:lnTo>
                  <a:cubicBezTo>
                    <a:pt x="68232" y="4572000"/>
                    <a:pt x="0" y="4503768"/>
                    <a:pt x="0" y="441960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4285F4"/>
              </a:solidFill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</p:sp>
        <p:sp>
          <p:nvSpPr>
            <p:cNvPr id="7" name="Freeform 7"/>
            <p:cNvSpPr/>
            <p:nvPr/>
          </p:nvSpPr>
          <p:spPr>
            <a:xfrm>
              <a:off x="571500" y="1428750"/>
              <a:ext cx="3429000" cy="571500"/>
            </a:xfrm>
            <a:custGeom>
              <a:avLst/>
              <a:gdLst/>
              <a:ahLst/>
              <a:cxnLst/>
              <a:rect l="l" t="t" r="r" b="b"/>
              <a:pathLst>
                <a:path w="3429000" h="571500">
                  <a:moveTo>
                    <a:pt x="114300" y="0"/>
                  </a:moveTo>
                  <a:lnTo>
                    <a:pt x="3314700" y="0"/>
                  </a:lnTo>
                  <a:cubicBezTo>
                    <a:pt x="3377826" y="0"/>
                    <a:pt x="3429000" y="51174"/>
                    <a:pt x="3429000" y="114300"/>
                  </a:cubicBezTo>
                  <a:lnTo>
                    <a:pt x="3429000" y="457200"/>
                  </a:lnTo>
                  <a:cubicBezTo>
                    <a:pt x="3429000" y="520326"/>
                    <a:pt x="3377826" y="571500"/>
                    <a:pt x="3314700" y="571500"/>
                  </a:cubicBezTo>
                  <a:lnTo>
                    <a:pt x="114300" y="571500"/>
                  </a:lnTo>
                  <a:cubicBezTo>
                    <a:pt x="51174" y="571500"/>
                    <a:pt x="0" y="520326"/>
                    <a:pt x="0" y="457200"/>
                  </a:cubicBezTo>
                  <a:lnTo>
                    <a:pt x="0" y="114300"/>
                  </a:lnTo>
                  <a:cubicBezTo>
                    <a:pt x="0" y="51174"/>
                    <a:pt x="51174" y="0"/>
                    <a:pt x="114300" y="0"/>
                  </a:cubicBez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</p:sp>
        <p:sp>
          <p:nvSpPr>
            <p:cNvPr id="8" name="TextBox 8"/>
            <p:cNvSpPr txBox="1"/>
            <p:nvPr/>
          </p:nvSpPr>
          <p:spPr>
            <a:xfrm>
              <a:off x="758572" y="1618298"/>
              <a:ext cx="3054856" cy="39624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950" b="1" dirty="0">
                  <a:solidFill>
                    <a:srgbClr val="FFFFFF"/>
                  </a:solidFill>
                  <a:latin typeface="Segoe UI"/>
                  <a:ea typeface="Microsoft YaHei"/>
                  <a:cs typeface="Segoe UI"/>
                </a:rPr>
                <a:t>🎯 Technical Direction</a:t>
              </a:r>
            </a:p>
          </p:txBody>
        </p:sp>
        <p:grpSp>
          <p:nvGrpSpPr>
            <p:cNvPr id="15" name="Group 15"/>
            <p:cNvGrpSpPr/>
            <p:nvPr/>
          </p:nvGrpSpPr>
          <p:grpSpPr>
            <a:xfrm>
              <a:off x="904875" y="2428875"/>
              <a:ext cx="3012567" cy="1000125"/>
              <a:chOff x="904875" y="2428875"/>
              <a:chExt cx="3012567" cy="1000125"/>
            </a:xfrm>
          </p:grpSpPr>
          <p:sp>
            <p:nvSpPr>
              <p:cNvPr id="9" name="Ellipse 9"/>
              <p:cNvSpPr/>
              <p:nvPr/>
            </p:nvSpPr>
            <p:spPr>
              <a:xfrm>
                <a:off x="904875" y="2428875"/>
                <a:ext cx="190500" cy="190500"/>
              </a:xfrm>
              <a:prstGeom prst="ellipse">
                <a:avLst/>
              </a:prstGeom>
              <a:solidFill>
                <a:srgbClr val="4285F4"/>
              </a:solidFill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</p:sp>
          <p:sp>
            <p:nvSpPr>
              <p:cNvPr id="10" name="TextBox 10"/>
              <p:cNvSpPr txBox="1"/>
              <p:nvPr/>
            </p:nvSpPr>
            <p:spPr>
              <a:xfrm>
                <a:off x="926048" y="2435542"/>
                <a:ext cx="148154" cy="27432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FFFFFF"/>
                    </a:solidFill>
                    <a:latin typeface="Segoe UI"/>
                    <a:ea typeface="Microsoft YaHei"/>
                    <a:cs typeface="Segoe UI"/>
                  </a:rPr>
                  <a:t>🤖</a:t>
                </a:r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1219200" y="2428875"/>
                <a:ext cx="1751814" cy="30480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500" b="1" dirty="0">
                    <a:solidFill>
                      <a:srgbClr val="1A237E"/>
                    </a:solidFill>
                    <a:latin typeface="Segoe UI"/>
                    <a:ea typeface="Microsoft YaHei"/>
                    <a:cs typeface="Segoe UI"/>
                  </a:rPr>
                  <a:t>AI/ML Deep Dive</a:t>
                </a:r>
              </a:p>
            </p:txBody>
          </p:sp>
          <p:sp>
            <p:nvSpPr>
              <p:cNvPr id="12" name="TextBox 12"/>
              <p:cNvSpPr txBox="1"/>
              <p:nvPr/>
            </p:nvSpPr>
            <p:spPr>
              <a:xfrm>
                <a:off x="1223010" y="2727960"/>
                <a:ext cx="2449068" cy="24384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Apply Large Language Models</a:t>
                </a:r>
              </a:p>
            </p:txBody>
          </p:sp>
          <p:sp>
            <p:nvSpPr>
              <p:cNvPr id="13" name="TextBox 13"/>
              <p:cNvSpPr txBox="1"/>
              <p:nvPr/>
            </p:nvSpPr>
            <p:spPr>
              <a:xfrm>
                <a:off x="1223010" y="2956560"/>
                <a:ext cx="2694432" cy="24384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to infrastructure optimization</a:t>
                </a:r>
              </a:p>
            </p:txBody>
          </p:sp>
          <p:sp>
            <p:nvSpPr>
              <p:cNvPr id="14" name="TextBox 14"/>
              <p:cNvSpPr txBox="1"/>
              <p:nvPr/>
            </p:nvSpPr>
            <p:spPr>
              <a:xfrm>
                <a:off x="1223010" y="3185160"/>
                <a:ext cx="2265045" cy="24384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and intelligent automation</a:t>
                </a:r>
              </a:p>
            </p:txBody>
          </p:sp>
        </p:grpSp>
        <p:grpSp>
          <p:nvGrpSpPr>
            <p:cNvPr id="22" name="Group 22"/>
            <p:cNvGrpSpPr/>
            <p:nvPr/>
          </p:nvGrpSpPr>
          <p:grpSpPr>
            <a:xfrm>
              <a:off x="904875" y="3571875"/>
              <a:ext cx="2583180" cy="1000125"/>
              <a:chOff x="904875" y="3571875"/>
              <a:chExt cx="2583180" cy="1000125"/>
            </a:xfrm>
          </p:grpSpPr>
          <p:sp>
            <p:nvSpPr>
              <p:cNvPr id="16" name="Ellipse 16"/>
              <p:cNvSpPr/>
              <p:nvPr/>
            </p:nvSpPr>
            <p:spPr>
              <a:xfrm>
                <a:off x="904875" y="3571875"/>
                <a:ext cx="190500" cy="190500"/>
              </a:xfrm>
              <a:prstGeom prst="ellipse">
                <a:avLst/>
              </a:prstGeom>
              <a:solidFill>
                <a:srgbClr val="4285F4"/>
              </a:solidFill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926048" y="3578542"/>
                <a:ext cx="148154" cy="27432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FFFFFF"/>
                    </a:solidFill>
                    <a:latin typeface="Segoe UI"/>
                    <a:ea typeface="Microsoft YaHei"/>
                    <a:cs typeface="Segoe UI"/>
                  </a:rPr>
                  <a:t>🌐</a:t>
                </a:r>
              </a:p>
            </p:txBody>
          </p:sp>
          <p:sp>
            <p:nvSpPr>
              <p:cNvPr id="18" name="TextBox 18"/>
              <p:cNvSpPr txBox="1"/>
              <p:nvPr/>
            </p:nvSpPr>
            <p:spPr>
              <a:xfrm>
                <a:off x="1219200" y="3571875"/>
                <a:ext cx="1740313" cy="30480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500" b="1" dirty="0">
                    <a:solidFill>
                      <a:srgbClr val="1A237E"/>
                    </a:solidFill>
                    <a:latin typeface="Segoe UI"/>
                    <a:ea typeface="Microsoft YaHei"/>
                    <a:cs typeface="Segoe UI"/>
                  </a:rPr>
                  <a:t>Edge Computing</a:t>
                </a:r>
              </a:p>
            </p:txBody>
          </p:sp>
          <p:sp>
            <p:nvSpPr>
              <p:cNvPr id="19" name="TextBox 19"/>
              <p:cNvSpPr txBox="1"/>
              <p:nvPr/>
            </p:nvSpPr>
            <p:spPr>
              <a:xfrm>
                <a:off x="1223010" y="3870960"/>
                <a:ext cx="2265045" cy="24384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Explore edge architecture</a:t>
                </a:r>
              </a:p>
            </p:txBody>
          </p:sp>
          <p:sp>
            <p:nvSpPr>
              <p:cNvPr id="20" name="TextBox 20"/>
              <p:cNvSpPr txBox="1"/>
              <p:nvPr/>
            </p:nvSpPr>
            <p:spPr>
              <a:xfrm>
                <a:off x="1223010" y="4099560"/>
                <a:ext cx="2168652" cy="24384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patterns and distributed</a:t>
                </a:r>
              </a:p>
            </p:txBody>
          </p:sp>
          <p:sp>
            <p:nvSpPr>
              <p:cNvPr id="21" name="TextBox 21"/>
              <p:cNvSpPr txBox="1"/>
              <p:nvPr/>
            </p:nvSpPr>
            <p:spPr>
              <a:xfrm>
                <a:off x="1223010" y="4328160"/>
                <a:ext cx="1625346" cy="24384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computing at scale</a:t>
                </a:r>
              </a:p>
            </p:txBody>
          </p:sp>
        </p:grpSp>
        <p:grpSp>
          <p:nvGrpSpPr>
            <p:cNvPr id="29" name="Group 29"/>
            <p:cNvGrpSpPr/>
            <p:nvPr/>
          </p:nvGrpSpPr>
          <p:grpSpPr>
            <a:xfrm>
              <a:off x="904875" y="4714875"/>
              <a:ext cx="2530602" cy="1000125"/>
              <a:chOff x="904875" y="4714875"/>
              <a:chExt cx="2530602" cy="1000125"/>
            </a:xfrm>
          </p:grpSpPr>
          <p:sp>
            <p:nvSpPr>
              <p:cNvPr id="23" name="Ellipse 23"/>
              <p:cNvSpPr/>
              <p:nvPr/>
            </p:nvSpPr>
            <p:spPr>
              <a:xfrm>
                <a:off x="904875" y="4714875"/>
                <a:ext cx="190500" cy="190500"/>
              </a:xfrm>
              <a:prstGeom prst="ellipse">
                <a:avLst/>
              </a:prstGeom>
              <a:solidFill>
                <a:srgbClr val="4285F4"/>
              </a:solidFill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</p:sp>
          <p:sp>
            <p:nvSpPr>
              <p:cNvPr id="24" name="TextBox 24"/>
              <p:cNvSpPr txBox="1"/>
              <p:nvPr/>
            </p:nvSpPr>
            <p:spPr>
              <a:xfrm>
                <a:off x="926048" y="4721542"/>
                <a:ext cx="148154" cy="27432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FFFFFF"/>
                    </a:solidFill>
                    <a:latin typeface="Segoe UI"/>
                    <a:ea typeface="Microsoft YaHei"/>
                    <a:cs typeface="Segoe UI"/>
                  </a:rPr>
                  <a:t>📊</a:t>
                </a:r>
              </a:p>
            </p:txBody>
          </p:sp>
          <p:sp>
            <p:nvSpPr>
              <p:cNvPr id="25" name="TextBox 25"/>
              <p:cNvSpPr txBox="1"/>
              <p:nvPr/>
            </p:nvSpPr>
            <p:spPr>
              <a:xfrm>
                <a:off x="1219200" y="4714875"/>
                <a:ext cx="1556290" cy="30480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500" b="1" dirty="0">
                    <a:solidFill>
                      <a:srgbClr val="1A237E"/>
                    </a:solidFill>
                    <a:latin typeface="Segoe UI"/>
                    <a:ea typeface="Microsoft YaHei"/>
                    <a:cs typeface="Segoe UI"/>
                  </a:rPr>
                  <a:t>Observability</a:t>
                </a:r>
              </a:p>
            </p:txBody>
          </p:sp>
          <p:sp>
            <p:nvSpPr>
              <p:cNvPr id="26" name="TextBox 26"/>
              <p:cNvSpPr txBox="1"/>
              <p:nvPr/>
            </p:nvSpPr>
            <p:spPr>
              <a:xfrm>
                <a:off x="1223010" y="5013960"/>
                <a:ext cx="1879473" cy="24384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Build next-generation</a:t>
                </a:r>
              </a:p>
            </p:txBody>
          </p:sp>
          <p:sp>
            <p:nvSpPr>
              <p:cNvPr id="27" name="TextBox 27"/>
              <p:cNvSpPr txBox="1"/>
              <p:nvPr/>
            </p:nvSpPr>
            <p:spPr>
              <a:xfrm>
                <a:off x="1223010" y="5242560"/>
                <a:ext cx="2212467" cy="24384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monitoring and diagnostic</a:t>
                </a:r>
              </a:p>
            </p:txBody>
          </p:sp>
          <p:sp>
            <p:nvSpPr>
              <p:cNvPr id="28" name="TextBox 28"/>
              <p:cNvSpPr txBox="1"/>
              <p:nvPr/>
            </p:nvSpPr>
            <p:spPr>
              <a:xfrm>
                <a:off x="1223010" y="5471160"/>
                <a:ext cx="740283" cy="24384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systems</a:t>
                </a:r>
              </a:p>
            </p:txBody>
          </p:sp>
        </p:grpSp>
      </p:grpSp>
      <p:grpSp>
        <p:nvGrpSpPr>
          <p:cNvPr id="55" name="Group 55"/>
          <p:cNvGrpSpPr/>
          <p:nvPr/>
        </p:nvGrpSpPr>
        <p:grpSpPr>
          <a:xfrm>
            <a:off x="4381500" y="1428750"/>
            <a:ext cx="3429000" cy="4572000"/>
            <a:chOff x="4381500" y="1428750"/>
            <a:chExt cx="3429000" cy="4572000"/>
          </a:xfrm>
          <a:effectLst>
            <a:outerShdw blurRad="114300" dist="38100" dir="10799140" algn="tl" rotWithShape="0">
              <a:srgbClr val="000000">
                <a:alpha val="25000"/>
              </a:srgbClr>
            </a:outerShdw>
          </a:effectLst>
        </p:grpSpPr>
        <p:sp>
          <p:nvSpPr>
            <p:cNvPr id="31" name="Freeform 31"/>
            <p:cNvSpPr/>
            <p:nvPr/>
          </p:nvSpPr>
          <p:spPr>
            <a:xfrm>
              <a:off x="4381500" y="1428750"/>
              <a:ext cx="3429000" cy="4572000"/>
            </a:xfrm>
            <a:custGeom>
              <a:avLst/>
              <a:gdLst/>
              <a:ahLst/>
              <a:cxnLst/>
              <a:rect l="l" t="t" r="r" b="b"/>
              <a:pathLst>
                <a:path w="3429000" h="4572000">
                  <a:moveTo>
                    <a:pt x="152400" y="0"/>
                  </a:moveTo>
                  <a:lnTo>
                    <a:pt x="3276600" y="0"/>
                  </a:lnTo>
                  <a:cubicBezTo>
                    <a:pt x="3360768" y="0"/>
                    <a:pt x="3429000" y="68232"/>
                    <a:pt x="3429000" y="152400"/>
                  </a:cubicBezTo>
                  <a:lnTo>
                    <a:pt x="3429000" y="4419600"/>
                  </a:lnTo>
                  <a:cubicBezTo>
                    <a:pt x="3429000" y="4503768"/>
                    <a:pt x="3360768" y="4572000"/>
                    <a:pt x="3276600" y="4572000"/>
                  </a:cubicBezTo>
                  <a:lnTo>
                    <a:pt x="152400" y="4572000"/>
                  </a:lnTo>
                  <a:cubicBezTo>
                    <a:pt x="68232" y="4572000"/>
                    <a:pt x="0" y="4503768"/>
                    <a:pt x="0" y="441960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4A853"/>
              </a:solidFill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</p:sp>
        <p:sp>
          <p:nvSpPr>
            <p:cNvPr id="32" name="Freeform 32"/>
            <p:cNvSpPr/>
            <p:nvPr/>
          </p:nvSpPr>
          <p:spPr>
            <a:xfrm>
              <a:off x="4381500" y="1428750"/>
              <a:ext cx="3429000" cy="571500"/>
            </a:xfrm>
            <a:custGeom>
              <a:avLst/>
              <a:gdLst/>
              <a:ahLst/>
              <a:cxnLst/>
              <a:rect l="l" t="t" r="r" b="b"/>
              <a:pathLst>
                <a:path w="3429000" h="571500">
                  <a:moveTo>
                    <a:pt x="114300" y="0"/>
                  </a:moveTo>
                  <a:lnTo>
                    <a:pt x="3314700" y="0"/>
                  </a:lnTo>
                  <a:cubicBezTo>
                    <a:pt x="3377826" y="0"/>
                    <a:pt x="3429000" y="51174"/>
                    <a:pt x="3429000" y="114300"/>
                  </a:cubicBezTo>
                  <a:lnTo>
                    <a:pt x="3429000" y="457200"/>
                  </a:lnTo>
                  <a:cubicBezTo>
                    <a:pt x="3429000" y="520326"/>
                    <a:pt x="3377826" y="571500"/>
                    <a:pt x="3314700" y="571500"/>
                  </a:cubicBezTo>
                  <a:lnTo>
                    <a:pt x="114300" y="571500"/>
                  </a:lnTo>
                  <a:cubicBezTo>
                    <a:pt x="51174" y="571500"/>
                    <a:pt x="0" y="520326"/>
                    <a:pt x="0" y="457200"/>
                  </a:cubicBezTo>
                  <a:lnTo>
                    <a:pt x="0" y="114300"/>
                  </a:lnTo>
                  <a:cubicBezTo>
                    <a:pt x="0" y="51174"/>
                    <a:pt x="51174" y="0"/>
                    <a:pt x="114300" y="0"/>
                  </a:cubicBezTo>
                  <a:close/>
                </a:path>
              </a:pathLst>
            </a:custGeom>
            <a:solidFill>
              <a:srgbClr val="34A853"/>
            </a:solidFill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</p:sp>
        <p:sp>
          <p:nvSpPr>
            <p:cNvPr id="33" name="TextBox 33"/>
            <p:cNvSpPr txBox="1"/>
            <p:nvPr/>
          </p:nvSpPr>
          <p:spPr>
            <a:xfrm>
              <a:off x="4882561" y="1618298"/>
              <a:ext cx="2426877" cy="39624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950" b="1" dirty="0">
                  <a:solidFill>
                    <a:srgbClr val="FFFFFF"/>
                  </a:solidFill>
                  <a:latin typeface="Segoe UI"/>
                  <a:ea typeface="Microsoft YaHei"/>
                  <a:cs typeface="Segoe UI"/>
                </a:rPr>
                <a:t>📈 Career Growth</a:t>
              </a:r>
            </a:p>
          </p:txBody>
        </p:sp>
        <p:grpSp>
          <p:nvGrpSpPr>
            <p:cNvPr id="40" name="Group 40"/>
            <p:cNvGrpSpPr/>
            <p:nvPr/>
          </p:nvGrpSpPr>
          <p:grpSpPr>
            <a:xfrm>
              <a:off x="4714875" y="2428875"/>
              <a:ext cx="2828544" cy="1000125"/>
              <a:chOff x="4714875" y="2428875"/>
              <a:chExt cx="2828544" cy="1000125"/>
            </a:xfrm>
          </p:grpSpPr>
          <p:sp>
            <p:nvSpPr>
              <p:cNvPr id="34" name="Ellipse 34"/>
              <p:cNvSpPr/>
              <p:nvPr/>
            </p:nvSpPr>
            <p:spPr>
              <a:xfrm>
                <a:off x="4714875" y="2428875"/>
                <a:ext cx="190500" cy="190500"/>
              </a:xfrm>
              <a:prstGeom prst="ellipse">
                <a:avLst/>
              </a:prstGeom>
              <a:solidFill>
                <a:srgbClr val="34A853"/>
              </a:solidFill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</p:sp>
          <p:sp>
            <p:nvSpPr>
              <p:cNvPr id="35" name="TextBox 35"/>
              <p:cNvSpPr txBox="1"/>
              <p:nvPr/>
            </p:nvSpPr>
            <p:spPr>
              <a:xfrm>
                <a:off x="4736048" y="2435542"/>
                <a:ext cx="148154" cy="27432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FFFFFF"/>
                    </a:solidFill>
                    <a:latin typeface="Segoe UI"/>
                    <a:ea typeface="Microsoft YaHei"/>
                    <a:cs typeface="Segoe UI"/>
                  </a:rPr>
                  <a:t>🎯</a:t>
                </a:r>
              </a:p>
            </p:txBody>
          </p:sp>
          <p:sp>
            <p:nvSpPr>
              <p:cNvPr id="36" name="TextBox 36"/>
              <p:cNvSpPr txBox="1"/>
              <p:nvPr/>
            </p:nvSpPr>
            <p:spPr>
              <a:xfrm>
                <a:off x="5029200" y="2428875"/>
                <a:ext cx="2269379" cy="30480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500" b="1" dirty="0">
                    <a:solidFill>
                      <a:srgbClr val="1A237E"/>
                    </a:solidFill>
                    <a:latin typeface="Segoe UI"/>
                    <a:ea typeface="Microsoft YaHei"/>
                    <a:cs typeface="Segoe UI"/>
                  </a:rPr>
                  <a:t>Staff Engineer (L6)</a:t>
                </a:r>
              </a:p>
            </p:txBody>
          </p:sp>
          <p:sp>
            <p:nvSpPr>
              <p:cNvPr id="37" name="TextBox 37"/>
              <p:cNvSpPr txBox="1"/>
              <p:nvPr/>
            </p:nvSpPr>
            <p:spPr>
              <a:xfrm>
                <a:off x="5033010" y="2727960"/>
                <a:ext cx="2300097" cy="24384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Target promotion to Staff</a:t>
                </a:r>
              </a:p>
            </p:txBody>
          </p:sp>
          <p:sp>
            <p:nvSpPr>
              <p:cNvPr id="38" name="TextBox 38"/>
              <p:cNvSpPr txBox="1"/>
              <p:nvPr/>
            </p:nvSpPr>
            <p:spPr>
              <a:xfrm>
                <a:off x="5033010" y="2956560"/>
                <a:ext cx="2510409" cy="24384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Engineer level with increased</a:t>
                </a:r>
              </a:p>
            </p:txBody>
          </p:sp>
          <p:sp>
            <p:nvSpPr>
              <p:cNvPr id="39" name="TextBox 39"/>
              <p:cNvSpPr txBox="1"/>
              <p:nvPr/>
            </p:nvSpPr>
            <p:spPr>
              <a:xfrm>
                <a:off x="5033010" y="3185160"/>
                <a:ext cx="2081022" cy="24384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scope and responsibility</a:t>
                </a:r>
              </a:p>
            </p:txBody>
          </p:sp>
        </p:grpSp>
        <p:grpSp>
          <p:nvGrpSpPr>
            <p:cNvPr id="47" name="Group 47"/>
            <p:cNvGrpSpPr/>
            <p:nvPr/>
          </p:nvGrpSpPr>
          <p:grpSpPr>
            <a:xfrm>
              <a:off x="4714875" y="3571875"/>
              <a:ext cx="2688336" cy="1000125"/>
              <a:chOff x="4714875" y="3571875"/>
              <a:chExt cx="2688336" cy="1000125"/>
            </a:xfrm>
          </p:grpSpPr>
          <p:sp>
            <p:nvSpPr>
              <p:cNvPr id="41" name="Ellipse 41"/>
              <p:cNvSpPr/>
              <p:nvPr/>
            </p:nvSpPr>
            <p:spPr>
              <a:xfrm>
                <a:off x="4714875" y="3571875"/>
                <a:ext cx="190500" cy="190500"/>
              </a:xfrm>
              <a:prstGeom prst="ellipse">
                <a:avLst/>
              </a:prstGeom>
              <a:solidFill>
                <a:srgbClr val="34A853"/>
              </a:solidFill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</p:sp>
          <p:sp>
            <p:nvSpPr>
              <p:cNvPr id="42" name="TextBox 42"/>
              <p:cNvSpPr txBox="1"/>
              <p:nvPr/>
            </p:nvSpPr>
            <p:spPr>
              <a:xfrm>
                <a:off x="4736048" y="3578542"/>
                <a:ext cx="148154" cy="27432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FFFFFF"/>
                    </a:solidFill>
                    <a:latin typeface="Segoe UI"/>
                    <a:ea typeface="Microsoft YaHei"/>
                    <a:cs typeface="Segoe UI"/>
                  </a:rPr>
                  <a:t>🌟</a:t>
                </a:r>
              </a:p>
            </p:txBody>
          </p:sp>
          <p:sp>
            <p:nvSpPr>
              <p:cNvPr id="43" name="TextBox 43"/>
              <p:cNvSpPr txBox="1"/>
              <p:nvPr/>
            </p:nvSpPr>
            <p:spPr>
              <a:xfrm>
                <a:off x="5029200" y="3571875"/>
                <a:ext cx="2154364" cy="30480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500" b="1" dirty="0">
                    <a:solidFill>
                      <a:srgbClr val="1A237E"/>
                    </a:solidFill>
                    <a:latin typeface="Segoe UI"/>
                    <a:ea typeface="Microsoft YaHei"/>
                    <a:cs typeface="Segoe UI"/>
                  </a:rPr>
                  <a:t>Technical Influence</a:t>
                </a:r>
              </a:p>
            </p:txBody>
          </p:sp>
          <p:sp>
            <p:nvSpPr>
              <p:cNvPr id="44" name="TextBox 44"/>
              <p:cNvSpPr txBox="1"/>
              <p:nvPr/>
            </p:nvSpPr>
            <p:spPr>
              <a:xfrm>
                <a:off x="5033010" y="3870960"/>
                <a:ext cx="2370201" cy="24384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Expand technical leadership</a:t>
                </a:r>
              </a:p>
            </p:txBody>
          </p:sp>
          <p:sp>
            <p:nvSpPr>
              <p:cNvPr id="45" name="TextBox 45"/>
              <p:cNvSpPr txBox="1"/>
              <p:nvPr/>
            </p:nvSpPr>
            <p:spPr>
              <a:xfrm>
                <a:off x="5033010" y="4099560"/>
                <a:ext cx="2247519" cy="24384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across multiple teams and</a:t>
                </a:r>
              </a:p>
            </p:txBody>
          </p:sp>
          <p:sp>
            <p:nvSpPr>
              <p:cNvPr id="46" name="TextBox 46"/>
              <p:cNvSpPr txBox="1"/>
              <p:nvPr/>
            </p:nvSpPr>
            <p:spPr>
              <a:xfrm>
                <a:off x="5033010" y="4328160"/>
                <a:ext cx="2308860" cy="24384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establish domain expertise</a:t>
                </a:r>
              </a:p>
            </p:txBody>
          </p:sp>
        </p:grpSp>
        <p:grpSp>
          <p:nvGrpSpPr>
            <p:cNvPr id="54" name="Group 54"/>
            <p:cNvGrpSpPr/>
            <p:nvPr/>
          </p:nvGrpSpPr>
          <p:grpSpPr>
            <a:xfrm>
              <a:off x="4714875" y="4714875"/>
              <a:ext cx="2565654" cy="1000125"/>
              <a:chOff x="4714875" y="4714875"/>
              <a:chExt cx="2565654" cy="1000125"/>
            </a:xfrm>
          </p:grpSpPr>
          <p:sp>
            <p:nvSpPr>
              <p:cNvPr id="48" name="Ellipse 48"/>
              <p:cNvSpPr/>
              <p:nvPr/>
            </p:nvSpPr>
            <p:spPr>
              <a:xfrm>
                <a:off x="4714875" y="4714875"/>
                <a:ext cx="190500" cy="190500"/>
              </a:xfrm>
              <a:prstGeom prst="ellipse">
                <a:avLst/>
              </a:prstGeom>
              <a:solidFill>
                <a:srgbClr val="34A853"/>
              </a:solidFill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</p:sp>
          <p:sp>
            <p:nvSpPr>
              <p:cNvPr id="49" name="TextBox 49"/>
              <p:cNvSpPr txBox="1"/>
              <p:nvPr/>
            </p:nvSpPr>
            <p:spPr>
              <a:xfrm>
                <a:off x="4736048" y="4721542"/>
                <a:ext cx="148154" cy="27432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FFFFFF"/>
                    </a:solidFill>
                    <a:latin typeface="Segoe UI"/>
                    <a:ea typeface="Microsoft YaHei"/>
                    <a:cs typeface="Segoe UI"/>
                  </a:rPr>
                  <a:t>💡</a:t>
                </a:r>
              </a:p>
            </p:txBody>
          </p:sp>
          <p:sp>
            <p:nvSpPr>
              <p:cNvPr id="50" name="TextBox 50"/>
              <p:cNvSpPr txBox="1"/>
              <p:nvPr/>
            </p:nvSpPr>
            <p:spPr>
              <a:xfrm>
                <a:off x="5029200" y="4714875"/>
                <a:ext cx="2200370" cy="30480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500" b="1" dirty="0">
                    <a:solidFill>
                      <a:srgbClr val="1A237E"/>
                    </a:solidFill>
                    <a:latin typeface="Segoe UI"/>
                    <a:ea typeface="Microsoft YaHei"/>
                    <a:cs typeface="Segoe UI"/>
                  </a:rPr>
                  <a:t>Thought Leadership</a:t>
                </a:r>
              </a:p>
            </p:txBody>
          </p:sp>
          <p:sp>
            <p:nvSpPr>
              <p:cNvPr id="51" name="TextBox 51"/>
              <p:cNvSpPr txBox="1"/>
              <p:nvPr/>
            </p:nvSpPr>
            <p:spPr>
              <a:xfrm>
                <a:off x="5033010" y="5013960"/>
                <a:ext cx="2247519" cy="24384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Become recognized expert</a:t>
                </a:r>
              </a:p>
            </p:txBody>
          </p:sp>
          <p:sp>
            <p:nvSpPr>
              <p:cNvPr id="52" name="TextBox 52"/>
              <p:cNvSpPr txBox="1"/>
              <p:nvPr/>
            </p:nvSpPr>
            <p:spPr>
              <a:xfrm>
                <a:off x="5033010" y="5242560"/>
                <a:ext cx="2028444" cy="24384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in cloud infrastructure</a:t>
                </a:r>
              </a:p>
            </p:txBody>
          </p:sp>
          <p:sp>
            <p:nvSpPr>
              <p:cNvPr id="53" name="TextBox 53"/>
              <p:cNvSpPr txBox="1"/>
              <p:nvPr/>
            </p:nvSpPr>
            <p:spPr>
              <a:xfrm>
                <a:off x="5033010" y="5471160"/>
                <a:ext cx="1090803" cy="24384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optimization</a:t>
                </a:r>
              </a:p>
            </p:txBody>
          </p:sp>
        </p:grpSp>
      </p:grpSp>
      <p:grpSp>
        <p:nvGrpSpPr>
          <p:cNvPr id="80" name="Group 80"/>
          <p:cNvGrpSpPr/>
          <p:nvPr/>
        </p:nvGrpSpPr>
        <p:grpSpPr>
          <a:xfrm>
            <a:off x="8191500" y="1428750"/>
            <a:ext cx="3429000" cy="4572000"/>
            <a:chOff x="8191500" y="1428750"/>
            <a:chExt cx="3429000" cy="4572000"/>
          </a:xfrm>
          <a:effectLst>
            <a:outerShdw blurRad="114300" dist="38100" dir="10799140" algn="tl" rotWithShape="0">
              <a:srgbClr val="000000">
                <a:alpha val="25000"/>
              </a:srgbClr>
            </a:outerShdw>
          </a:effectLst>
        </p:grpSpPr>
        <p:sp>
          <p:nvSpPr>
            <p:cNvPr id="56" name="Freeform 56"/>
            <p:cNvSpPr/>
            <p:nvPr/>
          </p:nvSpPr>
          <p:spPr>
            <a:xfrm>
              <a:off x="8191500" y="1428750"/>
              <a:ext cx="3429000" cy="4572000"/>
            </a:xfrm>
            <a:custGeom>
              <a:avLst/>
              <a:gdLst/>
              <a:ahLst/>
              <a:cxnLst/>
              <a:rect l="l" t="t" r="r" b="b"/>
              <a:pathLst>
                <a:path w="3429000" h="4572000">
                  <a:moveTo>
                    <a:pt x="152400" y="0"/>
                  </a:moveTo>
                  <a:lnTo>
                    <a:pt x="3276600" y="0"/>
                  </a:lnTo>
                  <a:cubicBezTo>
                    <a:pt x="3360768" y="0"/>
                    <a:pt x="3429000" y="68232"/>
                    <a:pt x="3429000" y="152400"/>
                  </a:cubicBezTo>
                  <a:lnTo>
                    <a:pt x="3429000" y="4419600"/>
                  </a:lnTo>
                  <a:cubicBezTo>
                    <a:pt x="3429000" y="4503768"/>
                    <a:pt x="3360768" y="4572000"/>
                    <a:pt x="3276600" y="4572000"/>
                  </a:cubicBezTo>
                  <a:lnTo>
                    <a:pt x="152400" y="4572000"/>
                  </a:lnTo>
                  <a:cubicBezTo>
                    <a:pt x="68232" y="4572000"/>
                    <a:pt x="0" y="4503768"/>
                    <a:pt x="0" y="4419600"/>
                  </a:cubicBezTo>
                  <a:lnTo>
                    <a:pt x="0" y="152400"/>
                  </a:lnTo>
                  <a:cubicBezTo>
                    <a:pt x="0" y="68232"/>
                    <a:pt x="68232" y="0"/>
                    <a:pt x="152400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FBBC04"/>
              </a:solidFill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</p:sp>
        <p:sp>
          <p:nvSpPr>
            <p:cNvPr id="57" name="Freeform 57"/>
            <p:cNvSpPr/>
            <p:nvPr/>
          </p:nvSpPr>
          <p:spPr>
            <a:xfrm>
              <a:off x="8191500" y="1428750"/>
              <a:ext cx="3429000" cy="571500"/>
            </a:xfrm>
            <a:custGeom>
              <a:avLst/>
              <a:gdLst/>
              <a:ahLst/>
              <a:cxnLst/>
              <a:rect l="l" t="t" r="r" b="b"/>
              <a:pathLst>
                <a:path w="3429000" h="571500">
                  <a:moveTo>
                    <a:pt x="114300" y="0"/>
                  </a:moveTo>
                  <a:lnTo>
                    <a:pt x="3314700" y="0"/>
                  </a:lnTo>
                  <a:cubicBezTo>
                    <a:pt x="3377826" y="0"/>
                    <a:pt x="3429000" y="51174"/>
                    <a:pt x="3429000" y="114300"/>
                  </a:cubicBezTo>
                  <a:lnTo>
                    <a:pt x="3429000" y="457200"/>
                  </a:lnTo>
                  <a:cubicBezTo>
                    <a:pt x="3429000" y="520326"/>
                    <a:pt x="3377826" y="571500"/>
                    <a:pt x="3314700" y="571500"/>
                  </a:cubicBezTo>
                  <a:lnTo>
                    <a:pt x="114300" y="571500"/>
                  </a:lnTo>
                  <a:cubicBezTo>
                    <a:pt x="51174" y="571500"/>
                    <a:pt x="0" y="520326"/>
                    <a:pt x="0" y="457200"/>
                  </a:cubicBezTo>
                  <a:lnTo>
                    <a:pt x="0" y="114300"/>
                  </a:lnTo>
                  <a:cubicBezTo>
                    <a:pt x="0" y="51174"/>
                    <a:pt x="51174" y="0"/>
                    <a:pt x="114300" y="0"/>
                  </a:cubicBezTo>
                  <a:close/>
                </a:path>
              </a:pathLst>
            </a:custGeom>
            <a:solidFill>
              <a:srgbClr val="FBBC04"/>
            </a:solidFill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</p:sp>
        <p:sp>
          <p:nvSpPr>
            <p:cNvPr id="58" name="TextBox 58"/>
            <p:cNvSpPr txBox="1"/>
            <p:nvPr/>
          </p:nvSpPr>
          <p:spPr>
            <a:xfrm>
              <a:off x="8864508" y="1618298"/>
              <a:ext cx="2082984" cy="396240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8100" dir="10799140" algn="tl" rotWithShape="0">
                <a:srgbClr val="000000">
                  <a:alpha val="25000"/>
                </a:srgbClr>
              </a:outerShdw>
            </a:effectLst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950" b="1" dirty="0">
                  <a:solidFill>
                    <a:srgbClr val="FFFFFF"/>
                  </a:solidFill>
                  <a:latin typeface="Segoe UI"/>
                  <a:ea typeface="Microsoft YaHei"/>
                  <a:cs typeface="Segoe UI"/>
                </a:rPr>
                <a:t>🤝 Team Impact</a:t>
              </a:r>
            </a:p>
          </p:txBody>
        </p:sp>
        <p:grpSp>
          <p:nvGrpSpPr>
            <p:cNvPr id="65" name="Group 65"/>
            <p:cNvGrpSpPr/>
            <p:nvPr/>
          </p:nvGrpSpPr>
          <p:grpSpPr>
            <a:xfrm>
              <a:off x="8524875" y="2428875"/>
              <a:ext cx="2595205" cy="1000125"/>
              <a:chOff x="8524875" y="2428875"/>
              <a:chExt cx="2595205" cy="1000125"/>
            </a:xfrm>
          </p:grpSpPr>
          <p:sp>
            <p:nvSpPr>
              <p:cNvPr id="59" name="Ellipse 59"/>
              <p:cNvSpPr/>
              <p:nvPr/>
            </p:nvSpPr>
            <p:spPr>
              <a:xfrm>
                <a:off x="8524875" y="2428875"/>
                <a:ext cx="190500" cy="190500"/>
              </a:xfrm>
              <a:prstGeom prst="ellipse">
                <a:avLst/>
              </a:prstGeom>
              <a:solidFill>
                <a:srgbClr val="FBBC04"/>
              </a:solidFill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</p:sp>
          <p:sp>
            <p:nvSpPr>
              <p:cNvPr id="60" name="TextBox 60"/>
              <p:cNvSpPr txBox="1"/>
              <p:nvPr/>
            </p:nvSpPr>
            <p:spPr>
              <a:xfrm>
                <a:off x="8546048" y="2435542"/>
                <a:ext cx="148154" cy="27432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FFFFFF"/>
                    </a:solidFill>
                    <a:latin typeface="Segoe UI"/>
                    <a:ea typeface="Microsoft YaHei"/>
                    <a:cs typeface="Segoe UI"/>
                  </a:rPr>
                  <a:t>🏆</a:t>
                </a:r>
              </a:p>
            </p:txBody>
          </p:sp>
          <p:sp>
            <p:nvSpPr>
              <p:cNvPr id="61" name="TextBox 61"/>
              <p:cNvSpPr txBox="1"/>
              <p:nvPr/>
            </p:nvSpPr>
            <p:spPr>
              <a:xfrm>
                <a:off x="8839200" y="2428875"/>
                <a:ext cx="2280880" cy="30480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500" b="1" dirty="0">
                    <a:solidFill>
                      <a:srgbClr val="1A237E"/>
                    </a:solidFill>
                    <a:latin typeface="Segoe UI"/>
                    <a:ea typeface="Microsoft YaHei"/>
                    <a:cs typeface="Segoe UI"/>
                  </a:rPr>
                  <a:t>Technical Excellence</a:t>
                </a:r>
              </a:p>
            </p:txBody>
          </p:sp>
          <p:sp>
            <p:nvSpPr>
              <p:cNvPr id="62" name="TextBox 62"/>
              <p:cNvSpPr txBox="1"/>
              <p:nvPr/>
            </p:nvSpPr>
            <p:spPr>
              <a:xfrm>
                <a:off x="8843010" y="2727960"/>
                <a:ext cx="1739265" cy="24384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Establish culture of</a:t>
                </a:r>
              </a:p>
            </p:txBody>
          </p:sp>
          <p:sp>
            <p:nvSpPr>
              <p:cNvPr id="63" name="TextBox 63"/>
              <p:cNvSpPr txBox="1"/>
              <p:nvPr/>
            </p:nvSpPr>
            <p:spPr>
              <a:xfrm>
                <a:off x="8843010" y="2956560"/>
                <a:ext cx="2273808" cy="24384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engineering excellence and</a:t>
                </a:r>
              </a:p>
            </p:txBody>
          </p:sp>
          <p:sp>
            <p:nvSpPr>
              <p:cNvPr id="64" name="TextBox 64"/>
              <p:cNvSpPr txBox="1"/>
              <p:nvPr/>
            </p:nvSpPr>
            <p:spPr>
              <a:xfrm>
                <a:off x="8843010" y="3185160"/>
                <a:ext cx="1292352" cy="24384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best practices</a:t>
                </a:r>
              </a:p>
            </p:txBody>
          </p:sp>
        </p:grpSp>
        <p:grpSp>
          <p:nvGrpSpPr>
            <p:cNvPr id="72" name="Group 72"/>
            <p:cNvGrpSpPr/>
            <p:nvPr/>
          </p:nvGrpSpPr>
          <p:grpSpPr>
            <a:xfrm>
              <a:off x="8524875" y="3571875"/>
              <a:ext cx="2574417" cy="1000125"/>
              <a:chOff x="8524875" y="3571875"/>
              <a:chExt cx="2574417" cy="1000125"/>
            </a:xfrm>
          </p:grpSpPr>
          <p:sp>
            <p:nvSpPr>
              <p:cNvPr id="66" name="Ellipse 66"/>
              <p:cNvSpPr/>
              <p:nvPr/>
            </p:nvSpPr>
            <p:spPr>
              <a:xfrm>
                <a:off x="8524875" y="3571875"/>
                <a:ext cx="190500" cy="190500"/>
              </a:xfrm>
              <a:prstGeom prst="ellipse">
                <a:avLst/>
              </a:prstGeom>
              <a:solidFill>
                <a:srgbClr val="FBBC04"/>
              </a:solidFill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</p:sp>
          <p:sp>
            <p:nvSpPr>
              <p:cNvPr id="67" name="TextBox 67"/>
              <p:cNvSpPr txBox="1"/>
              <p:nvPr/>
            </p:nvSpPr>
            <p:spPr>
              <a:xfrm>
                <a:off x="8546048" y="3578542"/>
                <a:ext cx="148154" cy="27432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FFFFFF"/>
                    </a:solidFill>
                    <a:latin typeface="Segoe UI"/>
                    <a:ea typeface="Microsoft YaHei"/>
                    <a:cs typeface="Segoe UI"/>
                  </a:rPr>
                  <a:t>💡</a:t>
                </a:r>
              </a:p>
            </p:txBody>
          </p:sp>
          <p:sp>
            <p:nvSpPr>
              <p:cNvPr id="68" name="TextBox 68"/>
              <p:cNvSpPr txBox="1"/>
              <p:nvPr/>
            </p:nvSpPr>
            <p:spPr>
              <a:xfrm>
                <a:off x="8839200" y="3571875"/>
                <a:ext cx="1832324" cy="30480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500" b="1" dirty="0">
                    <a:solidFill>
                      <a:srgbClr val="1A237E"/>
                    </a:solidFill>
                    <a:latin typeface="Segoe UI"/>
                    <a:ea typeface="Microsoft YaHei"/>
                    <a:cs typeface="Segoe UI"/>
                  </a:rPr>
                  <a:t>Drive Innovation</a:t>
                </a:r>
              </a:p>
            </p:txBody>
          </p:sp>
          <p:sp>
            <p:nvSpPr>
              <p:cNvPr id="69" name="TextBox 69"/>
              <p:cNvSpPr txBox="1"/>
              <p:nvPr/>
            </p:nvSpPr>
            <p:spPr>
              <a:xfrm>
                <a:off x="8843010" y="3870960"/>
                <a:ext cx="1818132" cy="24384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Push boundaries with</a:t>
                </a:r>
              </a:p>
            </p:txBody>
          </p:sp>
          <p:sp>
            <p:nvSpPr>
              <p:cNvPr id="70" name="TextBox 70"/>
              <p:cNvSpPr txBox="1"/>
              <p:nvPr/>
            </p:nvSpPr>
            <p:spPr>
              <a:xfrm>
                <a:off x="8843010" y="4099560"/>
                <a:ext cx="2256282" cy="24384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experimental projects and</a:t>
                </a:r>
              </a:p>
            </p:txBody>
          </p:sp>
          <p:sp>
            <p:nvSpPr>
              <p:cNvPr id="71" name="TextBox 71"/>
              <p:cNvSpPr txBox="1"/>
              <p:nvPr/>
            </p:nvSpPr>
            <p:spPr>
              <a:xfrm>
                <a:off x="8843010" y="4328160"/>
                <a:ext cx="2019681" cy="24384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breakthrough solutions</a:t>
                </a:r>
              </a:p>
            </p:txBody>
          </p:sp>
        </p:grpSp>
        <p:grpSp>
          <p:nvGrpSpPr>
            <p:cNvPr id="79" name="Group 79"/>
            <p:cNvGrpSpPr/>
            <p:nvPr/>
          </p:nvGrpSpPr>
          <p:grpSpPr>
            <a:xfrm>
              <a:off x="8524875" y="4714875"/>
              <a:ext cx="2697099" cy="1000125"/>
              <a:chOff x="8524875" y="4714875"/>
              <a:chExt cx="2697099" cy="1000125"/>
            </a:xfrm>
          </p:grpSpPr>
          <p:sp>
            <p:nvSpPr>
              <p:cNvPr id="73" name="Ellipse 73"/>
              <p:cNvSpPr/>
              <p:nvPr/>
            </p:nvSpPr>
            <p:spPr>
              <a:xfrm>
                <a:off x="8524875" y="4714875"/>
                <a:ext cx="190500" cy="190500"/>
              </a:xfrm>
              <a:prstGeom prst="ellipse">
                <a:avLst/>
              </a:prstGeom>
              <a:solidFill>
                <a:srgbClr val="FBBC04"/>
              </a:solidFill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</p:sp>
          <p:sp>
            <p:nvSpPr>
              <p:cNvPr id="74" name="TextBox 74"/>
              <p:cNvSpPr txBox="1"/>
              <p:nvPr/>
            </p:nvSpPr>
            <p:spPr>
              <a:xfrm>
                <a:off x="8546048" y="4721542"/>
                <a:ext cx="148154" cy="27432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FFFFFF"/>
                    </a:solidFill>
                    <a:latin typeface="Segoe UI"/>
                    <a:ea typeface="Microsoft YaHei"/>
                    <a:cs typeface="Segoe UI"/>
                  </a:rPr>
                  <a:t>🤝</a:t>
                </a:r>
              </a:p>
            </p:txBody>
          </p:sp>
          <p:sp>
            <p:nvSpPr>
              <p:cNvPr id="75" name="TextBox 75"/>
              <p:cNvSpPr txBox="1"/>
              <p:nvPr/>
            </p:nvSpPr>
            <p:spPr>
              <a:xfrm>
                <a:off x="8839200" y="4714875"/>
                <a:ext cx="1544788" cy="30480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500" b="1" dirty="0">
                    <a:solidFill>
                      <a:srgbClr val="1A237E"/>
                    </a:solidFill>
                    <a:latin typeface="Segoe UI"/>
                    <a:ea typeface="Microsoft YaHei"/>
                    <a:cs typeface="Segoe UI"/>
                  </a:rPr>
                  <a:t>Team Synergy</a:t>
                </a:r>
              </a:p>
            </p:txBody>
          </p:sp>
          <p:sp>
            <p:nvSpPr>
              <p:cNvPr id="76" name="TextBox 76"/>
              <p:cNvSpPr txBox="1"/>
              <p:nvPr/>
            </p:nvSpPr>
            <p:spPr>
              <a:xfrm>
                <a:off x="8843010" y="5013960"/>
                <a:ext cx="2221230" cy="24384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Enhance collaboration and</a:t>
                </a:r>
              </a:p>
            </p:txBody>
          </p:sp>
          <p:sp>
            <p:nvSpPr>
              <p:cNvPr id="77" name="TextBox 77"/>
              <p:cNvSpPr txBox="1"/>
              <p:nvPr/>
            </p:nvSpPr>
            <p:spPr>
              <a:xfrm>
                <a:off x="8843010" y="5242560"/>
                <a:ext cx="2378964" cy="24384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cross-functional teamwork</a:t>
                </a:r>
              </a:p>
            </p:txBody>
          </p:sp>
          <p:sp>
            <p:nvSpPr>
              <p:cNvPr id="78" name="TextBox 78"/>
              <p:cNvSpPr txBox="1"/>
              <p:nvPr/>
            </p:nvSpPr>
            <p:spPr>
              <a:xfrm>
                <a:off x="8843010" y="5471160"/>
                <a:ext cx="1239774" cy="24384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8100" dir="10799140" algn="tl" rotWithShape="0">
                  <a:srgbClr val="000000">
                    <a:alpha val="25000"/>
                  </a:srgbClr>
                </a:outerShdw>
              </a:effectLst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200" dirty="0">
                    <a:solidFill>
                      <a:srgbClr val="5F6368"/>
                    </a:solidFill>
                    <a:latin typeface="Segoe UI"/>
                    <a:ea typeface="Microsoft YaHei"/>
                    <a:cs typeface="Segoe UI"/>
                  </a:rPr>
                  <a:t>effectiveness</a:t>
                </a:r>
              </a:p>
            </p:txBody>
          </p:sp>
        </p:grpSp>
      </p:grpSp>
      <p:sp>
        <p:nvSpPr>
          <p:cNvPr id="81" name="TextBox 81"/>
          <p:cNvSpPr txBox="1"/>
          <p:nvPr/>
        </p:nvSpPr>
        <p:spPr>
          <a:xfrm>
            <a:off x="11438477" y="6554152"/>
            <a:ext cx="195358" cy="213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zh-CN" sz="1050" dirty="0">
                <a:solidFill>
                  <a:srgbClr val="5F6368"/>
                </a:solidFill>
                <a:latin typeface="Segoe UI"/>
                <a:ea typeface="Microsoft YaHei"/>
                <a:cs typeface="Segoe UI"/>
              </a:rPr>
              <a:t>09</a:t>
            </a:r>
          </a:p>
        </p:txBody>
      </p:sp>
    </p:spTree>
  </p:cSld>
  <p:clrMapOvr>
    <a:masterClrMapping/>
  </p:clrMapOvr>
  <p:transition dur="400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