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png" ContentType="image/png"/>
  <Default Extension="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notesSlides/_rels/notesSlide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.xml"/>
</Relationships>
</file>

<file path=ppt/notesSlides/_rels/notesSlide10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0.xml"/>
</Relationships>
</file>

<file path=ppt/notesSlides/_rels/notesSlide1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1.xml"/>
</Relationships>
</file>

<file path=ppt/notesSlides/_rels/notesSlide1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2.xml"/>
</Relationships>
</file>

<file path=ppt/notesSlides/_rels/notesSlide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2.xml"/>
</Relationships>
</file>

<file path=ppt/notesSlides/_rels/notesSlide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3.xml"/>
</Relationships>
</file>

<file path=ppt/notesSlides/_rels/notesSlide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4.xml"/>
</Relationships>
</file>

<file path=ppt/notesSlides/_rels/notesSlide5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5.xml"/>
</Relationships>
</file>

<file path=ppt/notesSlides/_rels/notesSlide6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6.xml"/>
</Relationships>
</file>

<file path=ppt/notesSlides/_rels/notesSlide7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7.xml"/>
</Relationships>
</file>

<file path=ppt/notesSlides/_rels/notesSlide8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8.xml"/>
</Relationships>
</file>

<file path=ppt/notesSlides/_rels/notesSlide9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9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欢迎来到今天的分享。</a:t>
            </a:r>
          </a:p>
          <a:p>
            <a:endParaRPr lang="zh-CN" dirty="0"/>
          </a:p>
          <a:p>
            <a:r>
              <a:rPr lang="zh-CN" dirty="0"/>
              <a:t>当2025年央视春晚开场，李子柒身穿一袭黄青渐变的长裙翩然起舞时，有多少人和我一样，被那一抹颜色深深打动了？[停顿]</a:t>
            </a:r>
          </a:p>
          <a:p>
            <a:endParaRPr lang="zh-CN" dirty="0"/>
          </a:p>
          <a:p>
            <a:r>
              <a:rPr lang="zh-CN" dirty="0"/>
              <a:t>这件战袍，其实藏着一个关于中国传统色的千年密码。今天，我想用大约十五分钟，带大家一起走进这个密码的世界——植物染，以及它染出的三百种中国传统色。</a:t>
            </a:r>
          </a:p>
          <a:p>
            <a:endParaRPr lang="zh-CN" dirty="0"/>
          </a:p>
          <a:p>
            <a:r>
              <a:rPr lang="zh-CN" dirty="0"/>
              <a:t>要点：① 从春晚战袍切入，激发情感共鸣 ② 点明主题：植物染与中国传统色 ③ 预告十五分钟分享时长</a:t>
            </a:r>
          </a:p>
          <a:p>
            <a:r>
              <a:rPr lang="zh-CN" dirty="0"/>
              <a:t>时长：1 分钟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更让我觉得美好的是——植物染不是博物馆里的技艺，它其实是普通人在家就可以尝试的手作。</a:t>
            </a:r>
          </a:p>
          <a:p>
            <a:endParaRPr lang="zh-CN" dirty="0"/>
          </a:p>
          <a:p>
            <a:r>
              <a:rPr lang="zh-CN" dirty="0"/>
              <a:t>五个步骤：烧一锅水 → 投入染料 → 熬制一到两小时 → 滤出染液，浸入布料 → 最后用阳光晒暖固定色彩。[停顿]</a:t>
            </a:r>
          </a:p>
          <a:p>
            <a:endParaRPr lang="zh-CN" dirty="0"/>
          </a:p>
          <a:p>
            <a:r>
              <a:rPr lang="zh-CN" dirty="0"/>
              <a:t>进阶一点的话，还有媒染、复染、氧化还原、套染这些技巧，可以通过不同颜色的叠加，创造出变化万千的效果。</a:t>
            </a:r>
          </a:p>
          <a:p>
            <a:endParaRPr lang="zh-CN" dirty="0"/>
          </a:p>
          <a:p>
            <a:r>
              <a:rPr lang="zh-CN" dirty="0"/>
              <a:t>但植物染最吸引我的地方，其实不是技术——而是它的不可控。它的颜色有深有浅，有一些不完美的"瑕疵"，但每一次染色都独一无二。[互动] 这是工业染法永远无法企及的。</a:t>
            </a:r>
          </a:p>
          <a:p>
            <a:endParaRPr lang="zh-CN" dirty="0"/>
          </a:p>
          <a:p>
            <a:r>
              <a:rPr lang="zh-CN" dirty="0"/>
              <a:t>亲手染色的过程，就像和植物在对话。紧张焦虑的情绪，会渐渐消失不见。你能在这里看见一个安静自在的自己。</a:t>
            </a:r>
          </a:p>
          <a:p>
            <a:endParaRPr lang="zh-CN" dirty="0"/>
          </a:p>
          <a:p>
            <a:r>
              <a:rPr lang="zh-CN" dirty="0"/>
              <a:t>要点：① 五步染色法，简单易行 ② 进阶技巧：媒染/复染/氧化还原/套染 ③ 手工的"瑕疵"即为独一无二 ④ 染色作为自我疗愈的过程</a:t>
            </a:r>
          </a:p>
          <a:p>
            <a:r>
              <a:rPr lang="zh-CN" dirty="0"/>
              <a:t>时长：2 分钟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分享最后一个故事——薛涛笺。</a:t>
            </a:r>
          </a:p>
          <a:p>
            <a:endParaRPr lang="zh-CN" dirty="0"/>
          </a:p>
          <a:p>
            <a:r>
              <a:rPr lang="zh-CN" dirty="0"/>
              <a:t>唐代才女薛涛，用浣花溪的水、木芙蓉的皮、芙蓉花捣汁为浆，染成了"芙蓉红"色的信笺。[停顿] 这大概是中国文学史上最风雅的一抹颜色。</a:t>
            </a:r>
          </a:p>
          <a:p>
            <a:endParaRPr lang="zh-CN" dirty="0"/>
          </a:p>
          <a:p>
            <a:r>
              <a:rPr lang="zh-CN" dirty="0"/>
              <a:t>以新鲜花朵绞汁虽然也能染出芙蓉红，但量小工繁，不太实用。按照黄荣华的经验，用苏木作染料、明矾作媒染剂，效果最好。</a:t>
            </a:r>
          </a:p>
          <a:p>
            <a:endParaRPr lang="zh-CN" dirty="0"/>
          </a:p>
          <a:p>
            <a:r>
              <a:rPr lang="zh-CN" dirty="0"/>
              <a:t>这就是传统色的魅力——它不是博物馆橱窗里的标本，而是可以在今天，被我们亲手复刻、亲身体验的风雅。一张薛涛笺，千年不断。</a:t>
            </a:r>
          </a:p>
          <a:p>
            <a:endParaRPr lang="zh-CN" dirty="0"/>
          </a:p>
          <a:p>
            <a:r>
              <a:rPr lang="zh-CN" dirty="0"/>
              <a:t>要点：① 薛涛笺的文学典故 ② 现代复刻的推荐配方 ③ 传统色的"可复刻性"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分享临近尾声，我想把开头的那句话再说一遍——</a:t>
            </a:r>
          </a:p>
          <a:p>
            <a:endParaRPr lang="zh-CN" dirty="0"/>
          </a:p>
          <a:p>
            <a:r>
              <a:rPr lang="zh-CN" dirty="0"/>
              <a:t>最动人的色彩，不在潘通色卡里，而早已藏在山河草木之间。[停顿]</a:t>
            </a:r>
          </a:p>
          <a:p>
            <a:endParaRPr lang="zh-CN" dirty="0"/>
          </a:p>
          <a:p>
            <a:r>
              <a:rPr lang="zh-CN" dirty="0"/>
              <a:t>从天地造化的草木之色，到流转千年的绢帛华章，中国传统色彩——它不止于视觉，更是文化记忆的承载者。</a:t>
            </a:r>
          </a:p>
          <a:p>
            <a:endParaRPr lang="zh-CN" dirty="0"/>
          </a:p>
          <a:p>
            <a:r>
              <a:rPr lang="zh-CN" dirty="0"/>
              <a:t>雨过天青、苍黄、暮云灰、天水碧、银红、酡色、黛青、相思灰……每一种颜色背后，都是一首诗、一个故事、一位诗人、一段历史。</a:t>
            </a:r>
          </a:p>
          <a:p>
            <a:endParaRPr lang="zh-CN" dirty="0"/>
          </a:p>
          <a:p>
            <a:r>
              <a:rPr lang="zh-CN" dirty="0"/>
              <a:t>今天分享的参考书目，是黄荣华老师的《国色300色 · 染出经典里的中国传统色》，感兴趣的朋友可以深入去读。感谢大家的聆听。</a:t>
            </a:r>
          </a:p>
          <a:p>
            <a:endParaRPr lang="zh-CN" dirty="0"/>
          </a:p>
          <a:p>
            <a:r>
              <a:rPr lang="zh-CN" dirty="0"/>
              <a:t>要点：① 呼应开篇核心观点 ② 颜色作为文化记忆的承载 ③ 推荐参考书目 ④ 感谢观众</a:t>
            </a:r>
          </a:p>
          <a:p>
            <a:r>
              <a:rPr lang="zh-CN" dirty="0"/>
              <a:t>时长：1 分钟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我想先抛出今天分享的第一个核心观点——</a:t>
            </a:r>
          </a:p>
          <a:p>
            <a:endParaRPr lang="zh-CN" dirty="0"/>
          </a:p>
          <a:p>
            <a:r>
              <a:rPr lang="zh-CN" dirty="0"/>
              <a:t>最动人的色彩，不在潘通色卡里，而早已藏在山河草木之间。[停顿]</a:t>
            </a:r>
          </a:p>
          <a:p>
            <a:endParaRPr lang="zh-CN" dirty="0"/>
          </a:p>
          <a:p>
            <a:r>
              <a:rPr lang="zh-CN" dirty="0"/>
              <a:t>这件战袍，集合了植物染、青神竹编、螺钿、成都漆艺、羌绣、英山缠花等十三项非遗技艺。它是黄色象征土地，青色象征春天——黄青的渐变，寓意着中华的土地生生不息。</a:t>
            </a:r>
          </a:p>
          <a:p>
            <a:endParaRPr lang="zh-CN" dirty="0"/>
          </a:p>
          <a:p>
            <a:r>
              <a:rPr lang="zh-CN" dirty="0"/>
              <a:t>[互动] 大家看这张照片，有没有觉得这种色彩有一种潘通色卡无法复制的温度？那是一种"活着的颜色"。</a:t>
            </a:r>
          </a:p>
          <a:p>
            <a:endParaRPr lang="zh-CN" dirty="0"/>
          </a:p>
          <a:p>
            <a:r>
              <a:rPr lang="zh-CN" dirty="0"/>
              <a:t>要点：① 核心观点：色彩藏在草木之间 ② 十三项非遗技艺加持 ③ 黄青渐变的文化寓意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让我们把镜头拉近，解密这条战袍。</a:t>
            </a:r>
          </a:p>
          <a:p>
            <a:endParaRPr lang="zh-CN" dirty="0"/>
          </a:p>
          <a:p>
            <a:r>
              <a:rPr lang="zh-CN" dirty="0"/>
              <a:t>它的色彩来自中国传统的五方正色——黄色取自湖北神农架的黄栌，代表土地；青色取自江南初春的马兰草，代表春天。这两种植物，历经熬煮、沉淀，最终化作流动的色彩。</a:t>
            </a:r>
          </a:p>
          <a:p>
            <a:endParaRPr lang="zh-CN" dirty="0"/>
          </a:p>
          <a:p>
            <a:r>
              <a:rPr lang="zh-CN" dirty="0"/>
              <a:t>更让人惊叹的是它的染色工艺，叫做"手工吊染"。黄荣华在下面染，李子柒在上面拉绳子，每隔三十秒往上拉一厘米。[停顿]</a:t>
            </a:r>
          </a:p>
          <a:p>
            <a:endParaRPr lang="zh-CN" dirty="0"/>
          </a:p>
          <a:p>
            <a:r>
              <a:rPr lang="zh-CN" dirty="0"/>
              <a:t>就这样一厘米、一厘米，布料在染料中缓缓升降，最终形成水墨晕染般的自然过渡。容不得半点差错——这是对耐心与技艺的双重考验。</a:t>
            </a:r>
          </a:p>
          <a:p>
            <a:endParaRPr lang="zh-CN" dirty="0"/>
          </a:p>
          <a:p>
            <a:r>
              <a:rPr lang="zh-CN" dirty="0"/>
              <a:t>要点：① 五方正色的哲学寓意 ② 黄栌与马兰草的原料溯源 ③ 吊染工艺的精准与浪漫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植物染这门技艺，不是李子柒这一代才有的。它的历史，远比我们想象的悠久。</a:t>
            </a:r>
          </a:p>
          <a:p>
            <a:endParaRPr lang="zh-CN" dirty="0"/>
          </a:p>
          <a:p>
            <a:r>
              <a:rPr lang="zh-CN" dirty="0"/>
              <a:t>史书记载："染色之术，远始于轩辕之世，黄帝制定玄冠黄裳，以草木之汁，染成文彩。"[停顿]</a:t>
            </a:r>
          </a:p>
          <a:p>
            <a:endParaRPr lang="zh-CN" dirty="0"/>
          </a:p>
          <a:p>
            <a:r>
              <a:rPr lang="zh-CN" dirty="0"/>
              <a:t>从西周设专职"染人"，到秦朝的"染色司"，再到唐宋的"染院"，明清的"蓝靛所"——中国的染色技艺从民间手工逐步走向官营规模化。《齐民要术》《天工开物》《考工记》《大明会典》这些典籍，都系统记录了植物染的技艺与工序。</a:t>
            </a:r>
          </a:p>
          <a:p>
            <a:endParaRPr lang="zh-CN" dirty="0"/>
          </a:p>
          <a:p>
            <a:r>
              <a:rPr lang="zh-CN" dirty="0"/>
              <a:t>一条长达数千年的染色之河，今天依然在李子柒的战袍上流淌。</a:t>
            </a:r>
          </a:p>
          <a:p>
            <a:endParaRPr lang="zh-CN" dirty="0"/>
          </a:p>
          <a:p>
            <a:r>
              <a:rPr lang="zh-CN" dirty="0"/>
              <a:t>要点：① 染色史始于轩辕之世 ② 五个关键时代节点 ③ 古籍的系统记载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接下来，让我们走进具体的色彩世界。我挑了四组代表性的传统色来分享——先讲两种"自然之色"。</a:t>
            </a:r>
          </a:p>
          <a:p>
            <a:endParaRPr lang="zh-CN" dirty="0"/>
          </a:p>
          <a:p>
            <a:r>
              <a:rPr lang="zh-CN" dirty="0"/>
              <a:t>第一种叫"雨过天青"。它的名字来自宋徽宗的一句御批："雨过天青云破处，这般颜色做将来。"这句话成就了青花瓷的至尊名号。[停顿]染法是土靛95%加上黄芩5%套染，清透之中带着一丝朦胧诗意。</a:t>
            </a:r>
          </a:p>
          <a:p>
            <a:endParaRPr lang="zh-CN" dirty="0"/>
          </a:p>
          <a:p>
            <a:r>
              <a:rPr lang="zh-CN" dirty="0"/>
              <a:t>第二种叫"苍黄"。这是报春鸟和小鹿身上的颜色。李昉《太平广记》里记载，顾渚山中有鸟，苍黄色，每年正月二月叫着"春起也"，采茶人叫它"报春鸟"。染出这种苍黄，可以用大黄加苏木。</a:t>
            </a:r>
          </a:p>
          <a:p>
            <a:endParaRPr lang="zh-CN" dirty="0"/>
          </a:p>
          <a:p>
            <a:r>
              <a:rPr lang="zh-CN" dirty="0"/>
              <a:t>要点：① 雨过天青——宋徽宗御批，青花瓷色 ② 苍黄——报春鸟之色 ③ 染料配方背后的文化典故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再讲另外两种——"暮云灰"和"天水碧"。</a:t>
            </a:r>
          </a:p>
          <a:p>
            <a:endParaRPr lang="zh-CN" dirty="0"/>
          </a:p>
          <a:p>
            <a:r>
              <a:rPr lang="zh-CN" dirty="0"/>
              <a:t>暮云灰是日暮时分云彩呈现的那种暗紫红的灰色。[停顿]李清照说"落日熔金，暮云合璧"，柳永说"千里烟波，暮霭沉沉楚天阔"——古人用一个灰色，就写尽了日暮时分的所有情绪。染法其实很简单：苏木加上蓝矾和少许皂矾媒染。</a:t>
            </a:r>
          </a:p>
          <a:p>
            <a:endParaRPr lang="zh-CN" dirty="0"/>
          </a:p>
          <a:p>
            <a:r>
              <a:rPr lang="zh-CN" dirty="0"/>
              <a:t>天水碧则有一个动人的故事。南唐后主李煜的妃子，有一次把没染好的丝帛放在院子里露天过夜，丝帛沾上露水，竟然变成了鲜艳的绿色。李煜把这种意外之色命名为"天水碧"——一夜朝露，成就了一个色名。</a:t>
            </a:r>
          </a:p>
          <a:p>
            <a:endParaRPr lang="zh-CN" dirty="0"/>
          </a:p>
          <a:p>
            <a:r>
              <a:rPr lang="zh-CN" dirty="0"/>
              <a:t>要点：① 暮云灰——诗词里的日暮情绪 ② 天水碧——一夜露水成色的意外美 ③ 古人为色命名的方式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如果说刚才讲的是"自然之色"，那接下来讲的两种，更像是"诗意之色"——它们不只是颜色，还承载着文学的意境。</a:t>
            </a:r>
          </a:p>
          <a:p>
            <a:endParaRPr lang="zh-CN" dirty="0"/>
          </a:p>
          <a:p>
            <a:r>
              <a:rPr lang="zh-CN" dirty="0"/>
              <a:t>"银红"，是一种浅绯色，像朝霞初染，又似桃瓣含霜。《红楼梦》里多次出现它——那个软烟罗只有四种颜色：雨过天青、秋香色、松绿色，还有一样就是银红，也叫"霞影纱"。[停顿] 黛玉窗前那一抹银红的霞影纱，正如绛珠仙草泪染的胭脂痕。</a:t>
            </a:r>
          </a:p>
          <a:p>
            <a:endParaRPr lang="zh-CN" dirty="0"/>
          </a:p>
          <a:p>
            <a:r>
              <a:rPr lang="zh-CN" dirty="0"/>
              <a:t>"酡色"，则是饮酒后脸上泛出的红色。李白说："美人欲醉朱颜酡"。酡色让人联想到"贵妃醉酒"的场景——何等的妩媚。</a:t>
            </a:r>
          </a:p>
          <a:p>
            <a:endParaRPr lang="zh-CN" dirty="0"/>
          </a:p>
          <a:p>
            <a:r>
              <a:rPr lang="zh-CN" dirty="0"/>
              <a:t>要点：① 银红——《红楼梦》霞影纱之色 ② 酡色——美人微醺之色 ③ 颜色与文学意境的深度绑定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再看另外两种诗意之色——"黛青"和"相思灰"。</a:t>
            </a:r>
          </a:p>
          <a:p>
            <a:endParaRPr lang="zh-CN" dirty="0"/>
          </a:p>
          <a:p>
            <a:r>
              <a:rPr lang="zh-CN" dirty="0"/>
              <a:t>黛青，是从蓝草中提取出的深青色。[停顿] 古代女子常用它来画眉，所以黛青色总让人联想到美丽的女子。王实甫《西厢记》里写崔莺莺："眉黛青颦，莲脸生春，有倾国倾城之容"——一个颜色，就描绘出了一位佳人。</a:t>
            </a:r>
          </a:p>
          <a:p>
            <a:endParaRPr lang="zh-CN" dirty="0"/>
          </a:p>
          <a:p>
            <a:r>
              <a:rPr lang="zh-CN" dirty="0"/>
              <a:t>相思灰呢，是一种带有想象性的色彩。[停顿] 李商隐有一句诗叫"春心莫共花争发，一寸相思一寸灰"。相思在心头燃烧成灰烬，挥不开，散不去——若说颜色有情，相思灰则最为情深。染法是茶叶或石榴皮作染料，以少许皂矾媒染。</a:t>
            </a:r>
          </a:p>
          <a:p>
            <a:endParaRPr lang="zh-CN" dirty="0"/>
          </a:p>
          <a:p>
            <a:r>
              <a:rPr lang="zh-CN" dirty="0"/>
              <a:t>[互动] 大家有没有发现一个规律？中国人给颜色起名，从来不只是描述色相，而是在讲一个故事、一种情绪。</a:t>
            </a:r>
          </a:p>
          <a:p>
            <a:endParaRPr lang="zh-CN" dirty="0"/>
          </a:p>
          <a:p>
            <a:r>
              <a:rPr lang="zh-CN" dirty="0"/>
              <a:t>要点：① 黛青——古代女子画眉之色 ② 相思灰——李商隐诗句催生的色名 ③ 中国传统色的情感底色</a:t>
            </a:r>
          </a:p>
          <a:p>
            <a:r>
              <a:rPr lang="zh-CN" dirty="0"/>
              <a:t>时长：2 分钟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讲了这么多颜色，大家可能想知道——这些颜色究竟从哪些植物里染出来的？</a:t>
            </a:r>
          </a:p>
          <a:p>
            <a:endParaRPr lang="zh-CN" dirty="0"/>
          </a:p>
          <a:p>
            <a:r>
              <a:rPr lang="zh-CN" dirty="0"/>
              <a:t>答案其实很简单：花、果、叶、茎，都可以入染。</a:t>
            </a:r>
          </a:p>
          <a:p>
            <a:endParaRPr lang="zh-CN" dirty="0"/>
          </a:p>
          <a:p>
            <a:r>
              <a:rPr lang="zh-CN" dirty="0"/>
              <a:t>染红色的，有茜草的根、苏木的茎秆、红花的花瓣；</a:t>
            </a:r>
          </a:p>
          <a:p>
            <a:r>
              <a:rPr lang="zh-CN" dirty="0"/>
              <a:t>染黄色的，有槐花的花蕾、栀子的果实、姜黄的根茎；</a:t>
            </a:r>
          </a:p>
          <a:p>
            <a:r>
              <a:rPr lang="zh-CN" dirty="0"/>
              <a:t>染蓝色的，有蓝草、鼠李的叶和茎秆；</a:t>
            </a:r>
          </a:p>
          <a:p>
            <a:r>
              <a:rPr lang="zh-CN" dirty="0"/>
              <a:t>染黑色的，可以用胡桃、板栗的果壳。[停顿]</a:t>
            </a:r>
          </a:p>
          <a:p>
            <a:endParaRPr lang="zh-CN" dirty="0"/>
          </a:p>
          <a:p>
            <a:r>
              <a:rPr lang="zh-CN" dirty="0"/>
              <a:t>这四大色系，构成了中国传统染色的基础色盘。茜草、苏木、红花、槐花、栀子、姜黄、蓝草、胡桃、板栗……这些名字听起来普普通通，可一旦下到染缸里，就会染出令人惊艳的色彩。</a:t>
            </a:r>
          </a:p>
          <a:p>
            <a:endParaRPr lang="zh-CN" dirty="0"/>
          </a:p>
          <a:p>
            <a:r>
              <a:rPr lang="zh-CN" dirty="0"/>
              <a:t>要点：① 四色对应的染料植物 ② 花果叶茎皆可入染 ③ 古法染色的"草木清单"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_img1.png"/>
  <Relationship Id="rId3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0_img1.png"/>
  <Relationship Id="rId3" Type="http://schemas.openxmlformats.org/officeDocument/2006/relationships/notesSlide" Target="../notesSlides/notesSlide10.xml"/>
</Relationships>
</file>

<file path=ppt/slides/_rels/slide1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1_img1.png"/>
  <Relationship Id="rId3" Type="http://schemas.openxmlformats.org/officeDocument/2006/relationships/image" Target="../media/s11_img2.png"/>
  <Relationship Id="rId4" Type="http://schemas.openxmlformats.org/officeDocument/2006/relationships/notesSlide" Target="../notesSlides/notesSlide11.xml"/>
</Relationships>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12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2_img1.png"/>
  <Relationship Id="rId3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3_img1.jpg"/>
  <Relationship Id="rId3" Type="http://schemas.openxmlformats.org/officeDocument/2006/relationships/notesSlide" Target="../notesSlides/notesSlide3.xml"/>
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4_img1.png"/>
  <Relationship Id="rId3" Type="http://schemas.openxmlformats.org/officeDocument/2006/relationships/notesSlide" Target="../notesSlides/notesSlide4.xml"/>
</Relationships>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5_img1.png"/>
  <Relationship Id="rId3" Type="http://schemas.openxmlformats.org/officeDocument/2006/relationships/image" Target="../media/s5_img2.png"/>
  <Relationship Id="rId4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6_img1.png"/>
  <Relationship Id="rId3" Type="http://schemas.openxmlformats.org/officeDocument/2006/relationships/image" Target="../media/s6_img2.png"/>
  <Relationship Id="rId4" Type="http://schemas.openxmlformats.org/officeDocument/2006/relationships/notesSlide" Target="../notesSlides/notesSlide6.xml"/>
</Relationships>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7_img1.png"/>
  <Relationship Id="rId3" Type="http://schemas.openxmlformats.org/officeDocument/2006/relationships/image" Target="../media/s7_img2.png"/>
  <Relationship Id="rId4" Type="http://schemas.openxmlformats.org/officeDocument/2006/relationships/notesSlide" Target="../notesSlides/notesSlide7.xml"/>
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8_img1.png"/>
  <Relationship Id="rId3" Type="http://schemas.openxmlformats.org/officeDocument/2006/relationships/image" Target="../media/s8_img2.png"/>
  <Relationship Id="rId4" Type="http://schemas.openxmlformats.org/officeDocument/2006/relationships/notesSlide" Target="../notesSlides/notesSlide8.xml"/>
</Relationships>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9_img1.png"/>
  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7F2E8"/>
              </a:gs>
              <a:gs pos="100000">
                <a:srgbClr val="EDE5D3"/>
              </a:gs>
            </a:gsLst>
            <a:lin ang="2700000" scaled="1"/>
          </a:gra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6B9AAE">
                  <a:alpha val="15000"/>
                </a:srgbClr>
              </a:gs>
              <a:gs pos="100000">
                <a:srgbClr val="6B9AAE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grpSp>
        <p:nvGrpSpPr>
          <p:cNvPr id="11" name="Group 11"/>
          <p:cNvGrpSpPr/>
          <p:nvPr/>
        </p:nvGrpSpPr>
        <p:grpSpPr>
          <a:xfrm>
            <a:off x="1128712" y="845820"/>
            <a:ext cx="10120313" cy="5642610"/>
            <a:chOff x="1128712" y="845820"/>
            <a:chExt cx="10120313" cy="5642610"/>
          </a:xfrm>
        </p:grpSpPr>
        <p:sp>
          <p:nvSpPr>
            <p:cNvPr id="4" name="Ellipse 4"/>
            <p:cNvSpPr/>
            <p:nvPr/>
          </p:nvSpPr>
          <p:spPr>
            <a:xfrm>
              <a:off x="1128712" y="1128712"/>
              <a:ext cx="28575" cy="28575"/>
            </a:xfrm>
            <a:prstGeom prst="ellipse">
              <a:avLst/>
            </a:prstGeom>
            <a:solidFill>
              <a:srgbClr val="D7CEB9">
                <a:alpha val="50000"/>
              </a:srgbClr>
            </a:solidFill>
            <a:ln>
              <a:noFill/>
            </a:ln>
          </p:spPr>
        </p:sp>
        <p:sp>
          <p:nvSpPr>
            <p:cNvPr id="5" name="Ellipse 5"/>
            <p:cNvSpPr/>
            <p:nvPr/>
          </p:nvSpPr>
          <p:spPr>
            <a:xfrm>
              <a:off x="2085975" y="1704975"/>
              <a:ext cx="19050" cy="19050"/>
            </a:xfrm>
            <a:prstGeom prst="ellipse">
              <a:avLst/>
            </a:prstGeom>
            <a:solidFill>
              <a:srgbClr val="D7CEB9">
                <a:alpha val="40000"/>
              </a:srgbClr>
            </a:solidFill>
            <a:ln>
              <a:noFill/>
            </a:ln>
          </p:spPr>
        </p:sp>
        <p:sp>
          <p:nvSpPr>
            <p:cNvPr id="6" name="Ellipse 6"/>
            <p:cNvSpPr/>
            <p:nvPr/>
          </p:nvSpPr>
          <p:spPr>
            <a:xfrm>
              <a:off x="3608070" y="845820"/>
              <a:ext cx="22860" cy="22860"/>
            </a:xfrm>
            <a:prstGeom prst="ellipse">
              <a:avLst/>
            </a:prstGeom>
            <a:solidFill>
              <a:srgbClr val="D7CEB9">
                <a:alpha val="40000"/>
              </a:srgbClr>
            </a:solidFill>
            <a:ln>
              <a:noFill/>
            </a:ln>
          </p:spPr>
        </p:sp>
        <p:sp>
          <p:nvSpPr>
            <p:cNvPr id="7" name="Ellipse 7"/>
            <p:cNvSpPr/>
            <p:nvPr/>
          </p:nvSpPr>
          <p:spPr>
            <a:xfrm>
              <a:off x="4943475" y="1323975"/>
              <a:ext cx="19050" cy="19050"/>
            </a:xfrm>
            <a:prstGeom prst="ellipse">
              <a:avLst/>
            </a:prstGeom>
            <a:solidFill>
              <a:srgbClr val="D7CEB9">
                <a:alpha val="50000"/>
              </a:srgbClr>
            </a:solidFill>
            <a:ln>
              <a:noFill/>
            </a:ln>
          </p:spPr>
        </p:sp>
        <p:sp>
          <p:nvSpPr>
            <p:cNvPr id="8" name="Ellipse 8"/>
            <p:cNvSpPr/>
            <p:nvPr/>
          </p:nvSpPr>
          <p:spPr>
            <a:xfrm>
              <a:off x="10272712" y="6081712"/>
              <a:ext cx="28575" cy="28575"/>
            </a:xfrm>
            <a:prstGeom prst="ellipse">
              <a:avLst/>
            </a:prstGeom>
            <a:solidFill>
              <a:srgbClr val="D7CEB9">
                <a:alpha val="40000"/>
              </a:srgbClr>
            </a:solidFill>
            <a:ln>
              <a:noFill/>
            </a:ln>
          </p:spPr>
        </p:sp>
        <p:sp>
          <p:nvSpPr>
            <p:cNvPr id="9" name="Ellipse 9"/>
            <p:cNvSpPr/>
            <p:nvPr/>
          </p:nvSpPr>
          <p:spPr>
            <a:xfrm>
              <a:off x="11229975" y="5514975"/>
              <a:ext cx="19050" cy="19050"/>
            </a:xfrm>
            <a:prstGeom prst="ellipse">
              <a:avLst/>
            </a:prstGeom>
            <a:solidFill>
              <a:srgbClr val="D7CEB9">
                <a:alpha val="50000"/>
              </a:srgbClr>
            </a:solidFill>
            <a:ln>
              <a:noFill/>
            </a:ln>
          </p:spPr>
        </p:sp>
        <p:sp>
          <p:nvSpPr>
            <p:cNvPr id="10" name="Ellipse 10"/>
            <p:cNvSpPr/>
            <p:nvPr/>
          </p:nvSpPr>
          <p:spPr>
            <a:xfrm>
              <a:off x="9323070" y="6465570"/>
              <a:ext cx="22860" cy="22860"/>
            </a:xfrm>
            <a:prstGeom prst="ellipse">
              <a:avLst/>
            </a:prstGeom>
            <a:solidFill>
              <a:srgbClr val="D7CEB9">
                <a:alpha val="40000"/>
              </a:srgbClr>
            </a:solidFill>
            <a:ln>
              <a:noFill/>
            </a:ln>
          </p:spPr>
        </p:sp>
      </p:grpSp>
      <p:grpSp>
        <p:nvGrpSpPr>
          <p:cNvPr id="14" name="Group 14"/>
          <p:cNvGrpSpPr/>
          <p:nvPr/>
        </p:nvGrpSpPr>
        <p:grpSpPr>
          <a:xfrm>
            <a:off x="571500" y="663892"/>
            <a:ext cx="2916603" cy="274320"/>
            <a:chOff x="571500" y="663892"/>
            <a:chExt cx="2916603" cy="274320"/>
          </a:xfrm>
        </p:grpSpPr>
        <p:sp>
          <p:nvSpPr>
            <p:cNvPr id="12" name="Line 12"/>
            <p:cNvSpPr/>
            <p:nvPr/>
          </p:nvSpPr>
          <p:spPr>
            <a:xfrm>
              <a:off x="571500" y="762000"/>
              <a:ext cx="952500" cy="9525"/>
            </a:xfrm>
            <a:custGeom>
              <a:avLst/>
              <a:gdLst/>
              <a:ahLst/>
              <a:cxnLst/>
              <a:rect l="l" t="t" r="r" b="b"/>
              <a:pathLst>
                <a:path w="952500" h="9525">
                  <a:moveTo>
                    <a:pt x="0" y="0"/>
                  </a:moveTo>
                  <a:lnTo>
                    <a:pt x="9525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1649730" y="663892"/>
              <a:ext cx="1838373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國色三百 · 草木成诗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62000" y="1714500"/>
            <a:ext cx="1047750" cy="1047750"/>
            <a:chOff x="762000" y="1714500"/>
            <a:chExt cx="1047750" cy="1047750"/>
          </a:xfrm>
        </p:grpSpPr>
        <p:sp>
          <p:nvSpPr>
            <p:cNvPr id="15" name="Freeform 15"/>
            <p:cNvSpPr/>
            <p:nvPr/>
          </p:nvSpPr>
          <p:spPr>
            <a:xfrm>
              <a:off x="762000" y="1714500"/>
              <a:ext cx="1047750" cy="1047750"/>
            </a:xfrm>
            <a:custGeom>
              <a:avLst/>
              <a:gdLst/>
              <a:ahLst/>
              <a:cxnLst/>
              <a:rect l="l" t="t" r="r" b="b"/>
              <a:pathLst>
                <a:path w="1047750" h="1047750">
                  <a:moveTo>
                    <a:pt x="38100" y="0"/>
                  </a:moveTo>
                  <a:lnTo>
                    <a:pt x="1009650" y="0"/>
                  </a:lnTo>
                  <a:cubicBezTo>
                    <a:pt x="1030692" y="0"/>
                    <a:pt x="1047750" y="17058"/>
                    <a:pt x="1047750" y="38100"/>
                  </a:cubicBezTo>
                  <a:lnTo>
                    <a:pt x="1047750" y="1009650"/>
                  </a:lnTo>
                  <a:cubicBezTo>
                    <a:pt x="1047750" y="1030692"/>
                    <a:pt x="1030692" y="1047750"/>
                    <a:pt x="1009650" y="1047750"/>
                  </a:cubicBezTo>
                  <a:lnTo>
                    <a:pt x="38100" y="1047750"/>
                  </a:lnTo>
                  <a:cubicBezTo>
                    <a:pt x="17058" y="1047750"/>
                    <a:pt x="0" y="1030692"/>
                    <a:pt x="0" y="10096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gradFill>
              <a:gsLst>
                <a:gs pos="0">
                  <a:srgbClr val="C99E62"/>
                </a:gs>
                <a:gs pos="100000">
                  <a:srgbClr val="6F8F75"/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16" name="Freeform 16"/>
            <p:cNvSpPr/>
            <p:nvPr/>
          </p:nvSpPr>
          <p:spPr>
            <a:xfrm>
              <a:off x="838200" y="1790700"/>
              <a:ext cx="895350" cy="895350"/>
            </a:xfrm>
            <a:custGeom>
              <a:avLst/>
              <a:gdLst/>
              <a:ahLst/>
              <a:cxnLst/>
              <a:rect l="l" t="t" r="r" b="b"/>
              <a:pathLst>
                <a:path w="895350" h="895350">
                  <a:moveTo>
                    <a:pt x="19050" y="0"/>
                  </a:moveTo>
                  <a:lnTo>
                    <a:pt x="876300" y="0"/>
                  </a:lnTo>
                  <a:cubicBezTo>
                    <a:pt x="886821" y="0"/>
                    <a:pt x="895350" y="8529"/>
                    <a:pt x="895350" y="19050"/>
                  </a:cubicBezTo>
                  <a:lnTo>
                    <a:pt x="895350" y="876300"/>
                  </a:lnTo>
                  <a:cubicBezTo>
                    <a:pt x="895350" y="886821"/>
                    <a:pt x="886821" y="895350"/>
                    <a:pt x="876300" y="895350"/>
                  </a:cubicBezTo>
                  <a:lnTo>
                    <a:pt x="19050" y="895350"/>
                  </a:lnTo>
                  <a:cubicBezTo>
                    <a:pt x="8529" y="895350"/>
                    <a:pt x="0" y="886821"/>
                    <a:pt x="0" y="8763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noFill/>
            <a:ln w="19050">
              <a:solidFill>
                <a:srgbClr val="F7F2E8"/>
              </a:solidFill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986980" y="1996440"/>
              <a:ext cx="597789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草木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86980" y="2329815"/>
              <a:ext cx="597789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成诗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83895" y="2955608"/>
            <a:ext cx="3928682" cy="2726054"/>
            <a:chOff x="683895" y="2955608"/>
            <a:chExt cx="3928682" cy="2726054"/>
          </a:xfrm>
        </p:grpSpPr>
        <p:sp>
          <p:nvSpPr>
            <p:cNvPr id="20" name="TextBox 20"/>
            <p:cNvSpPr txBox="1"/>
            <p:nvPr/>
          </p:nvSpPr>
          <p:spPr>
            <a:xfrm>
              <a:off x="683895" y="2955608"/>
              <a:ext cx="3928682" cy="12496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61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裁云织月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83895" y="3812858"/>
              <a:ext cx="3928682" cy="12496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6150" b="1" dirty="0">
                  <a:solidFill>
                    <a:srgbClr val="6B9AAE"/>
                  </a:solidFill>
                  <a:latin typeface="Georgia"/>
                  <a:ea typeface="KaiTi"/>
                  <a:cs typeface="Georgia"/>
                </a:rPr>
                <a:t>草木成诗</a:t>
              </a:r>
            </a:p>
          </p:txBody>
        </p:sp>
        <p:sp>
          <p:nvSpPr>
            <p:cNvPr id="22" name="Rectangle 22"/>
            <p:cNvSpPr/>
            <p:nvPr/>
          </p:nvSpPr>
          <p:spPr>
            <a:xfrm>
              <a:off x="762000" y="4762500"/>
              <a:ext cx="1143000" cy="28575"/>
            </a:xfrm>
            <a:prstGeom prst="rect">
              <a:avLst/>
            </a:prstGeom>
            <a:solidFill>
              <a:srgbClr val="C99E62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41045" y="5013008"/>
              <a:ext cx="2692717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揭秘李子柒春晚战袍背后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41045" y="5346382"/>
              <a:ext cx="3234928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植物染成的 300 种中国传统色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781800" y="1209675"/>
            <a:ext cx="4724400" cy="3081337"/>
            <a:chOff x="6781800" y="1209675"/>
            <a:chExt cx="4724400" cy="3081337"/>
          </a:xfrm>
        </p:grpSpPr>
        <p:sp>
          <p:nvSpPr>
            <p:cNvPr id="26" name="Rectangle 26"/>
            <p:cNvSpPr/>
            <p:nvPr/>
          </p:nvSpPr>
          <p:spPr>
            <a:xfrm>
              <a:off x="6781800" y="1209675"/>
              <a:ext cx="4724400" cy="2819400"/>
            </a:xfrm>
            <a:prstGeom prst="rect">
              <a:avLst/>
            </a:prstGeom>
            <a:solidFill>
              <a:srgbClr val="F7F2E8"/>
            </a:solidFill>
            <a:ln w="9525">
              <a:solidFill>
                <a:srgbClr val="C99E62"/>
              </a:solidFill>
            </a:ln>
          </p:spPr>
        </p:sp>
        <p:pic>
          <p:nvPicPr>
            <p:cNvPr id="27" name="Imag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0" y="1285875"/>
              <a:ext cx="4572000" cy="2667000"/>
            </a:xfrm>
            <a:prstGeom prst="rect">
              <a:avLst/>
            </a:prstGeom>
          </p:spPr>
        </p:pic>
        <p:sp>
          <p:nvSpPr>
            <p:cNvPr id="28" name="TextBox 28"/>
            <p:cNvSpPr txBox="1"/>
            <p:nvPr/>
          </p:nvSpPr>
          <p:spPr>
            <a:xfrm>
              <a:off x="8095536" y="4077652"/>
              <a:ext cx="209692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2025 央视春晚《迎福》视觉秀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6858000" y="3524250"/>
            <a:ext cx="4572000" cy="361950"/>
            <a:chOff x="6858000" y="3524250"/>
            <a:chExt cx="4572000" cy="361950"/>
          </a:xfrm>
        </p:grpSpPr>
        <p:sp>
          <p:nvSpPr>
            <p:cNvPr id="30" name="Freeform 30"/>
            <p:cNvSpPr/>
            <p:nvPr/>
          </p:nvSpPr>
          <p:spPr>
            <a:xfrm>
              <a:off x="6858000" y="3524250"/>
              <a:ext cx="1428750" cy="361950"/>
            </a:xfrm>
            <a:custGeom>
              <a:avLst/>
              <a:gdLst/>
              <a:ahLst/>
              <a:cxnLst/>
              <a:rect l="l" t="t" r="r" b="b"/>
              <a:pathLst>
                <a:path w="1428750" h="361950">
                  <a:moveTo>
                    <a:pt x="180975" y="0"/>
                  </a:moveTo>
                  <a:lnTo>
                    <a:pt x="1247775" y="0"/>
                  </a:lnTo>
                  <a:cubicBezTo>
                    <a:pt x="1347725" y="0"/>
                    <a:pt x="1428750" y="81025"/>
                    <a:pt x="1428750" y="180975"/>
                  </a:cubicBezTo>
                  <a:lnTo>
                    <a:pt x="1428750" y="180975"/>
                  </a:lnTo>
                  <a:cubicBezTo>
                    <a:pt x="1428750" y="280925"/>
                    <a:pt x="1347725" y="361950"/>
                    <a:pt x="1247775" y="361950"/>
                  </a:cubicBezTo>
                  <a:lnTo>
                    <a:pt x="180975" y="361950"/>
                  </a:lnTo>
                  <a:cubicBezTo>
                    <a:pt x="81025" y="361950"/>
                    <a:pt x="0" y="280925"/>
                    <a:pt x="0" y="180975"/>
                  </a:cubicBezTo>
                  <a:lnTo>
                    <a:pt x="0" y="180975"/>
                  </a:lnTo>
                  <a:cubicBezTo>
                    <a:pt x="0" y="81025"/>
                    <a:pt x="81025" y="0"/>
                    <a:pt x="180975" y="0"/>
                  </a:cubicBezTo>
                  <a:close/>
                </a:path>
              </a:pathLst>
            </a:custGeom>
            <a:noFill/>
            <a:ln w="14288">
              <a:solidFill>
                <a:srgbClr val="6B9AAE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7018210" y="3623310"/>
              <a:ext cx="110832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6B9AAE"/>
                  </a:solidFill>
                  <a:latin typeface="Georgia"/>
                  <a:ea typeface="KaiTi"/>
                  <a:cs typeface="Georgia"/>
                </a:rPr>
                <a:t>植物染 · 非遗</a:t>
              </a:r>
            </a:p>
          </p:txBody>
        </p:sp>
        <p:sp>
          <p:nvSpPr>
            <p:cNvPr id="32" name="Freeform 32"/>
            <p:cNvSpPr/>
            <p:nvPr/>
          </p:nvSpPr>
          <p:spPr>
            <a:xfrm>
              <a:off x="8429625" y="3524250"/>
              <a:ext cx="1428750" cy="361950"/>
            </a:xfrm>
            <a:custGeom>
              <a:avLst/>
              <a:gdLst/>
              <a:ahLst/>
              <a:cxnLst/>
              <a:rect l="l" t="t" r="r" b="b"/>
              <a:pathLst>
                <a:path w="1428750" h="361950">
                  <a:moveTo>
                    <a:pt x="180975" y="0"/>
                  </a:moveTo>
                  <a:lnTo>
                    <a:pt x="1247775" y="0"/>
                  </a:lnTo>
                  <a:cubicBezTo>
                    <a:pt x="1347725" y="0"/>
                    <a:pt x="1428750" y="81025"/>
                    <a:pt x="1428750" y="180975"/>
                  </a:cubicBezTo>
                  <a:lnTo>
                    <a:pt x="1428750" y="180975"/>
                  </a:lnTo>
                  <a:cubicBezTo>
                    <a:pt x="1428750" y="280925"/>
                    <a:pt x="1347725" y="361950"/>
                    <a:pt x="1247775" y="361950"/>
                  </a:cubicBezTo>
                  <a:lnTo>
                    <a:pt x="180975" y="361950"/>
                  </a:lnTo>
                  <a:cubicBezTo>
                    <a:pt x="81025" y="361950"/>
                    <a:pt x="0" y="280925"/>
                    <a:pt x="0" y="180975"/>
                  </a:cubicBezTo>
                  <a:lnTo>
                    <a:pt x="0" y="180975"/>
                  </a:lnTo>
                  <a:cubicBezTo>
                    <a:pt x="0" y="81025"/>
                    <a:pt x="81025" y="0"/>
                    <a:pt x="180975" y="0"/>
                  </a:cubicBezTo>
                  <a:close/>
                </a:path>
              </a:pathLst>
            </a:custGeom>
            <a:noFill/>
            <a:ln w="14288">
              <a:solidFill>
                <a:srgbClr val="C99E62"/>
              </a:solidFill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8677466" y="3623310"/>
              <a:ext cx="93306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C99E62"/>
                  </a:solidFill>
                  <a:latin typeface="Georgia"/>
                  <a:ea typeface="KaiTi"/>
                  <a:cs typeface="Georgia"/>
                </a:rPr>
                <a:t>东方 · 美学</a:t>
              </a:r>
            </a:p>
          </p:txBody>
        </p:sp>
        <p:sp>
          <p:nvSpPr>
            <p:cNvPr id="34" name="Freeform 34"/>
            <p:cNvSpPr/>
            <p:nvPr/>
          </p:nvSpPr>
          <p:spPr>
            <a:xfrm>
              <a:off x="10001250" y="3524250"/>
              <a:ext cx="1428750" cy="361950"/>
            </a:xfrm>
            <a:custGeom>
              <a:avLst/>
              <a:gdLst/>
              <a:ahLst/>
              <a:cxnLst/>
              <a:rect l="l" t="t" r="r" b="b"/>
              <a:pathLst>
                <a:path w="1428750" h="361950">
                  <a:moveTo>
                    <a:pt x="180975" y="0"/>
                  </a:moveTo>
                  <a:lnTo>
                    <a:pt x="1247775" y="0"/>
                  </a:lnTo>
                  <a:cubicBezTo>
                    <a:pt x="1347725" y="0"/>
                    <a:pt x="1428750" y="81025"/>
                    <a:pt x="1428750" y="180975"/>
                  </a:cubicBezTo>
                  <a:lnTo>
                    <a:pt x="1428750" y="180975"/>
                  </a:lnTo>
                  <a:cubicBezTo>
                    <a:pt x="1428750" y="280925"/>
                    <a:pt x="1347725" y="361950"/>
                    <a:pt x="1247775" y="361950"/>
                  </a:cubicBezTo>
                  <a:lnTo>
                    <a:pt x="180975" y="361950"/>
                  </a:lnTo>
                  <a:cubicBezTo>
                    <a:pt x="81025" y="361950"/>
                    <a:pt x="0" y="280925"/>
                    <a:pt x="0" y="180975"/>
                  </a:cubicBezTo>
                  <a:lnTo>
                    <a:pt x="0" y="180975"/>
                  </a:lnTo>
                  <a:cubicBezTo>
                    <a:pt x="0" y="81025"/>
                    <a:pt x="81025" y="0"/>
                    <a:pt x="180975" y="0"/>
                  </a:cubicBezTo>
                  <a:close/>
                </a:path>
              </a:pathLst>
            </a:custGeom>
            <a:noFill/>
            <a:ln w="14288">
              <a:solidFill>
                <a:srgbClr val="B04A5C"/>
              </a:solidFill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10249091" y="3623310"/>
              <a:ext cx="93306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B04A5C"/>
                  </a:solidFill>
                  <a:latin typeface="Georgia"/>
                  <a:ea typeface="KaiTi"/>
                  <a:cs typeface="Georgia"/>
                </a:rPr>
                <a:t>五方 · 正色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6895879" y="4610100"/>
            <a:ext cx="2381471" cy="323850"/>
            <a:chOff x="6895879" y="4610100"/>
            <a:chExt cx="2381471" cy="323850"/>
          </a:xfrm>
        </p:grpSpPr>
        <p:sp>
          <p:nvSpPr>
            <p:cNvPr id="37" name="Freeform 37"/>
            <p:cNvSpPr/>
            <p:nvPr/>
          </p:nvSpPr>
          <p:spPr>
            <a:xfrm>
              <a:off x="6895879" y="4610100"/>
              <a:ext cx="228821" cy="242054"/>
            </a:xfrm>
            <a:custGeom>
              <a:avLst/>
              <a:gdLst/>
              <a:ahLst/>
              <a:cxnLst/>
              <a:rect l="l" t="t" r="r" b="b"/>
              <a:pathLst>
                <a:path w="228821" h="242054">
                  <a:moveTo>
                    <a:pt x="919" y="143866"/>
                  </a:moveTo>
                  <a:lnTo>
                    <a:pt x="691" y="141732"/>
                  </a:lnTo>
                  <a:lnTo>
                    <a:pt x="640" y="141186"/>
                  </a:lnTo>
                  <a:cubicBezTo>
                    <a:pt x="199" y="136458"/>
                    <a:pt x="0" y="131710"/>
                    <a:pt x="43" y="126962"/>
                  </a:cubicBezTo>
                  <a:cubicBezTo>
                    <a:pt x="272" y="47079"/>
                    <a:pt x="54526" y="0"/>
                    <a:pt x="165143" y="0"/>
                  </a:cubicBezTo>
                  <a:lnTo>
                    <a:pt x="216121" y="0"/>
                  </a:lnTo>
                  <a:cubicBezTo>
                    <a:pt x="223135" y="0"/>
                    <a:pt x="228821" y="5686"/>
                    <a:pt x="228821" y="12700"/>
                  </a:cubicBezTo>
                  <a:lnTo>
                    <a:pt x="228795" y="38824"/>
                  </a:lnTo>
                  <a:cubicBezTo>
                    <a:pt x="222471" y="149327"/>
                    <a:pt x="168597" y="203200"/>
                    <a:pt x="76421" y="203200"/>
                  </a:cubicBezTo>
                  <a:lnTo>
                    <a:pt x="43007" y="203200"/>
                  </a:lnTo>
                  <a:cubicBezTo>
                    <a:pt x="40822" y="212016"/>
                    <a:pt x="39231" y="220968"/>
                    <a:pt x="38245" y="229997"/>
                  </a:cubicBezTo>
                  <a:cubicBezTo>
                    <a:pt x="37745" y="234507"/>
                    <a:pt x="34878" y="238408"/>
                    <a:pt x="30723" y="240231"/>
                  </a:cubicBezTo>
                  <a:cubicBezTo>
                    <a:pt x="26567" y="242054"/>
                    <a:pt x="21755" y="241521"/>
                    <a:pt x="18099" y="238834"/>
                  </a:cubicBezTo>
                  <a:cubicBezTo>
                    <a:pt x="14443" y="236147"/>
                    <a:pt x="12498" y="231713"/>
                    <a:pt x="12997" y="227203"/>
                  </a:cubicBezTo>
                  <a:cubicBezTo>
                    <a:pt x="14470" y="213927"/>
                    <a:pt x="16925" y="201452"/>
                    <a:pt x="20363" y="189776"/>
                  </a:cubicBezTo>
                  <a:lnTo>
                    <a:pt x="18864" y="187922"/>
                  </a:lnTo>
                  <a:lnTo>
                    <a:pt x="16223" y="184366"/>
                  </a:lnTo>
                  <a:lnTo>
                    <a:pt x="14229" y="181458"/>
                  </a:lnTo>
                  <a:lnTo>
                    <a:pt x="11917" y="177737"/>
                  </a:lnTo>
                  <a:lnTo>
                    <a:pt x="10673" y="175565"/>
                  </a:lnTo>
                  <a:lnTo>
                    <a:pt x="9847" y="174015"/>
                  </a:lnTo>
                  <a:cubicBezTo>
                    <a:pt x="7830" y="170182"/>
                    <a:pt x="6143" y="166184"/>
                    <a:pt x="4805" y="162065"/>
                  </a:cubicBezTo>
                  <a:lnTo>
                    <a:pt x="3891" y="159055"/>
                  </a:lnTo>
                  <a:lnTo>
                    <a:pt x="2812" y="154902"/>
                  </a:lnTo>
                  <a:lnTo>
                    <a:pt x="2088" y="151498"/>
                  </a:lnTo>
                  <a:lnTo>
                    <a:pt x="1542" y="148425"/>
                  </a:lnTo>
                  <a:close/>
                  <a:moveTo>
                    <a:pt x="109365" y="89992"/>
                  </a:moveTo>
                  <a:cubicBezTo>
                    <a:pt x="73233" y="106058"/>
                    <a:pt x="47719" y="129743"/>
                    <a:pt x="31793" y="160896"/>
                  </a:cubicBezTo>
                  <a:cubicBezTo>
                    <a:pt x="32623" y="162590"/>
                    <a:pt x="33546" y="164283"/>
                    <a:pt x="34562" y="165976"/>
                  </a:cubicBezTo>
                  <a:lnTo>
                    <a:pt x="36911" y="169545"/>
                  </a:lnTo>
                  <a:lnTo>
                    <a:pt x="37800" y="170777"/>
                  </a:lnTo>
                  <a:cubicBezTo>
                    <a:pt x="38816" y="172165"/>
                    <a:pt x="39908" y="173558"/>
                    <a:pt x="41077" y="174955"/>
                  </a:cubicBezTo>
                  <a:lnTo>
                    <a:pt x="43579" y="177800"/>
                  </a:lnTo>
                  <a:lnTo>
                    <a:pt x="51821" y="177800"/>
                  </a:lnTo>
                  <a:cubicBezTo>
                    <a:pt x="64991" y="148958"/>
                    <a:pt x="87089" y="127686"/>
                    <a:pt x="119677" y="113208"/>
                  </a:cubicBezTo>
                  <a:cubicBezTo>
                    <a:pt x="126088" y="110360"/>
                    <a:pt x="128976" y="102855"/>
                    <a:pt x="126129" y="96444"/>
                  </a:cubicBezTo>
                  <a:cubicBezTo>
                    <a:pt x="123281" y="90033"/>
                    <a:pt x="115775" y="87145"/>
                    <a:pt x="109365" y="89992"/>
                  </a:cubicBezTo>
                </a:path>
              </a:pathLst>
            </a:custGeom>
            <a:solidFill>
              <a:srgbClr val="6F8F75"/>
            </a:solidFill>
            <a:ln>
              <a:noFill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7267575" y="4629150"/>
              <a:ext cx="200977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一袭黄青，染尽山河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559118" y="6381750"/>
            <a:ext cx="11073765" cy="330994"/>
            <a:chOff x="559118" y="6381750"/>
            <a:chExt cx="11073765" cy="330994"/>
          </a:xfrm>
        </p:grpSpPr>
        <p:sp>
          <p:nvSpPr>
            <p:cNvPr id="40" name="Line 40"/>
            <p:cNvSpPr/>
            <p:nvPr/>
          </p:nvSpPr>
          <p:spPr>
            <a:xfrm>
              <a:off x="571500" y="6381750"/>
              <a:ext cx="11049000" cy="9525"/>
            </a:xfrm>
            <a:custGeom>
              <a:avLst/>
              <a:gdLst/>
              <a:ahLst/>
              <a:cxnLst/>
              <a:rect l="l" t="t" r="r" b="b"/>
              <a:pathLst>
                <a:path w="11049000" h="9525">
                  <a:moveTo>
                    <a:pt x="0" y="0"/>
                  </a:moveTo>
                  <a:lnTo>
                    <a:pt x="11049000" y="0"/>
                  </a:lnTo>
                </a:path>
              </a:pathLst>
            </a:custGeom>
            <a:noFill/>
            <a:ln w="9525">
              <a:solidFill>
                <a:srgbClr val="D7CEB9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559118" y="6514624"/>
              <a:ext cx="1897309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文字整理自凤凰空间 · 孙琬童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10326529" y="6514624"/>
              <a:ext cx="1306354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2026.04 · 文化分享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5305" y="362902"/>
            <a:ext cx="4508494" cy="1099186"/>
            <a:chOff x="535305" y="362902"/>
            <a:chExt cx="4508494" cy="1099186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177488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04 · 亲手植物染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2190750" cy="9525"/>
            </a:xfrm>
            <a:custGeom>
              <a:avLst/>
              <a:gdLst/>
              <a:ahLst/>
              <a:cxnLst/>
              <a:rect l="l" t="t" r="r" b="b"/>
              <a:pathLst>
                <a:path w="2190750" h="9525">
                  <a:moveTo>
                    <a:pt x="0" y="0"/>
                  </a:moveTo>
                  <a:lnTo>
                    <a:pt x="219075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5305" y="721042"/>
              <a:ext cx="4508494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自我疗愈 · 与自然对话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54355" y="1187768"/>
              <a:ext cx="4204383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基础的植物染并不复杂 · 在家便可尝试一次染色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14350" y="1657350"/>
            <a:ext cx="3543300" cy="3829050"/>
            <a:chOff x="514350" y="1657350"/>
            <a:chExt cx="3543300" cy="3829050"/>
          </a:xfrm>
        </p:grpSpPr>
        <p:sp>
          <p:nvSpPr>
            <p:cNvPr id="8" name="Rectangle 8"/>
            <p:cNvSpPr/>
            <p:nvPr/>
          </p:nvSpPr>
          <p:spPr>
            <a:xfrm>
              <a:off x="514350" y="1657350"/>
              <a:ext cx="3543300" cy="3543300"/>
            </a:xfrm>
            <a:prstGeom prst="rect">
              <a:avLst/>
            </a:prstGeom>
            <a:solidFill>
              <a:srgbClr val="EDE5D3"/>
            </a:solidFill>
            <a:ln w="9525">
              <a:solidFill>
                <a:srgbClr val="C99E62"/>
              </a:solidFill>
            </a:ln>
          </p:spPr>
        </p:sp>
        <p:pic>
          <p:nvPicPr>
            <p:cNvPr id="9" name="Imag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714500"/>
              <a:ext cx="3429000" cy="3429000"/>
            </a:xfrm>
            <a:prstGeom prst="rect">
              <a:avLst/>
            </a:prstGeom>
          </p:spPr>
        </p:pic>
        <p:sp>
          <p:nvSpPr>
            <p:cNvPr id="10" name="Rectangle 10"/>
            <p:cNvSpPr/>
            <p:nvPr/>
          </p:nvSpPr>
          <p:spPr>
            <a:xfrm>
              <a:off x="514350" y="5143500"/>
              <a:ext cx="3543300" cy="342900"/>
            </a:xfrm>
            <a:prstGeom prst="rect">
              <a:avLst/>
            </a:prstGeom>
            <a:solidFill>
              <a:srgbClr val="3A3530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1429226" y="5258752"/>
              <a:ext cx="171354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时间沉淀出自然质朴的美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4610100" y="1847850"/>
            <a:ext cx="2830449" cy="4000500"/>
            <a:chOff x="4610100" y="1847850"/>
            <a:chExt cx="2830449" cy="4000500"/>
          </a:xfrm>
        </p:grpSpPr>
        <p:grpSp>
          <p:nvGrpSpPr>
            <p:cNvPr id="17" name="Group 17"/>
            <p:cNvGrpSpPr/>
            <p:nvPr/>
          </p:nvGrpSpPr>
          <p:grpSpPr>
            <a:xfrm>
              <a:off x="4610100" y="1847850"/>
              <a:ext cx="2304669" cy="571500"/>
              <a:chOff x="4610100" y="1847850"/>
              <a:chExt cx="2304669" cy="571500"/>
            </a:xfrm>
          </p:grpSpPr>
          <p:sp>
            <p:nvSpPr>
              <p:cNvPr id="13" name="Ellipse 13"/>
              <p:cNvSpPr/>
              <p:nvPr/>
            </p:nvSpPr>
            <p:spPr>
              <a:xfrm>
                <a:off x="4610100" y="1847850"/>
                <a:ext cx="495300" cy="4953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C99E62"/>
                </a:solidFill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4752619" y="2025968"/>
                <a:ext cx="21026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C99E62"/>
                    </a:solidFill>
                    <a:latin typeface="Arial"/>
                    <a:ea typeface="Microsoft YaHei"/>
                    <a:cs typeface="Arial"/>
                  </a:rPr>
                  <a:t>01</a:t>
                </a: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5274945" y="18983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烧一锅水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5280660" y="2175510"/>
                <a:ext cx="163410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清水入锅 · 煮沸待用</a:t>
                </a:r>
              </a:p>
            </p:txBody>
          </p:sp>
        </p:grpSp>
        <p:sp>
          <p:nvSpPr>
            <p:cNvPr id="18" name="Line 18"/>
            <p:cNvSpPr/>
            <p:nvPr/>
          </p:nvSpPr>
          <p:spPr>
            <a:xfrm>
              <a:off x="4857750" y="2400300"/>
              <a:ext cx="9525" cy="247650"/>
            </a:xfrm>
            <a:custGeom>
              <a:avLst/>
              <a:gdLst/>
              <a:ahLst/>
              <a:cxnLst/>
              <a:rect l="l" t="t" r="r" b="b"/>
              <a:pathLst>
                <a:path w="9525"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noFill/>
            <a:ln w="19050">
              <a:solidFill>
                <a:srgbClr val="D7CEB9"/>
              </a:solidFill>
              <a:custDash>
                <a:ds d="150000" sp="150000"/>
              </a:custDash>
            </a:ln>
          </p:spPr>
        </p:sp>
        <p:grpSp>
          <p:nvGrpSpPr>
            <p:cNvPr id="23" name="Group 23"/>
            <p:cNvGrpSpPr/>
            <p:nvPr/>
          </p:nvGrpSpPr>
          <p:grpSpPr>
            <a:xfrm>
              <a:off x="4610100" y="2705100"/>
              <a:ext cx="2655189" cy="571500"/>
              <a:chOff x="4610100" y="2705100"/>
              <a:chExt cx="2655189" cy="571500"/>
            </a:xfrm>
          </p:grpSpPr>
          <p:sp>
            <p:nvSpPr>
              <p:cNvPr id="19" name="Ellipse 19"/>
              <p:cNvSpPr/>
              <p:nvPr/>
            </p:nvSpPr>
            <p:spPr>
              <a:xfrm>
                <a:off x="4610100" y="2705100"/>
                <a:ext cx="495300" cy="4953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6B9AAE"/>
                </a:solidFill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4726741" y="2883218"/>
                <a:ext cx="262018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6B9AAE"/>
                    </a:solidFill>
                    <a:latin typeface="Arial"/>
                    <a:ea typeface="Microsoft YaHei"/>
                    <a:cs typeface="Arial"/>
                  </a:rPr>
                  <a:t>02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5274945" y="275558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投入染料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5280660" y="3032760"/>
                <a:ext cx="198462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植物染料入锅 · 与水相融</a:t>
                </a:r>
              </a:p>
            </p:txBody>
          </p:sp>
        </p:grpSp>
        <p:sp>
          <p:nvSpPr>
            <p:cNvPr id="24" name="Line 24"/>
            <p:cNvSpPr/>
            <p:nvPr/>
          </p:nvSpPr>
          <p:spPr>
            <a:xfrm>
              <a:off x="4857750" y="3257550"/>
              <a:ext cx="9525" cy="247650"/>
            </a:xfrm>
            <a:custGeom>
              <a:avLst/>
              <a:gdLst/>
              <a:ahLst/>
              <a:cxnLst/>
              <a:rect l="l" t="t" r="r" b="b"/>
              <a:pathLst>
                <a:path w="9525"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noFill/>
            <a:ln w="19050">
              <a:solidFill>
                <a:srgbClr val="D7CEB9"/>
              </a:solidFill>
              <a:custDash>
                <a:ds d="150000" sp="150000"/>
              </a:custDash>
            </a:ln>
          </p:spPr>
        </p:sp>
        <p:grpSp>
          <p:nvGrpSpPr>
            <p:cNvPr id="29" name="Group 29"/>
            <p:cNvGrpSpPr/>
            <p:nvPr/>
          </p:nvGrpSpPr>
          <p:grpSpPr>
            <a:xfrm>
              <a:off x="4610100" y="3562350"/>
              <a:ext cx="2602611" cy="571500"/>
              <a:chOff x="4610100" y="3562350"/>
              <a:chExt cx="2602611" cy="571500"/>
            </a:xfrm>
          </p:grpSpPr>
          <p:sp>
            <p:nvSpPr>
              <p:cNvPr id="25" name="Ellipse 25"/>
              <p:cNvSpPr/>
              <p:nvPr/>
            </p:nvSpPr>
            <p:spPr>
              <a:xfrm>
                <a:off x="4610100" y="3562350"/>
                <a:ext cx="495300" cy="4953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6F8F75"/>
                </a:solidFill>
              </a:ln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4726741" y="3740468"/>
                <a:ext cx="262018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6F8F75"/>
                    </a:solidFill>
                    <a:latin typeface="Arial"/>
                    <a:ea typeface="Microsoft YaHei"/>
                    <a:cs typeface="Arial"/>
                  </a:rPr>
                  <a:t>03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5274945" y="36128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熬制染液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5280660" y="3890010"/>
                <a:ext cx="1932051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1-2 小时 · 滤出澄澈染液</a:t>
                </a:r>
              </a:p>
            </p:txBody>
          </p:sp>
        </p:grpSp>
        <p:sp>
          <p:nvSpPr>
            <p:cNvPr id="30" name="Line 30"/>
            <p:cNvSpPr/>
            <p:nvPr/>
          </p:nvSpPr>
          <p:spPr>
            <a:xfrm>
              <a:off x="4857750" y="4114800"/>
              <a:ext cx="9525" cy="247650"/>
            </a:xfrm>
            <a:custGeom>
              <a:avLst/>
              <a:gdLst/>
              <a:ahLst/>
              <a:cxnLst/>
              <a:rect l="l" t="t" r="r" b="b"/>
              <a:pathLst>
                <a:path w="9525"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noFill/>
            <a:ln w="19050">
              <a:solidFill>
                <a:srgbClr val="D7CEB9"/>
              </a:solidFill>
              <a:custDash>
                <a:ds d="150000" sp="150000"/>
              </a:custDash>
            </a:ln>
          </p:spPr>
        </p:sp>
        <p:grpSp>
          <p:nvGrpSpPr>
            <p:cNvPr id="35" name="Group 35"/>
            <p:cNvGrpSpPr/>
            <p:nvPr/>
          </p:nvGrpSpPr>
          <p:grpSpPr>
            <a:xfrm>
              <a:off x="4610100" y="4419600"/>
              <a:ext cx="2479929" cy="571500"/>
              <a:chOff x="4610100" y="4419600"/>
              <a:chExt cx="2479929" cy="571500"/>
            </a:xfrm>
          </p:grpSpPr>
          <p:sp>
            <p:nvSpPr>
              <p:cNvPr id="31" name="Ellipse 31"/>
              <p:cNvSpPr/>
              <p:nvPr/>
            </p:nvSpPr>
            <p:spPr>
              <a:xfrm>
                <a:off x="4610100" y="4419600"/>
                <a:ext cx="495300" cy="4953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B04A5C"/>
                </a:solidFill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4726741" y="4597718"/>
                <a:ext cx="262018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B04A5C"/>
                    </a:solidFill>
                    <a:latin typeface="Arial"/>
                    <a:ea typeface="Microsoft YaHei"/>
                    <a:cs typeface="Arial"/>
                  </a:rPr>
                  <a:t>04</a:t>
                </a: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5274945" y="447008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布料浸入</a:t>
                </a:r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5280660" y="4747260"/>
                <a:ext cx="180936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布料入染液 · 吸附色彩</a:t>
                </a:r>
              </a:p>
            </p:txBody>
          </p:sp>
        </p:grpSp>
        <p:sp>
          <p:nvSpPr>
            <p:cNvPr id="36" name="Line 36"/>
            <p:cNvSpPr/>
            <p:nvPr/>
          </p:nvSpPr>
          <p:spPr>
            <a:xfrm>
              <a:off x="4857750" y="4972050"/>
              <a:ext cx="9525" cy="247650"/>
            </a:xfrm>
            <a:custGeom>
              <a:avLst/>
              <a:gdLst/>
              <a:ahLst/>
              <a:cxnLst/>
              <a:rect l="l" t="t" r="r" b="b"/>
              <a:pathLst>
                <a:path w="9525"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noFill/>
            <a:ln w="19050">
              <a:solidFill>
                <a:srgbClr val="D7CEB9"/>
              </a:solidFill>
              <a:custDash>
                <a:ds d="150000" sp="150000"/>
              </a:custDash>
            </a:ln>
          </p:spPr>
        </p:sp>
        <p:grpSp>
          <p:nvGrpSpPr>
            <p:cNvPr id="41" name="Group 41"/>
            <p:cNvGrpSpPr/>
            <p:nvPr/>
          </p:nvGrpSpPr>
          <p:grpSpPr>
            <a:xfrm>
              <a:off x="4610100" y="5276850"/>
              <a:ext cx="2830449" cy="571500"/>
              <a:chOff x="4610100" y="5276850"/>
              <a:chExt cx="2830449" cy="571500"/>
            </a:xfrm>
          </p:grpSpPr>
          <p:sp>
            <p:nvSpPr>
              <p:cNvPr id="37" name="Ellipse 37"/>
              <p:cNvSpPr/>
              <p:nvPr/>
            </p:nvSpPr>
            <p:spPr>
              <a:xfrm>
                <a:off x="4610100" y="5276850"/>
                <a:ext cx="495300" cy="4953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C99E62"/>
                </a:solidFill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4726741" y="5454968"/>
                <a:ext cx="262018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C99E62"/>
                    </a:solidFill>
                    <a:latin typeface="Arial"/>
                    <a:ea typeface="Microsoft YaHei"/>
                    <a:cs typeface="Arial"/>
                  </a:rPr>
                  <a:t>05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5274945" y="53273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阳光固色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5280660" y="5604510"/>
                <a:ext cx="215988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晒暖定色 · 用时间沉淀质朴</a:t>
                </a:r>
              </a:p>
            </p:txBody>
          </p:sp>
        </p:grpSp>
      </p:grpSp>
      <p:grpSp>
        <p:nvGrpSpPr>
          <p:cNvPr id="68" name="Group 68"/>
          <p:cNvGrpSpPr/>
          <p:nvPr/>
        </p:nvGrpSpPr>
        <p:grpSpPr>
          <a:xfrm>
            <a:off x="8382000" y="1809750"/>
            <a:ext cx="3238500" cy="4191000"/>
            <a:chOff x="8382000" y="1809750"/>
            <a:chExt cx="3238500" cy="4191000"/>
          </a:xfrm>
        </p:grpSpPr>
        <p:sp>
          <p:nvSpPr>
            <p:cNvPr id="43" name="Freeform 43"/>
            <p:cNvSpPr/>
            <p:nvPr/>
          </p:nvSpPr>
          <p:spPr>
            <a:xfrm>
              <a:off x="8382000" y="1809750"/>
              <a:ext cx="3238500" cy="4191000"/>
            </a:xfrm>
            <a:custGeom>
              <a:avLst/>
              <a:gdLst/>
              <a:ahLst/>
              <a:cxnLst/>
              <a:rect l="l" t="t" r="r" b="b"/>
              <a:pathLst>
                <a:path w="3238500" h="4191000">
                  <a:moveTo>
                    <a:pt x="114300" y="0"/>
                  </a:moveTo>
                  <a:lnTo>
                    <a:pt x="3124200" y="0"/>
                  </a:lnTo>
                  <a:cubicBezTo>
                    <a:pt x="3187326" y="0"/>
                    <a:pt x="3238500" y="51174"/>
                    <a:pt x="3238500" y="114300"/>
                  </a:cubicBezTo>
                  <a:lnTo>
                    <a:pt x="3238500" y="4076700"/>
                  </a:lnTo>
                  <a:cubicBezTo>
                    <a:pt x="3238500" y="4139826"/>
                    <a:pt x="3187326" y="4191000"/>
                    <a:pt x="3124200" y="4191000"/>
                  </a:cubicBezTo>
                  <a:lnTo>
                    <a:pt x="114300" y="4191000"/>
                  </a:lnTo>
                  <a:cubicBezTo>
                    <a:pt x="51174" y="4191000"/>
                    <a:pt x="0" y="4139826"/>
                    <a:pt x="0" y="4076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sp>
          <p:nvSpPr>
            <p:cNvPr id="44" name="TextBox 44"/>
            <p:cNvSpPr txBox="1"/>
            <p:nvPr/>
          </p:nvSpPr>
          <p:spPr>
            <a:xfrm>
              <a:off x="9202223" y="2012632"/>
              <a:ext cx="1598054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进阶 · 叠色法</a:t>
              </a:r>
            </a:p>
          </p:txBody>
        </p:sp>
        <p:sp>
          <p:nvSpPr>
            <p:cNvPr id="45" name="Line 45"/>
            <p:cNvSpPr/>
            <p:nvPr/>
          </p:nvSpPr>
          <p:spPr>
            <a:xfrm>
              <a:off x="8858250" y="2381250"/>
              <a:ext cx="2286000" cy="9525"/>
            </a:xfrm>
            <a:custGeom>
              <a:avLst/>
              <a:gdLst/>
              <a:ahLst/>
              <a:cxnLst/>
              <a:rect l="l" t="t" r="r" b="b"/>
              <a:pathLst>
                <a:path w="2286000" h="9525">
                  <a:moveTo>
                    <a:pt x="0" y="0"/>
                  </a:moveTo>
                  <a:lnTo>
                    <a:pt x="2286000" y="0"/>
                  </a:lnTo>
                </a:path>
              </a:pathLst>
            </a:custGeom>
            <a:noFill/>
            <a:ln w="9525">
              <a:solidFill>
                <a:srgbClr val="C99E62"/>
              </a:solidFill>
            </a:ln>
          </p:spPr>
        </p:sp>
        <p:grpSp>
          <p:nvGrpSpPr>
            <p:cNvPr id="49" name="Group 49"/>
            <p:cNvGrpSpPr/>
            <p:nvPr/>
          </p:nvGrpSpPr>
          <p:grpSpPr>
            <a:xfrm>
              <a:off x="8705849" y="2686049"/>
              <a:ext cx="1682830" cy="488157"/>
              <a:chOff x="8705849" y="2686049"/>
              <a:chExt cx="1682830" cy="488157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8705849" y="2686049"/>
                <a:ext cx="180977" cy="190504"/>
              </a:xfrm>
              <a:custGeom>
                <a:avLst/>
                <a:gdLst/>
                <a:ahLst/>
                <a:cxnLst/>
                <a:rect l="l" t="t" r="r" b="b"/>
                <a:pathLst>
                  <a:path w="180977" h="190504">
                    <a:moveTo>
                      <a:pt x="123826" y="1"/>
                    </a:moveTo>
                    <a:cubicBezTo>
                      <a:pt x="138957" y="0"/>
                      <a:pt x="151466" y="11794"/>
                      <a:pt x="152353" y="26899"/>
                    </a:cubicBezTo>
                    <a:lnTo>
                      <a:pt x="152401" y="28576"/>
                    </a:lnTo>
                    <a:cubicBezTo>
                      <a:pt x="168182" y="28576"/>
                      <a:pt x="180976" y="41369"/>
                      <a:pt x="180976" y="57151"/>
                    </a:cubicBezTo>
                    <a:cubicBezTo>
                      <a:pt x="180977" y="87881"/>
                      <a:pt x="156677" y="113110"/>
                      <a:pt x="125969" y="114263"/>
                    </a:cubicBezTo>
                    <a:lnTo>
                      <a:pt x="123826" y="114301"/>
                    </a:lnTo>
                    <a:lnTo>
                      <a:pt x="85726" y="114301"/>
                    </a:lnTo>
                    <a:lnTo>
                      <a:pt x="87155" y="114348"/>
                    </a:lnTo>
                    <a:cubicBezTo>
                      <a:pt x="96526" y="115053"/>
                      <a:pt x="103984" y="122486"/>
                      <a:pt x="104719" y="131855"/>
                    </a:cubicBezTo>
                    <a:lnTo>
                      <a:pt x="104776" y="133351"/>
                    </a:lnTo>
                    <a:lnTo>
                      <a:pt x="104776" y="171451"/>
                    </a:lnTo>
                    <a:cubicBezTo>
                      <a:pt x="104779" y="181420"/>
                      <a:pt x="97096" y="189706"/>
                      <a:pt x="87155" y="190453"/>
                    </a:cubicBezTo>
                    <a:lnTo>
                      <a:pt x="85726" y="190501"/>
                    </a:lnTo>
                    <a:lnTo>
                      <a:pt x="66676" y="190501"/>
                    </a:lnTo>
                    <a:cubicBezTo>
                      <a:pt x="56707" y="190504"/>
                      <a:pt x="48421" y="182821"/>
                      <a:pt x="47673" y="172880"/>
                    </a:cubicBezTo>
                    <a:lnTo>
                      <a:pt x="47626" y="171451"/>
                    </a:lnTo>
                    <a:lnTo>
                      <a:pt x="47626" y="133351"/>
                    </a:lnTo>
                    <a:cubicBezTo>
                      <a:pt x="47623" y="123382"/>
                      <a:pt x="55306" y="115096"/>
                      <a:pt x="65247" y="114348"/>
                    </a:cubicBezTo>
                    <a:lnTo>
                      <a:pt x="66676" y="114301"/>
                    </a:lnTo>
                    <a:lnTo>
                      <a:pt x="66676" y="104776"/>
                    </a:lnTo>
                    <a:cubicBezTo>
                      <a:pt x="66676" y="99947"/>
                      <a:pt x="70291" y="95883"/>
                      <a:pt x="75086" y="95318"/>
                    </a:cubicBezTo>
                    <a:lnTo>
                      <a:pt x="76201" y="95251"/>
                    </a:lnTo>
                    <a:lnTo>
                      <a:pt x="123826" y="95251"/>
                    </a:lnTo>
                    <a:cubicBezTo>
                      <a:pt x="144868" y="95251"/>
                      <a:pt x="161926" y="78193"/>
                      <a:pt x="161926" y="57151"/>
                    </a:cubicBezTo>
                    <a:cubicBezTo>
                      <a:pt x="161925" y="52322"/>
                      <a:pt x="158311" y="48258"/>
                      <a:pt x="153515" y="47693"/>
                    </a:cubicBezTo>
                    <a:lnTo>
                      <a:pt x="152401" y="47626"/>
                    </a:lnTo>
                    <a:lnTo>
                      <a:pt x="152353" y="49302"/>
                    </a:lnTo>
                    <a:cubicBezTo>
                      <a:pt x="151504" y="63765"/>
                      <a:pt x="139965" y="75304"/>
                      <a:pt x="125502" y="76153"/>
                    </a:cubicBezTo>
                    <a:lnTo>
                      <a:pt x="123826" y="76201"/>
                    </a:lnTo>
                    <a:lnTo>
                      <a:pt x="28576" y="76201"/>
                    </a:lnTo>
                    <a:cubicBezTo>
                      <a:pt x="13445" y="76202"/>
                      <a:pt x="936" y="64407"/>
                      <a:pt x="48" y="49302"/>
                    </a:cubicBezTo>
                    <a:lnTo>
                      <a:pt x="1" y="47626"/>
                    </a:lnTo>
                    <a:lnTo>
                      <a:pt x="1" y="28576"/>
                    </a:lnTo>
                    <a:cubicBezTo>
                      <a:pt x="0" y="13445"/>
                      <a:pt x="11794" y="936"/>
                      <a:pt x="26899" y="48"/>
                    </a:cubicBezTo>
                    <a:lnTo>
                      <a:pt x="28576" y="1"/>
                    </a:lnTo>
                    <a:lnTo>
                      <a:pt x="123826" y="1"/>
                    </a:lnTo>
                    <a:close/>
                  </a:path>
                </a:pathLst>
              </a:custGeom>
              <a:solidFill>
                <a:srgbClr val="6B9AAE"/>
              </a:solidFill>
              <a:ln>
                <a:noFill/>
              </a:ln>
            </p:spPr>
          </p:sp>
          <p:sp>
            <p:nvSpPr>
              <p:cNvPr id="47" name="TextBox 47"/>
              <p:cNvSpPr txBox="1"/>
              <p:nvPr/>
            </p:nvSpPr>
            <p:spPr>
              <a:xfrm>
                <a:off x="8993505" y="269271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媒染</a:t>
                </a:r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996362" y="2945606"/>
                <a:ext cx="1392317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明矾 / 皂矾 / 蓝矾</a:t>
                </a:r>
              </a:p>
            </p:txBody>
          </p:sp>
        </p:grpSp>
        <p:grpSp>
          <p:nvGrpSpPr>
            <p:cNvPr id="56" name="Group 56"/>
            <p:cNvGrpSpPr/>
            <p:nvPr/>
          </p:nvGrpSpPr>
          <p:grpSpPr>
            <a:xfrm>
              <a:off x="8683628" y="3359153"/>
              <a:ext cx="1844711" cy="481803"/>
              <a:chOff x="8683628" y="3359153"/>
              <a:chExt cx="1844711" cy="481803"/>
            </a:xfrm>
          </p:grpSpPr>
          <p:grpSp>
            <p:nvGrpSpPr>
              <p:cNvPr id="53" name="Group 53"/>
              <p:cNvGrpSpPr/>
              <p:nvPr/>
            </p:nvGrpSpPr>
            <p:grpSpPr>
              <a:xfrm>
                <a:off x="8683628" y="3359153"/>
                <a:ext cx="187319" cy="177794"/>
                <a:chOff x="8683628" y="3359153"/>
                <a:chExt cx="187319" cy="177794"/>
              </a:xfrm>
            </p:grpSpPr>
            <p:sp>
              <p:nvSpPr>
                <p:cNvPr id="50" name="Freeform 50"/>
                <p:cNvSpPr/>
                <p:nvPr/>
              </p:nvSpPr>
              <p:spPr>
                <a:xfrm>
                  <a:off x="8810625" y="3473453"/>
                  <a:ext cx="60322" cy="634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22" h="63494">
                      <a:moveTo>
                        <a:pt x="9525" y="41272"/>
                      </a:moveTo>
                      <a:cubicBezTo>
                        <a:pt x="4264" y="41272"/>
                        <a:pt x="0" y="37007"/>
                        <a:pt x="0" y="31747"/>
                      </a:cubicBezTo>
                      <a:cubicBezTo>
                        <a:pt x="0" y="26486"/>
                        <a:pt x="4264" y="22222"/>
                        <a:pt x="9525" y="22222"/>
                      </a:cubicBezTo>
                      <a:cubicBezTo>
                        <a:pt x="14786" y="22222"/>
                        <a:pt x="19050" y="17957"/>
                        <a:pt x="19050" y="12697"/>
                      </a:cubicBezTo>
                      <a:cubicBezTo>
                        <a:pt x="19050" y="0"/>
                        <a:pt x="38100" y="0"/>
                        <a:pt x="38100" y="12697"/>
                      </a:cubicBezTo>
                      <a:cubicBezTo>
                        <a:pt x="38100" y="17957"/>
                        <a:pt x="42364" y="22222"/>
                        <a:pt x="47625" y="22222"/>
                      </a:cubicBezTo>
                      <a:cubicBezTo>
                        <a:pt x="60322" y="22222"/>
                        <a:pt x="60322" y="41272"/>
                        <a:pt x="47625" y="41272"/>
                      </a:cubicBezTo>
                      <a:cubicBezTo>
                        <a:pt x="42364" y="41272"/>
                        <a:pt x="38100" y="45536"/>
                        <a:pt x="38100" y="50797"/>
                      </a:cubicBezTo>
                      <a:cubicBezTo>
                        <a:pt x="38100" y="63494"/>
                        <a:pt x="19050" y="63494"/>
                        <a:pt x="19050" y="50797"/>
                      </a:cubicBezTo>
                      <a:cubicBezTo>
                        <a:pt x="19050" y="45536"/>
                        <a:pt x="14786" y="41272"/>
                        <a:pt x="9525" y="41272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  <p:sp>
              <p:nvSpPr>
                <p:cNvPr id="51" name="Freeform 51"/>
                <p:cNvSpPr/>
                <p:nvPr/>
              </p:nvSpPr>
              <p:spPr>
                <a:xfrm>
                  <a:off x="8683628" y="3378203"/>
                  <a:ext cx="139694" cy="1365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694" h="136522">
                      <a:moveTo>
                        <a:pt x="12697" y="60322"/>
                      </a:moveTo>
                      <a:cubicBezTo>
                        <a:pt x="38999" y="60322"/>
                        <a:pt x="60322" y="38999"/>
                        <a:pt x="60322" y="12697"/>
                      </a:cubicBezTo>
                      <a:cubicBezTo>
                        <a:pt x="60322" y="0"/>
                        <a:pt x="79372" y="0"/>
                        <a:pt x="79372" y="12697"/>
                      </a:cubicBezTo>
                      <a:cubicBezTo>
                        <a:pt x="79372" y="38999"/>
                        <a:pt x="100694" y="60322"/>
                        <a:pt x="126997" y="60322"/>
                      </a:cubicBezTo>
                      <a:cubicBezTo>
                        <a:pt x="139694" y="60322"/>
                        <a:pt x="139694" y="79372"/>
                        <a:pt x="126997" y="79372"/>
                      </a:cubicBezTo>
                      <a:cubicBezTo>
                        <a:pt x="100694" y="79372"/>
                        <a:pt x="79372" y="100694"/>
                        <a:pt x="79372" y="126997"/>
                      </a:cubicBezTo>
                      <a:cubicBezTo>
                        <a:pt x="79372" y="132257"/>
                        <a:pt x="75107" y="136522"/>
                        <a:pt x="69847" y="136522"/>
                      </a:cubicBezTo>
                      <a:cubicBezTo>
                        <a:pt x="64586" y="136522"/>
                        <a:pt x="60322" y="132257"/>
                        <a:pt x="60322" y="126997"/>
                      </a:cubicBezTo>
                      <a:cubicBezTo>
                        <a:pt x="60322" y="100694"/>
                        <a:pt x="38999" y="79372"/>
                        <a:pt x="12697" y="79372"/>
                      </a:cubicBezTo>
                      <a:cubicBezTo>
                        <a:pt x="0" y="79372"/>
                        <a:pt x="0" y="60322"/>
                        <a:pt x="12697" y="60322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  <p:sp>
              <p:nvSpPr>
                <p:cNvPr id="52" name="Freeform 52"/>
                <p:cNvSpPr/>
                <p:nvPr/>
              </p:nvSpPr>
              <p:spPr>
                <a:xfrm>
                  <a:off x="8810625" y="3359153"/>
                  <a:ext cx="60322" cy="634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22" h="63494">
                      <a:moveTo>
                        <a:pt x="9525" y="41272"/>
                      </a:moveTo>
                      <a:cubicBezTo>
                        <a:pt x="4264" y="41272"/>
                        <a:pt x="0" y="37007"/>
                        <a:pt x="0" y="31747"/>
                      </a:cubicBezTo>
                      <a:cubicBezTo>
                        <a:pt x="0" y="26486"/>
                        <a:pt x="4264" y="22222"/>
                        <a:pt x="9525" y="22222"/>
                      </a:cubicBezTo>
                      <a:cubicBezTo>
                        <a:pt x="14786" y="22222"/>
                        <a:pt x="19050" y="17957"/>
                        <a:pt x="19050" y="12697"/>
                      </a:cubicBezTo>
                      <a:cubicBezTo>
                        <a:pt x="19050" y="0"/>
                        <a:pt x="38100" y="0"/>
                        <a:pt x="38100" y="12697"/>
                      </a:cubicBezTo>
                      <a:cubicBezTo>
                        <a:pt x="38100" y="17957"/>
                        <a:pt x="42364" y="22222"/>
                        <a:pt x="47625" y="22222"/>
                      </a:cubicBezTo>
                      <a:cubicBezTo>
                        <a:pt x="60322" y="22222"/>
                        <a:pt x="60322" y="41272"/>
                        <a:pt x="47625" y="41272"/>
                      </a:cubicBezTo>
                      <a:cubicBezTo>
                        <a:pt x="42364" y="41272"/>
                        <a:pt x="38100" y="45536"/>
                        <a:pt x="38100" y="50797"/>
                      </a:cubicBezTo>
                      <a:cubicBezTo>
                        <a:pt x="38100" y="63494"/>
                        <a:pt x="19050" y="63494"/>
                        <a:pt x="19050" y="50797"/>
                      </a:cubicBezTo>
                      <a:cubicBezTo>
                        <a:pt x="19050" y="45536"/>
                        <a:pt x="14786" y="41272"/>
                        <a:pt x="9525" y="41272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</p:grpSp>
          <p:sp>
            <p:nvSpPr>
              <p:cNvPr id="54" name="TextBox 54"/>
              <p:cNvSpPr txBox="1"/>
              <p:nvPr/>
            </p:nvSpPr>
            <p:spPr>
              <a:xfrm>
                <a:off x="8993505" y="335946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复染</a:t>
                </a:r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8996362" y="3612356"/>
                <a:ext cx="1531977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多次入染 · 颜色加深</a:t>
                </a: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8697516" y="4016521"/>
              <a:ext cx="1477565" cy="491185"/>
              <a:chOff x="8697516" y="4016521"/>
              <a:chExt cx="1477565" cy="491185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8697516" y="4016521"/>
                <a:ext cx="169069" cy="199263"/>
              </a:xfrm>
              <a:custGeom>
                <a:avLst/>
                <a:gdLst/>
                <a:ahLst/>
                <a:cxnLst/>
                <a:rect l="l" t="t" r="r" b="b"/>
                <a:pathLst>
                  <a:path w="169069" h="199263">
                    <a:moveTo>
                      <a:pt x="72228" y="6572"/>
                    </a:moveTo>
                    <a:cubicBezTo>
                      <a:pt x="69542" y="8254"/>
                      <a:pt x="67239" y="10480"/>
                      <a:pt x="65465" y="13106"/>
                    </a:cubicBezTo>
                    <a:lnTo>
                      <a:pt x="18869" y="82258"/>
                    </a:lnTo>
                    <a:cubicBezTo>
                      <a:pt x="0" y="113824"/>
                      <a:pt x="7249" y="153372"/>
                      <a:pt x="35700" y="176384"/>
                    </a:cubicBezTo>
                    <a:cubicBezTo>
                      <a:pt x="63979" y="199263"/>
                      <a:pt x="105099" y="199263"/>
                      <a:pt x="133369" y="176384"/>
                    </a:cubicBezTo>
                    <a:cubicBezTo>
                      <a:pt x="161820" y="153372"/>
                      <a:pt x="169069" y="113814"/>
                      <a:pt x="150466" y="82696"/>
                    </a:cubicBezTo>
                    <a:lnTo>
                      <a:pt x="103613" y="13106"/>
                    </a:lnTo>
                    <a:cubicBezTo>
                      <a:pt x="96736" y="2867"/>
                      <a:pt x="82734" y="0"/>
                      <a:pt x="72228" y="6572"/>
                    </a:cubicBezTo>
                    <a:close/>
                  </a:path>
                </a:pathLst>
              </a:custGeom>
              <a:solidFill>
                <a:srgbClr val="6F8F75"/>
              </a:solidFill>
              <a:ln>
                <a:noFill/>
              </a:ln>
            </p:spPr>
          </p:sp>
          <p:sp>
            <p:nvSpPr>
              <p:cNvPr id="58" name="TextBox 58"/>
              <p:cNvSpPr txBox="1"/>
              <p:nvPr/>
            </p:nvSpPr>
            <p:spPr>
              <a:xfrm>
                <a:off x="8993505" y="4026218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氧化还原</a:t>
                </a:r>
              </a:p>
            </p:txBody>
          </p:sp>
          <p:sp>
            <p:nvSpPr>
              <p:cNvPr id="59" name="TextBox 59"/>
              <p:cNvSpPr txBox="1"/>
              <p:nvPr/>
            </p:nvSpPr>
            <p:spPr>
              <a:xfrm>
                <a:off x="8996362" y="4279106"/>
                <a:ext cx="1178719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蓝草染蓝的关键</a:t>
                </a:r>
              </a:p>
            </p:txBody>
          </p:sp>
        </p:grpSp>
        <p:grpSp>
          <p:nvGrpSpPr>
            <p:cNvPr id="64" name="Group 64"/>
            <p:cNvGrpSpPr/>
            <p:nvPr/>
          </p:nvGrpSpPr>
          <p:grpSpPr>
            <a:xfrm>
              <a:off x="8686800" y="4686300"/>
              <a:ext cx="1841539" cy="488156"/>
              <a:chOff x="8686800" y="4686300"/>
              <a:chExt cx="1841539" cy="488156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8686800" y="4686300"/>
                <a:ext cx="190500" cy="190695"/>
              </a:xfrm>
              <a:custGeom>
                <a:avLst/>
                <a:gdLst/>
                <a:ahLst/>
                <a:cxnLst/>
                <a:rect l="l" t="t" r="r" b="b"/>
                <a:pathLst>
                  <a:path w="190500" h="190695">
                    <a:moveTo>
                      <a:pt x="95250" y="0"/>
                    </a:moveTo>
                    <a:cubicBezTo>
                      <a:pt x="147618" y="0"/>
                      <a:pt x="190500" y="38119"/>
                      <a:pt x="190500" y="85725"/>
                    </a:cubicBezTo>
                    <a:cubicBezTo>
                      <a:pt x="190500" y="98593"/>
                      <a:pt x="184785" y="110871"/>
                      <a:pt x="174746" y="119786"/>
                    </a:cubicBezTo>
                    <a:cubicBezTo>
                      <a:pt x="164935" y="128492"/>
                      <a:pt x="151771" y="133350"/>
                      <a:pt x="138112" y="133350"/>
                    </a:cubicBezTo>
                    <a:lnTo>
                      <a:pt x="114148" y="133350"/>
                    </a:lnTo>
                    <a:cubicBezTo>
                      <a:pt x="109776" y="133280"/>
                      <a:pt x="105917" y="136195"/>
                      <a:pt x="104791" y="140420"/>
                    </a:cubicBezTo>
                    <a:cubicBezTo>
                      <a:pt x="103664" y="144644"/>
                      <a:pt x="105559" y="149094"/>
                      <a:pt x="109385" y="151209"/>
                    </a:cubicBezTo>
                    <a:cubicBezTo>
                      <a:pt x="110052" y="151578"/>
                      <a:pt x="110673" y="152026"/>
                      <a:pt x="111233" y="152543"/>
                    </a:cubicBezTo>
                    <a:cubicBezTo>
                      <a:pt x="117910" y="158705"/>
                      <a:pt x="120091" y="168348"/>
                      <a:pt x="116715" y="176784"/>
                    </a:cubicBezTo>
                    <a:cubicBezTo>
                      <a:pt x="113339" y="185219"/>
                      <a:pt x="105106" y="190695"/>
                      <a:pt x="96022" y="190548"/>
                    </a:cubicBezTo>
                    <a:lnTo>
                      <a:pt x="94536" y="190462"/>
                    </a:lnTo>
                    <a:lnTo>
                      <a:pt x="95183" y="190500"/>
                    </a:lnTo>
                    <a:lnTo>
                      <a:pt x="92583" y="190462"/>
                    </a:lnTo>
                    <a:cubicBezTo>
                      <a:pt x="42100" y="189071"/>
                      <a:pt x="1429" y="148399"/>
                      <a:pt x="38" y="97917"/>
                    </a:cubicBezTo>
                    <a:lnTo>
                      <a:pt x="0" y="95250"/>
                    </a:lnTo>
                    <a:cubicBezTo>
                      <a:pt x="0" y="42643"/>
                      <a:pt x="42643" y="0"/>
                      <a:pt x="95250" y="0"/>
                    </a:cubicBezTo>
                    <a:moveTo>
                      <a:pt x="61912" y="61912"/>
                    </a:moveTo>
                    <a:cubicBezTo>
                      <a:pt x="51943" y="61909"/>
                      <a:pt x="43658" y="69593"/>
                      <a:pt x="42910" y="79534"/>
                    </a:cubicBezTo>
                    <a:lnTo>
                      <a:pt x="42862" y="80962"/>
                    </a:lnTo>
                    <a:cubicBezTo>
                      <a:pt x="42862" y="91484"/>
                      <a:pt x="51391" y="100012"/>
                      <a:pt x="61912" y="100012"/>
                    </a:cubicBezTo>
                    <a:cubicBezTo>
                      <a:pt x="72434" y="100012"/>
                      <a:pt x="80962" y="91484"/>
                      <a:pt x="80962" y="80962"/>
                    </a:cubicBezTo>
                    <a:cubicBezTo>
                      <a:pt x="80962" y="70441"/>
                      <a:pt x="72434" y="61912"/>
                      <a:pt x="61912" y="61912"/>
                    </a:cubicBezTo>
                    <a:moveTo>
                      <a:pt x="138112" y="61912"/>
                    </a:moveTo>
                    <a:cubicBezTo>
                      <a:pt x="128143" y="61909"/>
                      <a:pt x="119858" y="69593"/>
                      <a:pt x="119110" y="79534"/>
                    </a:cubicBezTo>
                    <a:lnTo>
                      <a:pt x="119062" y="80962"/>
                    </a:lnTo>
                    <a:cubicBezTo>
                      <a:pt x="119062" y="91484"/>
                      <a:pt x="127591" y="100012"/>
                      <a:pt x="138112" y="100012"/>
                    </a:cubicBezTo>
                    <a:cubicBezTo>
                      <a:pt x="148634" y="100012"/>
                      <a:pt x="157162" y="91484"/>
                      <a:pt x="157162" y="80962"/>
                    </a:cubicBezTo>
                    <a:cubicBezTo>
                      <a:pt x="157162" y="70441"/>
                      <a:pt x="148634" y="61912"/>
                      <a:pt x="138112" y="61912"/>
                    </a:cubicBezTo>
                    <a:moveTo>
                      <a:pt x="100012" y="33338"/>
                    </a:moveTo>
                    <a:cubicBezTo>
                      <a:pt x="90043" y="33334"/>
                      <a:pt x="81758" y="41018"/>
                      <a:pt x="81010" y="50959"/>
                    </a:cubicBezTo>
                    <a:lnTo>
                      <a:pt x="80962" y="52388"/>
                    </a:lnTo>
                    <a:cubicBezTo>
                      <a:pt x="80962" y="62909"/>
                      <a:pt x="89491" y="71438"/>
                      <a:pt x="100012" y="71438"/>
                    </a:cubicBezTo>
                    <a:cubicBezTo>
                      <a:pt x="110534" y="71438"/>
                      <a:pt x="119062" y="62909"/>
                      <a:pt x="119062" y="52388"/>
                    </a:cubicBezTo>
                    <a:cubicBezTo>
                      <a:pt x="119062" y="41866"/>
                      <a:pt x="110534" y="33338"/>
                      <a:pt x="100012" y="33338"/>
                    </a:cubicBezTo>
                  </a:path>
                </a:pathLst>
              </a:custGeom>
              <a:solidFill>
                <a:srgbClr val="B04A5C"/>
              </a:solidFill>
              <a:ln>
                <a:noFill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8993505" y="469296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套染</a:t>
                </a:r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8996362" y="4945856"/>
                <a:ext cx="1531977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两色叠加 · 变化万千</a:t>
                </a:r>
              </a:p>
            </p:txBody>
          </p:sp>
        </p:grpSp>
        <p:sp>
          <p:nvSpPr>
            <p:cNvPr id="65" name="Freeform 65"/>
            <p:cNvSpPr/>
            <p:nvPr/>
          </p:nvSpPr>
          <p:spPr>
            <a:xfrm>
              <a:off x="8667750" y="5238750"/>
              <a:ext cx="2667000" cy="571500"/>
            </a:xfrm>
            <a:custGeom>
              <a:avLst/>
              <a:gdLst/>
              <a:ahLst/>
              <a:cxnLst/>
              <a:rect l="l" t="t" r="r" b="b"/>
              <a:pathLst>
                <a:path w="2667000" h="571500">
                  <a:moveTo>
                    <a:pt x="57150" y="0"/>
                  </a:moveTo>
                  <a:lnTo>
                    <a:pt x="2609850" y="0"/>
                  </a:lnTo>
                  <a:cubicBezTo>
                    <a:pt x="2641413" y="0"/>
                    <a:pt x="2667000" y="25587"/>
                    <a:pt x="2667000" y="57150"/>
                  </a:cubicBezTo>
                  <a:lnTo>
                    <a:pt x="2667000" y="514350"/>
                  </a:lnTo>
                  <a:cubicBezTo>
                    <a:pt x="2667000" y="545913"/>
                    <a:pt x="2641413" y="571500"/>
                    <a:pt x="2609850" y="571500"/>
                  </a:cubicBezTo>
                  <a:lnTo>
                    <a:pt x="57150" y="571500"/>
                  </a:lnTo>
                  <a:cubicBezTo>
                    <a:pt x="25587" y="571500"/>
                    <a:pt x="0" y="545913"/>
                    <a:pt x="0" y="514350"/>
                  </a:cubicBezTo>
                  <a:lnTo>
                    <a:pt x="0" y="57150"/>
                  </a:lnTo>
                  <a:cubicBezTo>
                    <a:pt x="0" y="25587"/>
                    <a:pt x="25587" y="0"/>
                    <a:pt x="571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66" name="TextBox 66"/>
            <p:cNvSpPr txBox="1"/>
            <p:nvPr/>
          </p:nvSpPr>
          <p:spPr>
            <a:xfrm>
              <a:off x="9209651" y="5363528"/>
              <a:ext cx="158319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每一次染色 · 独一无二</a:t>
              </a:r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9002625" y="5573078"/>
              <a:ext cx="199725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i="1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不完美的「瑕疵」· 皆为真意</a:t>
              </a: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587878" y="6219818"/>
            <a:ext cx="11045004" cy="283376"/>
            <a:chOff x="587878" y="6219818"/>
            <a:chExt cx="11045004" cy="283376"/>
          </a:xfrm>
        </p:grpSpPr>
        <p:sp>
          <p:nvSpPr>
            <p:cNvPr id="69" name="Freeform 69"/>
            <p:cNvSpPr/>
            <p:nvPr/>
          </p:nvSpPr>
          <p:spPr>
            <a:xfrm>
              <a:off x="587878" y="6219818"/>
              <a:ext cx="214616" cy="189136"/>
            </a:xfrm>
            <a:custGeom>
              <a:avLst/>
              <a:gdLst/>
              <a:ahLst/>
              <a:cxnLst/>
              <a:rect l="l" t="t" r="r" b="b"/>
              <a:pathLst>
                <a:path w="214616" h="189136">
                  <a:moveTo>
                    <a:pt x="55636" y="3152"/>
                  </a:moveTo>
                  <a:cubicBezTo>
                    <a:pt x="74135" y="0"/>
                    <a:pt x="93064" y="5408"/>
                    <a:pt x="107106" y="17856"/>
                  </a:cubicBezTo>
                  <a:lnTo>
                    <a:pt x="107488" y="18197"/>
                  </a:lnTo>
                  <a:lnTo>
                    <a:pt x="107839" y="17887"/>
                  </a:lnTo>
                  <a:cubicBezTo>
                    <a:pt x="121224" y="6141"/>
                    <a:pt x="139019" y="727"/>
                    <a:pt x="156678" y="3028"/>
                  </a:cubicBezTo>
                  <a:lnTo>
                    <a:pt x="159216" y="3400"/>
                  </a:lnTo>
                  <a:cubicBezTo>
                    <a:pt x="181632" y="7270"/>
                    <a:pt x="200120" y="23121"/>
                    <a:pt x="207368" y="44683"/>
                  </a:cubicBezTo>
                  <a:cubicBezTo>
                    <a:pt x="214616" y="66245"/>
                    <a:pt x="209455" y="90045"/>
                    <a:pt x="193928" y="106670"/>
                  </a:cubicBezTo>
                  <a:lnTo>
                    <a:pt x="192071" y="108579"/>
                  </a:lnTo>
                  <a:lnTo>
                    <a:pt x="191576" y="109002"/>
                  </a:lnTo>
                  <a:lnTo>
                    <a:pt x="114701" y="185144"/>
                  </a:lnTo>
                  <a:cubicBezTo>
                    <a:pt x="111032" y="188775"/>
                    <a:pt x="105244" y="189136"/>
                    <a:pt x="101152" y="185990"/>
                  </a:cubicBezTo>
                  <a:lnTo>
                    <a:pt x="100182" y="185144"/>
                  </a:lnTo>
                  <a:lnTo>
                    <a:pt x="22864" y="108558"/>
                  </a:lnTo>
                  <a:cubicBezTo>
                    <a:pt x="6162" y="92307"/>
                    <a:pt x="0" y="68055"/>
                    <a:pt x="6919" y="45803"/>
                  </a:cubicBezTo>
                  <a:cubicBezTo>
                    <a:pt x="13837" y="23550"/>
                    <a:pt x="32665" y="7067"/>
                    <a:pt x="55636" y="3152"/>
                  </a:cubicBezTo>
                  <a:close/>
                </a:path>
              </a:pathLst>
            </a:custGeom>
            <a:solidFill>
              <a:srgbClr val="B04A5C"/>
            </a:solidFill>
            <a:ln>
              <a:noFill/>
            </a:ln>
          </p:spPr>
        </p:sp>
        <p:sp>
          <p:nvSpPr>
            <p:cNvPr id="70" name="TextBox 70"/>
            <p:cNvSpPr txBox="1"/>
            <p:nvPr/>
          </p:nvSpPr>
          <p:spPr>
            <a:xfrm>
              <a:off x="917258" y="6244114"/>
              <a:ext cx="6791944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i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紧张焦虑的情绪 · 渐渐消失不见 — 在这个过程中，你能看见一个安静自在的自己。</a:t>
              </a:r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11202281" y="6276499"/>
              <a:ext cx="4306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10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8" name="Group 8"/>
          <p:cNvGrpSpPr/>
          <p:nvPr/>
        </p:nvGrpSpPr>
        <p:grpSpPr>
          <a:xfrm>
            <a:off x="533400" y="362902"/>
            <a:ext cx="5205841" cy="1251586"/>
            <a:chOff x="533400" y="362902"/>
            <a:chExt cx="5205841" cy="1251586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177488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04 · 风雅可复刻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2190750" cy="9525"/>
            </a:xfrm>
            <a:custGeom>
              <a:avLst/>
              <a:gdLst/>
              <a:ahLst/>
              <a:cxnLst/>
              <a:rect l="l" t="t" r="r" b="b"/>
              <a:pathLst>
                <a:path w="2190750" h="9525">
                  <a:moveTo>
                    <a:pt x="0" y="0"/>
                  </a:moveTo>
                  <a:lnTo>
                    <a:pt x="219075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3400" y="704850"/>
              <a:ext cx="5205841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薛涛笺 · 千年风雅可复刻</a:t>
              </a:r>
            </a:p>
          </p:txBody>
        </p:sp>
        <p:sp>
          <p:nvSpPr>
            <p:cNvPr id="6" name="Rectangle 6"/>
            <p:cNvSpPr/>
            <p:nvPr/>
          </p:nvSpPr>
          <p:spPr>
            <a:xfrm>
              <a:off x="571500" y="1143000"/>
              <a:ext cx="1143000" cy="28575"/>
            </a:xfrm>
            <a:prstGeom prst="rect">
              <a:avLst/>
            </a:prstGeom>
            <a:gradFill>
              <a:gsLst>
                <a:gs pos="0">
                  <a:srgbClr val="C99E62"/>
                </a:gs>
                <a:gs pos="100000">
                  <a:srgbClr val="E49AA5"/>
                </a:gs>
              </a:gsLst>
              <a:lin ang="0" scaled="1"/>
            </a:gra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554355" y="1340168"/>
              <a:ext cx="223270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一纸芙蓉红 · 千年还有魂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14350" y="1752600"/>
            <a:ext cx="3733800" cy="3962400"/>
            <a:chOff x="514350" y="1752600"/>
            <a:chExt cx="3733800" cy="3962400"/>
          </a:xfrm>
        </p:grpSpPr>
        <p:sp>
          <p:nvSpPr>
            <p:cNvPr id="9" name="Rectangle 9"/>
            <p:cNvSpPr/>
            <p:nvPr/>
          </p:nvSpPr>
          <p:spPr>
            <a:xfrm>
              <a:off x="514350" y="1752600"/>
              <a:ext cx="3733800" cy="3733800"/>
            </a:xfrm>
            <a:prstGeom prst="rect">
              <a:avLst/>
            </a:prstGeom>
            <a:solidFill>
              <a:srgbClr val="EDE5D3"/>
            </a:solidFill>
            <a:ln w="9525">
              <a:solidFill>
                <a:srgbClr val="C99E62"/>
              </a:solidFill>
            </a:ln>
          </p:spPr>
        </p:sp>
        <p:pic>
          <p:nvPicPr>
            <p:cNvPr id="10" name="Imag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809750"/>
              <a:ext cx="3619500" cy="3619500"/>
            </a:xfrm>
            <a:prstGeom prst="rect">
              <a:avLst/>
            </a:prstGeom>
          </p:spPr>
        </p:pic>
        <p:sp>
          <p:nvSpPr>
            <p:cNvPr id="11" name="Rectangle 11"/>
            <p:cNvSpPr/>
            <p:nvPr/>
          </p:nvSpPr>
          <p:spPr>
            <a:xfrm>
              <a:off x="514350" y="5429250"/>
              <a:ext cx="3733800" cy="285750"/>
            </a:xfrm>
            <a:prstGeom prst="rect">
              <a:avLst/>
            </a:prstGeom>
            <a:solidFill>
              <a:srgbClr val="3A3530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382756" y="5514499"/>
              <a:ext cx="1996988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电视剧《梦华录》· 薛涛笺意象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4762500" y="1809750"/>
            <a:ext cx="4191000" cy="3810000"/>
            <a:chOff x="4762500" y="1809750"/>
            <a:chExt cx="4191000" cy="3810000"/>
          </a:xfrm>
        </p:grpSpPr>
        <p:sp>
          <p:nvSpPr>
            <p:cNvPr id="14" name="Freeform 14"/>
            <p:cNvSpPr/>
            <p:nvPr/>
          </p:nvSpPr>
          <p:spPr>
            <a:xfrm>
              <a:off x="4762500" y="1809750"/>
              <a:ext cx="4191000" cy="3810000"/>
            </a:xfrm>
            <a:custGeom>
              <a:avLst/>
              <a:gdLst/>
              <a:ahLst/>
              <a:cxnLst/>
              <a:rect l="l" t="t" r="r" b="b"/>
              <a:pathLst>
                <a:path w="4191000" h="3810000">
                  <a:moveTo>
                    <a:pt x="114300" y="0"/>
                  </a:moveTo>
                  <a:lnTo>
                    <a:pt x="4076700" y="0"/>
                  </a:lnTo>
                  <a:cubicBezTo>
                    <a:pt x="4139826" y="0"/>
                    <a:pt x="4191000" y="51174"/>
                    <a:pt x="4191000" y="114300"/>
                  </a:cubicBezTo>
                  <a:lnTo>
                    <a:pt x="4191000" y="3695700"/>
                  </a:lnTo>
                  <a:cubicBezTo>
                    <a:pt x="4191000" y="3758826"/>
                    <a:pt x="4139826" y="3810000"/>
                    <a:pt x="4076700" y="3810000"/>
                  </a:cubicBezTo>
                  <a:lnTo>
                    <a:pt x="114300" y="3810000"/>
                  </a:lnTo>
                  <a:cubicBezTo>
                    <a:pt x="51174" y="3810000"/>
                    <a:pt x="0" y="3758826"/>
                    <a:pt x="0" y="3695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D7CEB9"/>
              </a:solidFill>
            </a:ln>
          </p:spPr>
        </p:sp>
        <p:grpSp>
          <p:nvGrpSpPr>
            <p:cNvPr id="17" name="Group 17"/>
            <p:cNvGrpSpPr/>
            <p:nvPr/>
          </p:nvGrpSpPr>
          <p:grpSpPr>
            <a:xfrm>
              <a:off x="5064199" y="2106612"/>
              <a:ext cx="2720295" cy="355600"/>
              <a:chOff x="5064199" y="2106612"/>
              <a:chExt cx="2720295" cy="3556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5064199" y="2106612"/>
                <a:ext cx="234806" cy="244475"/>
              </a:xfrm>
              <a:custGeom>
                <a:avLst/>
                <a:gdLst/>
                <a:ahLst/>
                <a:cxnLst/>
                <a:rect l="l" t="t" r="r" b="b"/>
                <a:pathLst>
                  <a:path w="234806" h="244475">
                    <a:moveTo>
                      <a:pt x="117401" y="0"/>
                    </a:moveTo>
                    <a:cubicBezTo>
                      <a:pt x="141950" y="0"/>
                      <a:pt x="161851" y="19901"/>
                      <a:pt x="161851" y="44450"/>
                    </a:cubicBezTo>
                    <a:lnTo>
                      <a:pt x="161829" y="45061"/>
                    </a:lnTo>
                    <a:lnTo>
                      <a:pt x="162162" y="44861"/>
                    </a:lnTo>
                    <a:cubicBezTo>
                      <a:pt x="171526" y="39429"/>
                      <a:pt x="182561" y="37629"/>
                      <a:pt x="193166" y="39805"/>
                    </a:cubicBezTo>
                    <a:lnTo>
                      <a:pt x="195800" y="40427"/>
                    </a:lnTo>
                    <a:cubicBezTo>
                      <a:pt x="207137" y="43493"/>
                      <a:pt x="216783" y="50952"/>
                      <a:pt x="222603" y="61152"/>
                    </a:cubicBezTo>
                    <a:cubicBezTo>
                      <a:pt x="234806" y="82387"/>
                      <a:pt x="227585" y="109489"/>
                      <a:pt x="206434" y="121837"/>
                    </a:cubicBezTo>
                    <a:lnTo>
                      <a:pt x="205679" y="122238"/>
                    </a:lnTo>
                    <a:lnTo>
                      <a:pt x="206468" y="122671"/>
                    </a:lnTo>
                    <a:cubicBezTo>
                      <a:pt x="226798" y="134559"/>
                      <a:pt x="234368" y="160214"/>
                      <a:pt x="223748" y="181234"/>
                    </a:cubicBezTo>
                    <a:lnTo>
                      <a:pt x="222625" y="183301"/>
                    </a:lnTo>
                    <a:cubicBezTo>
                      <a:pt x="216802" y="193516"/>
                      <a:pt x="207143" y="200984"/>
                      <a:pt x="195790" y="204046"/>
                    </a:cubicBezTo>
                    <a:cubicBezTo>
                      <a:pt x="184438" y="207109"/>
                      <a:pt x="172333" y="205514"/>
                      <a:pt x="162162" y="199614"/>
                    </a:cubicBezTo>
                    <a:lnTo>
                      <a:pt x="161829" y="199392"/>
                    </a:lnTo>
                    <a:lnTo>
                      <a:pt x="161851" y="200025"/>
                    </a:lnTo>
                    <a:cubicBezTo>
                      <a:pt x="161851" y="223710"/>
                      <a:pt x="143279" y="243235"/>
                      <a:pt x="119624" y="244419"/>
                    </a:cubicBezTo>
                    <a:lnTo>
                      <a:pt x="117401" y="244475"/>
                    </a:lnTo>
                    <a:cubicBezTo>
                      <a:pt x="92852" y="244475"/>
                      <a:pt x="72951" y="224574"/>
                      <a:pt x="72951" y="200025"/>
                    </a:cubicBezTo>
                    <a:lnTo>
                      <a:pt x="72962" y="199403"/>
                    </a:lnTo>
                    <a:lnTo>
                      <a:pt x="72640" y="199614"/>
                    </a:lnTo>
                    <a:cubicBezTo>
                      <a:pt x="63277" y="205050"/>
                      <a:pt x="52242" y="206854"/>
                      <a:pt x="41636" y="204681"/>
                    </a:cubicBezTo>
                    <a:lnTo>
                      <a:pt x="39013" y="204059"/>
                    </a:lnTo>
                    <a:cubicBezTo>
                      <a:pt x="27673" y="200996"/>
                      <a:pt x="18021" y="193537"/>
                      <a:pt x="12199" y="183334"/>
                    </a:cubicBezTo>
                    <a:cubicBezTo>
                      <a:pt x="0" y="162108"/>
                      <a:pt x="7210" y="135015"/>
                      <a:pt x="28345" y="122660"/>
                    </a:cubicBezTo>
                    <a:lnTo>
                      <a:pt x="29123" y="122238"/>
                    </a:lnTo>
                    <a:lnTo>
                      <a:pt x="28334" y="121815"/>
                    </a:lnTo>
                    <a:cubicBezTo>
                      <a:pt x="8004" y="109928"/>
                      <a:pt x="434" y="84273"/>
                      <a:pt x="11054" y="63252"/>
                    </a:cubicBezTo>
                    <a:lnTo>
                      <a:pt x="12166" y="61174"/>
                    </a:lnTo>
                    <a:cubicBezTo>
                      <a:pt x="17989" y="50950"/>
                      <a:pt x="27655" y="43476"/>
                      <a:pt x="39015" y="40412"/>
                    </a:cubicBezTo>
                    <a:cubicBezTo>
                      <a:pt x="50375" y="37349"/>
                      <a:pt x="62488" y="38951"/>
                      <a:pt x="72662" y="44861"/>
                    </a:cubicBezTo>
                    <a:lnTo>
                      <a:pt x="72951" y="45061"/>
                    </a:lnTo>
                    <a:lnTo>
                      <a:pt x="72951" y="44450"/>
                    </a:lnTo>
                    <a:cubicBezTo>
                      <a:pt x="72951" y="20765"/>
                      <a:pt x="91523" y="1240"/>
                      <a:pt x="115179" y="56"/>
                    </a:cubicBezTo>
                    <a:close/>
                    <a:moveTo>
                      <a:pt x="117401" y="88900"/>
                    </a:moveTo>
                    <a:cubicBezTo>
                      <a:pt x="98989" y="88900"/>
                      <a:pt x="84064" y="103826"/>
                      <a:pt x="84064" y="122238"/>
                    </a:cubicBezTo>
                    <a:cubicBezTo>
                      <a:pt x="84064" y="140649"/>
                      <a:pt x="98989" y="155575"/>
                      <a:pt x="117401" y="155575"/>
                    </a:cubicBezTo>
                    <a:cubicBezTo>
                      <a:pt x="135813" y="155575"/>
                      <a:pt x="150739" y="140649"/>
                      <a:pt x="150739" y="122238"/>
                    </a:cubicBezTo>
                    <a:cubicBezTo>
                      <a:pt x="150739" y="103826"/>
                      <a:pt x="135813" y="88900"/>
                      <a:pt x="117401" y="88900"/>
                    </a:cubicBezTo>
                  </a:path>
                </a:pathLst>
              </a:custGeom>
              <a:solidFill>
                <a:srgbClr val="E49AA5"/>
              </a:solidFill>
              <a:ln>
                <a:noFill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5427345" y="2126932"/>
                <a:ext cx="2357149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芙蓉红 · 唐才女手作</a:t>
                </a:r>
              </a:p>
            </p:txBody>
          </p:sp>
        </p:grpSp>
        <p:sp>
          <p:nvSpPr>
            <p:cNvPr id="18" name="Line 18"/>
            <p:cNvSpPr/>
            <p:nvPr/>
          </p:nvSpPr>
          <p:spPr>
            <a:xfrm>
              <a:off x="5048250" y="2571750"/>
              <a:ext cx="3619500" cy="9525"/>
            </a:xfrm>
            <a:custGeom>
              <a:avLst/>
              <a:gdLst/>
              <a:ahLst/>
              <a:cxnLst/>
              <a:rect l="l" t="t" r="r" b="b"/>
              <a:pathLst>
                <a:path w="3619500" h="9525">
                  <a:moveTo>
                    <a:pt x="0" y="0"/>
                  </a:moveTo>
                  <a:lnTo>
                    <a:pt x="3619500" y="0"/>
                  </a:lnTo>
                </a:path>
              </a:pathLst>
            </a:custGeom>
            <a:noFill/>
            <a:ln w="9525">
              <a:solidFill>
                <a:srgbClr val="D7CEB9"/>
              </a:solidFill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5031105" y="2787968"/>
              <a:ext cx="161163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相传唐代才女薛涛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5031105" y="3092768"/>
              <a:ext cx="161163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以浣花溪之水为引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5031105" y="3397568"/>
              <a:ext cx="180879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取木芙蓉皮与芙蓉花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5031105" y="3702368"/>
              <a:ext cx="180879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捣汁为浆，染成信笺</a:t>
              </a: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5048250" y="4095750"/>
              <a:ext cx="3619500" cy="666750"/>
              <a:chOff x="5048250" y="4095750"/>
              <a:chExt cx="3619500" cy="66675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5048250" y="4095750"/>
                <a:ext cx="3619500" cy="666750"/>
              </a:xfrm>
              <a:custGeom>
                <a:avLst/>
                <a:gdLst/>
                <a:ahLst/>
                <a:cxnLst/>
                <a:rect l="l" t="t" r="r" b="b"/>
                <a:pathLst>
                  <a:path w="3619500" h="666750">
                    <a:moveTo>
                      <a:pt x="57150" y="0"/>
                    </a:moveTo>
                    <a:lnTo>
                      <a:pt x="3562350" y="0"/>
                    </a:lnTo>
                    <a:cubicBezTo>
                      <a:pt x="3593913" y="0"/>
                      <a:pt x="3619500" y="25587"/>
                      <a:pt x="3619500" y="57150"/>
                    </a:cubicBezTo>
                    <a:lnTo>
                      <a:pt x="3619500" y="609600"/>
                    </a:lnTo>
                    <a:cubicBezTo>
                      <a:pt x="3619500" y="641163"/>
                      <a:pt x="3593913" y="666750"/>
                      <a:pt x="3562350" y="666750"/>
                    </a:cubicBezTo>
                    <a:lnTo>
                      <a:pt x="57150" y="666750"/>
                    </a:lnTo>
                    <a:cubicBezTo>
                      <a:pt x="25587" y="666750"/>
                      <a:pt x="0" y="641163"/>
                      <a:pt x="0" y="6096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5222558" y="4224814"/>
                <a:ext cx="1792105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7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新鲜花朵绞汁虽可染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5223510" y="4480560"/>
                <a:ext cx="180936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但量小工繁 · 仅宜体验</a:t>
                </a:r>
              </a:p>
            </p:txBody>
          </p:sp>
        </p:grpSp>
        <p:grpSp>
          <p:nvGrpSpPr>
            <p:cNvPr id="33" name="Group 33"/>
            <p:cNvGrpSpPr/>
            <p:nvPr/>
          </p:nvGrpSpPr>
          <p:grpSpPr>
            <a:xfrm>
              <a:off x="5033010" y="4928661"/>
              <a:ext cx="3062478" cy="605364"/>
              <a:chOff x="5033010" y="4928661"/>
              <a:chExt cx="3062478" cy="605364"/>
            </a:xfrm>
          </p:grpSpPr>
          <p:grpSp>
            <p:nvGrpSpPr>
              <p:cNvPr id="30" name="Group 30"/>
              <p:cNvGrpSpPr/>
              <p:nvPr/>
            </p:nvGrpSpPr>
            <p:grpSpPr>
              <a:xfrm>
                <a:off x="5062805" y="4928661"/>
                <a:ext cx="171709" cy="162978"/>
                <a:chOff x="5062805" y="4928661"/>
                <a:chExt cx="171709" cy="162978"/>
              </a:xfrm>
            </p:grpSpPr>
            <p:sp>
              <p:nvSpPr>
                <p:cNvPr id="27" name="Freeform 27"/>
                <p:cNvSpPr/>
                <p:nvPr/>
              </p:nvSpPr>
              <p:spPr>
                <a:xfrm>
                  <a:off x="5179219" y="5033436"/>
                  <a:ext cx="55295" cy="58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95" h="58203">
                      <a:moveTo>
                        <a:pt x="8731" y="37833"/>
                      </a:moveTo>
                      <a:cubicBezTo>
                        <a:pt x="3909" y="37833"/>
                        <a:pt x="0" y="33923"/>
                        <a:pt x="0" y="29101"/>
                      </a:cubicBezTo>
                      <a:cubicBezTo>
                        <a:pt x="0" y="24279"/>
                        <a:pt x="3909" y="20370"/>
                        <a:pt x="8731" y="20370"/>
                      </a:cubicBezTo>
                      <a:cubicBezTo>
                        <a:pt x="13553" y="20370"/>
                        <a:pt x="17463" y="16461"/>
                        <a:pt x="17463" y="11639"/>
                      </a:cubicBezTo>
                      <a:cubicBezTo>
                        <a:pt x="17463" y="0"/>
                        <a:pt x="34925" y="0"/>
                        <a:pt x="34925" y="11639"/>
                      </a:cubicBezTo>
                      <a:cubicBezTo>
                        <a:pt x="34925" y="16461"/>
                        <a:pt x="38834" y="20370"/>
                        <a:pt x="43656" y="20370"/>
                      </a:cubicBezTo>
                      <a:cubicBezTo>
                        <a:pt x="55295" y="20370"/>
                        <a:pt x="55295" y="37833"/>
                        <a:pt x="43656" y="37833"/>
                      </a:cubicBezTo>
                      <a:cubicBezTo>
                        <a:pt x="38834" y="37833"/>
                        <a:pt x="34925" y="41742"/>
                        <a:pt x="34925" y="46564"/>
                      </a:cubicBezTo>
                      <a:cubicBezTo>
                        <a:pt x="34925" y="58203"/>
                        <a:pt x="17463" y="58203"/>
                        <a:pt x="17463" y="46564"/>
                      </a:cubicBezTo>
                      <a:cubicBezTo>
                        <a:pt x="17463" y="41742"/>
                        <a:pt x="13553" y="37833"/>
                        <a:pt x="8731" y="37833"/>
                      </a:cubicBezTo>
                    </a:path>
                  </a:pathLst>
                </a:custGeom>
                <a:solidFill>
                  <a:srgbClr val="B04A5C"/>
                </a:solidFill>
                <a:ln>
                  <a:noFill/>
                </a:ln>
              </p:spPr>
            </p:sp>
            <p:sp>
              <p:nvSpPr>
                <p:cNvPr id="28" name="Freeform 28"/>
                <p:cNvSpPr/>
                <p:nvPr/>
              </p:nvSpPr>
              <p:spPr>
                <a:xfrm>
                  <a:off x="5062805" y="4946124"/>
                  <a:ext cx="128053" cy="125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53" h="125145">
                      <a:moveTo>
                        <a:pt x="11639" y="55295"/>
                      </a:moveTo>
                      <a:cubicBezTo>
                        <a:pt x="35749" y="55295"/>
                        <a:pt x="55295" y="35749"/>
                        <a:pt x="55295" y="11639"/>
                      </a:cubicBezTo>
                      <a:cubicBezTo>
                        <a:pt x="55295" y="0"/>
                        <a:pt x="72758" y="0"/>
                        <a:pt x="72758" y="11639"/>
                      </a:cubicBezTo>
                      <a:cubicBezTo>
                        <a:pt x="72758" y="35749"/>
                        <a:pt x="92303" y="55295"/>
                        <a:pt x="116414" y="55295"/>
                      </a:cubicBezTo>
                      <a:cubicBezTo>
                        <a:pt x="128053" y="55295"/>
                        <a:pt x="128053" y="72758"/>
                        <a:pt x="116414" y="72758"/>
                      </a:cubicBezTo>
                      <a:cubicBezTo>
                        <a:pt x="92303" y="72758"/>
                        <a:pt x="72758" y="92303"/>
                        <a:pt x="72758" y="116414"/>
                      </a:cubicBezTo>
                      <a:cubicBezTo>
                        <a:pt x="72758" y="121236"/>
                        <a:pt x="68848" y="125145"/>
                        <a:pt x="64026" y="125145"/>
                      </a:cubicBezTo>
                      <a:cubicBezTo>
                        <a:pt x="59204" y="125145"/>
                        <a:pt x="55295" y="121236"/>
                        <a:pt x="55295" y="116414"/>
                      </a:cubicBezTo>
                      <a:cubicBezTo>
                        <a:pt x="55295" y="92303"/>
                        <a:pt x="35749" y="72758"/>
                        <a:pt x="11639" y="72758"/>
                      </a:cubicBezTo>
                      <a:cubicBezTo>
                        <a:pt x="0" y="72758"/>
                        <a:pt x="0" y="55295"/>
                        <a:pt x="11639" y="55295"/>
                      </a:cubicBezTo>
                    </a:path>
                  </a:pathLst>
                </a:custGeom>
                <a:solidFill>
                  <a:srgbClr val="B04A5C"/>
                </a:solidFill>
                <a:ln>
                  <a:noFill/>
                </a:ln>
              </p:spPr>
            </p:sp>
            <p:sp>
              <p:nvSpPr>
                <p:cNvPr id="29" name="Freeform 29"/>
                <p:cNvSpPr/>
                <p:nvPr/>
              </p:nvSpPr>
              <p:spPr>
                <a:xfrm>
                  <a:off x="5179219" y="4928661"/>
                  <a:ext cx="55295" cy="58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95" h="58203">
                      <a:moveTo>
                        <a:pt x="8731" y="37833"/>
                      </a:moveTo>
                      <a:cubicBezTo>
                        <a:pt x="3909" y="37833"/>
                        <a:pt x="0" y="33923"/>
                        <a:pt x="0" y="29101"/>
                      </a:cubicBezTo>
                      <a:cubicBezTo>
                        <a:pt x="0" y="24279"/>
                        <a:pt x="3909" y="20370"/>
                        <a:pt x="8731" y="20370"/>
                      </a:cubicBezTo>
                      <a:cubicBezTo>
                        <a:pt x="13553" y="20370"/>
                        <a:pt x="17463" y="16461"/>
                        <a:pt x="17463" y="11639"/>
                      </a:cubicBezTo>
                      <a:cubicBezTo>
                        <a:pt x="17463" y="0"/>
                        <a:pt x="34925" y="0"/>
                        <a:pt x="34925" y="11639"/>
                      </a:cubicBezTo>
                      <a:cubicBezTo>
                        <a:pt x="34925" y="16461"/>
                        <a:pt x="38834" y="20370"/>
                        <a:pt x="43656" y="20370"/>
                      </a:cubicBezTo>
                      <a:cubicBezTo>
                        <a:pt x="55295" y="20370"/>
                        <a:pt x="55295" y="37833"/>
                        <a:pt x="43656" y="37833"/>
                      </a:cubicBezTo>
                      <a:cubicBezTo>
                        <a:pt x="38834" y="37833"/>
                        <a:pt x="34925" y="41742"/>
                        <a:pt x="34925" y="46564"/>
                      </a:cubicBezTo>
                      <a:cubicBezTo>
                        <a:pt x="34925" y="58203"/>
                        <a:pt x="17463" y="58203"/>
                        <a:pt x="17463" y="46564"/>
                      </a:cubicBezTo>
                      <a:cubicBezTo>
                        <a:pt x="17463" y="41742"/>
                        <a:pt x="13553" y="37833"/>
                        <a:pt x="8731" y="37833"/>
                      </a:cubicBezTo>
                    </a:path>
                  </a:pathLst>
                </a:custGeom>
                <a:solidFill>
                  <a:srgbClr val="B04A5C"/>
                </a:solidFill>
                <a:ln>
                  <a:noFill/>
                </a:ln>
              </p:spPr>
            </p:sp>
          </p:grpSp>
          <p:sp>
            <p:nvSpPr>
              <p:cNvPr id="31" name="TextBox 31"/>
              <p:cNvSpPr txBox="1"/>
              <p:nvPr/>
            </p:nvSpPr>
            <p:spPr>
              <a:xfrm>
                <a:off x="5355908" y="4939189"/>
                <a:ext cx="1401056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75" b="1" dirty="0">
                    <a:solidFill>
                      <a:srgbClr val="B04A5C"/>
                    </a:solidFill>
                    <a:latin typeface="Georgia"/>
                    <a:ea typeface="KaiTi"/>
                    <a:cs typeface="Georgia"/>
                  </a:rPr>
                  <a:t>黄荣华复刻推荐</a:t>
                </a: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5033010" y="5290185"/>
                <a:ext cx="3062478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苏木作染料 · 明矾作媒染剂 · 效果最佳</a:t>
                </a:r>
              </a:p>
            </p:txBody>
          </p:sp>
        </p:grpSp>
      </p:grpSp>
      <p:grpSp>
        <p:nvGrpSpPr>
          <p:cNvPr id="46" name="Group 46"/>
          <p:cNvGrpSpPr/>
          <p:nvPr/>
        </p:nvGrpSpPr>
        <p:grpSpPr>
          <a:xfrm>
            <a:off x="9277350" y="1752600"/>
            <a:ext cx="2400300" cy="3867150"/>
            <a:chOff x="9277350" y="1752600"/>
            <a:chExt cx="2400300" cy="3867150"/>
          </a:xfrm>
        </p:grpSpPr>
        <p:sp>
          <p:nvSpPr>
            <p:cNvPr id="35" name="Rectangle 35"/>
            <p:cNvSpPr/>
            <p:nvPr/>
          </p:nvSpPr>
          <p:spPr>
            <a:xfrm>
              <a:off x="9277350" y="1752600"/>
              <a:ext cx="2400300" cy="1828800"/>
            </a:xfrm>
            <a:prstGeom prst="rect">
              <a:avLst/>
            </a:prstGeom>
            <a:solidFill>
              <a:srgbClr val="EDE5D3"/>
            </a:solidFill>
            <a:ln w="9525">
              <a:solidFill>
                <a:srgbClr val="E49AA5"/>
              </a:solidFill>
            </a:ln>
          </p:spPr>
        </p:sp>
        <p:pic>
          <p:nvPicPr>
            <p:cNvPr id="36" name="Image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500" y="1809750"/>
              <a:ext cx="2286000" cy="1714500"/>
            </a:xfrm>
            <a:prstGeom prst="rect">
              <a:avLst/>
            </a:prstGeom>
          </p:spPr>
        </p:pic>
        <p:sp>
          <p:nvSpPr>
            <p:cNvPr id="37" name="TextBox 37"/>
            <p:cNvSpPr txBox="1"/>
            <p:nvPr/>
          </p:nvSpPr>
          <p:spPr>
            <a:xfrm>
              <a:off x="9813643" y="3704749"/>
              <a:ext cx="1327714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芙蓉红笺 · 复刻成品</a:t>
              </a:r>
            </a:p>
          </p:txBody>
        </p:sp>
        <p:grpSp>
          <p:nvGrpSpPr>
            <p:cNvPr id="45" name="Group 45"/>
            <p:cNvGrpSpPr/>
            <p:nvPr/>
          </p:nvGrpSpPr>
          <p:grpSpPr>
            <a:xfrm>
              <a:off x="9334500" y="4095750"/>
              <a:ext cx="2286000" cy="1524000"/>
              <a:chOff x="9334500" y="4095750"/>
              <a:chExt cx="2286000" cy="1524000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9334500" y="4095750"/>
                <a:ext cx="2286000" cy="15240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1524000">
                    <a:moveTo>
                      <a:pt x="76200" y="0"/>
                    </a:moveTo>
                    <a:lnTo>
                      <a:pt x="2209800" y="0"/>
                    </a:lnTo>
                    <a:cubicBezTo>
                      <a:pt x="2251884" y="0"/>
                      <a:pt x="2286000" y="34116"/>
                      <a:pt x="2286000" y="76200"/>
                    </a:cubicBezTo>
                    <a:lnTo>
                      <a:pt x="2286000" y="1447800"/>
                    </a:lnTo>
                    <a:cubicBezTo>
                      <a:pt x="2286000" y="1489884"/>
                      <a:pt x="2251884" y="1524000"/>
                      <a:pt x="2209800" y="1524000"/>
                    </a:cubicBezTo>
                    <a:lnTo>
                      <a:pt x="76200" y="1524000"/>
                    </a:lnTo>
                    <a:cubicBezTo>
                      <a:pt x="34116" y="1524000"/>
                      <a:pt x="0" y="1489884"/>
                      <a:pt x="0" y="14478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9942790" y="4254818"/>
                <a:ext cx="1069419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不可控的美</a:t>
                </a:r>
              </a:p>
            </p:txBody>
          </p:sp>
          <p:sp>
            <p:nvSpPr>
              <p:cNvPr id="40" name="Line 40"/>
              <p:cNvSpPr/>
              <p:nvPr/>
            </p:nvSpPr>
            <p:spPr>
              <a:xfrm>
                <a:off x="9810750" y="4552950"/>
                <a:ext cx="13335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333500" h="9525">
                    <a:moveTo>
                      <a:pt x="0" y="0"/>
                    </a:moveTo>
                    <a:lnTo>
                      <a:pt x="1333500" y="0"/>
                    </a:lnTo>
                  </a:path>
                </a:pathLst>
              </a:custGeom>
              <a:noFill/>
              <a:ln w="9525">
                <a:solidFill>
                  <a:srgbClr val="C99E62"/>
                </a:solidFill>
              </a:ln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9510712" y="4717256"/>
                <a:ext cx="1343025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手工效果有深有浅</a:t>
                </a:r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9510712" y="4945856"/>
                <a:ext cx="1671638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些许「瑕疵」却每一次</a:t>
                </a:r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9510712" y="5174456"/>
                <a:ext cx="85010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都独一无二</a:t>
                </a:r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9824323" y="5419249"/>
                <a:ext cx="130635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i="1" dirty="0">
                    <a:solidFill>
                      <a:srgbClr val="B04A5C"/>
                    </a:solidFill>
                    <a:latin typeface="Georgia"/>
                    <a:ea typeface="KaiTi"/>
                    <a:cs typeface="Georgia"/>
                  </a:rPr>
                  <a:t>工业染法所不能企及</a:t>
                </a:r>
              </a:p>
            </p:txBody>
          </p:sp>
        </p:grpSp>
      </p:grpSp>
      <p:grpSp>
        <p:nvGrpSpPr>
          <p:cNvPr id="51" name="Group 51"/>
          <p:cNvGrpSpPr/>
          <p:nvPr/>
        </p:nvGrpSpPr>
        <p:grpSpPr>
          <a:xfrm>
            <a:off x="571500" y="5905500"/>
            <a:ext cx="11049000" cy="571500"/>
            <a:chOff x="571500" y="5905500"/>
            <a:chExt cx="11049000" cy="571500"/>
          </a:xfrm>
        </p:grpSpPr>
        <p:sp>
          <p:nvSpPr>
            <p:cNvPr id="47" name="Freeform 47"/>
            <p:cNvSpPr/>
            <p:nvPr/>
          </p:nvSpPr>
          <p:spPr>
            <a:xfrm>
              <a:off x="571500" y="5905500"/>
              <a:ext cx="11049000" cy="571500"/>
            </a:xfrm>
            <a:custGeom>
              <a:avLst/>
              <a:gdLst/>
              <a:ahLst/>
              <a:cxnLst/>
              <a:rect l="l" t="t" r="r" b="b"/>
              <a:pathLst>
                <a:path w="11049000" h="571500">
                  <a:moveTo>
                    <a:pt x="285750" y="0"/>
                  </a:moveTo>
                  <a:lnTo>
                    <a:pt x="10763250" y="0"/>
                  </a:lnTo>
                  <a:cubicBezTo>
                    <a:pt x="10921065" y="0"/>
                    <a:pt x="11049000" y="127935"/>
                    <a:pt x="11049000" y="285750"/>
                  </a:cubicBezTo>
                  <a:lnTo>
                    <a:pt x="11049000" y="285750"/>
                  </a:lnTo>
                  <a:cubicBezTo>
                    <a:pt x="11049000" y="443565"/>
                    <a:pt x="10921065" y="571500"/>
                    <a:pt x="10763250" y="571500"/>
                  </a:cubicBezTo>
                  <a:lnTo>
                    <a:pt x="285750" y="571500"/>
                  </a:lnTo>
                  <a:cubicBezTo>
                    <a:pt x="127935" y="571500"/>
                    <a:pt x="0" y="443565"/>
                    <a:pt x="0" y="285750"/>
                  </a:cubicBezTo>
                  <a:lnTo>
                    <a:pt x="0" y="285750"/>
                  </a:lnTo>
                  <a:cubicBezTo>
                    <a:pt x="0" y="127935"/>
                    <a:pt x="127935" y="0"/>
                    <a:pt x="285750" y="0"/>
                  </a:cubicBezTo>
                  <a:close/>
                </a:path>
              </a:pathLst>
            </a:custGeom>
            <a:solidFill>
              <a:srgbClr val="3A3530"/>
            </a:solidFill>
            <a:ln>
              <a:noFill/>
            </a:ln>
          </p:spPr>
        </p:sp>
        <p:sp>
          <p:nvSpPr>
            <p:cNvPr id="48" name="Freeform 48"/>
            <p:cNvSpPr/>
            <p:nvPr/>
          </p:nvSpPr>
          <p:spPr>
            <a:xfrm>
              <a:off x="876300" y="6109156"/>
              <a:ext cx="190500" cy="158719"/>
            </a:xfrm>
            <a:custGeom>
              <a:avLst/>
              <a:gdLst/>
              <a:ahLst/>
              <a:cxnLst/>
              <a:rect l="l" t="t" r="r" b="b"/>
              <a:pathLst>
                <a:path w="190500" h="158719">
                  <a:moveTo>
                    <a:pt x="185738" y="16695"/>
                  </a:moveTo>
                  <a:cubicBezTo>
                    <a:pt x="188339" y="18197"/>
                    <a:pt x="190079" y="20837"/>
                    <a:pt x="190433" y="23820"/>
                  </a:cubicBezTo>
                  <a:lnTo>
                    <a:pt x="190500" y="24944"/>
                  </a:lnTo>
                  <a:lnTo>
                    <a:pt x="190500" y="148769"/>
                  </a:lnTo>
                  <a:cubicBezTo>
                    <a:pt x="190500" y="152172"/>
                    <a:pt x="188684" y="155316"/>
                    <a:pt x="185737" y="157017"/>
                  </a:cubicBezTo>
                  <a:cubicBezTo>
                    <a:pt x="182790" y="158719"/>
                    <a:pt x="179160" y="158719"/>
                    <a:pt x="176213" y="157017"/>
                  </a:cubicBezTo>
                  <a:cubicBezTo>
                    <a:pt x="154298" y="144363"/>
                    <a:pt x="127531" y="143414"/>
                    <a:pt x="104775" y="154484"/>
                  </a:cubicBezTo>
                  <a:lnTo>
                    <a:pt x="104775" y="9951"/>
                  </a:lnTo>
                  <a:cubicBezTo>
                    <a:pt x="131416" y="0"/>
                    <a:pt x="161110" y="2473"/>
                    <a:pt x="185738" y="16695"/>
                  </a:cubicBezTo>
                  <a:moveTo>
                    <a:pt x="85725" y="9961"/>
                  </a:moveTo>
                  <a:lnTo>
                    <a:pt x="85735" y="154493"/>
                  </a:lnTo>
                  <a:cubicBezTo>
                    <a:pt x="63901" y="143864"/>
                    <a:pt x="38309" y="144278"/>
                    <a:pt x="16831" y="155608"/>
                  </a:cubicBezTo>
                  <a:lnTo>
                    <a:pt x="13716" y="157322"/>
                  </a:lnTo>
                  <a:lnTo>
                    <a:pt x="12735" y="157741"/>
                  </a:lnTo>
                  <a:lnTo>
                    <a:pt x="12268" y="157894"/>
                  </a:lnTo>
                  <a:lnTo>
                    <a:pt x="11220" y="158141"/>
                  </a:lnTo>
                  <a:lnTo>
                    <a:pt x="10639" y="158237"/>
                  </a:lnTo>
                  <a:lnTo>
                    <a:pt x="9525" y="158294"/>
                  </a:lnTo>
                  <a:lnTo>
                    <a:pt x="9125" y="158294"/>
                  </a:lnTo>
                  <a:lnTo>
                    <a:pt x="8077" y="158179"/>
                  </a:lnTo>
                  <a:lnTo>
                    <a:pt x="7344" y="158046"/>
                  </a:lnTo>
                  <a:lnTo>
                    <a:pt x="6315" y="157741"/>
                  </a:lnTo>
                  <a:lnTo>
                    <a:pt x="5115" y="157208"/>
                  </a:lnTo>
                  <a:lnTo>
                    <a:pt x="4210" y="156674"/>
                  </a:lnTo>
                  <a:lnTo>
                    <a:pt x="3362" y="156036"/>
                  </a:lnTo>
                  <a:lnTo>
                    <a:pt x="2791" y="155503"/>
                  </a:lnTo>
                  <a:lnTo>
                    <a:pt x="2095" y="154722"/>
                  </a:lnTo>
                  <a:lnTo>
                    <a:pt x="1486" y="153874"/>
                  </a:lnTo>
                  <a:lnTo>
                    <a:pt x="1276" y="153531"/>
                  </a:lnTo>
                  <a:lnTo>
                    <a:pt x="972" y="152960"/>
                  </a:lnTo>
                  <a:lnTo>
                    <a:pt x="552" y="151979"/>
                  </a:lnTo>
                  <a:lnTo>
                    <a:pt x="400" y="151512"/>
                  </a:lnTo>
                  <a:lnTo>
                    <a:pt x="152" y="150464"/>
                  </a:lnTo>
                  <a:lnTo>
                    <a:pt x="57" y="149883"/>
                  </a:lnTo>
                  <a:lnTo>
                    <a:pt x="19" y="149416"/>
                  </a:lnTo>
                  <a:lnTo>
                    <a:pt x="0" y="24944"/>
                  </a:lnTo>
                  <a:cubicBezTo>
                    <a:pt x="0" y="21541"/>
                    <a:pt x="1816" y="18396"/>
                    <a:pt x="4762" y="16695"/>
                  </a:cubicBezTo>
                  <a:cubicBezTo>
                    <a:pt x="29391" y="2476"/>
                    <a:pt x="59085" y="7"/>
                    <a:pt x="85725" y="9961"/>
                  </a:cubicBezTo>
                </a:path>
              </a:pathLst>
            </a:custGeom>
            <a:solidFill>
              <a:srgbClr val="C99E62"/>
            </a:solidFill>
            <a:ln>
              <a:noFill/>
            </a:ln>
          </p:spPr>
        </p:sp>
        <p:sp>
          <p:nvSpPr>
            <p:cNvPr id="49" name="TextBox 49"/>
            <p:cNvSpPr txBox="1"/>
            <p:nvPr/>
          </p:nvSpPr>
          <p:spPr>
            <a:xfrm>
              <a:off x="1221105" y="6121718"/>
              <a:ext cx="7782973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从天地造化的草木之色 · 到流转千年的绢帛华章 · 中国传统色彩是一扇通往东方美学的窗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10952131" y="6162199"/>
              <a:ext cx="395002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11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7F2E8"/>
              </a:gs>
              <a:gs pos="100000">
                <a:srgbClr val="EDE5D3"/>
              </a:gs>
            </a:gsLst>
            <a:lin ang="2700000" scaled="1"/>
          </a:gra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6B9AAE">
                  <a:alpha val="8000"/>
                </a:srgbClr>
              </a:gs>
              <a:gs pos="100000">
                <a:srgbClr val="6B9AAE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571500" y="857250"/>
            <a:ext cx="11049000" cy="519112"/>
            <a:chOff x="571500" y="857250"/>
            <a:chExt cx="11049000" cy="519112"/>
          </a:xfrm>
        </p:grpSpPr>
        <p:sp>
          <p:nvSpPr>
            <p:cNvPr id="4" name="Freeform 4"/>
            <p:cNvSpPr/>
            <p:nvPr/>
          </p:nvSpPr>
          <p:spPr>
            <a:xfrm>
              <a:off x="571500" y="857250"/>
              <a:ext cx="11049000" cy="152400"/>
            </a:xfrm>
            <a:custGeom>
              <a:avLst/>
              <a:gdLst/>
              <a:ahLst/>
              <a:cxnLst/>
              <a:rect l="l" t="t" r="r" b="b"/>
              <a:pathLst>
                <a:path w="11049000" h="152400">
                  <a:moveTo>
                    <a:pt x="76200" y="0"/>
                  </a:moveTo>
                  <a:lnTo>
                    <a:pt x="10972800" y="0"/>
                  </a:lnTo>
                  <a:cubicBezTo>
                    <a:pt x="11014884" y="0"/>
                    <a:pt x="11049000" y="34116"/>
                    <a:pt x="11049000" y="76200"/>
                  </a:cubicBezTo>
                  <a:lnTo>
                    <a:pt x="11049000" y="76200"/>
                  </a:lnTo>
                  <a:cubicBezTo>
                    <a:pt x="11049000" y="118284"/>
                    <a:pt x="11014884" y="152400"/>
                    <a:pt x="10972800" y="152400"/>
                  </a:cubicBezTo>
                  <a:lnTo>
                    <a:pt x="76200" y="152400"/>
                  </a:lnTo>
                  <a:cubicBezTo>
                    <a:pt x="34116" y="152400"/>
                    <a:pt x="0" y="118284"/>
                    <a:pt x="0" y="76200"/>
                  </a:cubicBezTo>
                  <a:lnTo>
                    <a:pt x="0" y="76200"/>
                  </a:lnTo>
                  <a:cubicBezTo>
                    <a:pt x="0" y="34116"/>
                    <a:pt x="34116" y="0"/>
                    <a:pt x="76200" y="0"/>
                  </a:cubicBezTo>
                  <a:close/>
                </a:path>
              </a:pathLst>
            </a:custGeom>
            <a:gradFill>
              <a:gsLst>
                <a:gs pos="0">
                  <a:srgbClr val="7AA4B6"/>
                </a:gs>
                <a:gs pos="14000">
                  <a:srgbClr val="B29A55"/>
                </a:gs>
                <a:gs pos="28000">
                  <a:srgbClr val="7D6E74"/>
                </a:gs>
                <a:gs pos="42000">
                  <a:srgbClr val="8FB09A"/>
                </a:gs>
                <a:gs pos="56000">
                  <a:srgbClr val="E49AA5"/>
                </a:gs>
                <a:gs pos="70000">
                  <a:srgbClr val="C86868"/>
                </a:gs>
                <a:gs pos="84000">
                  <a:srgbClr val="3D4A5A"/>
                </a:gs>
                <a:gs pos="100000">
                  <a:srgbClr val="A69E98"/>
                </a:gs>
              </a:gsLst>
              <a:lin ang="0" scaled="1"/>
            </a:gradFill>
            <a:ln>
              <a:noFill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3855220" y="1163002"/>
              <a:ext cx="448156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雨过天青 · 苍黄 · 暮云灰 · 天水碧 · 银红 · 酡色 · 黛青 · 相思灰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623548" y="1609725"/>
            <a:ext cx="4944904" cy="1543050"/>
            <a:chOff x="3623548" y="1609725"/>
            <a:chExt cx="4944904" cy="1543050"/>
          </a:xfrm>
        </p:grpSpPr>
        <p:sp>
          <p:nvSpPr>
            <p:cNvPr id="7" name="TextBox 7"/>
            <p:cNvSpPr txBox="1"/>
            <p:nvPr/>
          </p:nvSpPr>
          <p:spPr>
            <a:xfrm>
              <a:off x="3623548" y="1609725"/>
              <a:ext cx="4944904" cy="914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50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色彩不止于视觉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644265" y="2482215"/>
              <a:ext cx="4903470" cy="6705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300" dirty="0">
                  <a:solidFill>
                    <a:srgbClr val="6B9AAE"/>
                  </a:solidFill>
                  <a:latin typeface="Georgia"/>
                  <a:ea typeface="KaiTi"/>
                  <a:cs typeface="Georgia"/>
                </a:rPr>
                <a:t>更是文化记忆的承载者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214812" y="3709988"/>
            <a:ext cx="3762375" cy="1433512"/>
            <a:chOff x="4214812" y="3709988"/>
            <a:chExt cx="3762375" cy="1433512"/>
          </a:xfrm>
        </p:grpSpPr>
        <p:sp>
          <p:nvSpPr>
            <p:cNvPr id="10" name="Line 10"/>
            <p:cNvSpPr/>
            <p:nvPr/>
          </p:nvSpPr>
          <p:spPr>
            <a:xfrm>
              <a:off x="4381500" y="3810000"/>
              <a:ext cx="1333500" cy="9525"/>
            </a:xfrm>
            <a:custGeom>
              <a:avLst/>
              <a:gdLst/>
              <a:ahLst/>
              <a:cxnLst/>
              <a:rect l="l" t="t" r="r" b="b"/>
              <a:pathLst>
                <a:path w="1333500" h="9525">
                  <a:moveTo>
                    <a:pt x="0" y="0"/>
                  </a:moveTo>
                  <a:lnTo>
                    <a:pt x="13335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11" name="Freeform 11"/>
            <p:cNvSpPr/>
            <p:nvPr/>
          </p:nvSpPr>
          <p:spPr>
            <a:xfrm>
              <a:off x="5957694" y="3709988"/>
              <a:ext cx="200218" cy="211797"/>
            </a:xfrm>
            <a:custGeom>
              <a:avLst/>
              <a:gdLst/>
              <a:ahLst/>
              <a:cxnLst/>
              <a:rect l="l" t="t" r="r" b="b"/>
              <a:pathLst>
                <a:path w="200218" h="211797">
                  <a:moveTo>
                    <a:pt x="804" y="125882"/>
                  </a:moveTo>
                  <a:lnTo>
                    <a:pt x="604" y="124015"/>
                  </a:lnTo>
                  <a:lnTo>
                    <a:pt x="560" y="123538"/>
                  </a:lnTo>
                  <a:cubicBezTo>
                    <a:pt x="174" y="119401"/>
                    <a:pt x="0" y="115247"/>
                    <a:pt x="38" y="111092"/>
                  </a:cubicBezTo>
                  <a:cubicBezTo>
                    <a:pt x="238" y="41194"/>
                    <a:pt x="47710" y="0"/>
                    <a:pt x="144500" y="0"/>
                  </a:cubicBezTo>
                  <a:lnTo>
                    <a:pt x="189106" y="0"/>
                  </a:lnTo>
                  <a:cubicBezTo>
                    <a:pt x="195243" y="0"/>
                    <a:pt x="200218" y="4975"/>
                    <a:pt x="200218" y="11113"/>
                  </a:cubicBezTo>
                  <a:lnTo>
                    <a:pt x="200196" y="33971"/>
                  </a:lnTo>
                  <a:cubicBezTo>
                    <a:pt x="194662" y="130661"/>
                    <a:pt x="147523" y="177800"/>
                    <a:pt x="66868" y="177800"/>
                  </a:cubicBezTo>
                  <a:lnTo>
                    <a:pt x="37631" y="177800"/>
                  </a:lnTo>
                  <a:cubicBezTo>
                    <a:pt x="35720" y="185514"/>
                    <a:pt x="34327" y="193347"/>
                    <a:pt x="33464" y="201247"/>
                  </a:cubicBezTo>
                  <a:cubicBezTo>
                    <a:pt x="33027" y="205194"/>
                    <a:pt x="30518" y="208607"/>
                    <a:pt x="26882" y="210202"/>
                  </a:cubicBezTo>
                  <a:cubicBezTo>
                    <a:pt x="23246" y="211797"/>
                    <a:pt x="19036" y="211331"/>
                    <a:pt x="15837" y="208980"/>
                  </a:cubicBezTo>
                  <a:cubicBezTo>
                    <a:pt x="12637" y="206628"/>
                    <a:pt x="10936" y="202749"/>
                    <a:pt x="11372" y="198803"/>
                  </a:cubicBezTo>
                  <a:cubicBezTo>
                    <a:pt x="12661" y="187186"/>
                    <a:pt x="14810" y="176270"/>
                    <a:pt x="17818" y="166054"/>
                  </a:cubicBezTo>
                  <a:lnTo>
                    <a:pt x="16506" y="164432"/>
                  </a:lnTo>
                  <a:lnTo>
                    <a:pt x="14195" y="161320"/>
                  </a:lnTo>
                  <a:lnTo>
                    <a:pt x="12450" y="158775"/>
                  </a:lnTo>
                  <a:lnTo>
                    <a:pt x="10428" y="155519"/>
                  </a:lnTo>
                  <a:lnTo>
                    <a:pt x="9339" y="153619"/>
                  </a:lnTo>
                  <a:lnTo>
                    <a:pt x="8616" y="152263"/>
                  </a:lnTo>
                  <a:cubicBezTo>
                    <a:pt x="6851" y="148910"/>
                    <a:pt x="5375" y="145411"/>
                    <a:pt x="4205" y="141807"/>
                  </a:cubicBezTo>
                  <a:lnTo>
                    <a:pt x="3405" y="139173"/>
                  </a:lnTo>
                  <a:lnTo>
                    <a:pt x="2460" y="135539"/>
                  </a:lnTo>
                  <a:lnTo>
                    <a:pt x="1827" y="132561"/>
                  </a:lnTo>
                  <a:lnTo>
                    <a:pt x="1349" y="129872"/>
                  </a:lnTo>
                  <a:close/>
                  <a:moveTo>
                    <a:pt x="95694" y="78743"/>
                  </a:moveTo>
                  <a:cubicBezTo>
                    <a:pt x="64079" y="92800"/>
                    <a:pt x="41754" y="113525"/>
                    <a:pt x="27819" y="140784"/>
                  </a:cubicBezTo>
                  <a:cubicBezTo>
                    <a:pt x="28545" y="142266"/>
                    <a:pt x="29352" y="143748"/>
                    <a:pt x="30241" y="145229"/>
                  </a:cubicBezTo>
                  <a:lnTo>
                    <a:pt x="32297" y="148352"/>
                  </a:lnTo>
                  <a:lnTo>
                    <a:pt x="33075" y="149430"/>
                  </a:lnTo>
                  <a:cubicBezTo>
                    <a:pt x="33964" y="150645"/>
                    <a:pt x="34920" y="151863"/>
                    <a:pt x="35942" y="153086"/>
                  </a:cubicBezTo>
                  <a:lnTo>
                    <a:pt x="38131" y="155575"/>
                  </a:lnTo>
                  <a:lnTo>
                    <a:pt x="45343" y="155575"/>
                  </a:lnTo>
                  <a:cubicBezTo>
                    <a:pt x="56867" y="130339"/>
                    <a:pt x="76203" y="111725"/>
                    <a:pt x="104717" y="99057"/>
                  </a:cubicBezTo>
                  <a:cubicBezTo>
                    <a:pt x="110327" y="96565"/>
                    <a:pt x="112854" y="89998"/>
                    <a:pt x="110362" y="84388"/>
                  </a:cubicBezTo>
                  <a:cubicBezTo>
                    <a:pt x="107871" y="78779"/>
                    <a:pt x="101303" y="76251"/>
                    <a:pt x="95694" y="78743"/>
                  </a:cubicBezTo>
                </a:path>
              </a:pathLst>
            </a:custGeom>
            <a:solidFill>
              <a:srgbClr val="6F8F75"/>
            </a:solidFill>
            <a:ln>
              <a:noFill/>
            </a:ln>
          </p:spPr>
        </p:sp>
        <p:sp>
          <p:nvSpPr>
            <p:cNvPr id="12" name="Line 12"/>
            <p:cNvSpPr/>
            <p:nvPr/>
          </p:nvSpPr>
          <p:spPr>
            <a:xfrm>
              <a:off x="6477000" y="3810000"/>
              <a:ext cx="1333500" cy="9525"/>
            </a:xfrm>
            <a:custGeom>
              <a:avLst/>
              <a:gdLst/>
              <a:ahLst/>
              <a:cxnLst/>
              <a:rect l="l" t="t" r="r" b="b"/>
              <a:pathLst>
                <a:path w="1333500" h="9525">
                  <a:moveTo>
                    <a:pt x="0" y="0"/>
                  </a:moveTo>
                  <a:lnTo>
                    <a:pt x="13335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4870132" y="4108132"/>
              <a:ext cx="2451735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从天地造化的草木之色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870132" y="4412932"/>
              <a:ext cx="2451735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到流转千年的绢帛华章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214812" y="4838700"/>
              <a:ext cx="376237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i="1" dirty="0">
                  <a:solidFill>
                    <a:srgbClr val="B04A5C"/>
                  </a:solidFill>
                  <a:latin typeface="Georgia"/>
                  <a:ea typeface="KaiTi"/>
                  <a:cs typeface="Georgia"/>
                </a:rPr>
                <a:t>最动人的色彩，早已藏在山河草木之间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238500" y="5238750"/>
            <a:ext cx="5715000" cy="642938"/>
            <a:chOff x="3238500" y="5238750"/>
            <a:chExt cx="5715000" cy="642938"/>
          </a:xfrm>
        </p:grpSpPr>
        <p:sp>
          <p:nvSpPr>
            <p:cNvPr id="17" name="Freeform 17"/>
            <p:cNvSpPr/>
            <p:nvPr/>
          </p:nvSpPr>
          <p:spPr>
            <a:xfrm>
              <a:off x="3238500" y="5238750"/>
              <a:ext cx="5715000" cy="571500"/>
            </a:xfrm>
            <a:custGeom>
              <a:avLst/>
              <a:gdLst/>
              <a:ahLst/>
              <a:cxnLst/>
              <a:rect l="l" t="t" r="r" b="b"/>
              <a:pathLst>
                <a:path w="5715000" h="571500">
                  <a:moveTo>
                    <a:pt x="285750" y="0"/>
                  </a:moveTo>
                  <a:lnTo>
                    <a:pt x="5429250" y="0"/>
                  </a:lnTo>
                  <a:cubicBezTo>
                    <a:pt x="5587065" y="0"/>
                    <a:pt x="5715000" y="127935"/>
                    <a:pt x="5715000" y="285750"/>
                  </a:cubicBezTo>
                  <a:lnTo>
                    <a:pt x="5715000" y="285750"/>
                  </a:lnTo>
                  <a:cubicBezTo>
                    <a:pt x="5715000" y="443565"/>
                    <a:pt x="5587065" y="571500"/>
                    <a:pt x="5429250" y="571500"/>
                  </a:cubicBezTo>
                  <a:lnTo>
                    <a:pt x="285750" y="571500"/>
                  </a:lnTo>
                  <a:cubicBezTo>
                    <a:pt x="127935" y="571500"/>
                    <a:pt x="0" y="443565"/>
                    <a:pt x="0" y="285750"/>
                  </a:cubicBezTo>
                  <a:lnTo>
                    <a:pt x="0" y="285750"/>
                  </a:lnTo>
                  <a:cubicBezTo>
                    <a:pt x="0" y="127935"/>
                    <a:pt x="127935" y="0"/>
                    <a:pt x="28575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D7CEB9"/>
              </a:solidFill>
            </a:ln>
          </p:spPr>
        </p:sp>
        <p:sp>
          <p:nvSpPr>
            <p:cNvPr id="18" name="Freeform 18"/>
            <p:cNvSpPr/>
            <p:nvPr/>
          </p:nvSpPr>
          <p:spPr>
            <a:xfrm>
              <a:off x="3524250" y="5442406"/>
              <a:ext cx="190500" cy="158719"/>
            </a:xfrm>
            <a:custGeom>
              <a:avLst/>
              <a:gdLst/>
              <a:ahLst/>
              <a:cxnLst/>
              <a:rect l="l" t="t" r="r" b="b"/>
              <a:pathLst>
                <a:path w="190500" h="158719">
                  <a:moveTo>
                    <a:pt x="185738" y="16695"/>
                  </a:moveTo>
                  <a:cubicBezTo>
                    <a:pt x="188339" y="18197"/>
                    <a:pt x="190079" y="20837"/>
                    <a:pt x="190433" y="23820"/>
                  </a:cubicBezTo>
                  <a:lnTo>
                    <a:pt x="190500" y="24944"/>
                  </a:lnTo>
                  <a:lnTo>
                    <a:pt x="190500" y="148769"/>
                  </a:lnTo>
                  <a:cubicBezTo>
                    <a:pt x="190500" y="152172"/>
                    <a:pt x="188684" y="155316"/>
                    <a:pt x="185737" y="157017"/>
                  </a:cubicBezTo>
                  <a:cubicBezTo>
                    <a:pt x="182790" y="158719"/>
                    <a:pt x="179160" y="158719"/>
                    <a:pt x="176213" y="157017"/>
                  </a:cubicBezTo>
                  <a:cubicBezTo>
                    <a:pt x="154298" y="144363"/>
                    <a:pt x="127531" y="143414"/>
                    <a:pt x="104775" y="154484"/>
                  </a:cubicBezTo>
                  <a:lnTo>
                    <a:pt x="104775" y="9951"/>
                  </a:lnTo>
                  <a:cubicBezTo>
                    <a:pt x="131416" y="0"/>
                    <a:pt x="161110" y="2473"/>
                    <a:pt x="185738" y="16695"/>
                  </a:cubicBezTo>
                  <a:moveTo>
                    <a:pt x="85725" y="9961"/>
                  </a:moveTo>
                  <a:lnTo>
                    <a:pt x="85735" y="154493"/>
                  </a:lnTo>
                  <a:cubicBezTo>
                    <a:pt x="63901" y="143864"/>
                    <a:pt x="38309" y="144278"/>
                    <a:pt x="16831" y="155608"/>
                  </a:cubicBezTo>
                  <a:lnTo>
                    <a:pt x="13716" y="157322"/>
                  </a:lnTo>
                  <a:lnTo>
                    <a:pt x="12735" y="157741"/>
                  </a:lnTo>
                  <a:lnTo>
                    <a:pt x="12268" y="157894"/>
                  </a:lnTo>
                  <a:lnTo>
                    <a:pt x="11220" y="158141"/>
                  </a:lnTo>
                  <a:lnTo>
                    <a:pt x="10639" y="158237"/>
                  </a:lnTo>
                  <a:lnTo>
                    <a:pt x="9525" y="158294"/>
                  </a:lnTo>
                  <a:lnTo>
                    <a:pt x="9125" y="158294"/>
                  </a:lnTo>
                  <a:lnTo>
                    <a:pt x="8077" y="158179"/>
                  </a:lnTo>
                  <a:lnTo>
                    <a:pt x="7344" y="158046"/>
                  </a:lnTo>
                  <a:lnTo>
                    <a:pt x="6315" y="157741"/>
                  </a:lnTo>
                  <a:lnTo>
                    <a:pt x="5115" y="157208"/>
                  </a:lnTo>
                  <a:lnTo>
                    <a:pt x="4210" y="156674"/>
                  </a:lnTo>
                  <a:lnTo>
                    <a:pt x="3362" y="156036"/>
                  </a:lnTo>
                  <a:lnTo>
                    <a:pt x="2791" y="155503"/>
                  </a:lnTo>
                  <a:lnTo>
                    <a:pt x="2096" y="154722"/>
                  </a:lnTo>
                  <a:lnTo>
                    <a:pt x="1486" y="153874"/>
                  </a:lnTo>
                  <a:lnTo>
                    <a:pt x="1276" y="153531"/>
                  </a:lnTo>
                  <a:lnTo>
                    <a:pt x="972" y="152960"/>
                  </a:lnTo>
                  <a:lnTo>
                    <a:pt x="552" y="151979"/>
                  </a:lnTo>
                  <a:lnTo>
                    <a:pt x="400" y="151512"/>
                  </a:lnTo>
                  <a:lnTo>
                    <a:pt x="152" y="150464"/>
                  </a:lnTo>
                  <a:lnTo>
                    <a:pt x="57" y="149883"/>
                  </a:lnTo>
                  <a:lnTo>
                    <a:pt x="19" y="149416"/>
                  </a:lnTo>
                  <a:lnTo>
                    <a:pt x="0" y="24944"/>
                  </a:lnTo>
                  <a:cubicBezTo>
                    <a:pt x="0" y="21541"/>
                    <a:pt x="1816" y="18396"/>
                    <a:pt x="4762" y="16695"/>
                  </a:cubicBezTo>
                  <a:cubicBezTo>
                    <a:pt x="29391" y="2476"/>
                    <a:pt x="59085" y="7"/>
                    <a:pt x="85725" y="9961"/>
                  </a:cubicBezTo>
                </a:path>
              </a:pathLst>
            </a:custGeom>
            <a:solidFill>
              <a:srgbClr val="C99E62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3794760" y="5461635"/>
              <a:ext cx="73152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参考书目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3796665" y="5668328"/>
              <a:ext cx="366112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《国色 300 色 · 染出经典里的中国传统色》黄荣华 著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559118" y="6381750"/>
            <a:ext cx="11073764" cy="338138"/>
            <a:chOff x="559118" y="6381750"/>
            <a:chExt cx="11073764" cy="338138"/>
          </a:xfrm>
        </p:grpSpPr>
        <p:sp>
          <p:nvSpPr>
            <p:cNvPr id="22" name="Line 22"/>
            <p:cNvSpPr/>
            <p:nvPr/>
          </p:nvSpPr>
          <p:spPr>
            <a:xfrm>
              <a:off x="571500" y="6381750"/>
              <a:ext cx="11049000" cy="9525"/>
            </a:xfrm>
            <a:custGeom>
              <a:avLst/>
              <a:gdLst/>
              <a:ahLst/>
              <a:cxnLst/>
              <a:rect l="l" t="t" r="r" b="b"/>
              <a:pathLst>
                <a:path w="11049000" h="9525">
                  <a:moveTo>
                    <a:pt x="0" y="0"/>
                  </a:moveTo>
                  <a:lnTo>
                    <a:pt x="11049000" y="0"/>
                  </a:lnTo>
                </a:path>
              </a:pathLst>
            </a:custGeom>
            <a:noFill/>
            <a:ln w="9525">
              <a:solidFill>
                <a:srgbClr val="D7CEB9"/>
              </a:solidFill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559118" y="6514624"/>
              <a:ext cx="1327714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裁云织月 · 草木成诗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5645610" y="6506528"/>
              <a:ext cx="90077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— 感谢观看 —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1202281" y="6514624"/>
              <a:ext cx="4306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12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7F2E8"/>
              </a:gs>
              <a:gs pos="100000">
                <a:srgbClr val="EDE5D3"/>
              </a:gs>
            </a:gsLst>
            <a:lin ang="2700000" scaled="1"/>
          </a:gra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558165" y="458152"/>
            <a:ext cx="1346835" cy="237173"/>
            <a:chOff x="558165" y="458152"/>
            <a:chExt cx="1346835" cy="237173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458152"/>
              <a:ext cx="124582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PROLOGUE · 引子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685800"/>
              <a:ext cx="1333500" cy="9525"/>
            </a:xfrm>
            <a:custGeom>
              <a:avLst/>
              <a:gdLst/>
              <a:ahLst/>
              <a:cxnLst/>
              <a:rect l="l" t="t" r="r" b="b"/>
              <a:pathLst>
                <a:path w="1333500" h="9525">
                  <a:moveTo>
                    <a:pt x="0" y="0"/>
                  </a:moveTo>
                  <a:lnTo>
                    <a:pt x="13335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704850" y="990600"/>
            <a:ext cx="2971800" cy="5105400"/>
            <a:chOff x="704850" y="990600"/>
            <a:chExt cx="2971800" cy="5105400"/>
          </a:xfrm>
        </p:grpSpPr>
        <p:sp>
          <p:nvSpPr>
            <p:cNvPr id="6" name="Rectangle 6"/>
            <p:cNvSpPr/>
            <p:nvPr/>
          </p:nvSpPr>
          <p:spPr>
            <a:xfrm>
              <a:off x="704850" y="990600"/>
              <a:ext cx="2971800" cy="4876800"/>
            </a:xfrm>
            <a:prstGeom prst="rect">
              <a:avLst/>
            </a:prstGeom>
            <a:solidFill>
              <a:srgbClr val="EDE5D3"/>
            </a:solidFill>
            <a:ln w="9525">
              <a:solidFill>
                <a:srgbClr val="C99E62"/>
              </a:solidFill>
            </a:ln>
          </p:spPr>
        </p:sp>
        <p:pic>
          <p:nvPicPr>
            <p:cNvPr id="7" name="Imag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047750"/>
              <a:ext cx="2857500" cy="4762500"/>
            </a:xfrm>
            <a:prstGeom prst="rect">
              <a:avLst/>
            </a:prstGeom>
          </p:spPr>
        </p:pic>
        <p:sp>
          <p:nvSpPr>
            <p:cNvPr id="8" name="Rectangle 8"/>
            <p:cNvSpPr/>
            <p:nvPr/>
          </p:nvSpPr>
          <p:spPr>
            <a:xfrm>
              <a:off x="704850" y="5810250"/>
              <a:ext cx="2971800" cy="285750"/>
            </a:xfrm>
            <a:prstGeom prst="rect">
              <a:avLst/>
            </a:prstGeom>
            <a:solidFill>
              <a:srgbClr val="3A3530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1598093" y="5895499"/>
              <a:ext cx="1185315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李子柒 · 春晚战袍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4333875" y="1023938"/>
            <a:ext cx="6905625" cy="4776787"/>
            <a:chOff x="4333875" y="1023938"/>
            <a:chExt cx="6905625" cy="4776787"/>
          </a:xfrm>
        </p:grpSpPr>
        <p:sp>
          <p:nvSpPr>
            <p:cNvPr id="11" name="TextBox 11"/>
            <p:cNvSpPr txBox="1"/>
            <p:nvPr/>
          </p:nvSpPr>
          <p:spPr>
            <a:xfrm>
              <a:off x="4333875" y="1023938"/>
              <a:ext cx="3545681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7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最动人的色彩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4381500" y="1619250"/>
              <a:ext cx="762000" cy="28575"/>
            </a:xfrm>
            <a:prstGeom prst="rect">
              <a:avLst/>
            </a:prstGeom>
            <a:solidFill>
              <a:srgbClr val="B04A5C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4356735" y="1837372"/>
              <a:ext cx="2043112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950" dirty="0">
                  <a:solidFill>
                    <a:srgbClr val="6B9AAE"/>
                  </a:solidFill>
                  <a:latin typeface="Georgia"/>
                  <a:ea typeface="KaiTi"/>
                  <a:cs typeface="Georgia"/>
                </a:rPr>
                <a:t>不在潘通色卡里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356735" y="2218372"/>
              <a:ext cx="3182302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950" dirty="0">
                  <a:solidFill>
                    <a:srgbClr val="6F8F75"/>
                  </a:solidFill>
                  <a:latin typeface="Georgia"/>
                  <a:ea typeface="KaiTi"/>
                  <a:cs typeface="Georgia"/>
                </a:rPr>
                <a:t>而早已藏在山河草木之间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4381500" y="2762250"/>
              <a:ext cx="6858000" cy="9525"/>
            </a:xfrm>
            <a:prstGeom prst="rect">
              <a:avLst/>
            </a:prstGeom>
            <a:solidFill>
              <a:srgbClr val="D7CEB9"/>
            </a:solidFill>
            <a:ln>
              <a:noFill/>
            </a:ln>
          </p:spPr>
        </p:sp>
        <p:grpSp>
          <p:nvGrpSpPr>
            <p:cNvPr id="23" name="Group 23"/>
            <p:cNvGrpSpPr/>
            <p:nvPr/>
          </p:nvGrpSpPr>
          <p:grpSpPr>
            <a:xfrm>
              <a:off x="4400025" y="3077637"/>
              <a:ext cx="4362975" cy="894288"/>
              <a:chOff x="4400025" y="3077637"/>
              <a:chExt cx="4362975" cy="894288"/>
            </a:xfrm>
          </p:grpSpPr>
          <p:grpSp>
            <p:nvGrpSpPr>
              <p:cNvPr id="19" name="Group 19"/>
              <p:cNvGrpSpPr/>
              <p:nvPr/>
            </p:nvGrpSpPr>
            <p:grpSpPr>
              <a:xfrm>
                <a:off x="4400025" y="3077637"/>
                <a:ext cx="218538" cy="207426"/>
                <a:chOff x="4400025" y="3077637"/>
                <a:chExt cx="218538" cy="207426"/>
              </a:xfrm>
            </p:grpSpPr>
            <p:sp>
              <p:nvSpPr>
                <p:cNvPr id="16" name="Freeform 16"/>
                <p:cNvSpPr/>
                <p:nvPr/>
              </p:nvSpPr>
              <p:spPr>
                <a:xfrm>
                  <a:off x="4548188" y="3210987"/>
                  <a:ext cx="70375" cy="740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375" h="74076">
                      <a:moveTo>
                        <a:pt x="11113" y="48150"/>
                      </a:moveTo>
                      <a:cubicBezTo>
                        <a:pt x="4975" y="48150"/>
                        <a:pt x="0" y="43175"/>
                        <a:pt x="0" y="37038"/>
                      </a:cubicBezTo>
                      <a:cubicBezTo>
                        <a:pt x="0" y="30901"/>
                        <a:pt x="4975" y="25925"/>
                        <a:pt x="11113" y="25925"/>
                      </a:cubicBezTo>
                      <a:cubicBezTo>
                        <a:pt x="17250" y="25925"/>
                        <a:pt x="22225" y="20950"/>
                        <a:pt x="22225" y="14813"/>
                      </a:cubicBezTo>
                      <a:cubicBezTo>
                        <a:pt x="22225" y="0"/>
                        <a:pt x="44450" y="0"/>
                        <a:pt x="44450" y="14813"/>
                      </a:cubicBezTo>
                      <a:cubicBezTo>
                        <a:pt x="44450" y="20950"/>
                        <a:pt x="49425" y="25925"/>
                        <a:pt x="55562" y="25925"/>
                      </a:cubicBezTo>
                      <a:cubicBezTo>
                        <a:pt x="70375" y="25925"/>
                        <a:pt x="70375" y="48150"/>
                        <a:pt x="55562" y="48150"/>
                      </a:cubicBezTo>
                      <a:cubicBezTo>
                        <a:pt x="49425" y="48150"/>
                        <a:pt x="44450" y="53126"/>
                        <a:pt x="44450" y="59263"/>
                      </a:cubicBezTo>
                      <a:cubicBezTo>
                        <a:pt x="44450" y="74076"/>
                        <a:pt x="22225" y="74076"/>
                        <a:pt x="22225" y="59263"/>
                      </a:cubicBezTo>
                      <a:cubicBezTo>
                        <a:pt x="22225" y="53126"/>
                        <a:pt x="17250" y="48150"/>
                        <a:pt x="11113" y="48150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  <p:sp>
              <p:nvSpPr>
                <p:cNvPr id="17" name="Freeform 17"/>
                <p:cNvSpPr/>
                <p:nvPr/>
              </p:nvSpPr>
              <p:spPr>
                <a:xfrm>
                  <a:off x="4400025" y="3099862"/>
                  <a:ext cx="162976" cy="15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976" h="159275">
                      <a:moveTo>
                        <a:pt x="14813" y="70375"/>
                      </a:moveTo>
                      <a:cubicBezTo>
                        <a:pt x="45499" y="70375"/>
                        <a:pt x="70375" y="45499"/>
                        <a:pt x="70375" y="14813"/>
                      </a:cubicBezTo>
                      <a:cubicBezTo>
                        <a:pt x="70375" y="0"/>
                        <a:pt x="92600" y="0"/>
                        <a:pt x="92600" y="14813"/>
                      </a:cubicBezTo>
                      <a:cubicBezTo>
                        <a:pt x="92600" y="45499"/>
                        <a:pt x="117477" y="70375"/>
                        <a:pt x="148163" y="70375"/>
                      </a:cubicBezTo>
                      <a:cubicBezTo>
                        <a:pt x="162976" y="70375"/>
                        <a:pt x="162976" y="92600"/>
                        <a:pt x="148163" y="92600"/>
                      </a:cubicBezTo>
                      <a:cubicBezTo>
                        <a:pt x="117477" y="92600"/>
                        <a:pt x="92600" y="117477"/>
                        <a:pt x="92600" y="148163"/>
                      </a:cubicBezTo>
                      <a:cubicBezTo>
                        <a:pt x="92600" y="154300"/>
                        <a:pt x="87625" y="159275"/>
                        <a:pt x="81488" y="159275"/>
                      </a:cubicBezTo>
                      <a:cubicBezTo>
                        <a:pt x="75351" y="159275"/>
                        <a:pt x="70375" y="154300"/>
                        <a:pt x="70375" y="148163"/>
                      </a:cubicBezTo>
                      <a:cubicBezTo>
                        <a:pt x="70375" y="117477"/>
                        <a:pt x="45499" y="92600"/>
                        <a:pt x="14813" y="92600"/>
                      </a:cubicBezTo>
                      <a:cubicBezTo>
                        <a:pt x="0" y="92600"/>
                        <a:pt x="0" y="70375"/>
                        <a:pt x="14813" y="70375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  <p:sp>
              <p:nvSpPr>
                <p:cNvPr id="18" name="Freeform 18"/>
                <p:cNvSpPr/>
                <p:nvPr/>
              </p:nvSpPr>
              <p:spPr>
                <a:xfrm>
                  <a:off x="4548188" y="3077637"/>
                  <a:ext cx="70375" cy="740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375" h="74076">
                      <a:moveTo>
                        <a:pt x="11113" y="48150"/>
                      </a:moveTo>
                      <a:cubicBezTo>
                        <a:pt x="4975" y="48150"/>
                        <a:pt x="0" y="43175"/>
                        <a:pt x="0" y="37038"/>
                      </a:cubicBezTo>
                      <a:cubicBezTo>
                        <a:pt x="0" y="30901"/>
                        <a:pt x="4975" y="25925"/>
                        <a:pt x="11113" y="25925"/>
                      </a:cubicBezTo>
                      <a:cubicBezTo>
                        <a:pt x="17250" y="25925"/>
                        <a:pt x="22225" y="20950"/>
                        <a:pt x="22225" y="14813"/>
                      </a:cubicBezTo>
                      <a:cubicBezTo>
                        <a:pt x="22225" y="0"/>
                        <a:pt x="44450" y="0"/>
                        <a:pt x="44450" y="14813"/>
                      </a:cubicBezTo>
                      <a:cubicBezTo>
                        <a:pt x="44450" y="20950"/>
                        <a:pt x="49425" y="25925"/>
                        <a:pt x="55562" y="25925"/>
                      </a:cubicBezTo>
                      <a:cubicBezTo>
                        <a:pt x="70375" y="25925"/>
                        <a:pt x="70375" y="48150"/>
                        <a:pt x="55562" y="48150"/>
                      </a:cubicBezTo>
                      <a:cubicBezTo>
                        <a:pt x="49425" y="48150"/>
                        <a:pt x="44450" y="53126"/>
                        <a:pt x="44450" y="59263"/>
                      </a:cubicBezTo>
                      <a:cubicBezTo>
                        <a:pt x="44450" y="74076"/>
                        <a:pt x="22225" y="74076"/>
                        <a:pt x="22225" y="59263"/>
                      </a:cubicBezTo>
                      <a:cubicBezTo>
                        <a:pt x="22225" y="53126"/>
                        <a:pt x="17250" y="48150"/>
                        <a:pt x="11113" y="48150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</p:grpSp>
          <p:sp>
            <p:nvSpPr>
              <p:cNvPr id="20" name="TextBox 20"/>
              <p:cNvSpPr txBox="1"/>
              <p:nvPr/>
            </p:nvSpPr>
            <p:spPr>
              <a:xfrm>
                <a:off x="4779645" y="3079432"/>
                <a:ext cx="2698742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2025 央视春晚《迎福》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4781550" y="3400425"/>
                <a:ext cx="3981450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李子柒身穿黄、青渐变色长裙翩然起舞，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4781550" y="3667125"/>
                <a:ext cx="3105150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化身「蝴蝶仙子」，惊艳亮相。</a:t>
                </a: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4414644" y="4127182"/>
              <a:ext cx="4096420" cy="892493"/>
              <a:chOff x="4414644" y="4127182"/>
              <a:chExt cx="4096420" cy="892493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4414644" y="4129088"/>
                <a:ext cx="200218" cy="211797"/>
              </a:xfrm>
              <a:custGeom>
                <a:avLst/>
                <a:gdLst/>
                <a:ahLst/>
                <a:cxnLst/>
                <a:rect l="l" t="t" r="r" b="b"/>
                <a:pathLst>
                  <a:path w="200218" h="211797">
                    <a:moveTo>
                      <a:pt x="804" y="125882"/>
                    </a:moveTo>
                    <a:lnTo>
                      <a:pt x="604" y="124015"/>
                    </a:lnTo>
                    <a:lnTo>
                      <a:pt x="560" y="123538"/>
                    </a:lnTo>
                    <a:cubicBezTo>
                      <a:pt x="174" y="119401"/>
                      <a:pt x="0" y="115247"/>
                      <a:pt x="38" y="111092"/>
                    </a:cubicBezTo>
                    <a:cubicBezTo>
                      <a:pt x="238" y="41194"/>
                      <a:pt x="47710" y="0"/>
                      <a:pt x="144500" y="0"/>
                    </a:cubicBezTo>
                    <a:lnTo>
                      <a:pt x="189106" y="0"/>
                    </a:lnTo>
                    <a:cubicBezTo>
                      <a:pt x="195243" y="0"/>
                      <a:pt x="200218" y="4975"/>
                      <a:pt x="200218" y="11113"/>
                    </a:cubicBezTo>
                    <a:lnTo>
                      <a:pt x="200196" y="33971"/>
                    </a:lnTo>
                    <a:cubicBezTo>
                      <a:pt x="194662" y="130661"/>
                      <a:pt x="147523" y="177800"/>
                      <a:pt x="66868" y="177800"/>
                    </a:cubicBezTo>
                    <a:lnTo>
                      <a:pt x="37631" y="177800"/>
                    </a:lnTo>
                    <a:cubicBezTo>
                      <a:pt x="35720" y="185514"/>
                      <a:pt x="34327" y="193347"/>
                      <a:pt x="33464" y="201247"/>
                    </a:cubicBezTo>
                    <a:cubicBezTo>
                      <a:pt x="33027" y="205194"/>
                      <a:pt x="30518" y="208607"/>
                      <a:pt x="26882" y="210202"/>
                    </a:cubicBezTo>
                    <a:cubicBezTo>
                      <a:pt x="23246" y="211797"/>
                      <a:pt x="19036" y="211331"/>
                      <a:pt x="15837" y="208980"/>
                    </a:cubicBezTo>
                    <a:cubicBezTo>
                      <a:pt x="12637" y="206628"/>
                      <a:pt x="10936" y="202749"/>
                      <a:pt x="11372" y="198803"/>
                    </a:cubicBezTo>
                    <a:cubicBezTo>
                      <a:pt x="12661" y="187186"/>
                      <a:pt x="14810" y="176270"/>
                      <a:pt x="17818" y="166054"/>
                    </a:cubicBezTo>
                    <a:lnTo>
                      <a:pt x="16506" y="164432"/>
                    </a:lnTo>
                    <a:lnTo>
                      <a:pt x="14195" y="161320"/>
                    </a:lnTo>
                    <a:lnTo>
                      <a:pt x="12450" y="158775"/>
                    </a:lnTo>
                    <a:lnTo>
                      <a:pt x="10428" y="155519"/>
                    </a:lnTo>
                    <a:lnTo>
                      <a:pt x="9339" y="153619"/>
                    </a:lnTo>
                    <a:lnTo>
                      <a:pt x="8616" y="152263"/>
                    </a:lnTo>
                    <a:cubicBezTo>
                      <a:pt x="6851" y="148910"/>
                      <a:pt x="5375" y="145411"/>
                      <a:pt x="4205" y="141807"/>
                    </a:cubicBezTo>
                    <a:lnTo>
                      <a:pt x="3405" y="139173"/>
                    </a:lnTo>
                    <a:lnTo>
                      <a:pt x="2460" y="135539"/>
                    </a:lnTo>
                    <a:lnTo>
                      <a:pt x="1827" y="132561"/>
                    </a:lnTo>
                    <a:lnTo>
                      <a:pt x="1349" y="129872"/>
                    </a:lnTo>
                    <a:close/>
                    <a:moveTo>
                      <a:pt x="95694" y="78743"/>
                    </a:moveTo>
                    <a:cubicBezTo>
                      <a:pt x="64079" y="92800"/>
                      <a:pt x="41754" y="113525"/>
                      <a:pt x="27819" y="140784"/>
                    </a:cubicBezTo>
                    <a:cubicBezTo>
                      <a:pt x="28545" y="142266"/>
                      <a:pt x="29352" y="143748"/>
                      <a:pt x="30241" y="145229"/>
                    </a:cubicBezTo>
                    <a:lnTo>
                      <a:pt x="32297" y="148352"/>
                    </a:lnTo>
                    <a:lnTo>
                      <a:pt x="33075" y="149430"/>
                    </a:lnTo>
                    <a:cubicBezTo>
                      <a:pt x="33964" y="150645"/>
                      <a:pt x="34920" y="151863"/>
                      <a:pt x="35942" y="153086"/>
                    </a:cubicBezTo>
                    <a:lnTo>
                      <a:pt x="38131" y="155575"/>
                    </a:lnTo>
                    <a:lnTo>
                      <a:pt x="45343" y="155575"/>
                    </a:lnTo>
                    <a:cubicBezTo>
                      <a:pt x="56867" y="130339"/>
                      <a:pt x="76203" y="111725"/>
                      <a:pt x="104717" y="99057"/>
                    </a:cubicBezTo>
                    <a:cubicBezTo>
                      <a:pt x="110327" y="96565"/>
                      <a:pt x="112854" y="89998"/>
                      <a:pt x="110362" y="84388"/>
                    </a:cubicBezTo>
                    <a:cubicBezTo>
                      <a:pt x="107871" y="78779"/>
                      <a:pt x="101303" y="76251"/>
                      <a:pt x="95694" y="78743"/>
                    </a:cubicBezTo>
                  </a:path>
                </a:pathLst>
              </a:custGeom>
              <a:solidFill>
                <a:srgbClr val="6F8F75"/>
              </a:solidFill>
              <a:ln>
                <a:noFill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4779645" y="4127182"/>
                <a:ext cx="2610181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13 项非遗技艺集于一身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4781550" y="4448175"/>
                <a:ext cx="3641884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植物染 · 青神竹编 · 螺钿 · 成都漆艺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4781550" y="4714875"/>
                <a:ext cx="3729514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羌绣 · 英山缠花 …… 十三项非遗同辉。</a:t>
                </a:r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4416227" y="5162191"/>
              <a:ext cx="4193421" cy="638534"/>
              <a:chOff x="4416227" y="5162191"/>
              <a:chExt cx="4193421" cy="638534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4416227" y="5162191"/>
                <a:ext cx="197247" cy="232474"/>
              </a:xfrm>
              <a:custGeom>
                <a:avLst/>
                <a:gdLst/>
                <a:ahLst/>
                <a:cxnLst/>
                <a:rect l="l" t="t" r="r" b="b"/>
                <a:pathLst>
                  <a:path w="197247" h="232474">
                    <a:moveTo>
                      <a:pt x="84266" y="7668"/>
                    </a:moveTo>
                    <a:cubicBezTo>
                      <a:pt x="81133" y="9630"/>
                      <a:pt x="78445" y="12227"/>
                      <a:pt x="76376" y="15291"/>
                    </a:cubicBezTo>
                    <a:lnTo>
                      <a:pt x="22014" y="95968"/>
                    </a:lnTo>
                    <a:cubicBezTo>
                      <a:pt x="0" y="132794"/>
                      <a:pt x="8457" y="178933"/>
                      <a:pt x="41650" y="205781"/>
                    </a:cubicBezTo>
                    <a:cubicBezTo>
                      <a:pt x="74643" y="232474"/>
                      <a:pt x="122615" y="232474"/>
                      <a:pt x="155597" y="205781"/>
                    </a:cubicBezTo>
                    <a:cubicBezTo>
                      <a:pt x="188790" y="178933"/>
                      <a:pt x="197247" y="132783"/>
                      <a:pt x="175544" y="96479"/>
                    </a:cubicBezTo>
                    <a:lnTo>
                      <a:pt x="120882" y="15291"/>
                    </a:lnTo>
                    <a:cubicBezTo>
                      <a:pt x="112859" y="3345"/>
                      <a:pt x="96523" y="0"/>
                      <a:pt x="84266" y="7668"/>
                    </a:cubicBezTo>
                    <a:close/>
                  </a:path>
                </a:pathLst>
              </a:custGeom>
              <a:solidFill>
                <a:srgbClr val="6B9AAE"/>
              </a:solidFill>
              <a:ln>
                <a:noFill/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4779645" y="5174932"/>
                <a:ext cx="2319195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一袭战袍，染尽山河</a:t>
                </a:r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4781550" y="5495925"/>
                <a:ext cx="3828098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黄青渐变 · 寓意中华土地 · 生生不息。</a:t>
                </a:r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559118" y="6381750"/>
            <a:ext cx="11073764" cy="330994"/>
            <a:chOff x="559118" y="6381750"/>
            <a:chExt cx="11073764" cy="330994"/>
          </a:xfrm>
        </p:grpSpPr>
        <p:sp>
          <p:nvSpPr>
            <p:cNvPr id="34" name="Line 34"/>
            <p:cNvSpPr/>
            <p:nvPr/>
          </p:nvSpPr>
          <p:spPr>
            <a:xfrm>
              <a:off x="571500" y="6381750"/>
              <a:ext cx="11049000" cy="9525"/>
            </a:xfrm>
            <a:custGeom>
              <a:avLst/>
              <a:gdLst/>
              <a:ahLst/>
              <a:cxnLst/>
              <a:rect l="l" t="t" r="r" b="b"/>
              <a:pathLst>
                <a:path w="11049000" h="9525">
                  <a:moveTo>
                    <a:pt x="0" y="0"/>
                  </a:moveTo>
                  <a:lnTo>
                    <a:pt x="11049000" y="0"/>
                  </a:lnTo>
                </a:path>
              </a:pathLst>
            </a:custGeom>
            <a:noFill/>
            <a:ln w="9525">
              <a:solidFill>
                <a:srgbClr val="D7CEB9"/>
              </a:solidFill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559118" y="6514624"/>
              <a:ext cx="1327714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裁云织月 · 草木成诗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11166681" y="6514624"/>
              <a:ext cx="4662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02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5305" y="362902"/>
            <a:ext cx="5159693" cy="1113473"/>
            <a:chOff x="535305" y="362902"/>
            <a:chExt cx="5159693" cy="1113473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158319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01 · 战袍解密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1714500" cy="9525"/>
            </a:xfrm>
            <a:custGeom>
              <a:avLst/>
              <a:gdLst/>
              <a:ahLst/>
              <a:cxnLst/>
              <a:rect l="l" t="t" r="r" b="b"/>
              <a:pathLst>
                <a:path w="1714500" h="9525">
                  <a:moveTo>
                    <a:pt x="0" y="0"/>
                  </a:moveTo>
                  <a:lnTo>
                    <a:pt x="17145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5305" y="721042"/>
              <a:ext cx="4071440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五方正色 · 手工吊染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52450" y="1171575"/>
              <a:ext cx="5142548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黄为土地 · 青为春天 · 一绳一染，成就水墨般的渐变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571500" y="1714500"/>
            <a:ext cx="3429000" cy="2857500"/>
            <a:chOff x="571500" y="1714500"/>
            <a:chExt cx="3429000" cy="2857500"/>
          </a:xfrm>
          <a:effectLst>
            <a:outerShdw blurRad="95250" dist="28575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8" name="Freeform 8"/>
            <p:cNvSpPr/>
            <p:nvPr/>
          </p:nvSpPr>
          <p:spPr>
            <a:xfrm>
              <a:off x="571500" y="1714500"/>
              <a:ext cx="3429000" cy="2857500"/>
            </a:xfrm>
            <a:custGeom>
              <a:avLst/>
              <a:gdLst/>
              <a:ahLst/>
              <a:cxnLst/>
              <a:rect l="l" t="t" r="r" b="b"/>
              <a:pathLst>
                <a:path w="3429000" h="2857500">
                  <a:moveTo>
                    <a:pt x="95250" y="0"/>
                  </a:moveTo>
                  <a:lnTo>
                    <a:pt x="3333750" y="0"/>
                  </a:lnTo>
                  <a:cubicBezTo>
                    <a:pt x="3386355" y="0"/>
                    <a:pt x="3429000" y="42645"/>
                    <a:pt x="3429000" y="95250"/>
                  </a:cubicBezTo>
                  <a:lnTo>
                    <a:pt x="3429000" y="2762250"/>
                  </a:lnTo>
                  <a:cubicBezTo>
                    <a:pt x="3429000" y="2814855"/>
                    <a:pt x="3386355" y="2857500"/>
                    <a:pt x="3333750" y="2857500"/>
                  </a:cubicBezTo>
                  <a:lnTo>
                    <a:pt x="95250" y="2857500"/>
                  </a:lnTo>
                  <a:cubicBezTo>
                    <a:pt x="42645" y="2857500"/>
                    <a:pt x="0" y="2814855"/>
                    <a:pt x="0" y="2762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9" name="Freeform 9"/>
            <p:cNvSpPr/>
            <p:nvPr/>
          </p:nvSpPr>
          <p:spPr>
            <a:xfrm>
              <a:off x="571500" y="1714500"/>
              <a:ext cx="3429000" cy="1047750"/>
            </a:xfrm>
            <a:custGeom>
              <a:avLst/>
              <a:gdLst/>
              <a:ahLst/>
              <a:cxnLst/>
              <a:rect l="l" t="t" r="r" b="b"/>
              <a:pathLst>
                <a:path w="3429000" h="1047750">
                  <a:moveTo>
                    <a:pt x="95250" y="0"/>
                  </a:moveTo>
                  <a:lnTo>
                    <a:pt x="3333750" y="0"/>
                  </a:lnTo>
                  <a:cubicBezTo>
                    <a:pt x="3386355" y="0"/>
                    <a:pt x="3429000" y="42645"/>
                    <a:pt x="3429000" y="95250"/>
                  </a:cubicBezTo>
                  <a:lnTo>
                    <a:pt x="3429000" y="952500"/>
                  </a:lnTo>
                  <a:cubicBezTo>
                    <a:pt x="3429000" y="1005105"/>
                    <a:pt x="3386355" y="1047750"/>
                    <a:pt x="3333750" y="1047750"/>
                  </a:cubicBezTo>
                  <a:lnTo>
                    <a:pt x="95250" y="1047750"/>
                  </a:lnTo>
                  <a:cubicBezTo>
                    <a:pt x="42645" y="1047750"/>
                    <a:pt x="0" y="1005105"/>
                    <a:pt x="0" y="952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gradFill>
              <a:gsLst>
                <a:gs pos="0">
                  <a:srgbClr val="E0BC7E"/>
                </a:gs>
                <a:gs pos="100000">
                  <a:srgbClr val="C99E62"/>
                </a:gs>
              </a:gsLst>
              <a:lin ang="5400000" scaled="1"/>
            </a:gra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0" name="Rectangle 10"/>
            <p:cNvSpPr/>
            <p:nvPr/>
          </p:nvSpPr>
          <p:spPr>
            <a:xfrm>
              <a:off x="571500" y="2667000"/>
              <a:ext cx="3429000" cy="95250"/>
            </a:xfrm>
            <a:prstGeom prst="rect">
              <a:avLst/>
            </a:prstGeom>
            <a:gradFill>
              <a:gsLst>
                <a:gs pos="0">
                  <a:srgbClr val="E0BC7E"/>
                </a:gs>
                <a:gs pos="100000">
                  <a:srgbClr val="C99E62"/>
                </a:gs>
              </a:gsLst>
              <a:lin ang="5400000" scaled="1"/>
            </a:gra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1" name="TextBox 11"/>
            <p:cNvSpPr txBox="1"/>
            <p:nvPr/>
          </p:nvSpPr>
          <p:spPr>
            <a:xfrm>
              <a:off x="767715" y="1934528"/>
              <a:ext cx="1237917" cy="5181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黄栌黄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85812" y="2412206"/>
              <a:ext cx="2024896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HuangLu Yellow · #C99E62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826142" y="3103721"/>
              <a:ext cx="2533957" cy="289560"/>
              <a:chOff x="826142" y="3103721"/>
              <a:chExt cx="2533957" cy="28956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826142" y="3121819"/>
                <a:ext cx="157314" cy="166412"/>
              </a:xfrm>
              <a:custGeom>
                <a:avLst/>
                <a:gdLst/>
                <a:ahLst/>
                <a:cxnLst/>
                <a:rect l="l" t="t" r="r" b="b"/>
                <a:pathLst>
                  <a:path w="157314" h="166412">
                    <a:moveTo>
                      <a:pt x="632" y="98908"/>
                    </a:moveTo>
                    <a:lnTo>
                      <a:pt x="475" y="97441"/>
                    </a:lnTo>
                    <a:lnTo>
                      <a:pt x="440" y="97065"/>
                    </a:lnTo>
                    <a:cubicBezTo>
                      <a:pt x="137" y="93815"/>
                      <a:pt x="0" y="90551"/>
                      <a:pt x="29" y="87286"/>
                    </a:cubicBezTo>
                    <a:cubicBezTo>
                      <a:pt x="187" y="32367"/>
                      <a:pt x="37487" y="0"/>
                      <a:pt x="113536" y="0"/>
                    </a:cubicBezTo>
                    <a:lnTo>
                      <a:pt x="148583" y="0"/>
                    </a:lnTo>
                    <a:cubicBezTo>
                      <a:pt x="153405" y="0"/>
                      <a:pt x="157314" y="3909"/>
                      <a:pt x="157314" y="8731"/>
                    </a:cubicBezTo>
                    <a:lnTo>
                      <a:pt x="157297" y="26691"/>
                    </a:lnTo>
                    <a:cubicBezTo>
                      <a:pt x="152949" y="102662"/>
                      <a:pt x="115911" y="139700"/>
                      <a:pt x="52539" y="139700"/>
                    </a:cubicBezTo>
                    <a:lnTo>
                      <a:pt x="29567" y="139700"/>
                    </a:lnTo>
                    <a:cubicBezTo>
                      <a:pt x="28065" y="145761"/>
                      <a:pt x="26972" y="151916"/>
                      <a:pt x="26293" y="158123"/>
                    </a:cubicBezTo>
                    <a:cubicBezTo>
                      <a:pt x="25950" y="161224"/>
                      <a:pt x="23979" y="163906"/>
                      <a:pt x="21122" y="165159"/>
                    </a:cubicBezTo>
                    <a:cubicBezTo>
                      <a:pt x="18265" y="166412"/>
                      <a:pt x="14957" y="166046"/>
                      <a:pt x="12443" y="164198"/>
                    </a:cubicBezTo>
                    <a:cubicBezTo>
                      <a:pt x="9929" y="162351"/>
                      <a:pt x="8592" y="159303"/>
                      <a:pt x="8935" y="156202"/>
                    </a:cubicBezTo>
                    <a:cubicBezTo>
                      <a:pt x="9948" y="147075"/>
                      <a:pt x="11636" y="138498"/>
                      <a:pt x="13999" y="130471"/>
                    </a:cubicBezTo>
                    <a:lnTo>
                      <a:pt x="12969" y="129196"/>
                    </a:lnTo>
                    <a:lnTo>
                      <a:pt x="11153" y="126752"/>
                    </a:lnTo>
                    <a:lnTo>
                      <a:pt x="9782" y="124752"/>
                    </a:lnTo>
                    <a:lnTo>
                      <a:pt x="8193" y="122194"/>
                    </a:lnTo>
                    <a:lnTo>
                      <a:pt x="7338" y="120701"/>
                    </a:lnTo>
                    <a:lnTo>
                      <a:pt x="6770" y="119636"/>
                    </a:lnTo>
                    <a:cubicBezTo>
                      <a:pt x="5383" y="117000"/>
                      <a:pt x="4224" y="114252"/>
                      <a:pt x="3304" y="111419"/>
                    </a:cubicBezTo>
                    <a:lnTo>
                      <a:pt x="2675" y="109350"/>
                    </a:lnTo>
                    <a:lnTo>
                      <a:pt x="1933" y="106495"/>
                    </a:lnTo>
                    <a:lnTo>
                      <a:pt x="1435" y="104155"/>
                    </a:lnTo>
                    <a:lnTo>
                      <a:pt x="1060" y="102042"/>
                    </a:lnTo>
                    <a:close/>
                    <a:moveTo>
                      <a:pt x="75188" y="61870"/>
                    </a:moveTo>
                    <a:cubicBezTo>
                      <a:pt x="50348" y="72915"/>
                      <a:pt x="32807" y="89198"/>
                      <a:pt x="21858" y="110616"/>
                    </a:cubicBezTo>
                    <a:cubicBezTo>
                      <a:pt x="22428" y="111780"/>
                      <a:pt x="23063" y="112945"/>
                      <a:pt x="23761" y="114109"/>
                    </a:cubicBezTo>
                    <a:lnTo>
                      <a:pt x="25376" y="116562"/>
                    </a:lnTo>
                    <a:lnTo>
                      <a:pt x="25988" y="117409"/>
                    </a:lnTo>
                    <a:cubicBezTo>
                      <a:pt x="26686" y="118364"/>
                      <a:pt x="27437" y="119321"/>
                      <a:pt x="28240" y="120282"/>
                    </a:cubicBezTo>
                    <a:lnTo>
                      <a:pt x="29960" y="122237"/>
                    </a:lnTo>
                    <a:lnTo>
                      <a:pt x="35627" y="122237"/>
                    </a:lnTo>
                    <a:cubicBezTo>
                      <a:pt x="44681" y="102409"/>
                      <a:pt x="59873" y="87784"/>
                      <a:pt x="82278" y="77830"/>
                    </a:cubicBezTo>
                    <a:cubicBezTo>
                      <a:pt x="86685" y="75873"/>
                      <a:pt x="88671" y="70713"/>
                      <a:pt x="86713" y="66305"/>
                    </a:cubicBezTo>
                    <a:cubicBezTo>
                      <a:pt x="84756" y="61898"/>
                      <a:pt x="79596" y="59912"/>
                      <a:pt x="75188" y="61870"/>
                    </a:cubicBezTo>
                  </a:path>
                </a:pathLst>
              </a:custGeom>
              <a:solidFill>
                <a:srgbClr val="C99E62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1105852" y="3103721"/>
                <a:ext cx="2254247" cy="2895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取自 · 湖北神农架黄栌</a:t>
                </a:r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782955" y="3454718"/>
              <a:ext cx="1611630" cy="2743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五方正色之「土」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82955" y="3721418"/>
              <a:ext cx="2203132" cy="2743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象征广袤深厚的中华大地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800100" y="4076700"/>
              <a:ext cx="2971800" cy="9525"/>
            </a:xfrm>
            <a:prstGeom prst="rect">
              <a:avLst/>
            </a:prstGeom>
            <a:solidFill>
              <a:srgbClr val="D7CEB9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9" name="TextBox 19"/>
            <p:cNvSpPr txBox="1"/>
            <p:nvPr/>
          </p:nvSpPr>
          <p:spPr>
            <a:xfrm>
              <a:off x="784860" y="4204335"/>
              <a:ext cx="2685669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i="1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黄帝制玄冠黄裳 · 以草木之汁染之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4191000" y="1714500"/>
            <a:ext cx="3429000" cy="2857500"/>
            <a:chOff x="4191000" y="1714500"/>
            <a:chExt cx="3429000" cy="2857500"/>
          </a:xfrm>
          <a:effectLst>
            <a:outerShdw blurRad="95250" dist="28575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21" name="Freeform 21"/>
            <p:cNvSpPr/>
            <p:nvPr/>
          </p:nvSpPr>
          <p:spPr>
            <a:xfrm>
              <a:off x="4191000" y="1714500"/>
              <a:ext cx="3429000" cy="2857500"/>
            </a:xfrm>
            <a:custGeom>
              <a:avLst/>
              <a:gdLst/>
              <a:ahLst/>
              <a:cxnLst/>
              <a:rect l="l" t="t" r="r" b="b"/>
              <a:pathLst>
                <a:path w="3429000" h="2857500">
                  <a:moveTo>
                    <a:pt x="95250" y="0"/>
                  </a:moveTo>
                  <a:lnTo>
                    <a:pt x="3333750" y="0"/>
                  </a:lnTo>
                  <a:cubicBezTo>
                    <a:pt x="3386355" y="0"/>
                    <a:pt x="3429000" y="42645"/>
                    <a:pt x="3429000" y="95250"/>
                  </a:cubicBezTo>
                  <a:lnTo>
                    <a:pt x="3429000" y="2762250"/>
                  </a:lnTo>
                  <a:cubicBezTo>
                    <a:pt x="3429000" y="2814855"/>
                    <a:pt x="3386355" y="2857500"/>
                    <a:pt x="3333750" y="2857500"/>
                  </a:cubicBezTo>
                  <a:lnTo>
                    <a:pt x="95250" y="2857500"/>
                  </a:lnTo>
                  <a:cubicBezTo>
                    <a:pt x="42645" y="2857500"/>
                    <a:pt x="0" y="2814855"/>
                    <a:pt x="0" y="2762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2" name="Freeform 22"/>
            <p:cNvSpPr/>
            <p:nvPr/>
          </p:nvSpPr>
          <p:spPr>
            <a:xfrm>
              <a:off x="4191000" y="1714500"/>
              <a:ext cx="3429000" cy="1047750"/>
            </a:xfrm>
            <a:custGeom>
              <a:avLst/>
              <a:gdLst/>
              <a:ahLst/>
              <a:cxnLst/>
              <a:rect l="l" t="t" r="r" b="b"/>
              <a:pathLst>
                <a:path w="3429000" h="1047750">
                  <a:moveTo>
                    <a:pt x="95250" y="0"/>
                  </a:moveTo>
                  <a:lnTo>
                    <a:pt x="3333750" y="0"/>
                  </a:lnTo>
                  <a:cubicBezTo>
                    <a:pt x="3386355" y="0"/>
                    <a:pt x="3429000" y="42645"/>
                    <a:pt x="3429000" y="95250"/>
                  </a:cubicBezTo>
                  <a:lnTo>
                    <a:pt x="3429000" y="952500"/>
                  </a:lnTo>
                  <a:cubicBezTo>
                    <a:pt x="3429000" y="1005105"/>
                    <a:pt x="3386355" y="1047750"/>
                    <a:pt x="3333750" y="1047750"/>
                  </a:cubicBezTo>
                  <a:lnTo>
                    <a:pt x="95250" y="1047750"/>
                  </a:lnTo>
                  <a:cubicBezTo>
                    <a:pt x="42645" y="1047750"/>
                    <a:pt x="0" y="1005105"/>
                    <a:pt x="0" y="952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gradFill>
              <a:gsLst>
                <a:gs pos="0">
                  <a:srgbClr val="8BA998"/>
                </a:gs>
                <a:gs pos="100000">
                  <a:srgbClr val="6F8F75"/>
                </a:gs>
              </a:gsLst>
              <a:lin ang="5400000" scaled="1"/>
            </a:gra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3" name="Rectangle 23"/>
            <p:cNvSpPr/>
            <p:nvPr/>
          </p:nvSpPr>
          <p:spPr>
            <a:xfrm>
              <a:off x="4191000" y="2667000"/>
              <a:ext cx="3429000" cy="95250"/>
            </a:xfrm>
            <a:prstGeom prst="rect">
              <a:avLst/>
            </a:prstGeom>
            <a:gradFill>
              <a:gsLst>
                <a:gs pos="0">
                  <a:srgbClr val="8BA998"/>
                </a:gs>
                <a:gs pos="100000">
                  <a:srgbClr val="6F8F75"/>
                </a:gs>
              </a:gsLst>
              <a:lin ang="5400000" scaled="1"/>
            </a:gra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4" name="TextBox 24"/>
            <p:cNvSpPr txBox="1"/>
            <p:nvPr/>
          </p:nvSpPr>
          <p:spPr>
            <a:xfrm>
              <a:off x="4387215" y="1934528"/>
              <a:ext cx="1237917" cy="5181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马兰青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405312" y="2412206"/>
              <a:ext cx="1835944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MaLan Green · #6F8F75</a:t>
              </a:r>
            </a:p>
          </p:txBody>
        </p:sp>
        <p:grpSp>
          <p:nvGrpSpPr>
            <p:cNvPr id="28" name="Group 28"/>
            <p:cNvGrpSpPr/>
            <p:nvPr/>
          </p:nvGrpSpPr>
          <p:grpSpPr>
            <a:xfrm>
              <a:off x="4432131" y="3103721"/>
              <a:ext cx="2765996" cy="289560"/>
              <a:chOff x="4432131" y="3103721"/>
              <a:chExt cx="2765996" cy="28956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4432131" y="3104356"/>
                <a:ext cx="184490" cy="192087"/>
              </a:xfrm>
              <a:custGeom>
                <a:avLst/>
                <a:gdLst/>
                <a:ahLst/>
                <a:cxnLst/>
                <a:rect l="l" t="t" r="r" b="b"/>
                <a:pathLst>
                  <a:path w="184490" h="192087">
                    <a:moveTo>
                      <a:pt x="92244" y="0"/>
                    </a:moveTo>
                    <a:cubicBezTo>
                      <a:pt x="111532" y="0"/>
                      <a:pt x="127169" y="15636"/>
                      <a:pt x="127169" y="34925"/>
                    </a:cubicBezTo>
                    <a:lnTo>
                      <a:pt x="127151" y="35405"/>
                    </a:lnTo>
                    <a:lnTo>
                      <a:pt x="127413" y="35248"/>
                    </a:lnTo>
                    <a:cubicBezTo>
                      <a:pt x="134771" y="30980"/>
                      <a:pt x="143441" y="29566"/>
                      <a:pt x="151773" y="31275"/>
                    </a:cubicBezTo>
                    <a:lnTo>
                      <a:pt x="153843" y="31764"/>
                    </a:lnTo>
                    <a:cubicBezTo>
                      <a:pt x="162750" y="34173"/>
                      <a:pt x="170330" y="40033"/>
                      <a:pt x="174902" y="48048"/>
                    </a:cubicBezTo>
                    <a:cubicBezTo>
                      <a:pt x="184490" y="64732"/>
                      <a:pt x="178817" y="86027"/>
                      <a:pt x="162198" y="95729"/>
                    </a:cubicBezTo>
                    <a:lnTo>
                      <a:pt x="161605" y="96044"/>
                    </a:lnTo>
                    <a:lnTo>
                      <a:pt x="162225" y="96384"/>
                    </a:lnTo>
                    <a:cubicBezTo>
                      <a:pt x="178199" y="105725"/>
                      <a:pt x="184146" y="125882"/>
                      <a:pt x="175802" y="142398"/>
                    </a:cubicBezTo>
                    <a:lnTo>
                      <a:pt x="174920" y="144022"/>
                    </a:lnTo>
                    <a:cubicBezTo>
                      <a:pt x="170345" y="152048"/>
                      <a:pt x="162755" y="157916"/>
                      <a:pt x="153835" y="160322"/>
                    </a:cubicBezTo>
                    <a:cubicBezTo>
                      <a:pt x="144916" y="162729"/>
                      <a:pt x="135405" y="161475"/>
                      <a:pt x="127413" y="156839"/>
                    </a:cubicBezTo>
                    <a:lnTo>
                      <a:pt x="127151" y="156665"/>
                    </a:lnTo>
                    <a:lnTo>
                      <a:pt x="127169" y="157162"/>
                    </a:lnTo>
                    <a:cubicBezTo>
                      <a:pt x="127169" y="175772"/>
                      <a:pt x="112576" y="191113"/>
                      <a:pt x="93990" y="192044"/>
                    </a:cubicBezTo>
                    <a:lnTo>
                      <a:pt x="92244" y="192087"/>
                    </a:lnTo>
                    <a:cubicBezTo>
                      <a:pt x="72955" y="192087"/>
                      <a:pt x="57319" y="176451"/>
                      <a:pt x="57319" y="157162"/>
                    </a:cubicBezTo>
                    <a:lnTo>
                      <a:pt x="57327" y="156674"/>
                    </a:lnTo>
                    <a:lnTo>
                      <a:pt x="57074" y="156839"/>
                    </a:lnTo>
                    <a:cubicBezTo>
                      <a:pt x="49718" y="161111"/>
                      <a:pt x="41048" y="162528"/>
                      <a:pt x="32714" y="160821"/>
                    </a:cubicBezTo>
                    <a:lnTo>
                      <a:pt x="30653" y="160332"/>
                    </a:lnTo>
                    <a:cubicBezTo>
                      <a:pt x="21743" y="157926"/>
                      <a:pt x="14160" y="152065"/>
                      <a:pt x="9585" y="144048"/>
                    </a:cubicBezTo>
                    <a:cubicBezTo>
                      <a:pt x="0" y="127370"/>
                      <a:pt x="5665" y="106083"/>
                      <a:pt x="22271" y="96376"/>
                    </a:cubicBezTo>
                    <a:lnTo>
                      <a:pt x="22883" y="96044"/>
                    </a:lnTo>
                    <a:lnTo>
                      <a:pt x="22263" y="95712"/>
                    </a:lnTo>
                    <a:cubicBezTo>
                      <a:pt x="6289" y="86372"/>
                      <a:pt x="341" y="66214"/>
                      <a:pt x="8686" y="49698"/>
                    </a:cubicBezTo>
                    <a:lnTo>
                      <a:pt x="9559" y="48066"/>
                    </a:lnTo>
                    <a:cubicBezTo>
                      <a:pt x="14134" y="40032"/>
                      <a:pt x="21729" y="34160"/>
                      <a:pt x="30655" y="31753"/>
                    </a:cubicBezTo>
                    <a:cubicBezTo>
                      <a:pt x="39580" y="29346"/>
                      <a:pt x="49098" y="30604"/>
                      <a:pt x="57092" y="35248"/>
                    </a:cubicBezTo>
                    <a:lnTo>
                      <a:pt x="57319" y="35405"/>
                    </a:lnTo>
                    <a:lnTo>
                      <a:pt x="57319" y="34925"/>
                    </a:lnTo>
                    <a:cubicBezTo>
                      <a:pt x="57319" y="16315"/>
                      <a:pt x="71911" y="974"/>
                      <a:pt x="90497" y="44"/>
                    </a:cubicBezTo>
                    <a:close/>
                    <a:moveTo>
                      <a:pt x="92244" y="69850"/>
                    </a:moveTo>
                    <a:cubicBezTo>
                      <a:pt x="77777" y="69850"/>
                      <a:pt x="66050" y="81577"/>
                      <a:pt x="66050" y="96044"/>
                    </a:cubicBezTo>
                    <a:cubicBezTo>
                      <a:pt x="66050" y="110510"/>
                      <a:pt x="77777" y="122237"/>
                      <a:pt x="92244" y="122237"/>
                    </a:cubicBezTo>
                    <a:cubicBezTo>
                      <a:pt x="106710" y="122237"/>
                      <a:pt x="118437" y="110510"/>
                      <a:pt x="118437" y="96044"/>
                    </a:cubicBezTo>
                    <a:cubicBezTo>
                      <a:pt x="118437" y="81577"/>
                      <a:pt x="106710" y="69850"/>
                      <a:pt x="92244" y="69850"/>
                    </a:cubicBezTo>
                  </a:path>
                </a:pathLst>
              </a:custGeom>
              <a:solidFill>
                <a:srgbClr val="6F8F75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4725352" y="3103721"/>
                <a:ext cx="2472775" cy="2895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取自 · 江南初春的马兰草</a:t>
                </a: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4402455" y="3454718"/>
              <a:ext cx="1611630" cy="2743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五方正色之「春」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402455" y="3721418"/>
              <a:ext cx="2203132" cy="2743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代表万物初生、生生不息</a:t>
              </a:r>
            </a:p>
          </p:txBody>
        </p:sp>
        <p:sp>
          <p:nvSpPr>
            <p:cNvPr id="31" name="Rectangle 31"/>
            <p:cNvSpPr/>
            <p:nvPr/>
          </p:nvSpPr>
          <p:spPr>
            <a:xfrm>
              <a:off x="4419600" y="4076700"/>
              <a:ext cx="2971800" cy="9525"/>
            </a:xfrm>
            <a:prstGeom prst="rect">
              <a:avLst/>
            </a:prstGeom>
            <a:solidFill>
              <a:srgbClr val="D7CEB9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32" name="TextBox 32"/>
            <p:cNvSpPr txBox="1"/>
            <p:nvPr/>
          </p:nvSpPr>
          <p:spPr>
            <a:xfrm>
              <a:off x="4404360" y="4204335"/>
              <a:ext cx="2711958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i="1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黄青渐变 · 寓中华土地 · 生生不息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7753350" y="1657350"/>
            <a:ext cx="3924300" cy="3188494"/>
            <a:chOff x="7753350" y="1657350"/>
            <a:chExt cx="3924300" cy="3188494"/>
          </a:xfrm>
        </p:grpSpPr>
        <p:sp>
          <p:nvSpPr>
            <p:cNvPr id="34" name="Rectangle 34"/>
            <p:cNvSpPr/>
            <p:nvPr/>
          </p:nvSpPr>
          <p:spPr>
            <a:xfrm>
              <a:off x="7753350" y="1657350"/>
              <a:ext cx="3924300" cy="2971800"/>
            </a:xfrm>
            <a:prstGeom prst="rect">
              <a:avLst/>
            </a:prstGeom>
            <a:solidFill>
              <a:srgbClr val="EDE5D3"/>
            </a:solidFill>
            <a:ln w="9525">
              <a:solidFill>
                <a:srgbClr val="C99E62"/>
              </a:solidFill>
            </a:ln>
          </p:spPr>
        </p:sp>
        <p:pic>
          <p:nvPicPr>
            <p:cNvPr id="35" name="Image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0" y="1714500"/>
              <a:ext cx="3810000" cy="2857500"/>
            </a:xfrm>
            <a:prstGeom prst="rect">
              <a:avLst/>
            </a:prstGeom>
          </p:spPr>
        </p:pic>
        <p:sp>
          <p:nvSpPr>
            <p:cNvPr id="36" name="Rectangle 36"/>
            <p:cNvSpPr/>
            <p:nvPr/>
          </p:nvSpPr>
          <p:spPr>
            <a:xfrm>
              <a:off x="7753350" y="4572000"/>
              <a:ext cx="3924300" cy="266700"/>
            </a:xfrm>
            <a:prstGeom prst="rect">
              <a:avLst/>
            </a:prstGeom>
            <a:solidFill>
              <a:srgbClr val="3A3530"/>
            </a:solidFill>
            <a:ln>
              <a:noFill/>
            </a:ln>
          </p:spPr>
        </p:sp>
        <p:sp>
          <p:nvSpPr>
            <p:cNvPr id="37" name="TextBox 37"/>
            <p:cNvSpPr txBox="1"/>
            <p:nvPr/>
          </p:nvSpPr>
          <p:spPr>
            <a:xfrm>
              <a:off x="8919924" y="4647724"/>
              <a:ext cx="159115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F7F2E8"/>
                  </a:solidFill>
                  <a:latin typeface="Georgia"/>
                  <a:ea typeface="KaiTi"/>
                  <a:cs typeface="Georgia"/>
                </a:rPr>
                <a:t>李子柒与黄荣华协作吊染</a:t>
              </a: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571500" y="4953000"/>
            <a:ext cx="11049000" cy="1295400"/>
            <a:chOff x="571500" y="4953000"/>
            <a:chExt cx="11049000" cy="1295400"/>
          </a:xfrm>
        </p:grpSpPr>
        <p:sp>
          <p:nvSpPr>
            <p:cNvPr id="39" name="Freeform 39"/>
            <p:cNvSpPr/>
            <p:nvPr/>
          </p:nvSpPr>
          <p:spPr>
            <a:xfrm>
              <a:off x="571500" y="4953000"/>
              <a:ext cx="11049000" cy="1295400"/>
            </a:xfrm>
            <a:custGeom>
              <a:avLst/>
              <a:gdLst/>
              <a:ahLst/>
              <a:cxnLst/>
              <a:rect l="l" t="t" r="r" b="b"/>
              <a:pathLst>
                <a:path w="11049000" h="1295400">
                  <a:moveTo>
                    <a:pt x="95250" y="0"/>
                  </a:moveTo>
                  <a:lnTo>
                    <a:pt x="10953750" y="0"/>
                  </a:lnTo>
                  <a:cubicBezTo>
                    <a:pt x="11006355" y="0"/>
                    <a:pt x="11049000" y="42645"/>
                    <a:pt x="11049000" y="95250"/>
                  </a:cubicBezTo>
                  <a:lnTo>
                    <a:pt x="11049000" y="1200150"/>
                  </a:lnTo>
                  <a:cubicBezTo>
                    <a:pt x="11049000" y="1252755"/>
                    <a:pt x="11006355" y="1295400"/>
                    <a:pt x="10953750" y="1295400"/>
                  </a:cubicBezTo>
                  <a:lnTo>
                    <a:pt x="95250" y="1295400"/>
                  </a:lnTo>
                  <a:cubicBezTo>
                    <a:pt x="42645" y="1295400"/>
                    <a:pt x="0" y="1252755"/>
                    <a:pt x="0" y="12001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grpSp>
          <p:nvGrpSpPr>
            <p:cNvPr id="43" name="Group 43"/>
            <p:cNvGrpSpPr/>
            <p:nvPr/>
          </p:nvGrpSpPr>
          <p:grpSpPr>
            <a:xfrm>
              <a:off x="829866" y="5133975"/>
              <a:ext cx="7603569" cy="304800"/>
              <a:chOff x="829866" y="5133975"/>
              <a:chExt cx="7603569" cy="30480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829866" y="5140471"/>
                <a:ext cx="169069" cy="199263"/>
              </a:xfrm>
              <a:custGeom>
                <a:avLst/>
                <a:gdLst/>
                <a:ahLst/>
                <a:cxnLst/>
                <a:rect l="l" t="t" r="r" b="b"/>
                <a:pathLst>
                  <a:path w="169069" h="199263">
                    <a:moveTo>
                      <a:pt x="72228" y="6572"/>
                    </a:moveTo>
                    <a:cubicBezTo>
                      <a:pt x="69542" y="8254"/>
                      <a:pt x="67239" y="10480"/>
                      <a:pt x="65465" y="13106"/>
                    </a:cubicBezTo>
                    <a:lnTo>
                      <a:pt x="18869" y="82258"/>
                    </a:lnTo>
                    <a:cubicBezTo>
                      <a:pt x="0" y="113824"/>
                      <a:pt x="7249" y="153372"/>
                      <a:pt x="35700" y="176384"/>
                    </a:cubicBezTo>
                    <a:cubicBezTo>
                      <a:pt x="63979" y="199263"/>
                      <a:pt x="105099" y="199263"/>
                      <a:pt x="133369" y="176384"/>
                    </a:cubicBezTo>
                    <a:cubicBezTo>
                      <a:pt x="161820" y="153372"/>
                      <a:pt x="169069" y="113814"/>
                      <a:pt x="150466" y="82696"/>
                    </a:cubicBezTo>
                    <a:lnTo>
                      <a:pt x="103613" y="13106"/>
                    </a:lnTo>
                    <a:cubicBezTo>
                      <a:pt x="96736" y="2867"/>
                      <a:pt x="82734" y="0"/>
                      <a:pt x="72228" y="6572"/>
                    </a:cubicBezTo>
                    <a:close/>
                  </a:path>
                </a:pathLst>
              </a:custGeom>
              <a:solidFill>
                <a:srgbClr val="6B9AAE"/>
              </a:solidFill>
              <a:ln>
                <a:noFill/>
              </a:ln>
            </p:spPr>
          </p:sp>
          <p:sp>
            <p:nvSpPr>
              <p:cNvPr id="41" name="TextBox 41"/>
              <p:cNvSpPr txBox="1"/>
              <p:nvPr/>
            </p:nvSpPr>
            <p:spPr>
              <a:xfrm>
                <a:off x="1104900" y="5133975"/>
                <a:ext cx="2372892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手工吊染 · 水墨般过渡</a:t>
                </a:r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5623417" y="5182552"/>
                <a:ext cx="281001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zh-CN" sz="1050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容不得半点差错 · 耐心与技艺的双重考验</a:t>
                </a:r>
              </a:p>
            </p:txBody>
          </p:sp>
        </p:grpSp>
        <p:sp>
          <p:nvSpPr>
            <p:cNvPr id="44" name="Line 44"/>
            <p:cNvSpPr/>
            <p:nvPr/>
          </p:nvSpPr>
          <p:spPr>
            <a:xfrm>
              <a:off x="1333500" y="5762625"/>
              <a:ext cx="9525000" cy="9525"/>
            </a:xfrm>
            <a:custGeom>
              <a:avLst/>
              <a:gdLst/>
              <a:ahLst/>
              <a:cxnLst/>
              <a:rect l="l" t="t" r="r" b="b"/>
              <a:pathLst>
                <a:path w="9525000" h="9525">
                  <a:moveTo>
                    <a:pt x="0" y="0"/>
                  </a:moveTo>
                  <a:lnTo>
                    <a:pt x="9525000" y="0"/>
                  </a:lnTo>
                </a:path>
              </a:pathLst>
            </a:custGeom>
            <a:noFill/>
            <a:ln w="19050">
              <a:solidFill>
                <a:srgbClr val="D7CEB9"/>
              </a:solidFill>
            </a:ln>
          </p:spPr>
        </p:sp>
        <p:grpSp>
          <p:nvGrpSpPr>
            <p:cNvPr id="48" name="Group 48"/>
            <p:cNvGrpSpPr/>
            <p:nvPr/>
          </p:nvGrpSpPr>
          <p:grpSpPr>
            <a:xfrm>
              <a:off x="950214" y="5591175"/>
              <a:ext cx="766572" cy="609600"/>
              <a:chOff x="950214" y="5591175"/>
              <a:chExt cx="766572" cy="609600"/>
            </a:xfrm>
          </p:grpSpPr>
          <p:sp>
            <p:nvSpPr>
              <p:cNvPr id="45" name="Ellipse 45"/>
              <p:cNvSpPr/>
              <p:nvPr/>
            </p:nvSpPr>
            <p:spPr>
              <a:xfrm>
                <a:off x="1162050" y="5591175"/>
                <a:ext cx="342900" cy="34290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1251731" y="5696902"/>
                <a:ext cx="163537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01</a:t>
                </a:r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950214" y="5956935"/>
                <a:ext cx="76657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绳起布吊</a:t>
                </a:r>
              </a:p>
            </p:txBody>
          </p:sp>
        </p:grpSp>
        <p:grpSp>
          <p:nvGrpSpPr>
            <p:cNvPr id="52" name="Group 52"/>
            <p:cNvGrpSpPr/>
            <p:nvPr/>
          </p:nvGrpSpPr>
          <p:grpSpPr>
            <a:xfrm>
              <a:off x="3331464" y="5591175"/>
              <a:ext cx="766572" cy="609600"/>
              <a:chOff x="3331464" y="5591175"/>
              <a:chExt cx="766572" cy="609600"/>
            </a:xfrm>
          </p:grpSpPr>
          <p:sp>
            <p:nvSpPr>
              <p:cNvPr id="49" name="Ellipse 49"/>
              <p:cNvSpPr/>
              <p:nvPr/>
            </p:nvSpPr>
            <p:spPr>
              <a:xfrm>
                <a:off x="3543300" y="5591175"/>
                <a:ext cx="342900" cy="34290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</p:spPr>
          </p:sp>
          <p:sp>
            <p:nvSpPr>
              <p:cNvPr id="50" name="TextBox 50"/>
              <p:cNvSpPr txBox="1"/>
              <p:nvPr/>
            </p:nvSpPr>
            <p:spPr>
              <a:xfrm>
                <a:off x="3612854" y="5696902"/>
                <a:ext cx="20379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02</a:t>
                </a:r>
              </a:p>
            </p:txBody>
          </p:sp>
          <p:sp>
            <p:nvSpPr>
              <p:cNvPr id="51" name="TextBox 51"/>
              <p:cNvSpPr txBox="1"/>
              <p:nvPr/>
            </p:nvSpPr>
            <p:spPr>
              <a:xfrm>
                <a:off x="3331464" y="5956935"/>
                <a:ext cx="76657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浸入染料</a:t>
                </a:r>
              </a:p>
            </p:txBody>
          </p:sp>
        </p:grpSp>
        <p:grpSp>
          <p:nvGrpSpPr>
            <p:cNvPr id="56" name="Group 56"/>
            <p:cNvGrpSpPr/>
            <p:nvPr/>
          </p:nvGrpSpPr>
          <p:grpSpPr>
            <a:xfrm>
              <a:off x="5501088" y="5591175"/>
              <a:ext cx="1189825" cy="609600"/>
              <a:chOff x="5501088" y="5591175"/>
              <a:chExt cx="1189825" cy="609600"/>
            </a:xfrm>
          </p:grpSpPr>
          <p:sp>
            <p:nvSpPr>
              <p:cNvPr id="53" name="Ellipse 53"/>
              <p:cNvSpPr/>
              <p:nvPr/>
            </p:nvSpPr>
            <p:spPr>
              <a:xfrm>
                <a:off x="5924550" y="5591175"/>
                <a:ext cx="342900" cy="34290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</p:spPr>
          </p:sp>
          <p:sp>
            <p:nvSpPr>
              <p:cNvPr id="54" name="TextBox 54"/>
              <p:cNvSpPr txBox="1"/>
              <p:nvPr/>
            </p:nvSpPr>
            <p:spPr>
              <a:xfrm>
                <a:off x="5994104" y="5696902"/>
                <a:ext cx="20379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03</a:t>
                </a:r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5501088" y="5956935"/>
                <a:ext cx="1189825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30 秒拉 1 厘米</a:t>
                </a: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8093964" y="5591175"/>
              <a:ext cx="766572" cy="609600"/>
              <a:chOff x="8093964" y="5591175"/>
              <a:chExt cx="766572" cy="609600"/>
            </a:xfrm>
          </p:grpSpPr>
          <p:sp>
            <p:nvSpPr>
              <p:cNvPr id="57" name="Ellipse 57"/>
              <p:cNvSpPr/>
              <p:nvPr/>
            </p:nvSpPr>
            <p:spPr>
              <a:xfrm>
                <a:off x="8305800" y="5591175"/>
                <a:ext cx="342900" cy="342900"/>
              </a:xfrm>
              <a:prstGeom prst="ellipse">
                <a:avLst/>
              </a:prstGeom>
              <a:solidFill>
                <a:srgbClr val="6F8F75"/>
              </a:solidFill>
              <a:ln>
                <a:noFill/>
              </a:ln>
            </p:spPr>
          </p:sp>
          <p:sp>
            <p:nvSpPr>
              <p:cNvPr id="58" name="TextBox 58"/>
              <p:cNvSpPr txBox="1"/>
              <p:nvPr/>
            </p:nvSpPr>
            <p:spPr>
              <a:xfrm>
                <a:off x="8375354" y="5696902"/>
                <a:ext cx="20379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04</a:t>
                </a:r>
              </a:p>
            </p:txBody>
          </p:sp>
          <p:sp>
            <p:nvSpPr>
              <p:cNvPr id="59" name="TextBox 59"/>
              <p:cNvSpPr txBox="1"/>
              <p:nvPr/>
            </p:nvSpPr>
            <p:spPr>
              <a:xfrm>
                <a:off x="8093964" y="5956935"/>
                <a:ext cx="76657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多次升降</a:t>
                </a:r>
              </a:p>
            </p:txBody>
          </p:sp>
        </p:grpSp>
        <p:grpSp>
          <p:nvGrpSpPr>
            <p:cNvPr id="64" name="Group 64"/>
            <p:cNvGrpSpPr/>
            <p:nvPr/>
          </p:nvGrpSpPr>
          <p:grpSpPr>
            <a:xfrm>
              <a:off x="10475214" y="5591175"/>
              <a:ext cx="766572" cy="609600"/>
              <a:chOff x="10475214" y="5591175"/>
              <a:chExt cx="766572" cy="609600"/>
            </a:xfrm>
          </p:grpSpPr>
          <p:sp>
            <p:nvSpPr>
              <p:cNvPr id="61" name="Ellipse 61"/>
              <p:cNvSpPr/>
              <p:nvPr/>
            </p:nvSpPr>
            <p:spPr>
              <a:xfrm>
                <a:off x="10687050" y="5591175"/>
                <a:ext cx="342900" cy="342900"/>
              </a:xfrm>
              <a:prstGeom prst="ellipse">
                <a:avLst/>
              </a:prstGeom>
              <a:solidFill>
                <a:srgbClr val="6F8F75"/>
              </a:solidFill>
              <a:ln>
                <a:noFill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10756604" y="5696902"/>
                <a:ext cx="20379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05</a:t>
                </a:r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10475214" y="5956935"/>
                <a:ext cx="76657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丝滑渐变</a:t>
                </a:r>
              </a:p>
            </p:txBody>
          </p:sp>
        </p:grpSp>
        <p:sp>
          <p:nvSpPr>
            <p:cNvPr id="65" name="Polygon 65"/>
            <p:cNvSpPr/>
            <p:nvPr/>
          </p:nvSpPr>
          <p:spPr>
            <a:xfrm>
              <a:off x="2524125" y="571500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0" y="47625"/>
                  </a:moveTo>
                  <a:lnTo>
                    <a:pt x="95250" y="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rgbClr val="9B948B"/>
            </a:solidFill>
            <a:ln>
              <a:noFill/>
            </a:ln>
          </p:spPr>
        </p:sp>
        <p:sp>
          <p:nvSpPr>
            <p:cNvPr id="66" name="Polygon 66"/>
            <p:cNvSpPr/>
            <p:nvPr/>
          </p:nvSpPr>
          <p:spPr>
            <a:xfrm>
              <a:off x="4905375" y="571500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0" y="47625"/>
                  </a:moveTo>
                  <a:lnTo>
                    <a:pt x="95250" y="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rgbClr val="9B948B"/>
            </a:solidFill>
            <a:ln>
              <a:noFill/>
            </a:ln>
          </p:spPr>
        </p:sp>
        <p:sp>
          <p:nvSpPr>
            <p:cNvPr id="67" name="Polygon 67"/>
            <p:cNvSpPr/>
            <p:nvPr/>
          </p:nvSpPr>
          <p:spPr>
            <a:xfrm>
              <a:off x="7286625" y="571500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0" y="47625"/>
                  </a:moveTo>
                  <a:lnTo>
                    <a:pt x="95250" y="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rgbClr val="9B948B"/>
            </a:solidFill>
            <a:ln>
              <a:noFill/>
            </a:ln>
          </p:spPr>
        </p:sp>
        <p:sp>
          <p:nvSpPr>
            <p:cNvPr id="68" name="Polygon 68"/>
            <p:cNvSpPr/>
            <p:nvPr/>
          </p:nvSpPr>
          <p:spPr>
            <a:xfrm>
              <a:off x="9667875" y="571500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0" y="47625"/>
                  </a:moveTo>
                  <a:lnTo>
                    <a:pt x="95250" y="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rgbClr val="9B948B"/>
            </a:solidFill>
            <a:ln>
              <a:noFill/>
            </a:ln>
          </p:spPr>
        </p:sp>
      </p:grpSp>
      <p:grpSp>
        <p:nvGrpSpPr>
          <p:cNvPr id="73" name="Group 73"/>
          <p:cNvGrpSpPr/>
          <p:nvPr/>
        </p:nvGrpSpPr>
        <p:grpSpPr>
          <a:xfrm>
            <a:off x="560070" y="6572250"/>
            <a:ext cx="11071860" cy="276225"/>
            <a:chOff x="560070" y="6572250"/>
            <a:chExt cx="11071860" cy="276225"/>
          </a:xfrm>
        </p:grpSpPr>
        <p:sp>
          <p:nvSpPr>
            <p:cNvPr id="70" name="Line 70"/>
            <p:cNvSpPr/>
            <p:nvPr/>
          </p:nvSpPr>
          <p:spPr>
            <a:xfrm>
              <a:off x="571500" y="6572250"/>
              <a:ext cx="11049000" cy="9525"/>
            </a:xfrm>
            <a:custGeom>
              <a:avLst/>
              <a:gdLst/>
              <a:ahLst/>
              <a:cxnLst/>
              <a:rect l="l" t="t" r="r" b="b"/>
              <a:pathLst>
                <a:path w="11049000" h="9525">
                  <a:moveTo>
                    <a:pt x="0" y="0"/>
                  </a:moveTo>
                  <a:lnTo>
                    <a:pt x="11049000" y="0"/>
                  </a:lnTo>
                </a:path>
              </a:pathLst>
            </a:custGeom>
            <a:noFill/>
            <a:ln w="9525">
              <a:solidFill>
                <a:srgbClr val="D7CEB9"/>
              </a:solidFill>
            </a:ln>
          </p:spPr>
        </p:sp>
        <p:sp>
          <p:nvSpPr>
            <p:cNvPr id="71" name="TextBox 71"/>
            <p:cNvSpPr txBox="1"/>
            <p:nvPr/>
          </p:nvSpPr>
          <p:spPr>
            <a:xfrm>
              <a:off x="560070" y="6665595"/>
              <a:ext cx="1225582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裁云织月 · 草木成诗</a:t>
              </a:r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11201590" y="6665595"/>
              <a:ext cx="430340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0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03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0" y="571500"/>
            <a:ext cx="12192000" cy="1714500"/>
            <a:chOff x="0" y="571500"/>
            <a:chExt cx="12192000" cy="1714500"/>
          </a:xfrm>
        </p:grpSpPr>
        <p:pic>
          <p:nvPicPr>
            <p:cNvPr id="3" name="Imag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76262"/>
              <a:ext cx="12192000" cy="1704975"/>
            </a:xfrm>
            <a:prstGeom prst="rect">
              <a:avLst/>
            </a:prstGeom>
          </p:spPr>
        </p:pic>
        <p:sp>
          <p:nvSpPr>
            <p:cNvPr id="4" name="Rectangle 4"/>
            <p:cNvSpPr/>
            <p:nvPr/>
          </p:nvSpPr>
          <p:spPr>
            <a:xfrm>
              <a:off x="0" y="571500"/>
              <a:ext cx="12192000" cy="1714500"/>
            </a:xfrm>
            <a:prstGeom prst="rect">
              <a:avLst/>
            </a:prstGeom>
            <a:gradFill>
              <a:gsLst>
                <a:gs pos="0">
                  <a:srgbClr val="F7F2E8">
                    <a:alpha val="20000"/>
                  </a:srgbClr>
                </a:gs>
                <a:gs pos="100000">
                  <a:srgbClr val="F7F2E8">
                    <a:alpha val="85000"/>
                  </a:srgbClr>
                </a:gs>
              </a:gsLst>
              <a:lin ang="5400000" scaled="1"/>
            </a:gradFill>
            <a:ln>
              <a:noFill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558165" y="286702"/>
            <a:ext cx="1727835" cy="237173"/>
            <a:chOff x="558165" y="286702"/>
            <a:chExt cx="1727835" cy="237173"/>
          </a:xfrm>
        </p:grpSpPr>
        <p:sp>
          <p:nvSpPr>
            <p:cNvPr id="6" name="TextBox 6"/>
            <p:cNvSpPr txBox="1"/>
            <p:nvPr/>
          </p:nvSpPr>
          <p:spPr>
            <a:xfrm>
              <a:off x="558165" y="286702"/>
              <a:ext cx="158319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01 · 千年染技</a:t>
              </a:r>
            </a:p>
          </p:txBody>
        </p:sp>
        <p:sp>
          <p:nvSpPr>
            <p:cNvPr id="7" name="Line 7"/>
            <p:cNvSpPr/>
            <p:nvPr/>
          </p:nvSpPr>
          <p:spPr>
            <a:xfrm>
              <a:off x="571500" y="514350"/>
              <a:ext cx="1714500" cy="9525"/>
            </a:xfrm>
            <a:custGeom>
              <a:avLst/>
              <a:gdLst/>
              <a:ahLst/>
              <a:cxnLst/>
              <a:rect l="l" t="t" r="r" b="b"/>
              <a:pathLst>
                <a:path w="1714500" h="9525">
                  <a:moveTo>
                    <a:pt x="0" y="0"/>
                  </a:moveTo>
                  <a:lnTo>
                    <a:pt x="17145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33400" y="1485900"/>
            <a:ext cx="5205841" cy="757238"/>
            <a:chOff x="533400" y="1485900"/>
            <a:chExt cx="5205841" cy="757238"/>
          </a:xfrm>
        </p:grpSpPr>
        <p:sp>
          <p:nvSpPr>
            <p:cNvPr id="9" name="TextBox 9"/>
            <p:cNvSpPr txBox="1"/>
            <p:nvPr/>
          </p:nvSpPr>
          <p:spPr>
            <a:xfrm>
              <a:off x="533400" y="1485900"/>
              <a:ext cx="5205841" cy="609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00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染色之术 · 远始轩辕之世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54355" y="1968818"/>
              <a:ext cx="496347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史书载：「黄帝制玄冠黄裳，以草木之汁，染成文彩。」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005429" y="2142649"/>
            <a:ext cx="362745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75" i="1" dirty="0">
                <a:solidFill>
                  <a:srgbClr val="9B948B"/>
                </a:solidFill>
                <a:latin typeface="Georgia"/>
                <a:ea typeface="KaiTi"/>
                <a:cs typeface="Georgia"/>
              </a:rPr>
              <a:t>唐 · 张萱《捣练图》（局部） · 美国波士顿美术博物馆藏</a:t>
            </a:r>
          </a:p>
        </p:txBody>
      </p:sp>
      <p:grpSp>
        <p:nvGrpSpPr>
          <p:cNvPr id="59" name="Group 59"/>
          <p:cNvGrpSpPr/>
          <p:nvPr/>
        </p:nvGrpSpPr>
        <p:grpSpPr>
          <a:xfrm>
            <a:off x="476250" y="3238500"/>
            <a:ext cx="11239500" cy="2419350"/>
            <a:chOff x="476250" y="3238500"/>
            <a:chExt cx="11239500" cy="2419350"/>
          </a:xfrm>
        </p:grpSpPr>
        <p:sp>
          <p:nvSpPr>
            <p:cNvPr id="13" name="Line 13"/>
            <p:cNvSpPr/>
            <p:nvPr/>
          </p:nvSpPr>
          <p:spPr>
            <a:xfrm>
              <a:off x="857250" y="4381500"/>
              <a:ext cx="10477500" cy="9525"/>
            </a:xfrm>
            <a:custGeom>
              <a:avLst/>
              <a:gdLst/>
              <a:ahLst/>
              <a:cxnLst/>
              <a:rect l="l" t="t" r="r" b="b"/>
              <a:pathLst>
                <a:path w="10477500" h="9525">
                  <a:moveTo>
                    <a:pt x="0" y="0"/>
                  </a:moveTo>
                  <a:lnTo>
                    <a:pt x="104775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C99E62"/>
                  </a:gs>
                  <a:gs pos="50000">
                    <a:srgbClr val="6B9AAE"/>
                  </a:gs>
                  <a:gs pos="100000">
                    <a:srgbClr val="6F8F75"/>
                  </a:gs>
                </a:gsLst>
                <a:lin ang="0" scaled="1"/>
              </a:gradFill>
            </a:ln>
          </p:spPr>
        </p:sp>
        <p:grpSp>
          <p:nvGrpSpPr>
            <p:cNvPr id="22" name="Group 22"/>
            <p:cNvGrpSpPr/>
            <p:nvPr/>
          </p:nvGrpSpPr>
          <p:grpSpPr>
            <a:xfrm>
              <a:off x="476250" y="3238500"/>
              <a:ext cx="1714500" cy="1776412"/>
              <a:chOff x="476250" y="3238500"/>
              <a:chExt cx="1714500" cy="1776412"/>
            </a:xfrm>
          </p:grpSpPr>
          <p:sp>
            <p:nvSpPr>
              <p:cNvPr id="14" name="Ellipse 14"/>
              <p:cNvSpPr/>
              <p:nvPr/>
            </p:nvSpPr>
            <p:spPr>
              <a:xfrm>
                <a:off x="1143000" y="4191000"/>
                <a:ext cx="381000" cy="3810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C99E62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15" name="Ellipse 15"/>
              <p:cNvSpPr/>
              <p:nvPr/>
            </p:nvSpPr>
            <p:spPr>
              <a:xfrm>
                <a:off x="1247775" y="4295775"/>
                <a:ext cx="171450" cy="17145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</p:spPr>
          </p:sp>
          <p:sp>
            <p:nvSpPr>
              <p:cNvPr id="16" name="Freeform 16"/>
              <p:cNvSpPr/>
              <p:nvPr/>
            </p:nvSpPr>
            <p:spPr>
              <a:xfrm>
                <a:off x="476250" y="3238500"/>
                <a:ext cx="1714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857250">
                    <a:moveTo>
                      <a:pt x="76200" y="0"/>
                    </a:moveTo>
                    <a:lnTo>
                      <a:pt x="1638300" y="0"/>
                    </a:lnTo>
                    <a:cubicBezTo>
                      <a:pt x="1680384" y="0"/>
                      <a:pt x="1714500" y="34116"/>
                      <a:pt x="1714500" y="76200"/>
                    </a:cubicBezTo>
                    <a:lnTo>
                      <a:pt x="1714500" y="781050"/>
                    </a:lnTo>
                    <a:cubicBezTo>
                      <a:pt x="1714500" y="823134"/>
                      <a:pt x="1680384" y="857250"/>
                      <a:pt x="1638300" y="857250"/>
                    </a:cubicBezTo>
                    <a:lnTo>
                      <a:pt x="76200" y="857250"/>
                    </a:lnTo>
                    <a:cubicBezTo>
                      <a:pt x="34116" y="857250"/>
                      <a:pt x="0" y="823134"/>
                      <a:pt x="0" y="7810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D7CEB9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902303" y="3321368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C99E62"/>
                    </a:solidFill>
                    <a:latin typeface="Georgia"/>
                    <a:ea typeface="KaiTi"/>
                    <a:cs typeface="Georgia"/>
                  </a:rPr>
                  <a:t>轩辕之世</a:t>
                </a:r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1154906" y="3574256"/>
                <a:ext cx="357188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黄帝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908447" y="3764756"/>
                <a:ext cx="85010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制玄冠黄裳</a:t>
                </a:r>
              </a:p>
            </p:txBody>
          </p:sp>
          <p:sp>
            <p:nvSpPr>
              <p:cNvPr id="20" name="Line 20"/>
              <p:cNvSpPr/>
              <p:nvPr/>
            </p:nvSpPr>
            <p:spPr>
              <a:xfrm>
                <a:off x="1333500" y="4095750"/>
                <a:ext cx="9525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0">
                    <a:moveTo>
                      <a:pt x="0" y="95250"/>
                    </a:move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C99E62"/>
                </a:solidFill>
                <a:custDash>
                  <a:ds d="150000" sp="150000"/>
                </a:custDash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1166812" y="4801552"/>
                <a:ext cx="333375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起源</a:t>
                </a: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2952750" y="3944302"/>
              <a:ext cx="1714500" cy="1713548"/>
              <a:chOff x="2952750" y="3944302"/>
              <a:chExt cx="1714500" cy="1713548"/>
            </a:xfrm>
          </p:grpSpPr>
          <p:sp>
            <p:nvSpPr>
              <p:cNvPr id="23" name="Ellipse 23"/>
              <p:cNvSpPr/>
              <p:nvPr/>
            </p:nvSpPr>
            <p:spPr>
              <a:xfrm>
                <a:off x="3619500" y="4191000"/>
                <a:ext cx="381000" cy="3810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C99E62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24" name="Ellipse 24"/>
              <p:cNvSpPr/>
              <p:nvPr/>
            </p:nvSpPr>
            <p:spPr>
              <a:xfrm>
                <a:off x="3724275" y="4295775"/>
                <a:ext cx="171450" cy="17145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</p:spPr>
          </p:sp>
          <p:sp>
            <p:nvSpPr>
              <p:cNvPr id="25" name="Freeform 25"/>
              <p:cNvSpPr/>
              <p:nvPr/>
            </p:nvSpPr>
            <p:spPr>
              <a:xfrm>
                <a:off x="2952750" y="4705350"/>
                <a:ext cx="17145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952500">
                    <a:moveTo>
                      <a:pt x="76200" y="0"/>
                    </a:moveTo>
                    <a:lnTo>
                      <a:pt x="1638300" y="0"/>
                    </a:lnTo>
                    <a:cubicBezTo>
                      <a:pt x="1680384" y="0"/>
                      <a:pt x="1714500" y="34116"/>
                      <a:pt x="1714500" y="76200"/>
                    </a:cubicBezTo>
                    <a:lnTo>
                      <a:pt x="1714500" y="876300"/>
                    </a:lnTo>
                    <a:cubicBezTo>
                      <a:pt x="1714500" y="918384"/>
                      <a:pt x="1680384" y="952500"/>
                      <a:pt x="1638300" y="952500"/>
                    </a:cubicBezTo>
                    <a:lnTo>
                      <a:pt x="76200" y="952500"/>
                    </a:lnTo>
                    <a:cubicBezTo>
                      <a:pt x="34116" y="952500"/>
                      <a:pt x="0" y="918384"/>
                      <a:pt x="0" y="8763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D7CEB9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3585829" y="478821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C99E62"/>
                    </a:solidFill>
                    <a:latin typeface="Georgia"/>
                    <a:ea typeface="KaiTi"/>
                    <a:cs typeface="Georgia"/>
                  </a:rPr>
                  <a:t>西周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3220641" y="5079206"/>
                <a:ext cx="1178719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设专职「染人」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3146143" y="5304949"/>
                <a:ext cx="132771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染色之官 · 始有分职</a:t>
                </a:r>
              </a:p>
            </p:txBody>
          </p:sp>
          <p:sp>
            <p:nvSpPr>
              <p:cNvPr id="29" name="Line 29"/>
              <p:cNvSpPr/>
              <p:nvPr/>
            </p:nvSpPr>
            <p:spPr>
              <a:xfrm>
                <a:off x="3810000" y="4572000"/>
                <a:ext cx="9525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33350">
                    <a:moveTo>
                      <a:pt x="0" y="0"/>
                    </a:moveTo>
                    <a:lnTo>
                      <a:pt x="0" y="133350"/>
                    </a:lnTo>
                  </a:path>
                </a:pathLst>
              </a:custGeom>
              <a:noFill/>
              <a:ln w="19050">
                <a:solidFill>
                  <a:srgbClr val="C99E62"/>
                </a:solidFill>
                <a:custDash>
                  <a:ds d="150000" sp="150000"/>
                </a:custDash>
              </a:ln>
            </p:spPr>
          </p:sp>
          <p:sp>
            <p:nvSpPr>
              <p:cNvPr id="30" name="TextBox 30"/>
              <p:cNvSpPr txBox="1"/>
              <p:nvPr/>
            </p:nvSpPr>
            <p:spPr>
              <a:xfrm>
                <a:off x="3566636" y="3944302"/>
                <a:ext cx="486727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制度化</a:t>
                </a: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>
              <a:off x="5429250" y="3238500"/>
              <a:ext cx="1714500" cy="1776412"/>
              <a:chOff x="5429250" y="3238500"/>
              <a:chExt cx="1714500" cy="1776412"/>
            </a:xfrm>
          </p:grpSpPr>
          <p:sp>
            <p:nvSpPr>
              <p:cNvPr id="32" name="Ellipse 32"/>
              <p:cNvSpPr/>
              <p:nvPr/>
            </p:nvSpPr>
            <p:spPr>
              <a:xfrm>
                <a:off x="6096000" y="4191000"/>
                <a:ext cx="381000" cy="3810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6B9AAE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33" name="Ellipse 33"/>
              <p:cNvSpPr/>
              <p:nvPr/>
            </p:nvSpPr>
            <p:spPr>
              <a:xfrm>
                <a:off x="6200775" y="4295775"/>
                <a:ext cx="171450" cy="171450"/>
              </a:xfrm>
              <a:prstGeom prst="ellipse">
                <a:avLst/>
              </a:prstGeom>
              <a:solidFill>
                <a:srgbClr val="6B9AAE"/>
              </a:solidFill>
              <a:ln>
                <a:noFill/>
              </a:ln>
            </p:spPr>
          </p:sp>
          <p:sp>
            <p:nvSpPr>
              <p:cNvPr id="34" name="Freeform 34"/>
              <p:cNvSpPr/>
              <p:nvPr/>
            </p:nvSpPr>
            <p:spPr>
              <a:xfrm>
                <a:off x="5429250" y="3238500"/>
                <a:ext cx="1714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857250">
                    <a:moveTo>
                      <a:pt x="76200" y="0"/>
                    </a:moveTo>
                    <a:lnTo>
                      <a:pt x="1638300" y="0"/>
                    </a:lnTo>
                    <a:cubicBezTo>
                      <a:pt x="1680384" y="0"/>
                      <a:pt x="1714500" y="34116"/>
                      <a:pt x="1714500" y="76200"/>
                    </a:cubicBezTo>
                    <a:lnTo>
                      <a:pt x="1714500" y="781050"/>
                    </a:lnTo>
                    <a:cubicBezTo>
                      <a:pt x="1714500" y="823134"/>
                      <a:pt x="1680384" y="857250"/>
                      <a:pt x="1638300" y="857250"/>
                    </a:cubicBezTo>
                    <a:lnTo>
                      <a:pt x="76200" y="857250"/>
                    </a:lnTo>
                    <a:cubicBezTo>
                      <a:pt x="34116" y="857250"/>
                      <a:pt x="0" y="823134"/>
                      <a:pt x="0" y="7810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D7CEB9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6062329" y="332136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6B9AAE"/>
                    </a:solidFill>
                    <a:latin typeface="Georgia"/>
                    <a:ea typeface="KaiTi"/>
                    <a:cs typeface="Georgia"/>
                  </a:rPr>
                  <a:t>秦朝</a:t>
                </a:r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5779294" y="3574256"/>
                <a:ext cx="1014412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设「染色司」</a:t>
                </a: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5622643" y="3780949"/>
                <a:ext cx="132771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国家机构 · 统一规制</a:t>
                </a:r>
              </a:p>
            </p:txBody>
          </p:sp>
          <p:sp>
            <p:nvSpPr>
              <p:cNvPr id="38" name="Line 38"/>
              <p:cNvSpPr/>
              <p:nvPr/>
            </p:nvSpPr>
            <p:spPr>
              <a:xfrm>
                <a:off x="6286500" y="4095750"/>
                <a:ext cx="9525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0">
                    <a:moveTo>
                      <a:pt x="0" y="95250"/>
                    </a:move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6B9AAE"/>
                </a:solidFill>
                <a:custDash>
                  <a:ds d="150000" sp="150000"/>
                </a:custDash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6119812" y="4801552"/>
                <a:ext cx="333375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官营</a:t>
                </a:r>
              </a:p>
            </p:txBody>
          </p:sp>
        </p:grpSp>
        <p:grpSp>
          <p:nvGrpSpPr>
            <p:cNvPr id="49" name="Group 49"/>
            <p:cNvGrpSpPr/>
            <p:nvPr/>
          </p:nvGrpSpPr>
          <p:grpSpPr>
            <a:xfrm>
              <a:off x="7905750" y="3944302"/>
              <a:ext cx="1714500" cy="1713548"/>
              <a:chOff x="7905750" y="3944302"/>
              <a:chExt cx="1714500" cy="1713548"/>
            </a:xfrm>
          </p:grpSpPr>
          <p:sp>
            <p:nvSpPr>
              <p:cNvPr id="41" name="Ellipse 41"/>
              <p:cNvSpPr/>
              <p:nvPr/>
            </p:nvSpPr>
            <p:spPr>
              <a:xfrm>
                <a:off x="8572500" y="4191000"/>
                <a:ext cx="381000" cy="3810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6F8F75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42" name="Ellipse 42"/>
              <p:cNvSpPr/>
              <p:nvPr/>
            </p:nvSpPr>
            <p:spPr>
              <a:xfrm>
                <a:off x="8677275" y="4295775"/>
                <a:ext cx="171450" cy="171450"/>
              </a:xfrm>
              <a:prstGeom prst="ellipse">
                <a:avLst/>
              </a:prstGeom>
              <a:solidFill>
                <a:srgbClr val="6F8F75"/>
              </a:solidFill>
              <a:ln>
                <a:noFill/>
              </a:ln>
            </p:spPr>
          </p:sp>
          <p:sp>
            <p:nvSpPr>
              <p:cNvPr id="43" name="Freeform 43"/>
              <p:cNvSpPr/>
              <p:nvPr/>
            </p:nvSpPr>
            <p:spPr>
              <a:xfrm>
                <a:off x="7905750" y="4705350"/>
                <a:ext cx="17145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952500">
                    <a:moveTo>
                      <a:pt x="76200" y="0"/>
                    </a:moveTo>
                    <a:lnTo>
                      <a:pt x="1638300" y="0"/>
                    </a:lnTo>
                    <a:cubicBezTo>
                      <a:pt x="1680384" y="0"/>
                      <a:pt x="1714500" y="34116"/>
                      <a:pt x="1714500" y="76200"/>
                    </a:cubicBezTo>
                    <a:lnTo>
                      <a:pt x="1714500" y="876300"/>
                    </a:lnTo>
                    <a:cubicBezTo>
                      <a:pt x="1714500" y="918384"/>
                      <a:pt x="1680384" y="952500"/>
                      <a:pt x="1638300" y="952500"/>
                    </a:cubicBezTo>
                    <a:lnTo>
                      <a:pt x="76200" y="952500"/>
                    </a:lnTo>
                    <a:cubicBezTo>
                      <a:pt x="34116" y="952500"/>
                      <a:pt x="0" y="918384"/>
                      <a:pt x="0" y="8763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D7CEB9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44" name="TextBox 44"/>
              <p:cNvSpPr txBox="1"/>
              <p:nvPr/>
            </p:nvSpPr>
            <p:spPr>
              <a:xfrm>
                <a:off x="8538829" y="478821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6F8F75"/>
                    </a:solidFill>
                    <a:latin typeface="Georgia"/>
                    <a:ea typeface="KaiTi"/>
                    <a:cs typeface="Georgia"/>
                  </a:rPr>
                  <a:t>唐宋</a:t>
                </a:r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8337947" y="5079206"/>
                <a:ext cx="85010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设「染院」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8027944" y="5304949"/>
                <a:ext cx="1470112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宋徽宗御批 · 雨过天青</a:t>
                </a:r>
              </a:p>
            </p:txBody>
          </p:sp>
          <p:sp>
            <p:nvSpPr>
              <p:cNvPr id="47" name="Line 47"/>
              <p:cNvSpPr/>
              <p:nvPr/>
            </p:nvSpPr>
            <p:spPr>
              <a:xfrm>
                <a:off x="8763000" y="4572000"/>
                <a:ext cx="9525" cy="1333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33350">
                    <a:moveTo>
                      <a:pt x="0" y="0"/>
                    </a:moveTo>
                    <a:lnTo>
                      <a:pt x="0" y="133350"/>
                    </a:lnTo>
                  </a:path>
                </a:pathLst>
              </a:custGeom>
              <a:noFill/>
              <a:ln w="19050">
                <a:solidFill>
                  <a:srgbClr val="6F8F75"/>
                </a:solidFill>
                <a:custDash>
                  <a:ds d="150000" sp="150000"/>
                </a:custDash>
              </a:ln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8596312" y="3944302"/>
                <a:ext cx="333375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巅峰</a:t>
                </a:r>
              </a:p>
            </p:txBody>
          </p:sp>
        </p:grpSp>
        <p:grpSp>
          <p:nvGrpSpPr>
            <p:cNvPr id="58" name="Group 58"/>
            <p:cNvGrpSpPr/>
            <p:nvPr/>
          </p:nvGrpSpPr>
          <p:grpSpPr>
            <a:xfrm>
              <a:off x="10001250" y="3238500"/>
              <a:ext cx="1714500" cy="1776412"/>
              <a:chOff x="10001250" y="3238500"/>
              <a:chExt cx="1714500" cy="1776412"/>
            </a:xfrm>
          </p:grpSpPr>
          <p:sp>
            <p:nvSpPr>
              <p:cNvPr id="50" name="Ellipse 50"/>
              <p:cNvSpPr/>
              <p:nvPr/>
            </p:nvSpPr>
            <p:spPr>
              <a:xfrm>
                <a:off x="10668000" y="4191000"/>
                <a:ext cx="381000" cy="38100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B04A5C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51" name="Ellipse 51"/>
              <p:cNvSpPr/>
              <p:nvPr/>
            </p:nvSpPr>
            <p:spPr>
              <a:xfrm>
                <a:off x="10772775" y="4295775"/>
                <a:ext cx="171450" cy="171450"/>
              </a:xfrm>
              <a:prstGeom prst="ellipse">
                <a:avLst/>
              </a:prstGeom>
              <a:solidFill>
                <a:srgbClr val="B04A5C"/>
              </a:solidFill>
              <a:ln>
                <a:noFill/>
              </a:ln>
            </p:spPr>
          </p:sp>
          <p:sp>
            <p:nvSpPr>
              <p:cNvPr id="52" name="Freeform 52"/>
              <p:cNvSpPr/>
              <p:nvPr/>
            </p:nvSpPr>
            <p:spPr>
              <a:xfrm>
                <a:off x="10001250" y="3238500"/>
                <a:ext cx="1714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857250">
                    <a:moveTo>
                      <a:pt x="76200" y="0"/>
                    </a:moveTo>
                    <a:lnTo>
                      <a:pt x="1638300" y="0"/>
                    </a:lnTo>
                    <a:cubicBezTo>
                      <a:pt x="1680384" y="0"/>
                      <a:pt x="1714500" y="34116"/>
                      <a:pt x="1714500" y="76200"/>
                    </a:cubicBezTo>
                    <a:lnTo>
                      <a:pt x="1714500" y="781050"/>
                    </a:lnTo>
                    <a:cubicBezTo>
                      <a:pt x="1714500" y="823134"/>
                      <a:pt x="1680384" y="857250"/>
                      <a:pt x="1638300" y="857250"/>
                    </a:cubicBezTo>
                    <a:lnTo>
                      <a:pt x="76200" y="857250"/>
                    </a:lnTo>
                    <a:cubicBezTo>
                      <a:pt x="34116" y="857250"/>
                      <a:pt x="0" y="823134"/>
                      <a:pt x="0" y="7810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D7CEB9"/>
                </a:solidFill>
              </a:ln>
              <a:effectLst>
                <a:outerShdw blurRad="57150" dist="19050" dir="5400000" algn="ctr" rotWithShape="0">
                  <a:srgbClr val="000000">
                    <a:alpha val="18750"/>
                  </a:srgbClr>
                </a:outerShdw>
              </a:effectLst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10634329" y="3321368"/>
                <a:ext cx="44834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B04A5C"/>
                    </a:solidFill>
                    <a:latin typeface="Georgia"/>
                    <a:ea typeface="KaiTi"/>
                    <a:cs typeface="Georgia"/>
                  </a:rPr>
                  <a:t>明清</a:t>
                </a:r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10433447" y="3574256"/>
                <a:ext cx="85010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「蓝靛所」</a:t>
                </a:r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10134124" y="3780949"/>
                <a:ext cx="1448752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《天工开物》系统记载</a:t>
                </a:r>
              </a:p>
            </p:txBody>
          </p:sp>
          <p:sp>
            <p:nvSpPr>
              <p:cNvPr id="56" name="Line 56"/>
              <p:cNvSpPr/>
              <p:nvPr/>
            </p:nvSpPr>
            <p:spPr>
              <a:xfrm>
                <a:off x="10858500" y="4095750"/>
                <a:ext cx="9525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0">
                    <a:moveTo>
                      <a:pt x="0" y="95250"/>
                    </a:move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B04A5C"/>
                </a:solidFill>
                <a:custDash>
                  <a:ds d="150000" sp="150000"/>
                </a:custDash>
              </a:ln>
            </p:spPr>
          </p:sp>
          <p:sp>
            <p:nvSpPr>
              <p:cNvPr id="57" name="TextBox 57"/>
              <p:cNvSpPr txBox="1"/>
              <p:nvPr/>
            </p:nvSpPr>
            <p:spPr>
              <a:xfrm>
                <a:off x="10691812" y="4801552"/>
                <a:ext cx="333375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集成</a:t>
                </a:r>
              </a:p>
            </p:txBody>
          </p:sp>
        </p:grpSp>
      </p:grpSp>
      <p:grpSp>
        <p:nvGrpSpPr>
          <p:cNvPr id="62" name="Group 62"/>
          <p:cNvGrpSpPr/>
          <p:nvPr/>
        </p:nvGrpSpPr>
        <p:grpSpPr>
          <a:xfrm>
            <a:off x="593725" y="5943074"/>
            <a:ext cx="5964285" cy="300564"/>
            <a:chOff x="593725" y="5943074"/>
            <a:chExt cx="5964285" cy="300564"/>
          </a:xfrm>
        </p:grpSpPr>
        <p:sp>
          <p:nvSpPr>
            <p:cNvPr id="60" name="Freeform 60"/>
            <p:cNvSpPr/>
            <p:nvPr/>
          </p:nvSpPr>
          <p:spPr>
            <a:xfrm>
              <a:off x="593725" y="5943074"/>
              <a:ext cx="222250" cy="185172"/>
            </a:xfrm>
            <a:custGeom>
              <a:avLst/>
              <a:gdLst/>
              <a:ahLst/>
              <a:cxnLst/>
              <a:rect l="l" t="t" r="r" b="b"/>
              <a:pathLst>
                <a:path w="222250" h="185172">
                  <a:moveTo>
                    <a:pt x="216694" y="19478"/>
                  </a:moveTo>
                  <a:cubicBezTo>
                    <a:pt x="219728" y="21230"/>
                    <a:pt x="221759" y="24310"/>
                    <a:pt x="222172" y="27790"/>
                  </a:cubicBezTo>
                  <a:lnTo>
                    <a:pt x="222250" y="29101"/>
                  </a:lnTo>
                  <a:lnTo>
                    <a:pt x="222250" y="173563"/>
                  </a:lnTo>
                  <a:cubicBezTo>
                    <a:pt x="222250" y="177534"/>
                    <a:pt x="220132" y="181202"/>
                    <a:pt x="216694" y="183187"/>
                  </a:cubicBezTo>
                  <a:cubicBezTo>
                    <a:pt x="213255" y="185172"/>
                    <a:pt x="209019" y="185172"/>
                    <a:pt x="205581" y="183187"/>
                  </a:cubicBezTo>
                  <a:cubicBezTo>
                    <a:pt x="180014" y="168424"/>
                    <a:pt x="148786" y="167316"/>
                    <a:pt x="122238" y="180231"/>
                  </a:cubicBezTo>
                  <a:lnTo>
                    <a:pt x="122238" y="11610"/>
                  </a:lnTo>
                  <a:cubicBezTo>
                    <a:pt x="153319" y="0"/>
                    <a:pt x="187962" y="2886"/>
                    <a:pt x="216694" y="19478"/>
                  </a:cubicBezTo>
                  <a:moveTo>
                    <a:pt x="100012" y="11621"/>
                  </a:moveTo>
                  <a:lnTo>
                    <a:pt x="100024" y="180242"/>
                  </a:lnTo>
                  <a:cubicBezTo>
                    <a:pt x="74551" y="167842"/>
                    <a:pt x="44694" y="168325"/>
                    <a:pt x="19636" y="181542"/>
                  </a:cubicBezTo>
                  <a:lnTo>
                    <a:pt x="16002" y="183543"/>
                  </a:lnTo>
                  <a:lnTo>
                    <a:pt x="14857" y="184031"/>
                  </a:lnTo>
                  <a:lnTo>
                    <a:pt x="14313" y="184209"/>
                  </a:lnTo>
                  <a:lnTo>
                    <a:pt x="13091" y="184498"/>
                  </a:lnTo>
                  <a:lnTo>
                    <a:pt x="12413" y="184609"/>
                  </a:lnTo>
                  <a:lnTo>
                    <a:pt x="11112" y="184676"/>
                  </a:lnTo>
                  <a:lnTo>
                    <a:pt x="10646" y="184676"/>
                  </a:lnTo>
                  <a:lnTo>
                    <a:pt x="9423" y="184543"/>
                  </a:lnTo>
                  <a:lnTo>
                    <a:pt x="8568" y="184387"/>
                  </a:lnTo>
                  <a:lnTo>
                    <a:pt x="7368" y="184031"/>
                  </a:lnTo>
                  <a:lnTo>
                    <a:pt x="5967" y="183409"/>
                  </a:lnTo>
                  <a:lnTo>
                    <a:pt x="4912" y="182787"/>
                  </a:lnTo>
                  <a:lnTo>
                    <a:pt x="3923" y="182042"/>
                  </a:lnTo>
                  <a:lnTo>
                    <a:pt x="3256" y="181420"/>
                  </a:lnTo>
                  <a:lnTo>
                    <a:pt x="2445" y="180509"/>
                  </a:lnTo>
                  <a:lnTo>
                    <a:pt x="1734" y="179520"/>
                  </a:lnTo>
                  <a:lnTo>
                    <a:pt x="1489" y="179120"/>
                  </a:lnTo>
                  <a:lnTo>
                    <a:pt x="1133" y="178453"/>
                  </a:lnTo>
                  <a:lnTo>
                    <a:pt x="645" y="177308"/>
                  </a:lnTo>
                  <a:lnTo>
                    <a:pt x="467" y="176764"/>
                  </a:lnTo>
                  <a:lnTo>
                    <a:pt x="178" y="175542"/>
                  </a:lnTo>
                  <a:lnTo>
                    <a:pt x="67" y="174864"/>
                  </a:lnTo>
                  <a:lnTo>
                    <a:pt x="22" y="174319"/>
                  </a:lnTo>
                  <a:lnTo>
                    <a:pt x="0" y="29101"/>
                  </a:lnTo>
                  <a:cubicBezTo>
                    <a:pt x="0" y="25131"/>
                    <a:pt x="2118" y="21463"/>
                    <a:pt x="5556" y="19478"/>
                  </a:cubicBezTo>
                  <a:cubicBezTo>
                    <a:pt x="34290" y="2889"/>
                    <a:pt x="68933" y="8"/>
                    <a:pt x="100012" y="11621"/>
                  </a:cubicBezTo>
                </a:path>
              </a:pathLst>
            </a:custGeom>
            <a:solidFill>
              <a:srgbClr val="C99E62"/>
            </a:solidFill>
            <a:ln>
              <a:noFill/>
            </a:ln>
          </p:spPr>
        </p:sp>
        <p:sp>
          <p:nvSpPr>
            <p:cNvPr id="61" name="TextBox 61"/>
            <p:cNvSpPr txBox="1"/>
            <p:nvPr/>
          </p:nvSpPr>
          <p:spPr>
            <a:xfrm>
              <a:off x="973455" y="5969318"/>
              <a:ext cx="558455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典籍传承 · 《齐民要术》《天工开物》《考工记》《大明会典》</a:t>
              </a: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560070" y="6572250"/>
            <a:ext cx="11071860" cy="276225"/>
            <a:chOff x="560070" y="6572250"/>
            <a:chExt cx="11071860" cy="276225"/>
          </a:xfrm>
        </p:grpSpPr>
        <p:sp>
          <p:nvSpPr>
            <p:cNvPr id="63" name="Line 63"/>
            <p:cNvSpPr/>
            <p:nvPr/>
          </p:nvSpPr>
          <p:spPr>
            <a:xfrm>
              <a:off x="571500" y="6572250"/>
              <a:ext cx="11049000" cy="9525"/>
            </a:xfrm>
            <a:custGeom>
              <a:avLst/>
              <a:gdLst/>
              <a:ahLst/>
              <a:cxnLst/>
              <a:rect l="l" t="t" r="r" b="b"/>
              <a:pathLst>
                <a:path w="11049000" h="9525">
                  <a:moveTo>
                    <a:pt x="0" y="0"/>
                  </a:moveTo>
                  <a:lnTo>
                    <a:pt x="11049000" y="0"/>
                  </a:lnTo>
                </a:path>
              </a:pathLst>
            </a:custGeom>
            <a:noFill/>
            <a:ln w="9525">
              <a:solidFill>
                <a:srgbClr val="D7CEB9"/>
              </a:solidFill>
            </a:ln>
          </p:spPr>
        </p:sp>
        <p:sp>
          <p:nvSpPr>
            <p:cNvPr id="64" name="TextBox 64"/>
            <p:cNvSpPr txBox="1"/>
            <p:nvPr/>
          </p:nvSpPr>
          <p:spPr>
            <a:xfrm>
              <a:off x="560070" y="6665595"/>
              <a:ext cx="1225582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裁云织月 · 草木成诗</a:t>
              </a: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11201590" y="6665595"/>
              <a:ext cx="430340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0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04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5305" y="362902"/>
            <a:ext cx="5603605" cy="1099186"/>
            <a:chOff x="535305" y="362902"/>
            <a:chExt cx="5603605" cy="1099186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208159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02 · 草木之色（上）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2190750" cy="9525"/>
            </a:xfrm>
            <a:custGeom>
              <a:avLst/>
              <a:gdLst/>
              <a:ahLst/>
              <a:cxnLst/>
              <a:rect l="l" t="t" r="r" b="b"/>
              <a:pathLst>
                <a:path w="2190750" h="9525">
                  <a:moveTo>
                    <a:pt x="0" y="0"/>
                  </a:moveTo>
                  <a:lnTo>
                    <a:pt x="219075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5305" y="721042"/>
              <a:ext cx="5382604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染出自然万物 · 天光与报春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54355" y="1187768"/>
              <a:ext cx="558455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古人师法自然 · 从风雨日月、四季草木、花鸟鱼虫中为颜色取名</a:t>
              </a:r>
            </a:p>
          </p:txBody>
        </p:sp>
      </p:grpSp>
      <p:sp>
        <p:nvSpPr>
          <p:cNvPr id="8" name="Line 8"/>
          <p:cNvSpPr/>
          <p:nvPr/>
        </p:nvSpPr>
        <p:spPr>
          <a:xfrm>
            <a:off x="6096000" y="1714500"/>
            <a:ext cx="9525" cy="4572000"/>
          </a:xfrm>
          <a:custGeom>
            <a:avLst/>
            <a:gdLst/>
            <a:ahLst/>
            <a:cxnLst/>
            <a:rect l="l" t="t" r="r" b="b"/>
            <a:pathLst>
              <a:path w="9525" h="4572000">
                <a:moveTo>
                  <a:pt x="0" y="0"/>
                </a:moveTo>
                <a:lnTo>
                  <a:pt x="0" y="4572000"/>
                </a:lnTo>
              </a:path>
            </a:pathLst>
          </a:custGeom>
          <a:noFill/>
          <a:ln w="9525">
            <a:solidFill>
              <a:srgbClr val="D7CEB9"/>
            </a:solidFill>
            <a:prstDash val="dash"/>
          </a:ln>
        </p:spPr>
      </p:sp>
      <p:grpSp>
        <p:nvGrpSpPr>
          <p:cNvPr id="32" name="Group 32"/>
          <p:cNvGrpSpPr/>
          <p:nvPr/>
        </p:nvGrpSpPr>
        <p:grpSpPr>
          <a:xfrm>
            <a:off x="533400" y="1676400"/>
            <a:ext cx="5467350" cy="4305300"/>
            <a:chOff x="533400" y="1676400"/>
            <a:chExt cx="5467350" cy="4305300"/>
          </a:xfrm>
        </p:grpSpPr>
        <p:grpSp>
          <p:nvGrpSpPr>
            <p:cNvPr id="12" name="Group 12"/>
            <p:cNvGrpSpPr/>
            <p:nvPr/>
          </p:nvGrpSpPr>
          <p:grpSpPr>
            <a:xfrm>
              <a:off x="533400" y="1676400"/>
              <a:ext cx="2743200" cy="2226469"/>
              <a:chOff x="533400" y="1676400"/>
              <a:chExt cx="2743200" cy="2226469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53340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7AA4B6"/>
                </a:solidFill>
              </a:ln>
            </p:spPr>
          </p:sp>
          <p:pic>
            <p:nvPicPr>
              <p:cNvPr id="10" name="Image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150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11" name="TextBox 11"/>
              <p:cNvSpPr txBox="1"/>
              <p:nvPr/>
            </p:nvSpPr>
            <p:spPr>
              <a:xfrm>
                <a:off x="1241143" y="3704749"/>
                <a:ext cx="132771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宋 · 汝窑天青釉圆洗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524250" y="1714500"/>
              <a:ext cx="2476500" cy="1905000"/>
              <a:chOff x="3524250" y="1714500"/>
              <a:chExt cx="2476500" cy="1905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3524250" y="1714500"/>
                <a:ext cx="24765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476500" h="1905000">
                    <a:moveTo>
                      <a:pt x="38100" y="0"/>
                    </a:moveTo>
                    <a:lnTo>
                      <a:pt x="2438400" y="0"/>
                    </a:lnTo>
                    <a:cubicBezTo>
                      <a:pt x="2459442" y="0"/>
                      <a:pt x="2476500" y="17058"/>
                      <a:pt x="2476500" y="38100"/>
                    </a:cubicBezTo>
                    <a:lnTo>
                      <a:pt x="2476500" y="1866900"/>
                    </a:lnTo>
                    <a:cubicBezTo>
                      <a:pt x="2476500" y="1887942"/>
                      <a:pt x="2459442" y="1905000"/>
                      <a:pt x="24384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7AA4B6"/>
              </a:solidFill>
              <a:ln>
                <a:noFill/>
              </a:ln>
            </p:spPr>
          </p:sp>
          <p:sp>
            <p:nvSpPr>
              <p:cNvPr id="14" name="Rectangle 14"/>
              <p:cNvSpPr/>
              <p:nvPr/>
            </p:nvSpPr>
            <p:spPr>
              <a:xfrm>
                <a:off x="3619500" y="1809750"/>
                <a:ext cx="22860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4214527" y="2101215"/>
                <a:ext cx="1095946" cy="670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3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雨过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4214527" y="2577465"/>
                <a:ext cx="1095946" cy="670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3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天青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4476000" y="322849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#7AA4B6</a:t>
                </a: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609600" y="4208621"/>
              <a:ext cx="2107406" cy="794385"/>
              <a:chOff x="609600" y="4208621"/>
              <a:chExt cx="2107406" cy="794385"/>
            </a:xfrm>
          </p:grpSpPr>
          <p:grpSp>
            <p:nvGrpSpPr>
              <p:cNvPr id="21" name="Group 21"/>
              <p:cNvGrpSpPr/>
              <p:nvPr/>
            </p:nvGrpSpPr>
            <p:grpSpPr>
              <a:xfrm>
                <a:off x="609600" y="4238625"/>
                <a:ext cx="152400" cy="133919"/>
                <a:chOff x="609600" y="4238625"/>
                <a:chExt cx="152400" cy="133919"/>
              </a:xfrm>
            </p:grpSpPr>
            <p:sp>
              <p:nvSpPr>
                <p:cNvPr id="19" name="Freeform 19"/>
                <p:cNvSpPr/>
                <p:nvPr/>
              </p:nvSpPr>
              <p:spPr>
                <a:xfrm>
                  <a:off x="609600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6B9AAE"/>
                </a:solidFill>
                <a:ln>
                  <a:noFill/>
                </a:ln>
              </p:spPr>
            </p:sp>
            <p:sp>
              <p:nvSpPr>
                <p:cNvPr id="20" name="Freeform 20"/>
                <p:cNvSpPr/>
                <p:nvPr/>
              </p:nvSpPr>
              <p:spPr>
                <a:xfrm>
                  <a:off x="695325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6B9AAE"/>
                </a:solidFill>
                <a:ln>
                  <a:noFill/>
                </a:ln>
              </p:spPr>
            </p:sp>
          </p:grpSp>
          <p:sp>
            <p:nvSpPr>
              <p:cNvPr id="22" name="TextBox 22"/>
              <p:cNvSpPr txBox="1"/>
              <p:nvPr/>
            </p:nvSpPr>
            <p:spPr>
              <a:xfrm>
                <a:off x="877252" y="4208621"/>
                <a:ext cx="1565886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雨过天青云破处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877252" y="4475321"/>
                <a:ext cx="1565886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这般颜色做将来</a:t>
                </a:r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881062" y="4774406"/>
                <a:ext cx="1835944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宋徽宗 · 钦定青花瓷色</a:t>
                </a: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571500" y="5238750"/>
              <a:ext cx="5429250" cy="742950"/>
              <a:chOff x="571500" y="5238750"/>
              <a:chExt cx="5429250" cy="74295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571500" y="5238750"/>
                <a:ext cx="54292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429250" h="742950">
                    <a:moveTo>
                      <a:pt x="57150" y="0"/>
                    </a:moveTo>
                    <a:lnTo>
                      <a:pt x="5372100" y="0"/>
                    </a:lnTo>
                    <a:cubicBezTo>
                      <a:pt x="5403663" y="0"/>
                      <a:pt x="5429250" y="25587"/>
                      <a:pt x="5429250" y="57150"/>
                    </a:cubicBezTo>
                    <a:lnTo>
                      <a:pt x="5429250" y="685800"/>
                    </a:lnTo>
                    <a:cubicBezTo>
                      <a:pt x="5429250" y="717363"/>
                      <a:pt x="5403663" y="742950"/>
                      <a:pt x="53721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29" name="Group 29"/>
              <p:cNvGrpSpPr/>
              <p:nvPr/>
            </p:nvGrpSpPr>
            <p:grpSpPr>
              <a:xfrm>
                <a:off x="786805" y="5442601"/>
                <a:ext cx="1675138" cy="260493"/>
                <a:chOff x="786805" y="5442601"/>
                <a:chExt cx="1675138" cy="260493"/>
              </a:xfrm>
            </p:grpSpPr>
            <p:sp>
              <p:nvSpPr>
                <p:cNvPr id="27" name="Freeform 27"/>
                <p:cNvSpPr/>
                <p:nvPr/>
              </p:nvSpPr>
              <p:spPr>
                <a:xfrm>
                  <a:off x="786805" y="5442601"/>
                  <a:ext cx="140891" cy="16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91" h="166053">
                      <a:moveTo>
                        <a:pt x="60190" y="5477"/>
                      </a:moveTo>
                      <a:cubicBezTo>
                        <a:pt x="57952" y="6878"/>
                        <a:pt x="56032" y="8733"/>
                        <a:pt x="54554" y="10922"/>
                      </a:cubicBezTo>
                      <a:lnTo>
                        <a:pt x="15724" y="68548"/>
                      </a:lnTo>
                      <a:cubicBezTo>
                        <a:pt x="0" y="94853"/>
                        <a:pt x="6040" y="127810"/>
                        <a:pt x="29750" y="146987"/>
                      </a:cubicBezTo>
                      <a:cubicBezTo>
                        <a:pt x="53316" y="166053"/>
                        <a:pt x="87582" y="166053"/>
                        <a:pt x="111141" y="146987"/>
                      </a:cubicBezTo>
                      <a:cubicBezTo>
                        <a:pt x="134850" y="127810"/>
                        <a:pt x="140891" y="94845"/>
                        <a:pt x="125389" y="68913"/>
                      </a:cubicBezTo>
                      <a:lnTo>
                        <a:pt x="86344" y="10922"/>
                      </a:lnTo>
                      <a:cubicBezTo>
                        <a:pt x="80613" y="2389"/>
                        <a:pt x="68945" y="0"/>
                        <a:pt x="60190" y="5477"/>
                      </a:cubicBezTo>
                      <a:close/>
                    </a:path>
                  </a:pathLst>
                </a:custGeom>
                <a:solidFill>
                  <a:srgbClr val="6B9AAE"/>
                </a:solidFill>
                <a:ln>
                  <a:noFill/>
                </a:ln>
              </p:spPr>
            </p:sp>
            <p:sp>
              <p:nvSpPr>
                <p:cNvPr id="28" name="TextBox 28"/>
                <p:cNvSpPr txBox="1"/>
                <p:nvPr/>
              </p:nvSpPr>
              <p:spPr>
                <a:xfrm>
                  <a:off x="103155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蓝黄套染</a:t>
                  </a:r>
                </a:p>
              </p:txBody>
            </p:sp>
          </p:grpSp>
          <p:sp>
            <p:nvSpPr>
              <p:cNvPr id="30" name="TextBox 30"/>
              <p:cNvSpPr txBox="1"/>
              <p:nvPr/>
            </p:nvSpPr>
            <p:spPr>
              <a:xfrm>
                <a:off x="746760" y="5718810"/>
                <a:ext cx="292227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土靛 95% + 黄芩 5%，清透带朦胧诗意</a:t>
                </a:r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>
            <a:off x="6343650" y="1676400"/>
            <a:ext cx="5276850" cy="4305300"/>
            <a:chOff x="6343650" y="1676400"/>
            <a:chExt cx="5276850" cy="4305300"/>
          </a:xfrm>
        </p:grpSpPr>
        <p:grpSp>
          <p:nvGrpSpPr>
            <p:cNvPr id="36" name="Group 36"/>
            <p:cNvGrpSpPr/>
            <p:nvPr/>
          </p:nvGrpSpPr>
          <p:grpSpPr>
            <a:xfrm>
              <a:off x="6343650" y="1676400"/>
              <a:ext cx="2743200" cy="2226469"/>
              <a:chOff x="6343650" y="1676400"/>
              <a:chExt cx="2743200" cy="2226469"/>
            </a:xfrm>
          </p:grpSpPr>
          <p:sp>
            <p:nvSpPr>
              <p:cNvPr id="33" name="Rectangle 33"/>
              <p:cNvSpPr/>
              <p:nvPr/>
            </p:nvSpPr>
            <p:spPr>
              <a:xfrm>
                <a:off x="634365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B29A55"/>
                </a:solidFill>
              </a:ln>
            </p:spPr>
          </p:sp>
          <p:pic>
            <p:nvPicPr>
              <p:cNvPr id="34" name="Image 3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175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35" name="TextBox 35"/>
              <p:cNvSpPr txBox="1"/>
              <p:nvPr/>
            </p:nvSpPr>
            <p:spPr>
              <a:xfrm>
                <a:off x="7193792" y="3704749"/>
                <a:ext cx="1042916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苍黄 · 报春之色</a:t>
                </a:r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9334500" y="1714500"/>
              <a:ext cx="2286000" cy="1905000"/>
              <a:chOff x="9334500" y="1714500"/>
              <a:chExt cx="2286000" cy="1905000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9334500" y="1714500"/>
                <a:ext cx="22860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1905000">
                    <a:moveTo>
                      <a:pt x="38100" y="0"/>
                    </a:moveTo>
                    <a:lnTo>
                      <a:pt x="2247900" y="0"/>
                    </a:lnTo>
                    <a:cubicBezTo>
                      <a:pt x="2268942" y="0"/>
                      <a:pt x="2286000" y="17058"/>
                      <a:pt x="2286000" y="38100"/>
                    </a:cubicBezTo>
                    <a:lnTo>
                      <a:pt x="2286000" y="1866900"/>
                    </a:lnTo>
                    <a:cubicBezTo>
                      <a:pt x="2286000" y="1887942"/>
                      <a:pt x="2268942" y="1905000"/>
                      <a:pt x="22479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B29A55"/>
              </a:solidFill>
              <a:ln>
                <a:noFill/>
              </a:ln>
            </p:spPr>
          </p:sp>
          <p:sp>
            <p:nvSpPr>
              <p:cNvPr id="38" name="Rectangle 38"/>
              <p:cNvSpPr/>
              <p:nvPr/>
            </p:nvSpPr>
            <p:spPr>
              <a:xfrm>
                <a:off x="9429750" y="1809750"/>
                <a:ext cx="20955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9580816" y="2131695"/>
                <a:ext cx="1793367" cy="1097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54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苍黄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10191000" y="313324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#B29A55</a:t>
                </a:r>
              </a:p>
            </p:txBody>
          </p:sp>
        </p:grpSp>
        <p:grpSp>
          <p:nvGrpSpPr>
            <p:cNvPr id="48" name="Group 48"/>
            <p:cNvGrpSpPr/>
            <p:nvPr/>
          </p:nvGrpSpPr>
          <p:grpSpPr>
            <a:xfrm>
              <a:off x="6419850" y="4208621"/>
              <a:ext cx="2600324" cy="794385"/>
              <a:chOff x="6419850" y="4208621"/>
              <a:chExt cx="2600324" cy="794385"/>
            </a:xfrm>
          </p:grpSpPr>
          <p:grpSp>
            <p:nvGrpSpPr>
              <p:cNvPr id="44" name="Group 44"/>
              <p:cNvGrpSpPr/>
              <p:nvPr/>
            </p:nvGrpSpPr>
            <p:grpSpPr>
              <a:xfrm>
                <a:off x="6419850" y="4238625"/>
                <a:ext cx="152400" cy="133919"/>
                <a:chOff x="6419850" y="4238625"/>
                <a:chExt cx="152400" cy="133919"/>
              </a:xfrm>
            </p:grpSpPr>
            <p:sp>
              <p:nvSpPr>
                <p:cNvPr id="42" name="Freeform 42"/>
                <p:cNvSpPr/>
                <p:nvPr/>
              </p:nvSpPr>
              <p:spPr>
                <a:xfrm>
                  <a:off x="6419850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  <p:sp>
              <p:nvSpPr>
                <p:cNvPr id="43" name="Freeform 43"/>
                <p:cNvSpPr/>
                <p:nvPr/>
              </p:nvSpPr>
              <p:spPr>
                <a:xfrm>
                  <a:off x="6505575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</p:grpSp>
          <p:sp>
            <p:nvSpPr>
              <p:cNvPr id="45" name="TextBox 45"/>
              <p:cNvSpPr txBox="1"/>
              <p:nvPr/>
            </p:nvSpPr>
            <p:spPr>
              <a:xfrm>
                <a:off x="6687502" y="4208621"/>
                <a:ext cx="1784414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顾渚山中鸟如鸲鹆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6687502" y="4475321"/>
                <a:ext cx="2254247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苍黄色 · 曰「春起也」</a:t>
                </a:r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6691312" y="4774406"/>
                <a:ext cx="2328862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宋李昉《太平广记》 · 报春鸟</a:t>
                </a: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6381750" y="5238750"/>
              <a:ext cx="5238750" cy="742950"/>
              <a:chOff x="6381750" y="5238750"/>
              <a:chExt cx="5238750" cy="742950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6381750" y="5238750"/>
                <a:ext cx="52387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238750" h="742950">
                    <a:moveTo>
                      <a:pt x="57150" y="0"/>
                    </a:moveTo>
                    <a:lnTo>
                      <a:pt x="5181600" y="0"/>
                    </a:lnTo>
                    <a:cubicBezTo>
                      <a:pt x="5213163" y="0"/>
                      <a:pt x="5238750" y="25587"/>
                      <a:pt x="5238750" y="57150"/>
                    </a:cubicBezTo>
                    <a:lnTo>
                      <a:pt x="5238750" y="685800"/>
                    </a:lnTo>
                    <a:cubicBezTo>
                      <a:pt x="5238750" y="717363"/>
                      <a:pt x="5213163" y="742950"/>
                      <a:pt x="51816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52" name="Group 52"/>
              <p:cNvGrpSpPr/>
              <p:nvPr/>
            </p:nvGrpSpPr>
            <p:grpSpPr>
              <a:xfrm>
                <a:off x="6595925" y="5444014"/>
                <a:ext cx="1676268" cy="259080"/>
                <a:chOff x="6595925" y="5444014"/>
                <a:chExt cx="1676268" cy="259080"/>
              </a:xfrm>
            </p:grpSpPr>
            <p:sp>
              <p:nvSpPr>
                <p:cNvPr id="50" name="Freeform 50"/>
                <p:cNvSpPr/>
                <p:nvPr/>
              </p:nvSpPr>
              <p:spPr>
                <a:xfrm>
                  <a:off x="6595925" y="5453062"/>
                  <a:ext cx="143013" cy="151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13" h="151284">
                      <a:moveTo>
                        <a:pt x="575" y="89916"/>
                      </a:moveTo>
                      <a:lnTo>
                        <a:pt x="432" y="88582"/>
                      </a:lnTo>
                      <a:lnTo>
                        <a:pt x="400" y="88241"/>
                      </a:lnTo>
                      <a:cubicBezTo>
                        <a:pt x="125" y="85286"/>
                        <a:pt x="0" y="82319"/>
                        <a:pt x="27" y="79351"/>
                      </a:cubicBezTo>
                      <a:cubicBezTo>
                        <a:pt x="170" y="29424"/>
                        <a:pt x="34079" y="0"/>
                        <a:pt x="103214" y="0"/>
                      </a:cubicBezTo>
                      <a:lnTo>
                        <a:pt x="135075" y="0"/>
                      </a:lnTo>
                      <a:cubicBezTo>
                        <a:pt x="139459" y="0"/>
                        <a:pt x="143013" y="3554"/>
                        <a:pt x="143013" y="7938"/>
                      </a:cubicBezTo>
                      <a:lnTo>
                        <a:pt x="142997" y="24265"/>
                      </a:lnTo>
                      <a:cubicBezTo>
                        <a:pt x="139044" y="93329"/>
                        <a:pt x="105373" y="127000"/>
                        <a:pt x="47763" y="127000"/>
                      </a:cubicBezTo>
                      <a:lnTo>
                        <a:pt x="26879" y="127000"/>
                      </a:lnTo>
                      <a:cubicBezTo>
                        <a:pt x="25514" y="132510"/>
                        <a:pt x="24520" y="138105"/>
                        <a:pt x="23903" y="143748"/>
                      </a:cubicBezTo>
                      <a:cubicBezTo>
                        <a:pt x="23591" y="146567"/>
                        <a:pt x="21799" y="149005"/>
                        <a:pt x="19202" y="150144"/>
                      </a:cubicBezTo>
                      <a:cubicBezTo>
                        <a:pt x="16605" y="151284"/>
                        <a:pt x="13597" y="150951"/>
                        <a:pt x="11312" y="149271"/>
                      </a:cubicBezTo>
                      <a:cubicBezTo>
                        <a:pt x="9027" y="147592"/>
                        <a:pt x="7811" y="144821"/>
                        <a:pt x="8123" y="142002"/>
                      </a:cubicBezTo>
                      <a:cubicBezTo>
                        <a:pt x="9044" y="133705"/>
                        <a:pt x="10578" y="125907"/>
                        <a:pt x="12727" y="118610"/>
                      </a:cubicBezTo>
                      <a:lnTo>
                        <a:pt x="11790" y="117451"/>
                      </a:lnTo>
                      <a:lnTo>
                        <a:pt x="10139" y="115229"/>
                      </a:lnTo>
                      <a:lnTo>
                        <a:pt x="8893" y="113411"/>
                      </a:lnTo>
                      <a:lnTo>
                        <a:pt x="7448" y="111085"/>
                      </a:lnTo>
                      <a:lnTo>
                        <a:pt x="6671" y="109728"/>
                      </a:lnTo>
                      <a:lnTo>
                        <a:pt x="6155" y="108760"/>
                      </a:lnTo>
                      <a:cubicBezTo>
                        <a:pt x="4894" y="106364"/>
                        <a:pt x="3840" y="103865"/>
                        <a:pt x="3003" y="101290"/>
                      </a:cubicBezTo>
                      <a:lnTo>
                        <a:pt x="2432" y="99409"/>
                      </a:lnTo>
                      <a:lnTo>
                        <a:pt x="1757" y="96814"/>
                      </a:lnTo>
                      <a:lnTo>
                        <a:pt x="1305" y="94686"/>
                      </a:lnTo>
                      <a:lnTo>
                        <a:pt x="963" y="92766"/>
                      </a:lnTo>
                      <a:close/>
                      <a:moveTo>
                        <a:pt x="68353" y="56245"/>
                      </a:moveTo>
                      <a:cubicBezTo>
                        <a:pt x="45771" y="66286"/>
                        <a:pt x="29824" y="81089"/>
                        <a:pt x="19871" y="100560"/>
                      </a:cubicBezTo>
                      <a:cubicBezTo>
                        <a:pt x="20389" y="101619"/>
                        <a:pt x="20966" y="102677"/>
                        <a:pt x="21601" y="103735"/>
                      </a:cubicBezTo>
                      <a:lnTo>
                        <a:pt x="23069" y="105966"/>
                      </a:lnTo>
                      <a:lnTo>
                        <a:pt x="23625" y="106736"/>
                      </a:lnTo>
                      <a:cubicBezTo>
                        <a:pt x="24260" y="107603"/>
                        <a:pt x="24943" y="108474"/>
                        <a:pt x="25673" y="109347"/>
                      </a:cubicBezTo>
                      <a:lnTo>
                        <a:pt x="27237" y="111125"/>
                      </a:lnTo>
                      <a:lnTo>
                        <a:pt x="32388" y="111125"/>
                      </a:lnTo>
                      <a:cubicBezTo>
                        <a:pt x="40619" y="93099"/>
                        <a:pt x="54430" y="79804"/>
                        <a:pt x="74798" y="70755"/>
                      </a:cubicBezTo>
                      <a:cubicBezTo>
                        <a:pt x="78805" y="68975"/>
                        <a:pt x="80610" y="64284"/>
                        <a:pt x="78830" y="60277"/>
                      </a:cubicBezTo>
                      <a:cubicBezTo>
                        <a:pt x="77051" y="56271"/>
                        <a:pt x="72360" y="54465"/>
                        <a:pt x="68353" y="56245"/>
                      </a:cubicBezTo>
                    </a:path>
                  </a:pathLst>
                </a:custGeom>
                <a:solidFill>
                  <a:srgbClr val="C99E62"/>
                </a:solidFill>
                <a:ln>
                  <a:noFill/>
                </a:ln>
              </p:spPr>
            </p:sp>
            <p:sp>
              <p:nvSpPr>
                <p:cNvPr id="51" name="TextBox 51"/>
                <p:cNvSpPr txBox="1"/>
                <p:nvPr/>
              </p:nvSpPr>
              <p:spPr>
                <a:xfrm>
                  <a:off x="684180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双法可得</a:t>
                  </a:r>
                </a:p>
              </p:txBody>
            </p:sp>
          </p:grpSp>
          <p:sp>
            <p:nvSpPr>
              <p:cNvPr id="53" name="TextBox 53"/>
              <p:cNvSpPr txBox="1"/>
              <p:nvPr/>
            </p:nvSpPr>
            <p:spPr>
              <a:xfrm>
                <a:off x="6557010" y="5718810"/>
                <a:ext cx="3763518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大黄 + 苏木，蓝矾媒染；或赭石先染 + 黑茶套染</a:t>
                </a:r>
              </a:p>
            </p:txBody>
          </p:sp>
        </p:grpSp>
      </p:grpSp>
      <p:grpSp>
        <p:nvGrpSpPr>
          <p:cNvPr id="59" name="Group 59"/>
          <p:cNvGrpSpPr/>
          <p:nvPr/>
        </p:nvGrpSpPr>
        <p:grpSpPr>
          <a:xfrm>
            <a:off x="571500" y="6286500"/>
            <a:ext cx="11049000" cy="307181"/>
            <a:chOff x="571500" y="6286500"/>
            <a:chExt cx="11049000" cy="307181"/>
          </a:xfrm>
        </p:grpSpPr>
        <p:sp>
          <p:nvSpPr>
            <p:cNvPr id="56" name="Freeform 56"/>
            <p:cNvSpPr/>
            <p:nvPr/>
          </p:nvSpPr>
          <p:spPr>
            <a:xfrm>
              <a:off x="571500" y="6286500"/>
              <a:ext cx="11049000" cy="304800"/>
            </a:xfrm>
            <a:custGeom>
              <a:avLst/>
              <a:gdLst/>
              <a:ahLst/>
              <a:cxnLst/>
              <a:rect l="l" t="t" r="r" b="b"/>
              <a:pathLst>
                <a:path w="11049000" h="3048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52400"/>
                  </a:lnTo>
                  <a:cubicBezTo>
                    <a:pt x="11049000" y="236568"/>
                    <a:pt x="10980768" y="304800"/>
                    <a:pt x="10896600" y="304800"/>
                  </a:cubicBezTo>
                  <a:lnTo>
                    <a:pt x="152400" y="304800"/>
                  </a:lnTo>
                  <a:cubicBezTo>
                    <a:pt x="68232" y="304800"/>
                    <a:pt x="0" y="236568"/>
                    <a:pt x="0" y="1524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sp>
          <p:nvSpPr>
            <p:cNvPr id="57" name="TextBox 57"/>
            <p:cNvSpPr txBox="1"/>
            <p:nvPr/>
          </p:nvSpPr>
          <p:spPr>
            <a:xfrm>
              <a:off x="842962" y="6365081"/>
              <a:ext cx="4349829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古人采花果叶茎 · 浸染棉纱织布 · 每一种色彩，都源于大地</a:t>
              </a:r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10880931" y="6381274"/>
              <a:ext cx="4662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05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5305" y="362902"/>
            <a:ext cx="4071440" cy="1099186"/>
            <a:chOff x="535305" y="362902"/>
            <a:chExt cx="4071440" cy="1099186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208159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02 · 草木之色（下）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2190750" cy="9525"/>
            </a:xfrm>
            <a:custGeom>
              <a:avLst/>
              <a:gdLst/>
              <a:ahLst/>
              <a:cxnLst/>
              <a:rect l="l" t="t" r="r" b="b"/>
              <a:pathLst>
                <a:path w="2190750" h="9525">
                  <a:moveTo>
                    <a:pt x="0" y="0"/>
                  </a:moveTo>
                  <a:lnTo>
                    <a:pt x="219075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5305" y="721042"/>
              <a:ext cx="4071440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日暮云彩 · 露染青碧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54355" y="1187768"/>
              <a:ext cx="344528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一缕霞光 · 一夜朝露 · 皆可为颜色起名</a:t>
              </a:r>
            </a:p>
          </p:txBody>
        </p:sp>
      </p:grpSp>
      <p:sp>
        <p:nvSpPr>
          <p:cNvPr id="8" name="Line 8"/>
          <p:cNvSpPr/>
          <p:nvPr/>
        </p:nvSpPr>
        <p:spPr>
          <a:xfrm>
            <a:off x="6096000" y="1714500"/>
            <a:ext cx="9525" cy="4572000"/>
          </a:xfrm>
          <a:custGeom>
            <a:avLst/>
            <a:gdLst/>
            <a:ahLst/>
            <a:cxnLst/>
            <a:rect l="l" t="t" r="r" b="b"/>
            <a:pathLst>
              <a:path w="9525" h="4572000">
                <a:moveTo>
                  <a:pt x="0" y="0"/>
                </a:moveTo>
                <a:lnTo>
                  <a:pt x="0" y="4572000"/>
                </a:lnTo>
              </a:path>
            </a:pathLst>
          </a:custGeom>
          <a:noFill/>
          <a:ln w="9525">
            <a:solidFill>
              <a:srgbClr val="D7CEB9"/>
            </a:solidFill>
            <a:prstDash val="dash"/>
          </a:ln>
        </p:spPr>
      </p:sp>
      <p:grpSp>
        <p:nvGrpSpPr>
          <p:cNvPr id="30" name="Group 30"/>
          <p:cNvGrpSpPr/>
          <p:nvPr/>
        </p:nvGrpSpPr>
        <p:grpSpPr>
          <a:xfrm>
            <a:off x="533400" y="1676400"/>
            <a:ext cx="5467350" cy="4305300"/>
            <a:chOff x="533400" y="1676400"/>
            <a:chExt cx="5467350" cy="4305300"/>
          </a:xfrm>
        </p:grpSpPr>
        <p:grpSp>
          <p:nvGrpSpPr>
            <p:cNvPr id="12" name="Group 12"/>
            <p:cNvGrpSpPr/>
            <p:nvPr/>
          </p:nvGrpSpPr>
          <p:grpSpPr>
            <a:xfrm>
              <a:off x="533400" y="1676400"/>
              <a:ext cx="2743200" cy="2226469"/>
              <a:chOff x="533400" y="1676400"/>
              <a:chExt cx="2743200" cy="2226469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53340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7D6E74"/>
                </a:solidFill>
              </a:ln>
            </p:spPr>
          </p:sp>
          <p:pic>
            <p:nvPicPr>
              <p:cNvPr id="10" name="Image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150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11" name="TextBox 11"/>
              <p:cNvSpPr txBox="1"/>
              <p:nvPr/>
            </p:nvSpPr>
            <p:spPr>
              <a:xfrm>
                <a:off x="1241143" y="3704749"/>
                <a:ext cx="132771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暮云灰 · 暗紫红之灰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524250" y="1714500"/>
              <a:ext cx="2476500" cy="1905000"/>
              <a:chOff x="3524250" y="1714500"/>
              <a:chExt cx="2476500" cy="1905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3524250" y="1714500"/>
                <a:ext cx="24765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476500" h="1905000">
                    <a:moveTo>
                      <a:pt x="38100" y="0"/>
                    </a:moveTo>
                    <a:lnTo>
                      <a:pt x="2438400" y="0"/>
                    </a:lnTo>
                    <a:cubicBezTo>
                      <a:pt x="2459442" y="0"/>
                      <a:pt x="2476500" y="17058"/>
                      <a:pt x="2476500" y="38100"/>
                    </a:cubicBezTo>
                    <a:lnTo>
                      <a:pt x="2476500" y="1866900"/>
                    </a:lnTo>
                    <a:cubicBezTo>
                      <a:pt x="2476500" y="1887942"/>
                      <a:pt x="2459442" y="1905000"/>
                      <a:pt x="24384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7D6E74"/>
              </a:solidFill>
              <a:ln>
                <a:noFill/>
              </a:ln>
            </p:spPr>
          </p:sp>
          <p:sp>
            <p:nvSpPr>
              <p:cNvPr id="14" name="Rectangle 14"/>
              <p:cNvSpPr/>
              <p:nvPr/>
            </p:nvSpPr>
            <p:spPr>
              <a:xfrm>
                <a:off x="3619500" y="1809750"/>
                <a:ext cx="22860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4214527" y="2101215"/>
                <a:ext cx="1095946" cy="670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3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暮云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4467558" y="2577465"/>
                <a:ext cx="589883" cy="670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3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灰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4476000" y="322849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#7D6E74</a:t>
                </a: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585136" y="4208621"/>
              <a:ext cx="2649434" cy="794385"/>
              <a:chOff x="585136" y="4208621"/>
              <a:chExt cx="2649434" cy="794385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585136" y="4209974"/>
                <a:ext cx="191885" cy="199637"/>
              </a:xfrm>
              <a:custGeom>
                <a:avLst/>
                <a:gdLst/>
                <a:ahLst/>
                <a:cxnLst/>
                <a:rect l="l" t="t" r="r" b="b"/>
                <a:pathLst>
                  <a:path w="191885" h="199637">
                    <a:moveTo>
                      <a:pt x="100664" y="0"/>
                    </a:moveTo>
                    <a:cubicBezTo>
                      <a:pt x="52882" y="9"/>
                      <a:pt x="12500" y="35419"/>
                      <a:pt x="6250" y="82791"/>
                    </a:cubicBezTo>
                    <a:cubicBezTo>
                      <a:pt x="0" y="130163"/>
                      <a:pt x="29816" y="174835"/>
                      <a:pt x="75961" y="187236"/>
                    </a:cubicBezTo>
                    <a:cubicBezTo>
                      <a:pt x="122106" y="199637"/>
                      <a:pt x="170298" y="175930"/>
                      <a:pt x="188637" y="131807"/>
                    </a:cubicBezTo>
                    <a:cubicBezTo>
                      <a:pt x="191885" y="123996"/>
                      <a:pt x="184103" y="116148"/>
                      <a:pt x="176274" y="119329"/>
                    </a:cubicBezTo>
                    <a:cubicBezTo>
                      <a:pt x="148584" y="130546"/>
                      <a:pt x="116834" y="120389"/>
                      <a:pt x="100795" y="95184"/>
                    </a:cubicBezTo>
                    <a:cubicBezTo>
                      <a:pt x="84757" y="69978"/>
                      <a:pt x="89005" y="36915"/>
                      <a:pt x="110894" y="16583"/>
                    </a:cubicBezTo>
                    <a:lnTo>
                      <a:pt x="111628" y="15821"/>
                    </a:lnTo>
                    <a:cubicBezTo>
                      <a:pt x="116876" y="9820"/>
                      <a:pt x="112704" y="76"/>
                      <a:pt x="104408" y="76"/>
                    </a:cubicBezTo>
                    <a:lnTo>
                      <a:pt x="101874" y="76"/>
                    </a:lnTo>
                    <a:lnTo>
                      <a:pt x="101226" y="19"/>
                    </a:lnTo>
                    <a:lnTo>
                      <a:pt x="100655" y="0"/>
                    </a:lnTo>
                    <a:close/>
                  </a:path>
                </a:pathLst>
              </a:custGeom>
              <a:solidFill>
                <a:srgbClr val="7D6E74"/>
              </a:solidFill>
              <a:ln>
                <a:noFill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877252" y="42086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落日熔金 · 暮云合璧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877252" y="44753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千里烟波 · 暮霭沉沉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881062" y="4774406"/>
                <a:ext cx="2353508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李清照 · 柳永 · 写尽日暮云情</a:t>
                </a: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571500" y="5238750"/>
              <a:ext cx="5429250" cy="742950"/>
              <a:chOff x="571500" y="5238750"/>
              <a:chExt cx="5429250" cy="74295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571500" y="5238750"/>
                <a:ext cx="54292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429250" h="742950">
                    <a:moveTo>
                      <a:pt x="57150" y="0"/>
                    </a:moveTo>
                    <a:lnTo>
                      <a:pt x="5372100" y="0"/>
                    </a:lnTo>
                    <a:cubicBezTo>
                      <a:pt x="5403663" y="0"/>
                      <a:pt x="5429250" y="25587"/>
                      <a:pt x="5429250" y="57150"/>
                    </a:cubicBezTo>
                    <a:lnTo>
                      <a:pt x="5429250" y="685800"/>
                    </a:lnTo>
                    <a:cubicBezTo>
                      <a:pt x="5429250" y="717363"/>
                      <a:pt x="5403663" y="742950"/>
                      <a:pt x="53721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27" name="Group 27"/>
              <p:cNvGrpSpPr/>
              <p:nvPr/>
            </p:nvGrpSpPr>
            <p:grpSpPr>
              <a:xfrm>
                <a:off x="777875" y="5444014"/>
                <a:ext cx="1684068" cy="259080"/>
                <a:chOff x="777875" y="5444014"/>
                <a:chExt cx="1684068" cy="259080"/>
              </a:xfrm>
            </p:grpSpPr>
            <p:sp>
              <p:nvSpPr>
                <p:cNvPr id="25" name="Freeform 25"/>
                <p:cNvSpPr/>
                <p:nvPr/>
              </p:nvSpPr>
              <p:spPr>
                <a:xfrm>
                  <a:off x="777875" y="5445125"/>
                  <a:ext cx="158750" cy="158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50" h="158912">
                      <a:moveTo>
                        <a:pt x="79375" y="0"/>
                      </a:moveTo>
                      <a:cubicBezTo>
                        <a:pt x="123015" y="0"/>
                        <a:pt x="158750" y="31766"/>
                        <a:pt x="158750" y="71438"/>
                      </a:cubicBezTo>
                      <a:cubicBezTo>
                        <a:pt x="158750" y="82161"/>
                        <a:pt x="153987" y="92393"/>
                        <a:pt x="145621" y="99822"/>
                      </a:cubicBezTo>
                      <a:cubicBezTo>
                        <a:pt x="137446" y="107077"/>
                        <a:pt x="126476" y="111125"/>
                        <a:pt x="115094" y="111125"/>
                      </a:cubicBezTo>
                      <a:lnTo>
                        <a:pt x="95123" y="111125"/>
                      </a:lnTo>
                      <a:cubicBezTo>
                        <a:pt x="91480" y="111066"/>
                        <a:pt x="88264" y="113496"/>
                        <a:pt x="87326" y="117016"/>
                      </a:cubicBezTo>
                      <a:cubicBezTo>
                        <a:pt x="86387" y="120537"/>
                        <a:pt x="87966" y="124245"/>
                        <a:pt x="91154" y="126008"/>
                      </a:cubicBezTo>
                      <a:cubicBezTo>
                        <a:pt x="91710" y="126315"/>
                        <a:pt x="92227" y="126688"/>
                        <a:pt x="92694" y="127119"/>
                      </a:cubicBezTo>
                      <a:cubicBezTo>
                        <a:pt x="98259" y="132254"/>
                        <a:pt x="100076" y="140290"/>
                        <a:pt x="97262" y="147320"/>
                      </a:cubicBezTo>
                      <a:cubicBezTo>
                        <a:pt x="94449" y="154349"/>
                        <a:pt x="87588" y="158912"/>
                        <a:pt x="80018" y="158790"/>
                      </a:cubicBezTo>
                      <a:lnTo>
                        <a:pt x="78780" y="158718"/>
                      </a:lnTo>
                      <a:lnTo>
                        <a:pt x="79319" y="158750"/>
                      </a:lnTo>
                      <a:lnTo>
                        <a:pt x="77152" y="158718"/>
                      </a:lnTo>
                      <a:cubicBezTo>
                        <a:pt x="35084" y="157559"/>
                        <a:pt x="1191" y="123666"/>
                        <a:pt x="32" y="81598"/>
                      </a:cubicBezTo>
                      <a:lnTo>
                        <a:pt x="0" y="79375"/>
                      </a:lnTo>
                      <a:cubicBezTo>
                        <a:pt x="0" y="35536"/>
                        <a:pt x="35536" y="0"/>
                        <a:pt x="79375" y="0"/>
                      </a:cubicBezTo>
                      <a:moveTo>
                        <a:pt x="51594" y="51594"/>
                      </a:moveTo>
                      <a:cubicBezTo>
                        <a:pt x="43286" y="51591"/>
                        <a:pt x="36382" y="57994"/>
                        <a:pt x="35758" y="66278"/>
                      </a:cubicBezTo>
                      <a:lnTo>
                        <a:pt x="35719" y="67469"/>
                      </a:lnTo>
                      <a:cubicBezTo>
                        <a:pt x="35719" y="76236"/>
                        <a:pt x="42826" y="83344"/>
                        <a:pt x="51594" y="83344"/>
                      </a:cubicBezTo>
                      <a:cubicBezTo>
                        <a:pt x="60361" y="83344"/>
                        <a:pt x="67469" y="76236"/>
                        <a:pt x="67469" y="67469"/>
                      </a:cubicBezTo>
                      <a:cubicBezTo>
                        <a:pt x="67469" y="58701"/>
                        <a:pt x="60361" y="51594"/>
                        <a:pt x="51594" y="51594"/>
                      </a:cubicBezTo>
                      <a:moveTo>
                        <a:pt x="115094" y="51594"/>
                      </a:moveTo>
                      <a:cubicBezTo>
                        <a:pt x="106786" y="51591"/>
                        <a:pt x="99882" y="57994"/>
                        <a:pt x="99258" y="66278"/>
                      </a:cubicBezTo>
                      <a:lnTo>
                        <a:pt x="99219" y="67469"/>
                      </a:lnTo>
                      <a:cubicBezTo>
                        <a:pt x="99219" y="76236"/>
                        <a:pt x="106326" y="83344"/>
                        <a:pt x="115094" y="83344"/>
                      </a:cubicBezTo>
                      <a:cubicBezTo>
                        <a:pt x="123861" y="83344"/>
                        <a:pt x="130969" y="76236"/>
                        <a:pt x="130969" y="67469"/>
                      </a:cubicBezTo>
                      <a:cubicBezTo>
                        <a:pt x="130969" y="58701"/>
                        <a:pt x="123861" y="51594"/>
                        <a:pt x="115094" y="51594"/>
                      </a:cubicBezTo>
                      <a:moveTo>
                        <a:pt x="83344" y="27781"/>
                      </a:moveTo>
                      <a:cubicBezTo>
                        <a:pt x="75036" y="27779"/>
                        <a:pt x="68132" y="34181"/>
                        <a:pt x="67508" y="42466"/>
                      </a:cubicBezTo>
                      <a:lnTo>
                        <a:pt x="67469" y="43656"/>
                      </a:lnTo>
                      <a:cubicBezTo>
                        <a:pt x="67469" y="52424"/>
                        <a:pt x="74576" y="59531"/>
                        <a:pt x="83344" y="59531"/>
                      </a:cubicBezTo>
                      <a:cubicBezTo>
                        <a:pt x="92111" y="59531"/>
                        <a:pt x="99219" y="52424"/>
                        <a:pt x="99219" y="43656"/>
                      </a:cubicBezTo>
                      <a:cubicBezTo>
                        <a:pt x="99219" y="34889"/>
                        <a:pt x="92111" y="27781"/>
                        <a:pt x="83344" y="27781"/>
                      </a:cubicBezTo>
                    </a:path>
                  </a:pathLst>
                </a:custGeom>
                <a:solidFill>
                  <a:srgbClr val="7D6E74"/>
                </a:solidFill>
                <a:ln>
                  <a:noFill/>
                </a:ln>
              </p:spPr>
            </p:sp>
            <p:sp>
              <p:nvSpPr>
                <p:cNvPr id="26" name="TextBox 26"/>
                <p:cNvSpPr txBox="1"/>
                <p:nvPr/>
              </p:nvSpPr>
              <p:spPr>
                <a:xfrm>
                  <a:off x="103155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一染而成</a:t>
                  </a:r>
                </a:p>
              </p:txBody>
            </p:sp>
          </p:grpSp>
          <p:sp>
            <p:nvSpPr>
              <p:cNvPr id="28" name="TextBox 28"/>
              <p:cNvSpPr txBox="1"/>
              <p:nvPr/>
            </p:nvSpPr>
            <p:spPr>
              <a:xfrm>
                <a:off x="746760" y="5718810"/>
                <a:ext cx="318516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苏木为染料，以蓝矾和少许皂矾作媒染剂</a:t>
                </a:r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>
            <a:off x="6343650" y="1676400"/>
            <a:ext cx="5276850" cy="4305300"/>
            <a:chOff x="6343650" y="1676400"/>
            <a:chExt cx="5276850" cy="4305300"/>
          </a:xfrm>
        </p:grpSpPr>
        <p:grpSp>
          <p:nvGrpSpPr>
            <p:cNvPr id="34" name="Group 34"/>
            <p:cNvGrpSpPr/>
            <p:nvPr/>
          </p:nvGrpSpPr>
          <p:grpSpPr>
            <a:xfrm>
              <a:off x="6343650" y="1676400"/>
              <a:ext cx="2743200" cy="2226469"/>
              <a:chOff x="6343650" y="1676400"/>
              <a:chExt cx="2743200" cy="2226469"/>
            </a:xfrm>
          </p:grpSpPr>
          <p:sp>
            <p:nvSpPr>
              <p:cNvPr id="31" name="Rectangle 31"/>
              <p:cNvSpPr/>
              <p:nvPr/>
            </p:nvSpPr>
            <p:spPr>
              <a:xfrm>
                <a:off x="634365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8FB09A"/>
                </a:solidFill>
              </a:ln>
            </p:spPr>
          </p:sp>
          <p:pic>
            <p:nvPicPr>
              <p:cNvPr id="32" name="Image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175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33" name="TextBox 33"/>
              <p:cNvSpPr txBox="1"/>
              <p:nvPr/>
            </p:nvSpPr>
            <p:spPr>
              <a:xfrm>
                <a:off x="7122593" y="3704749"/>
                <a:ext cx="118531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天水碧 · 露染青碧</a:t>
                </a: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>
              <a:off x="9334500" y="1714500"/>
              <a:ext cx="2286000" cy="1905000"/>
              <a:chOff x="9334500" y="1714500"/>
              <a:chExt cx="2286000" cy="19050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9334500" y="1714500"/>
                <a:ext cx="22860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1905000">
                    <a:moveTo>
                      <a:pt x="38100" y="0"/>
                    </a:moveTo>
                    <a:lnTo>
                      <a:pt x="2247900" y="0"/>
                    </a:lnTo>
                    <a:cubicBezTo>
                      <a:pt x="2268942" y="0"/>
                      <a:pt x="2286000" y="17058"/>
                      <a:pt x="2286000" y="38100"/>
                    </a:cubicBezTo>
                    <a:lnTo>
                      <a:pt x="2286000" y="1866900"/>
                    </a:lnTo>
                    <a:cubicBezTo>
                      <a:pt x="2286000" y="1887942"/>
                      <a:pt x="2268942" y="1905000"/>
                      <a:pt x="22479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8FB09A"/>
              </a:solidFill>
              <a:ln>
                <a:noFill/>
              </a:ln>
            </p:spPr>
          </p:sp>
          <p:sp>
            <p:nvSpPr>
              <p:cNvPr id="36" name="Rectangle 36"/>
              <p:cNvSpPr/>
              <p:nvPr/>
            </p:nvSpPr>
            <p:spPr>
              <a:xfrm>
                <a:off x="9429750" y="1809750"/>
                <a:ext cx="20955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37" name="TextBox 37"/>
              <p:cNvSpPr txBox="1"/>
              <p:nvPr/>
            </p:nvSpPr>
            <p:spPr>
              <a:xfrm>
                <a:off x="9780080" y="2023110"/>
                <a:ext cx="1394841" cy="853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42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天水</a:t>
                </a:r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10102120" y="2594610"/>
                <a:ext cx="750761" cy="853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42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碧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10191000" y="3276124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#8FB09A</a:t>
                </a:r>
              </a:p>
            </p:txBody>
          </p:sp>
        </p:grpSp>
        <p:grpSp>
          <p:nvGrpSpPr>
            <p:cNvPr id="45" name="Group 45"/>
            <p:cNvGrpSpPr/>
            <p:nvPr/>
          </p:nvGrpSpPr>
          <p:grpSpPr>
            <a:xfrm>
              <a:off x="6411516" y="4207021"/>
              <a:ext cx="2797611" cy="795985"/>
              <a:chOff x="6411516" y="4207021"/>
              <a:chExt cx="2797611" cy="79598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6411516" y="4207021"/>
                <a:ext cx="169069" cy="199263"/>
              </a:xfrm>
              <a:custGeom>
                <a:avLst/>
                <a:gdLst/>
                <a:ahLst/>
                <a:cxnLst/>
                <a:rect l="l" t="t" r="r" b="b"/>
                <a:pathLst>
                  <a:path w="169069" h="199263">
                    <a:moveTo>
                      <a:pt x="72228" y="6572"/>
                    </a:moveTo>
                    <a:cubicBezTo>
                      <a:pt x="69542" y="8254"/>
                      <a:pt x="67239" y="10480"/>
                      <a:pt x="65465" y="13106"/>
                    </a:cubicBezTo>
                    <a:lnTo>
                      <a:pt x="18869" y="82258"/>
                    </a:lnTo>
                    <a:cubicBezTo>
                      <a:pt x="0" y="113824"/>
                      <a:pt x="7249" y="153372"/>
                      <a:pt x="35700" y="176384"/>
                    </a:cubicBezTo>
                    <a:cubicBezTo>
                      <a:pt x="63979" y="199263"/>
                      <a:pt x="105099" y="199263"/>
                      <a:pt x="133369" y="176384"/>
                    </a:cubicBezTo>
                    <a:cubicBezTo>
                      <a:pt x="161820" y="153372"/>
                      <a:pt x="169069" y="113814"/>
                      <a:pt x="150466" y="82696"/>
                    </a:cubicBezTo>
                    <a:lnTo>
                      <a:pt x="103613" y="13106"/>
                    </a:lnTo>
                    <a:cubicBezTo>
                      <a:pt x="96736" y="2867"/>
                      <a:pt x="82734" y="0"/>
                      <a:pt x="72228" y="6572"/>
                    </a:cubicBezTo>
                    <a:close/>
                  </a:path>
                </a:pathLst>
              </a:custGeom>
              <a:solidFill>
                <a:srgbClr val="6F8F75"/>
              </a:solidFill>
              <a:ln>
                <a:noFill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6687502" y="4208621"/>
                <a:ext cx="2254247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南唐后主妃 · 露宿丝帛</a:t>
                </a:r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6687502" y="44753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一夜露色 · 青翠欲滴</a:t>
                </a:r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6691312" y="4774406"/>
                <a:ext cx="2517815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《宋史 · 南唐世家》 · 李煜命名</a:t>
                </a: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6381750" y="5238750"/>
              <a:ext cx="5238750" cy="742950"/>
              <a:chOff x="6381750" y="5238750"/>
              <a:chExt cx="5238750" cy="742950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6381750" y="5238750"/>
                <a:ext cx="52387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238750" h="742950">
                    <a:moveTo>
                      <a:pt x="57150" y="0"/>
                    </a:moveTo>
                    <a:lnTo>
                      <a:pt x="5181600" y="0"/>
                    </a:lnTo>
                    <a:cubicBezTo>
                      <a:pt x="5213163" y="0"/>
                      <a:pt x="5238750" y="25587"/>
                      <a:pt x="5238750" y="57150"/>
                    </a:cubicBezTo>
                    <a:lnTo>
                      <a:pt x="5238750" y="685800"/>
                    </a:lnTo>
                    <a:cubicBezTo>
                      <a:pt x="5238750" y="717363"/>
                      <a:pt x="5213163" y="742950"/>
                      <a:pt x="51816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52" name="Group 52"/>
              <p:cNvGrpSpPr/>
              <p:nvPr/>
            </p:nvGrpSpPr>
            <p:grpSpPr>
              <a:xfrm>
                <a:off x="6585482" y="5444014"/>
                <a:ext cx="1686711" cy="259080"/>
                <a:chOff x="6585482" y="5444014"/>
                <a:chExt cx="1686711" cy="259080"/>
              </a:xfrm>
            </p:grpSpPr>
            <p:grpSp>
              <p:nvGrpSpPr>
                <p:cNvPr id="50" name="Group 50"/>
                <p:cNvGrpSpPr/>
                <p:nvPr/>
              </p:nvGrpSpPr>
              <p:grpSpPr>
                <a:xfrm>
                  <a:off x="6585482" y="5450419"/>
                  <a:ext cx="156098" cy="148161"/>
                  <a:chOff x="6585482" y="5450419"/>
                  <a:chExt cx="156098" cy="148161"/>
                </a:xfrm>
              </p:grpSpPr>
              <p:sp>
                <p:nvSpPr>
                  <p:cNvPr id="47" name="Freeform 47"/>
                  <p:cNvSpPr/>
                  <p:nvPr/>
                </p:nvSpPr>
                <p:spPr>
                  <a:xfrm>
                    <a:off x="6691312" y="5545669"/>
                    <a:ext cx="50268" cy="529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268" h="52911">
                        <a:moveTo>
                          <a:pt x="7938" y="34393"/>
                        </a:moveTo>
                        <a:cubicBezTo>
                          <a:pt x="3554" y="34393"/>
                          <a:pt x="0" y="30839"/>
                          <a:pt x="0" y="26456"/>
                        </a:cubicBezTo>
                        <a:cubicBezTo>
                          <a:pt x="0" y="22072"/>
                          <a:pt x="3554" y="18518"/>
                          <a:pt x="7938" y="18518"/>
                        </a:cubicBezTo>
                        <a:cubicBezTo>
                          <a:pt x="12321" y="18518"/>
                          <a:pt x="15875" y="14964"/>
                          <a:pt x="15875" y="10581"/>
                        </a:cubicBezTo>
                        <a:cubicBezTo>
                          <a:pt x="15875" y="0"/>
                          <a:pt x="31750" y="0"/>
                          <a:pt x="31750" y="10581"/>
                        </a:cubicBezTo>
                        <a:cubicBezTo>
                          <a:pt x="31750" y="14964"/>
                          <a:pt x="35304" y="18518"/>
                          <a:pt x="39687" y="18518"/>
                        </a:cubicBezTo>
                        <a:cubicBezTo>
                          <a:pt x="50268" y="18518"/>
                          <a:pt x="50268" y="34393"/>
                          <a:pt x="39687" y="34393"/>
                        </a:cubicBezTo>
                        <a:cubicBezTo>
                          <a:pt x="35304" y="34393"/>
                          <a:pt x="31750" y="37947"/>
                          <a:pt x="31750" y="42331"/>
                        </a:cubicBezTo>
                        <a:cubicBezTo>
                          <a:pt x="31750" y="52911"/>
                          <a:pt x="15875" y="52911"/>
                          <a:pt x="15875" y="42331"/>
                        </a:cubicBezTo>
                        <a:cubicBezTo>
                          <a:pt x="15875" y="37947"/>
                          <a:pt x="12321" y="34393"/>
                          <a:pt x="7938" y="34393"/>
                        </a:cubicBezTo>
                      </a:path>
                    </a:pathLst>
                  </a:custGeom>
                  <a:solidFill>
                    <a:srgbClr val="6F8F75"/>
                  </a:solidFill>
                  <a:ln>
                    <a:noFill/>
                  </a:ln>
                </p:spPr>
              </p:sp>
              <p:sp>
                <p:nvSpPr>
                  <p:cNvPr id="48" name="Freeform 48"/>
                  <p:cNvSpPr/>
                  <p:nvPr/>
                </p:nvSpPr>
                <p:spPr>
                  <a:xfrm>
                    <a:off x="6585482" y="5466294"/>
                    <a:ext cx="116411" cy="1137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411" h="113768">
                        <a:moveTo>
                          <a:pt x="10581" y="50268"/>
                        </a:moveTo>
                        <a:cubicBezTo>
                          <a:pt x="32499" y="50268"/>
                          <a:pt x="50268" y="32499"/>
                          <a:pt x="50268" y="10581"/>
                        </a:cubicBezTo>
                        <a:cubicBezTo>
                          <a:pt x="50268" y="0"/>
                          <a:pt x="66143" y="0"/>
                          <a:pt x="66143" y="10581"/>
                        </a:cubicBezTo>
                        <a:cubicBezTo>
                          <a:pt x="66143" y="32499"/>
                          <a:pt x="83912" y="50268"/>
                          <a:pt x="105831" y="50268"/>
                        </a:cubicBezTo>
                        <a:cubicBezTo>
                          <a:pt x="116411" y="50268"/>
                          <a:pt x="116411" y="66143"/>
                          <a:pt x="105831" y="66143"/>
                        </a:cubicBezTo>
                        <a:cubicBezTo>
                          <a:pt x="83912" y="66143"/>
                          <a:pt x="66143" y="83912"/>
                          <a:pt x="66143" y="105831"/>
                        </a:cubicBezTo>
                        <a:cubicBezTo>
                          <a:pt x="66143" y="110214"/>
                          <a:pt x="62589" y="113768"/>
                          <a:pt x="58206" y="113768"/>
                        </a:cubicBezTo>
                        <a:cubicBezTo>
                          <a:pt x="53822" y="113768"/>
                          <a:pt x="50268" y="110214"/>
                          <a:pt x="50268" y="105831"/>
                        </a:cubicBezTo>
                        <a:cubicBezTo>
                          <a:pt x="50268" y="83912"/>
                          <a:pt x="32499" y="66143"/>
                          <a:pt x="10581" y="66143"/>
                        </a:cubicBezTo>
                        <a:cubicBezTo>
                          <a:pt x="0" y="66143"/>
                          <a:pt x="0" y="50268"/>
                          <a:pt x="10581" y="50268"/>
                        </a:cubicBezTo>
                      </a:path>
                    </a:pathLst>
                  </a:custGeom>
                  <a:solidFill>
                    <a:srgbClr val="6F8F75"/>
                  </a:solidFill>
                  <a:ln>
                    <a:noFill/>
                  </a:ln>
                </p:spPr>
              </p:sp>
              <p:sp>
                <p:nvSpPr>
                  <p:cNvPr id="49" name="Freeform 49"/>
                  <p:cNvSpPr/>
                  <p:nvPr/>
                </p:nvSpPr>
                <p:spPr>
                  <a:xfrm>
                    <a:off x="6691312" y="5450419"/>
                    <a:ext cx="50268" cy="529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268" h="52911">
                        <a:moveTo>
                          <a:pt x="7938" y="34393"/>
                        </a:moveTo>
                        <a:cubicBezTo>
                          <a:pt x="3554" y="34393"/>
                          <a:pt x="0" y="30839"/>
                          <a:pt x="0" y="26456"/>
                        </a:cubicBezTo>
                        <a:cubicBezTo>
                          <a:pt x="0" y="22072"/>
                          <a:pt x="3554" y="18518"/>
                          <a:pt x="7938" y="18518"/>
                        </a:cubicBezTo>
                        <a:cubicBezTo>
                          <a:pt x="12321" y="18518"/>
                          <a:pt x="15875" y="14964"/>
                          <a:pt x="15875" y="10581"/>
                        </a:cubicBezTo>
                        <a:cubicBezTo>
                          <a:pt x="15875" y="0"/>
                          <a:pt x="31750" y="0"/>
                          <a:pt x="31750" y="10581"/>
                        </a:cubicBezTo>
                        <a:cubicBezTo>
                          <a:pt x="31750" y="14964"/>
                          <a:pt x="35304" y="18518"/>
                          <a:pt x="39687" y="18518"/>
                        </a:cubicBezTo>
                        <a:cubicBezTo>
                          <a:pt x="50268" y="18518"/>
                          <a:pt x="50268" y="34393"/>
                          <a:pt x="39687" y="34393"/>
                        </a:cubicBezTo>
                        <a:cubicBezTo>
                          <a:pt x="35304" y="34393"/>
                          <a:pt x="31750" y="37947"/>
                          <a:pt x="31750" y="42331"/>
                        </a:cubicBezTo>
                        <a:cubicBezTo>
                          <a:pt x="31750" y="52911"/>
                          <a:pt x="15875" y="52911"/>
                          <a:pt x="15875" y="42331"/>
                        </a:cubicBezTo>
                        <a:cubicBezTo>
                          <a:pt x="15875" y="37947"/>
                          <a:pt x="12321" y="34393"/>
                          <a:pt x="7938" y="34393"/>
                        </a:cubicBezTo>
                      </a:path>
                    </a:pathLst>
                  </a:custGeom>
                  <a:solidFill>
                    <a:srgbClr val="6F8F75"/>
                  </a:solidFill>
                  <a:ln>
                    <a:noFill/>
                  </a:ln>
                </p:spPr>
              </p:sp>
            </p:grpSp>
            <p:sp>
              <p:nvSpPr>
                <p:cNvPr id="51" name="TextBox 51"/>
                <p:cNvSpPr txBox="1"/>
                <p:nvPr/>
              </p:nvSpPr>
              <p:spPr>
                <a:xfrm>
                  <a:off x="684180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黄青之微</a:t>
                  </a:r>
                </a:p>
              </p:txBody>
            </p:sp>
          </p:grpSp>
          <p:sp>
            <p:nvSpPr>
              <p:cNvPr id="53" name="TextBox 53"/>
              <p:cNvSpPr txBox="1"/>
              <p:nvPr/>
            </p:nvSpPr>
            <p:spPr>
              <a:xfrm>
                <a:off x="6557010" y="5718810"/>
                <a:ext cx="33604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蓝靛染月白或天青，再以极少植物黄色套染</a:t>
                </a:r>
              </a:p>
            </p:txBody>
          </p:sp>
        </p:grpSp>
      </p:grpSp>
      <p:grpSp>
        <p:nvGrpSpPr>
          <p:cNvPr id="59" name="Group 59"/>
          <p:cNvGrpSpPr/>
          <p:nvPr/>
        </p:nvGrpSpPr>
        <p:grpSpPr>
          <a:xfrm>
            <a:off x="571500" y="6286500"/>
            <a:ext cx="11049000" cy="307181"/>
            <a:chOff x="571500" y="6286500"/>
            <a:chExt cx="11049000" cy="307181"/>
          </a:xfrm>
        </p:grpSpPr>
        <p:sp>
          <p:nvSpPr>
            <p:cNvPr id="56" name="Freeform 56"/>
            <p:cNvSpPr/>
            <p:nvPr/>
          </p:nvSpPr>
          <p:spPr>
            <a:xfrm>
              <a:off x="571500" y="6286500"/>
              <a:ext cx="11049000" cy="304800"/>
            </a:xfrm>
            <a:custGeom>
              <a:avLst/>
              <a:gdLst/>
              <a:ahLst/>
              <a:cxnLst/>
              <a:rect l="l" t="t" r="r" b="b"/>
              <a:pathLst>
                <a:path w="11049000" h="3048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52400"/>
                  </a:lnTo>
                  <a:cubicBezTo>
                    <a:pt x="11049000" y="236568"/>
                    <a:pt x="10980768" y="304800"/>
                    <a:pt x="10896600" y="304800"/>
                  </a:cubicBezTo>
                  <a:lnTo>
                    <a:pt x="152400" y="304800"/>
                  </a:lnTo>
                  <a:cubicBezTo>
                    <a:pt x="68232" y="304800"/>
                    <a:pt x="0" y="236568"/>
                    <a:pt x="0" y="1524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sp>
          <p:nvSpPr>
            <p:cNvPr id="57" name="TextBox 57"/>
            <p:cNvSpPr txBox="1"/>
            <p:nvPr/>
          </p:nvSpPr>
          <p:spPr>
            <a:xfrm>
              <a:off x="842962" y="6365081"/>
              <a:ext cx="3224332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古人眼里 · 风雨日月 · 四季草木 · 皆可为色</a:t>
              </a:r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10880931" y="6381274"/>
              <a:ext cx="4662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06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5305" y="362902"/>
            <a:ext cx="5041678" cy="1099186"/>
            <a:chOff x="535305" y="362902"/>
            <a:chExt cx="5041678" cy="1099186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208159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03 · 诗意之色（上）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2190750" cy="9525"/>
            </a:xfrm>
            <a:custGeom>
              <a:avLst/>
              <a:gdLst/>
              <a:ahLst/>
              <a:cxnLst/>
              <a:rect l="l" t="t" r="r" b="b"/>
              <a:pathLst>
                <a:path w="2190750" h="9525">
                  <a:moveTo>
                    <a:pt x="0" y="0"/>
                  </a:moveTo>
                  <a:lnTo>
                    <a:pt x="219075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5305" y="721042"/>
              <a:ext cx="4071440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朝霞初染 · 饮酒颜酡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54355" y="1187768"/>
              <a:ext cx="502262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植物染的魅力 · 不仅在于色彩 · 更在于其承载的东方意境</a:t>
              </a:r>
            </a:p>
          </p:txBody>
        </p:sp>
      </p:grpSp>
      <p:sp>
        <p:nvSpPr>
          <p:cNvPr id="8" name="Line 8"/>
          <p:cNvSpPr/>
          <p:nvPr/>
        </p:nvSpPr>
        <p:spPr>
          <a:xfrm>
            <a:off x="6096000" y="1714500"/>
            <a:ext cx="9525" cy="4572000"/>
          </a:xfrm>
          <a:custGeom>
            <a:avLst/>
            <a:gdLst/>
            <a:ahLst/>
            <a:cxnLst/>
            <a:rect l="l" t="t" r="r" b="b"/>
            <a:pathLst>
              <a:path w="9525" h="4572000">
                <a:moveTo>
                  <a:pt x="0" y="0"/>
                </a:moveTo>
                <a:lnTo>
                  <a:pt x="0" y="4572000"/>
                </a:lnTo>
              </a:path>
            </a:pathLst>
          </a:custGeom>
          <a:noFill/>
          <a:ln w="9525">
            <a:solidFill>
              <a:srgbClr val="D7CEB9"/>
            </a:solidFill>
            <a:prstDash val="dash"/>
          </a:ln>
        </p:spPr>
      </p:sp>
      <p:grpSp>
        <p:nvGrpSpPr>
          <p:cNvPr id="30" name="Group 30"/>
          <p:cNvGrpSpPr/>
          <p:nvPr/>
        </p:nvGrpSpPr>
        <p:grpSpPr>
          <a:xfrm>
            <a:off x="533400" y="1676400"/>
            <a:ext cx="5467350" cy="4305300"/>
            <a:chOff x="533400" y="1676400"/>
            <a:chExt cx="5467350" cy="4305300"/>
          </a:xfrm>
        </p:grpSpPr>
        <p:grpSp>
          <p:nvGrpSpPr>
            <p:cNvPr id="12" name="Group 12"/>
            <p:cNvGrpSpPr/>
            <p:nvPr/>
          </p:nvGrpSpPr>
          <p:grpSpPr>
            <a:xfrm>
              <a:off x="533400" y="1676400"/>
              <a:ext cx="2743200" cy="2226469"/>
              <a:chOff x="533400" y="1676400"/>
              <a:chExt cx="2743200" cy="2226469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53340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E49AA5"/>
                </a:solidFill>
              </a:ln>
            </p:spPr>
          </p:sp>
          <p:pic>
            <p:nvPicPr>
              <p:cNvPr id="10" name="Image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150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11" name="TextBox 11"/>
              <p:cNvSpPr txBox="1"/>
              <p:nvPr/>
            </p:nvSpPr>
            <p:spPr>
              <a:xfrm>
                <a:off x="1312343" y="3704749"/>
                <a:ext cx="118531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黄荣华 · 银红丝巾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524250" y="1714500"/>
              <a:ext cx="2476500" cy="1905000"/>
              <a:chOff x="3524250" y="1714500"/>
              <a:chExt cx="2476500" cy="1905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3524250" y="1714500"/>
                <a:ext cx="24765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476500" h="1905000">
                    <a:moveTo>
                      <a:pt x="38100" y="0"/>
                    </a:moveTo>
                    <a:lnTo>
                      <a:pt x="2438400" y="0"/>
                    </a:lnTo>
                    <a:cubicBezTo>
                      <a:pt x="2459442" y="0"/>
                      <a:pt x="2476500" y="17058"/>
                      <a:pt x="2476500" y="38100"/>
                    </a:cubicBezTo>
                    <a:lnTo>
                      <a:pt x="2476500" y="1866900"/>
                    </a:lnTo>
                    <a:cubicBezTo>
                      <a:pt x="2476500" y="1887942"/>
                      <a:pt x="2459442" y="1905000"/>
                      <a:pt x="24384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E49AA5"/>
              </a:solidFill>
              <a:ln>
                <a:noFill/>
              </a:ln>
            </p:spPr>
          </p:sp>
          <p:sp>
            <p:nvSpPr>
              <p:cNvPr id="14" name="Rectangle 14"/>
              <p:cNvSpPr/>
              <p:nvPr/>
            </p:nvSpPr>
            <p:spPr>
              <a:xfrm>
                <a:off x="3619500" y="1809750"/>
                <a:ext cx="22860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4214527" y="2101215"/>
                <a:ext cx="1095946" cy="670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3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银红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4139065" y="2807018"/>
                <a:ext cx="1246870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又叫 · 霞影纱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4476000" y="322849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#E49AA5</a:t>
                </a: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585171" y="4200525"/>
              <a:ext cx="2789060" cy="802481"/>
              <a:chOff x="585171" y="4200525"/>
              <a:chExt cx="2789060" cy="802481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585171" y="4200525"/>
                <a:ext cx="201262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201262" h="209550">
                    <a:moveTo>
                      <a:pt x="100629" y="0"/>
                    </a:moveTo>
                    <a:cubicBezTo>
                      <a:pt x="121672" y="0"/>
                      <a:pt x="138729" y="17058"/>
                      <a:pt x="138729" y="38100"/>
                    </a:cubicBezTo>
                    <a:lnTo>
                      <a:pt x="138710" y="38624"/>
                    </a:lnTo>
                    <a:lnTo>
                      <a:pt x="138996" y="38452"/>
                    </a:lnTo>
                    <a:cubicBezTo>
                      <a:pt x="147023" y="33796"/>
                      <a:pt x="156481" y="32254"/>
                      <a:pt x="165571" y="34119"/>
                    </a:cubicBezTo>
                    <a:lnTo>
                      <a:pt x="167828" y="34652"/>
                    </a:lnTo>
                    <a:cubicBezTo>
                      <a:pt x="177546" y="37279"/>
                      <a:pt x="185814" y="43673"/>
                      <a:pt x="190803" y="52416"/>
                    </a:cubicBezTo>
                    <a:cubicBezTo>
                      <a:pt x="201262" y="70617"/>
                      <a:pt x="195073" y="93848"/>
                      <a:pt x="176944" y="104432"/>
                    </a:cubicBezTo>
                    <a:lnTo>
                      <a:pt x="176296" y="104775"/>
                    </a:lnTo>
                    <a:lnTo>
                      <a:pt x="176972" y="105146"/>
                    </a:lnTo>
                    <a:cubicBezTo>
                      <a:pt x="194398" y="115336"/>
                      <a:pt x="200887" y="137326"/>
                      <a:pt x="191784" y="155343"/>
                    </a:cubicBezTo>
                    <a:lnTo>
                      <a:pt x="190822" y="157115"/>
                    </a:lnTo>
                    <a:cubicBezTo>
                      <a:pt x="185831" y="165871"/>
                      <a:pt x="177551" y="172272"/>
                      <a:pt x="167820" y="174897"/>
                    </a:cubicBezTo>
                    <a:cubicBezTo>
                      <a:pt x="158090" y="177522"/>
                      <a:pt x="147714" y="176155"/>
                      <a:pt x="138996" y="171098"/>
                    </a:cubicBezTo>
                    <a:lnTo>
                      <a:pt x="138710" y="170907"/>
                    </a:lnTo>
                    <a:lnTo>
                      <a:pt x="138729" y="171450"/>
                    </a:lnTo>
                    <a:cubicBezTo>
                      <a:pt x="138729" y="191752"/>
                      <a:pt x="122811" y="208487"/>
                      <a:pt x="102534" y="209502"/>
                    </a:cubicBezTo>
                    <a:lnTo>
                      <a:pt x="100629" y="209550"/>
                    </a:lnTo>
                    <a:cubicBezTo>
                      <a:pt x="79587" y="209550"/>
                      <a:pt x="62529" y="192492"/>
                      <a:pt x="62529" y="171450"/>
                    </a:cubicBezTo>
                    <a:lnTo>
                      <a:pt x="62539" y="170917"/>
                    </a:lnTo>
                    <a:lnTo>
                      <a:pt x="62263" y="171098"/>
                    </a:lnTo>
                    <a:cubicBezTo>
                      <a:pt x="54238" y="175757"/>
                      <a:pt x="44779" y="177303"/>
                      <a:pt x="35688" y="175441"/>
                    </a:cubicBezTo>
                    <a:lnTo>
                      <a:pt x="33440" y="174908"/>
                    </a:lnTo>
                    <a:cubicBezTo>
                      <a:pt x="23719" y="172282"/>
                      <a:pt x="15447" y="165889"/>
                      <a:pt x="10456" y="157143"/>
                    </a:cubicBezTo>
                    <a:cubicBezTo>
                      <a:pt x="0" y="138949"/>
                      <a:pt x="6180" y="115727"/>
                      <a:pt x="24296" y="105137"/>
                    </a:cubicBezTo>
                    <a:lnTo>
                      <a:pt x="24963" y="104775"/>
                    </a:lnTo>
                    <a:lnTo>
                      <a:pt x="24287" y="104413"/>
                    </a:lnTo>
                    <a:cubicBezTo>
                      <a:pt x="6861" y="94224"/>
                      <a:pt x="372" y="72234"/>
                      <a:pt x="9475" y="54216"/>
                    </a:cubicBezTo>
                    <a:lnTo>
                      <a:pt x="10428" y="52435"/>
                    </a:lnTo>
                    <a:cubicBezTo>
                      <a:pt x="15419" y="43672"/>
                      <a:pt x="23704" y="37265"/>
                      <a:pt x="33441" y="34639"/>
                    </a:cubicBezTo>
                    <a:cubicBezTo>
                      <a:pt x="43179" y="32014"/>
                      <a:pt x="53561" y="33386"/>
                      <a:pt x="62282" y="38452"/>
                    </a:cubicBezTo>
                    <a:lnTo>
                      <a:pt x="62529" y="38624"/>
                    </a:lnTo>
                    <a:lnTo>
                      <a:pt x="62529" y="38100"/>
                    </a:lnTo>
                    <a:cubicBezTo>
                      <a:pt x="62529" y="17798"/>
                      <a:pt x="78448" y="1063"/>
                      <a:pt x="98724" y="48"/>
                    </a:cubicBezTo>
                    <a:close/>
                    <a:moveTo>
                      <a:pt x="100629" y="76200"/>
                    </a:moveTo>
                    <a:cubicBezTo>
                      <a:pt x="84848" y="76200"/>
                      <a:pt x="72054" y="88993"/>
                      <a:pt x="72054" y="104775"/>
                    </a:cubicBezTo>
                    <a:cubicBezTo>
                      <a:pt x="72054" y="120557"/>
                      <a:pt x="84848" y="133350"/>
                      <a:pt x="100629" y="133350"/>
                    </a:cubicBezTo>
                    <a:cubicBezTo>
                      <a:pt x="116411" y="133350"/>
                      <a:pt x="129204" y="120557"/>
                      <a:pt x="129204" y="104775"/>
                    </a:cubicBezTo>
                    <a:cubicBezTo>
                      <a:pt x="129204" y="88993"/>
                      <a:pt x="116411" y="76200"/>
                      <a:pt x="100629" y="76200"/>
                    </a:cubicBezTo>
                  </a:path>
                </a:pathLst>
              </a:custGeom>
              <a:solidFill>
                <a:srgbClr val="E49AA5"/>
              </a:solidFill>
              <a:ln>
                <a:noFill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877252" y="42086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朝霞初染 · 桃瓣含霜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877252" y="44753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黛玉窗前 · 霞影纱痕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881062" y="4774406"/>
                <a:ext cx="2493169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《红楼梦》 · 绛珠仙草泪染胭脂</a:t>
                </a: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571500" y="5238750"/>
              <a:ext cx="5429250" cy="742950"/>
              <a:chOff x="571500" y="5238750"/>
              <a:chExt cx="5429250" cy="74295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571500" y="5238750"/>
                <a:ext cx="54292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429250" h="742950">
                    <a:moveTo>
                      <a:pt x="57150" y="0"/>
                    </a:moveTo>
                    <a:lnTo>
                      <a:pt x="5372100" y="0"/>
                    </a:lnTo>
                    <a:cubicBezTo>
                      <a:pt x="5403663" y="0"/>
                      <a:pt x="5429250" y="25587"/>
                      <a:pt x="5429250" y="57150"/>
                    </a:cubicBezTo>
                    <a:lnTo>
                      <a:pt x="5429250" y="685800"/>
                    </a:lnTo>
                    <a:cubicBezTo>
                      <a:pt x="5429250" y="717363"/>
                      <a:pt x="5403663" y="742950"/>
                      <a:pt x="53721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27" name="Group 27"/>
              <p:cNvGrpSpPr/>
              <p:nvPr/>
            </p:nvGrpSpPr>
            <p:grpSpPr>
              <a:xfrm>
                <a:off x="777875" y="5444014"/>
                <a:ext cx="1684068" cy="259080"/>
                <a:chOff x="777875" y="5444014"/>
                <a:chExt cx="1684068" cy="259080"/>
              </a:xfrm>
            </p:grpSpPr>
            <p:sp>
              <p:nvSpPr>
                <p:cNvPr id="25" name="Freeform 25"/>
                <p:cNvSpPr/>
                <p:nvPr/>
              </p:nvSpPr>
              <p:spPr>
                <a:xfrm>
                  <a:off x="777875" y="5445125"/>
                  <a:ext cx="158750" cy="158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50" h="158912">
                      <a:moveTo>
                        <a:pt x="79375" y="0"/>
                      </a:moveTo>
                      <a:cubicBezTo>
                        <a:pt x="123015" y="0"/>
                        <a:pt x="158750" y="31766"/>
                        <a:pt x="158750" y="71438"/>
                      </a:cubicBezTo>
                      <a:cubicBezTo>
                        <a:pt x="158750" y="82161"/>
                        <a:pt x="153987" y="92393"/>
                        <a:pt x="145621" y="99822"/>
                      </a:cubicBezTo>
                      <a:cubicBezTo>
                        <a:pt x="137446" y="107077"/>
                        <a:pt x="126476" y="111125"/>
                        <a:pt x="115094" y="111125"/>
                      </a:cubicBezTo>
                      <a:lnTo>
                        <a:pt x="95123" y="111125"/>
                      </a:lnTo>
                      <a:cubicBezTo>
                        <a:pt x="91480" y="111066"/>
                        <a:pt x="88264" y="113496"/>
                        <a:pt x="87326" y="117016"/>
                      </a:cubicBezTo>
                      <a:cubicBezTo>
                        <a:pt x="86387" y="120537"/>
                        <a:pt x="87966" y="124245"/>
                        <a:pt x="91154" y="126008"/>
                      </a:cubicBezTo>
                      <a:cubicBezTo>
                        <a:pt x="91710" y="126315"/>
                        <a:pt x="92227" y="126688"/>
                        <a:pt x="92694" y="127119"/>
                      </a:cubicBezTo>
                      <a:cubicBezTo>
                        <a:pt x="98259" y="132254"/>
                        <a:pt x="100076" y="140290"/>
                        <a:pt x="97262" y="147320"/>
                      </a:cubicBezTo>
                      <a:cubicBezTo>
                        <a:pt x="94449" y="154349"/>
                        <a:pt x="87588" y="158912"/>
                        <a:pt x="80018" y="158790"/>
                      </a:cubicBezTo>
                      <a:lnTo>
                        <a:pt x="78780" y="158718"/>
                      </a:lnTo>
                      <a:lnTo>
                        <a:pt x="79319" y="158750"/>
                      </a:lnTo>
                      <a:lnTo>
                        <a:pt x="77152" y="158718"/>
                      </a:lnTo>
                      <a:cubicBezTo>
                        <a:pt x="35084" y="157559"/>
                        <a:pt x="1191" y="123666"/>
                        <a:pt x="32" y="81598"/>
                      </a:cubicBezTo>
                      <a:lnTo>
                        <a:pt x="0" y="79375"/>
                      </a:lnTo>
                      <a:cubicBezTo>
                        <a:pt x="0" y="35536"/>
                        <a:pt x="35536" y="0"/>
                        <a:pt x="79375" y="0"/>
                      </a:cubicBezTo>
                      <a:moveTo>
                        <a:pt x="51594" y="51594"/>
                      </a:moveTo>
                      <a:cubicBezTo>
                        <a:pt x="43286" y="51591"/>
                        <a:pt x="36382" y="57994"/>
                        <a:pt x="35758" y="66278"/>
                      </a:cubicBezTo>
                      <a:lnTo>
                        <a:pt x="35719" y="67469"/>
                      </a:lnTo>
                      <a:cubicBezTo>
                        <a:pt x="35719" y="76236"/>
                        <a:pt x="42826" y="83344"/>
                        <a:pt x="51594" y="83344"/>
                      </a:cubicBezTo>
                      <a:cubicBezTo>
                        <a:pt x="60361" y="83344"/>
                        <a:pt x="67469" y="76236"/>
                        <a:pt x="67469" y="67469"/>
                      </a:cubicBezTo>
                      <a:cubicBezTo>
                        <a:pt x="67469" y="58701"/>
                        <a:pt x="60361" y="51594"/>
                        <a:pt x="51594" y="51594"/>
                      </a:cubicBezTo>
                      <a:moveTo>
                        <a:pt x="115094" y="51594"/>
                      </a:moveTo>
                      <a:cubicBezTo>
                        <a:pt x="106786" y="51591"/>
                        <a:pt x="99882" y="57994"/>
                        <a:pt x="99258" y="66278"/>
                      </a:cubicBezTo>
                      <a:lnTo>
                        <a:pt x="99219" y="67469"/>
                      </a:lnTo>
                      <a:cubicBezTo>
                        <a:pt x="99219" y="76236"/>
                        <a:pt x="106326" y="83344"/>
                        <a:pt x="115094" y="83344"/>
                      </a:cubicBezTo>
                      <a:cubicBezTo>
                        <a:pt x="123861" y="83344"/>
                        <a:pt x="130969" y="76236"/>
                        <a:pt x="130969" y="67469"/>
                      </a:cubicBezTo>
                      <a:cubicBezTo>
                        <a:pt x="130969" y="58701"/>
                        <a:pt x="123861" y="51594"/>
                        <a:pt x="115094" y="51594"/>
                      </a:cubicBezTo>
                      <a:moveTo>
                        <a:pt x="83344" y="27781"/>
                      </a:moveTo>
                      <a:cubicBezTo>
                        <a:pt x="75036" y="27779"/>
                        <a:pt x="68132" y="34181"/>
                        <a:pt x="67508" y="42466"/>
                      </a:cubicBezTo>
                      <a:lnTo>
                        <a:pt x="67469" y="43656"/>
                      </a:lnTo>
                      <a:cubicBezTo>
                        <a:pt x="67469" y="52424"/>
                        <a:pt x="74576" y="59531"/>
                        <a:pt x="83344" y="59531"/>
                      </a:cubicBezTo>
                      <a:cubicBezTo>
                        <a:pt x="92111" y="59531"/>
                        <a:pt x="99219" y="52424"/>
                        <a:pt x="99219" y="43656"/>
                      </a:cubicBezTo>
                      <a:cubicBezTo>
                        <a:pt x="99219" y="34889"/>
                        <a:pt x="92111" y="27781"/>
                        <a:pt x="83344" y="27781"/>
                      </a:cubicBezTo>
                    </a:path>
                  </a:pathLst>
                </a:custGeom>
                <a:solidFill>
                  <a:srgbClr val="B04A5C"/>
                </a:solidFill>
                <a:ln>
                  <a:noFill/>
                </a:ln>
              </p:spPr>
            </p:sp>
            <p:sp>
              <p:nvSpPr>
                <p:cNvPr id="26" name="TextBox 26"/>
                <p:cNvSpPr txBox="1"/>
                <p:nvPr/>
              </p:nvSpPr>
              <p:spPr>
                <a:xfrm>
                  <a:off x="103155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三料配制</a:t>
                  </a:r>
                </a:p>
              </p:txBody>
            </p:sp>
          </p:grpSp>
          <p:sp>
            <p:nvSpPr>
              <p:cNvPr id="28" name="TextBox 28"/>
              <p:cNvSpPr txBox="1"/>
              <p:nvPr/>
            </p:nvSpPr>
            <p:spPr>
              <a:xfrm>
                <a:off x="746760" y="5718810"/>
                <a:ext cx="2887218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红花 + 苏木 + 朱砂，以明矾作媒染剂</a:t>
                </a:r>
              </a:p>
            </p:txBody>
          </p:sp>
        </p:grpSp>
      </p:grpSp>
      <p:grpSp>
        <p:nvGrpSpPr>
          <p:cNvPr id="54" name="Group 54"/>
          <p:cNvGrpSpPr/>
          <p:nvPr/>
        </p:nvGrpSpPr>
        <p:grpSpPr>
          <a:xfrm>
            <a:off x="6343650" y="1676400"/>
            <a:ext cx="5276850" cy="4305300"/>
            <a:chOff x="6343650" y="1676400"/>
            <a:chExt cx="5276850" cy="4305300"/>
          </a:xfrm>
        </p:grpSpPr>
        <p:grpSp>
          <p:nvGrpSpPr>
            <p:cNvPr id="34" name="Group 34"/>
            <p:cNvGrpSpPr/>
            <p:nvPr/>
          </p:nvGrpSpPr>
          <p:grpSpPr>
            <a:xfrm>
              <a:off x="6343650" y="1676400"/>
              <a:ext cx="2743200" cy="2226469"/>
              <a:chOff x="6343650" y="1676400"/>
              <a:chExt cx="2743200" cy="2226469"/>
            </a:xfrm>
          </p:grpSpPr>
          <p:sp>
            <p:nvSpPr>
              <p:cNvPr id="31" name="Rectangle 31"/>
              <p:cNvSpPr/>
              <p:nvPr/>
            </p:nvSpPr>
            <p:spPr>
              <a:xfrm>
                <a:off x="634365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C86868"/>
                </a:solidFill>
              </a:ln>
            </p:spPr>
          </p:sp>
          <p:pic>
            <p:nvPicPr>
              <p:cNvPr id="32" name="Image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175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33" name="TextBox 33"/>
              <p:cNvSpPr txBox="1"/>
              <p:nvPr/>
            </p:nvSpPr>
            <p:spPr>
              <a:xfrm>
                <a:off x="6990874" y="3704749"/>
                <a:ext cx="1448752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电影《霸王别姬》剧照</a:t>
                </a: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>
              <a:off x="9334500" y="1714500"/>
              <a:ext cx="2286000" cy="1905000"/>
              <a:chOff x="9334500" y="1714500"/>
              <a:chExt cx="2286000" cy="19050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9334500" y="1714500"/>
                <a:ext cx="22860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1905000">
                    <a:moveTo>
                      <a:pt x="38100" y="0"/>
                    </a:moveTo>
                    <a:lnTo>
                      <a:pt x="2247900" y="0"/>
                    </a:lnTo>
                    <a:cubicBezTo>
                      <a:pt x="2268942" y="0"/>
                      <a:pt x="2286000" y="17058"/>
                      <a:pt x="2286000" y="38100"/>
                    </a:cubicBezTo>
                    <a:lnTo>
                      <a:pt x="2286000" y="1866900"/>
                    </a:lnTo>
                    <a:cubicBezTo>
                      <a:pt x="2286000" y="1887942"/>
                      <a:pt x="2268942" y="1905000"/>
                      <a:pt x="22479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C86868"/>
              </a:solidFill>
              <a:ln>
                <a:noFill/>
              </a:ln>
            </p:spPr>
          </p:sp>
          <p:sp>
            <p:nvSpPr>
              <p:cNvPr id="36" name="Rectangle 36"/>
              <p:cNvSpPr/>
              <p:nvPr/>
            </p:nvSpPr>
            <p:spPr>
              <a:xfrm>
                <a:off x="9429750" y="1809750"/>
                <a:ext cx="20955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37" name="TextBox 37"/>
              <p:cNvSpPr txBox="1"/>
              <p:nvPr/>
            </p:nvSpPr>
            <p:spPr>
              <a:xfrm>
                <a:off x="9780080" y="2070735"/>
                <a:ext cx="1394841" cy="853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42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酡色</a:t>
                </a:r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10111740" y="2823210"/>
                <a:ext cx="7315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饮酒朱颜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10191000" y="322849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#C86868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6419850" y="4208621"/>
              <a:ext cx="3208258" cy="794385"/>
              <a:chOff x="6419850" y="4208621"/>
              <a:chExt cx="3208258" cy="794385"/>
            </a:xfrm>
          </p:grpSpPr>
          <p:grpSp>
            <p:nvGrpSpPr>
              <p:cNvPr id="43" name="Group 43"/>
              <p:cNvGrpSpPr/>
              <p:nvPr/>
            </p:nvGrpSpPr>
            <p:grpSpPr>
              <a:xfrm>
                <a:off x="6419850" y="4238625"/>
                <a:ext cx="152400" cy="133919"/>
                <a:chOff x="6419850" y="4238625"/>
                <a:chExt cx="152400" cy="133919"/>
              </a:xfrm>
            </p:grpSpPr>
            <p:sp>
              <p:nvSpPr>
                <p:cNvPr id="41" name="Freeform 41"/>
                <p:cNvSpPr/>
                <p:nvPr/>
              </p:nvSpPr>
              <p:spPr>
                <a:xfrm>
                  <a:off x="6419850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C86868"/>
                </a:solidFill>
                <a:ln>
                  <a:noFill/>
                </a:ln>
              </p:spPr>
            </p:sp>
            <p:sp>
              <p:nvSpPr>
                <p:cNvPr id="42" name="Freeform 42"/>
                <p:cNvSpPr/>
                <p:nvPr/>
              </p:nvSpPr>
              <p:spPr>
                <a:xfrm>
                  <a:off x="6505575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C86868"/>
                </a:solidFill>
                <a:ln>
                  <a:noFill/>
                </a:ln>
              </p:spPr>
            </p:sp>
          </p:grpSp>
          <p:sp>
            <p:nvSpPr>
              <p:cNvPr id="44" name="TextBox 44"/>
              <p:cNvSpPr txBox="1"/>
              <p:nvPr/>
            </p:nvSpPr>
            <p:spPr>
              <a:xfrm>
                <a:off x="6687502" y="4208621"/>
                <a:ext cx="1565886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美人欲醉朱颜酡</a:t>
                </a:r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6687502" y="44753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贵妃醉酒 · 何等妩媚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6691312" y="4774406"/>
                <a:ext cx="293679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李白《前有一尊酒行》· 屈原《招魂》</a:t>
                </a:r>
              </a:p>
            </p:txBody>
          </p:sp>
        </p:grpSp>
        <p:grpSp>
          <p:nvGrpSpPr>
            <p:cNvPr id="53" name="Group 53"/>
            <p:cNvGrpSpPr/>
            <p:nvPr/>
          </p:nvGrpSpPr>
          <p:grpSpPr>
            <a:xfrm>
              <a:off x="6381750" y="5238750"/>
              <a:ext cx="5238750" cy="742950"/>
              <a:chOff x="6381750" y="5238750"/>
              <a:chExt cx="5238750" cy="742950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6381750" y="5238750"/>
                <a:ext cx="52387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238750" h="742950">
                    <a:moveTo>
                      <a:pt x="57150" y="0"/>
                    </a:moveTo>
                    <a:lnTo>
                      <a:pt x="5181600" y="0"/>
                    </a:lnTo>
                    <a:cubicBezTo>
                      <a:pt x="5213163" y="0"/>
                      <a:pt x="5238750" y="25587"/>
                      <a:pt x="5238750" y="57150"/>
                    </a:cubicBezTo>
                    <a:lnTo>
                      <a:pt x="5238750" y="685800"/>
                    </a:lnTo>
                    <a:cubicBezTo>
                      <a:pt x="5238750" y="717363"/>
                      <a:pt x="5213163" y="742950"/>
                      <a:pt x="51816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51" name="Group 51"/>
              <p:cNvGrpSpPr/>
              <p:nvPr/>
            </p:nvGrpSpPr>
            <p:grpSpPr>
              <a:xfrm>
                <a:off x="6588125" y="5444014"/>
                <a:ext cx="1684068" cy="259080"/>
                <a:chOff x="6588125" y="5444014"/>
                <a:chExt cx="1684068" cy="259080"/>
              </a:xfrm>
            </p:grpSpPr>
            <p:sp>
              <p:nvSpPr>
                <p:cNvPr id="49" name="Freeform 49"/>
                <p:cNvSpPr/>
                <p:nvPr/>
              </p:nvSpPr>
              <p:spPr>
                <a:xfrm>
                  <a:off x="6588125" y="5445125"/>
                  <a:ext cx="158750" cy="158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50" h="158912">
                      <a:moveTo>
                        <a:pt x="79375" y="0"/>
                      </a:moveTo>
                      <a:cubicBezTo>
                        <a:pt x="123015" y="0"/>
                        <a:pt x="158750" y="31766"/>
                        <a:pt x="158750" y="71438"/>
                      </a:cubicBezTo>
                      <a:cubicBezTo>
                        <a:pt x="158750" y="82161"/>
                        <a:pt x="153988" y="92393"/>
                        <a:pt x="145621" y="99822"/>
                      </a:cubicBezTo>
                      <a:cubicBezTo>
                        <a:pt x="137446" y="107077"/>
                        <a:pt x="126476" y="111125"/>
                        <a:pt x="115094" y="111125"/>
                      </a:cubicBezTo>
                      <a:lnTo>
                        <a:pt x="95123" y="111125"/>
                      </a:lnTo>
                      <a:cubicBezTo>
                        <a:pt x="91480" y="111066"/>
                        <a:pt x="88264" y="113496"/>
                        <a:pt x="87326" y="117016"/>
                      </a:cubicBezTo>
                      <a:cubicBezTo>
                        <a:pt x="86387" y="120537"/>
                        <a:pt x="87966" y="124245"/>
                        <a:pt x="91154" y="126008"/>
                      </a:cubicBezTo>
                      <a:cubicBezTo>
                        <a:pt x="91710" y="126315"/>
                        <a:pt x="92227" y="126688"/>
                        <a:pt x="92694" y="127119"/>
                      </a:cubicBezTo>
                      <a:cubicBezTo>
                        <a:pt x="98259" y="132254"/>
                        <a:pt x="100076" y="140290"/>
                        <a:pt x="97262" y="147320"/>
                      </a:cubicBezTo>
                      <a:cubicBezTo>
                        <a:pt x="94449" y="154349"/>
                        <a:pt x="87588" y="158912"/>
                        <a:pt x="80018" y="158790"/>
                      </a:cubicBezTo>
                      <a:lnTo>
                        <a:pt x="78780" y="158718"/>
                      </a:lnTo>
                      <a:lnTo>
                        <a:pt x="79319" y="158750"/>
                      </a:lnTo>
                      <a:lnTo>
                        <a:pt x="77153" y="158718"/>
                      </a:lnTo>
                      <a:cubicBezTo>
                        <a:pt x="35084" y="157559"/>
                        <a:pt x="1191" y="123666"/>
                        <a:pt x="32" y="81598"/>
                      </a:cubicBezTo>
                      <a:lnTo>
                        <a:pt x="0" y="79375"/>
                      </a:lnTo>
                      <a:cubicBezTo>
                        <a:pt x="0" y="35536"/>
                        <a:pt x="35536" y="0"/>
                        <a:pt x="79375" y="0"/>
                      </a:cubicBezTo>
                      <a:moveTo>
                        <a:pt x="51594" y="51594"/>
                      </a:moveTo>
                      <a:cubicBezTo>
                        <a:pt x="43286" y="51591"/>
                        <a:pt x="36382" y="57994"/>
                        <a:pt x="35758" y="66278"/>
                      </a:cubicBezTo>
                      <a:lnTo>
                        <a:pt x="35719" y="67469"/>
                      </a:lnTo>
                      <a:cubicBezTo>
                        <a:pt x="35719" y="76236"/>
                        <a:pt x="42826" y="83344"/>
                        <a:pt x="51594" y="83344"/>
                      </a:cubicBezTo>
                      <a:cubicBezTo>
                        <a:pt x="60361" y="83344"/>
                        <a:pt x="67469" y="76236"/>
                        <a:pt x="67469" y="67469"/>
                      </a:cubicBezTo>
                      <a:cubicBezTo>
                        <a:pt x="67469" y="58701"/>
                        <a:pt x="60361" y="51594"/>
                        <a:pt x="51594" y="51594"/>
                      </a:cubicBezTo>
                      <a:moveTo>
                        <a:pt x="115094" y="51594"/>
                      </a:moveTo>
                      <a:cubicBezTo>
                        <a:pt x="106786" y="51591"/>
                        <a:pt x="99882" y="57994"/>
                        <a:pt x="99258" y="66278"/>
                      </a:cubicBezTo>
                      <a:lnTo>
                        <a:pt x="99219" y="67469"/>
                      </a:lnTo>
                      <a:cubicBezTo>
                        <a:pt x="99219" y="76236"/>
                        <a:pt x="106326" y="83344"/>
                        <a:pt x="115094" y="83344"/>
                      </a:cubicBezTo>
                      <a:cubicBezTo>
                        <a:pt x="123861" y="83344"/>
                        <a:pt x="130969" y="76236"/>
                        <a:pt x="130969" y="67469"/>
                      </a:cubicBezTo>
                      <a:cubicBezTo>
                        <a:pt x="130969" y="58701"/>
                        <a:pt x="123861" y="51594"/>
                        <a:pt x="115094" y="51594"/>
                      </a:cubicBezTo>
                      <a:moveTo>
                        <a:pt x="83344" y="27781"/>
                      </a:moveTo>
                      <a:cubicBezTo>
                        <a:pt x="75036" y="27779"/>
                        <a:pt x="68132" y="34181"/>
                        <a:pt x="67508" y="42466"/>
                      </a:cubicBezTo>
                      <a:lnTo>
                        <a:pt x="67469" y="43656"/>
                      </a:lnTo>
                      <a:cubicBezTo>
                        <a:pt x="67469" y="52424"/>
                        <a:pt x="74576" y="59531"/>
                        <a:pt x="83344" y="59531"/>
                      </a:cubicBezTo>
                      <a:cubicBezTo>
                        <a:pt x="92111" y="59531"/>
                        <a:pt x="99219" y="52424"/>
                        <a:pt x="99219" y="43656"/>
                      </a:cubicBezTo>
                      <a:cubicBezTo>
                        <a:pt x="99219" y="34889"/>
                        <a:pt x="92111" y="27781"/>
                        <a:pt x="83344" y="27781"/>
                      </a:cubicBezTo>
                    </a:path>
                  </a:pathLst>
                </a:custGeom>
                <a:solidFill>
                  <a:srgbClr val="B04A5C"/>
                </a:solidFill>
                <a:ln>
                  <a:noFill/>
                </a:ln>
              </p:spPr>
            </p:sp>
            <p:sp>
              <p:nvSpPr>
                <p:cNvPr id="50" name="TextBox 50"/>
                <p:cNvSpPr txBox="1"/>
                <p:nvPr/>
              </p:nvSpPr>
              <p:spPr>
                <a:xfrm>
                  <a:off x="684180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多物皆成</a:t>
                  </a:r>
                </a:p>
              </p:txBody>
            </p:sp>
          </p:grpSp>
          <p:sp>
            <p:nvSpPr>
              <p:cNvPr id="52" name="TextBox 52"/>
              <p:cNvSpPr txBox="1"/>
              <p:nvPr/>
            </p:nvSpPr>
            <p:spPr>
              <a:xfrm>
                <a:off x="6557010" y="5718810"/>
                <a:ext cx="3640836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红蓝 / 苏木 / 茜草 / 五倍子 / 茶叶，明矾媒染</a:t>
                </a:r>
              </a:p>
            </p:txBody>
          </p:sp>
        </p:grpSp>
      </p:grpSp>
      <p:grpSp>
        <p:nvGrpSpPr>
          <p:cNvPr id="58" name="Group 58"/>
          <p:cNvGrpSpPr/>
          <p:nvPr/>
        </p:nvGrpSpPr>
        <p:grpSpPr>
          <a:xfrm>
            <a:off x="571500" y="6286500"/>
            <a:ext cx="11049000" cy="307181"/>
            <a:chOff x="571500" y="6286500"/>
            <a:chExt cx="11049000" cy="307181"/>
          </a:xfrm>
        </p:grpSpPr>
        <p:sp>
          <p:nvSpPr>
            <p:cNvPr id="55" name="Freeform 55"/>
            <p:cNvSpPr/>
            <p:nvPr/>
          </p:nvSpPr>
          <p:spPr>
            <a:xfrm>
              <a:off x="571500" y="6286500"/>
              <a:ext cx="11049000" cy="304800"/>
            </a:xfrm>
            <a:custGeom>
              <a:avLst/>
              <a:gdLst/>
              <a:ahLst/>
              <a:cxnLst/>
              <a:rect l="l" t="t" r="r" b="b"/>
              <a:pathLst>
                <a:path w="11049000" h="3048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52400"/>
                  </a:lnTo>
                  <a:cubicBezTo>
                    <a:pt x="11049000" y="236568"/>
                    <a:pt x="10980768" y="304800"/>
                    <a:pt x="10896600" y="304800"/>
                  </a:cubicBezTo>
                  <a:lnTo>
                    <a:pt x="152400" y="304800"/>
                  </a:lnTo>
                  <a:cubicBezTo>
                    <a:pt x="68232" y="304800"/>
                    <a:pt x="0" y="236568"/>
                    <a:pt x="0" y="1524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842962" y="6365081"/>
              <a:ext cx="4588073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《红楼梦》有言 · 软烟罗四色 · 雨过天青 · 秋香 · 松绿 · 银红</a:t>
              </a:r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10880931" y="6381274"/>
              <a:ext cx="4662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07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35305" y="362902"/>
            <a:ext cx="4071440" cy="1099186"/>
            <a:chOff x="535305" y="362902"/>
            <a:chExt cx="4071440" cy="1099186"/>
          </a:xfrm>
        </p:grpSpPr>
        <p:sp>
          <p:nvSpPr>
            <p:cNvPr id="3" name="TextBox 3"/>
            <p:cNvSpPr txBox="1"/>
            <p:nvPr/>
          </p:nvSpPr>
          <p:spPr>
            <a:xfrm>
              <a:off x="558165" y="362902"/>
              <a:ext cx="2081594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CHAPTER 03 · 诗意之色（下）</a:t>
              </a:r>
            </a:p>
          </p:txBody>
        </p:sp>
        <p:sp>
          <p:nvSpPr>
            <p:cNvPr id="4" name="Line 4"/>
            <p:cNvSpPr/>
            <p:nvPr/>
          </p:nvSpPr>
          <p:spPr>
            <a:xfrm>
              <a:off x="571500" y="590550"/>
              <a:ext cx="2190750" cy="9525"/>
            </a:xfrm>
            <a:custGeom>
              <a:avLst/>
              <a:gdLst/>
              <a:ahLst/>
              <a:cxnLst/>
              <a:rect l="l" t="t" r="r" b="b"/>
              <a:pathLst>
                <a:path w="2190750" h="9525">
                  <a:moveTo>
                    <a:pt x="0" y="0"/>
                  </a:moveTo>
                  <a:lnTo>
                    <a:pt x="219075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535305" y="721042"/>
              <a:ext cx="4071440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画眉深青 · 相思成灰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54355" y="1187768"/>
              <a:ext cx="302137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一寸相思一寸灰 · 一画青黛映春山</a:t>
              </a:r>
            </a:p>
          </p:txBody>
        </p:sp>
      </p:grpSp>
      <p:sp>
        <p:nvSpPr>
          <p:cNvPr id="8" name="Line 8"/>
          <p:cNvSpPr/>
          <p:nvPr/>
        </p:nvSpPr>
        <p:spPr>
          <a:xfrm>
            <a:off x="6096000" y="1714500"/>
            <a:ext cx="9525" cy="4572000"/>
          </a:xfrm>
          <a:custGeom>
            <a:avLst/>
            <a:gdLst/>
            <a:ahLst/>
            <a:cxnLst/>
            <a:rect l="l" t="t" r="r" b="b"/>
            <a:pathLst>
              <a:path w="9525" h="4572000">
                <a:moveTo>
                  <a:pt x="0" y="0"/>
                </a:moveTo>
                <a:lnTo>
                  <a:pt x="0" y="4572000"/>
                </a:lnTo>
              </a:path>
            </a:pathLst>
          </a:custGeom>
          <a:noFill/>
          <a:ln w="9525">
            <a:solidFill>
              <a:srgbClr val="D7CEB9"/>
            </a:solidFill>
            <a:prstDash val="dash"/>
          </a:ln>
        </p:spPr>
      </p:sp>
      <p:grpSp>
        <p:nvGrpSpPr>
          <p:cNvPr id="32" name="Group 32"/>
          <p:cNvGrpSpPr/>
          <p:nvPr/>
        </p:nvGrpSpPr>
        <p:grpSpPr>
          <a:xfrm>
            <a:off x="533400" y="1676400"/>
            <a:ext cx="5467350" cy="4305300"/>
            <a:chOff x="533400" y="1676400"/>
            <a:chExt cx="5467350" cy="4305300"/>
          </a:xfrm>
        </p:grpSpPr>
        <p:grpSp>
          <p:nvGrpSpPr>
            <p:cNvPr id="12" name="Group 12"/>
            <p:cNvGrpSpPr/>
            <p:nvPr/>
          </p:nvGrpSpPr>
          <p:grpSpPr>
            <a:xfrm>
              <a:off x="533400" y="1676400"/>
              <a:ext cx="2743200" cy="2226469"/>
              <a:chOff x="533400" y="1676400"/>
              <a:chExt cx="2743200" cy="2226469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53340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3D4A5A"/>
                </a:solidFill>
              </a:ln>
            </p:spPr>
          </p:sp>
          <p:pic>
            <p:nvPicPr>
              <p:cNvPr id="10" name="Image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150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11" name="TextBox 11"/>
              <p:cNvSpPr txBox="1"/>
              <p:nvPr/>
            </p:nvSpPr>
            <p:spPr>
              <a:xfrm>
                <a:off x="1383542" y="3704749"/>
                <a:ext cx="1042916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黛青 · 画眉深色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524250" y="1714500"/>
              <a:ext cx="2476500" cy="1905000"/>
              <a:chOff x="3524250" y="1714500"/>
              <a:chExt cx="2476500" cy="19050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3524250" y="1714500"/>
                <a:ext cx="24765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476500" h="1905000">
                    <a:moveTo>
                      <a:pt x="38100" y="0"/>
                    </a:moveTo>
                    <a:lnTo>
                      <a:pt x="2438400" y="0"/>
                    </a:lnTo>
                    <a:cubicBezTo>
                      <a:pt x="2459442" y="0"/>
                      <a:pt x="2476500" y="17058"/>
                      <a:pt x="2476500" y="38100"/>
                    </a:cubicBezTo>
                    <a:lnTo>
                      <a:pt x="2476500" y="1866900"/>
                    </a:lnTo>
                    <a:cubicBezTo>
                      <a:pt x="2476500" y="1887942"/>
                      <a:pt x="2459442" y="1905000"/>
                      <a:pt x="24384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3D4A5A"/>
              </a:solidFill>
              <a:ln>
                <a:noFill/>
              </a:ln>
            </p:spPr>
          </p:sp>
          <p:sp>
            <p:nvSpPr>
              <p:cNvPr id="14" name="Rectangle 14"/>
              <p:cNvSpPr/>
              <p:nvPr/>
            </p:nvSpPr>
            <p:spPr>
              <a:xfrm>
                <a:off x="3619500" y="1809750"/>
                <a:ext cx="22860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4065079" y="2023110"/>
                <a:ext cx="1394841" cy="853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42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黛青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4396740" y="2823210"/>
                <a:ext cx="7315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蓝草提取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4476000" y="322849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#3D4A5A</a:t>
                </a:r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609600" y="4208621"/>
              <a:ext cx="2521899" cy="794385"/>
              <a:chOff x="609600" y="4208621"/>
              <a:chExt cx="2521899" cy="794385"/>
            </a:xfrm>
          </p:grpSpPr>
          <p:grpSp>
            <p:nvGrpSpPr>
              <p:cNvPr id="21" name="Group 21"/>
              <p:cNvGrpSpPr/>
              <p:nvPr/>
            </p:nvGrpSpPr>
            <p:grpSpPr>
              <a:xfrm>
                <a:off x="609600" y="4238625"/>
                <a:ext cx="152400" cy="133919"/>
                <a:chOff x="609600" y="4238625"/>
                <a:chExt cx="152400" cy="133919"/>
              </a:xfrm>
            </p:grpSpPr>
            <p:sp>
              <p:nvSpPr>
                <p:cNvPr id="19" name="Freeform 19"/>
                <p:cNvSpPr/>
                <p:nvPr/>
              </p:nvSpPr>
              <p:spPr>
                <a:xfrm>
                  <a:off x="609600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3D4A5A"/>
                </a:solidFill>
                <a:ln>
                  <a:noFill/>
                </a:ln>
              </p:spPr>
            </p:sp>
            <p:sp>
              <p:nvSpPr>
                <p:cNvPr id="20" name="Freeform 20"/>
                <p:cNvSpPr/>
                <p:nvPr/>
              </p:nvSpPr>
              <p:spPr>
                <a:xfrm>
                  <a:off x="695325" y="4238625"/>
                  <a:ext cx="66675" cy="133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133919">
                      <a:moveTo>
                        <a:pt x="47625" y="0"/>
                      </a:moveTo>
                      <a:cubicBezTo>
                        <a:pt x="58146" y="0"/>
                        <a:pt x="66675" y="8529"/>
                        <a:pt x="66675" y="19050"/>
                      </a:cubicBezTo>
                      <a:lnTo>
                        <a:pt x="66675" y="76200"/>
                      </a:lnTo>
                      <a:cubicBezTo>
                        <a:pt x="66675" y="106013"/>
                        <a:pt x="50959" y="125663"/>
                        <a:pt x="21365" y="133064"/>
                      </a:cubicBezTo>
                      <a:cubicBezTo>
                        <a:pt x="18054" y="133919"/>
                        <a:pt x="14539" y="132933"/>
                        <a:pt x="12155" y="130482"/>
                      </a:cubicBezTo>
                      <a:cubicBezTo>
                        <a:pt x="9772" y="128031"/>
                        <a:pt x="8885" y="124490"/>
                        <a:pt x="9831" y="121205"/>
                      </a:cubicBezTo>
                      <a:cubicBezTo>
                        <a:pt x="10778" y="117919"/>
                        <a:pt x="13413" y="115393"/>
                        <a:pt x="16735" y="114586"/>
                      </a:cubicBezTo>
                      <a:cubicBezTo>
                        <a:pt x="37948" y="109280"/>
                        <a:pt x="47625" y="97184"/>
                        <a:pt x="47625" y="76200"/>
                      </a:cubicBezTo>
                      <a:lnTo>
                        <a:pt x="47625" y="66675"/>
                      </a:lnTo>
                      <a:lnTo>
                        <a:pt x="19050" y="66675"/>
                      </a:lnTo>
                      <a:cubicBezTo>
                        <a:pt x="9081" y="66678"/>
                        <a:pt x="795" y="58995"/>
                        <a:pt x="48" y="49054"/>
                      </a:cubicBezTo>
                      <a:lnTo>
                        <a:pt x="0" y="47625"/>
                      </a:ln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close/>
                    </a:path>
                  </a:pathLst>
                </a:custGeom>
                <a:solidFill>
                  <a:srgbClr val="3D4A5A"/>
                </a:solidFill>
                <a:ln>
                  <a:noFill/>
                </a:ln>
              </p:spPr>
            </p:sp>
          </p:grpSp>
          <p:sp>
            <p:nvSpPr>
              <p:cNvPr id="22" name="TextBox 22"/>
              <p:cNvSpPr txBox="1"/>
              <p:nvPr/>
            </p:nvSpPr>
            <p:spPr>
              <a:xfrm>
                <a:off x="877252" y="4208621"/>
                <a:ext cx="2035720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眉黛青颦 · 莲脸生春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877252" y="4475321"/>
                <a:ext cx="2254247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倾国倾城 · 崔莺莺之容</a:t>
                </a:r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881062" y="4774406"/>
                <a:ext cx="1835944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元 · 王实甫《西厢记》</a:t>
                </a:r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571500" y="5238750"/>
              <a:ext cx="5429250" cy="742950"/>
              <a:chOff x="571500" y="5238750"/>
              <a:chExt cx="5429250" cy="74295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571500" y="5238750"/>
                <a:ext cx="54292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429250" h="742950">
                    <a:moveTo>
                      <a:pt x="57150" y="0"/>
                    </a:moveTo>
                    <a:lnTo>
                      <a:pt x="5372100" y="0"/>
                    </a:lnTo>
                    <a:cubicBezTo>
                      <a:pt x="5403663" y="0"/>
                      <a:pt x="5429250" y="25587"/>
                      <a:pt x="5429250" y="57150"/>
                    </a:cubicBezTo>
                    <a:lnTo>
                      <a:pt x="5429250" y="685800"/>
                    </a:lnTo>
                    <a:cubicBezTo>
                      <a:pt x="5429250" y="717363"/>
                      <a:pt x="5403663" y="742950"/>
                      <a:pt x="53721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29" name="Group 29"/>
              <p:cNvGrpSpPr/>
              <p:nvPr/>
            </p:nvGrpSpPr>
            <p:grpSpPr>
              <a:xfrm>
                <a:off x="785675" y="5444014"/>
                <a:ext cx="1676268" cy="259080"/>
                <a:chOff x="785675" y="5444014"/>
                <a:chExt cx="1676268" cy="259080"/>
              </a:xfrm>
            </p:grpSpPr>
            <p:sp>
              <p:nvSpPr>
                <p:cNvPr id="27" name="Freeform 27"/>
                <p:cNvSpPr/>
                <p:nvPr/>
              </p:nvSpPr>
              <p:spPr>
                <a:xfrm>
                  <a:off x="785675" y="5453062"/>
                  <a:ext cx="143013" cy="151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13" h="151284">
                      <a:moveTo>
                        <a:pt x="575" y="89916"/>
                      </a:moveTo>
                      <a:lnTo>
                        <a:pt x="432" y="88582"/>
                      </a:lnTo>
                      <a:lnTo>
                        <a:pt x="400" y="88241"/>
                      </a:lnTo>
                      <a:cubicBezTo>
                        <a:pt x="125" y="85286"/>
                        <a:pt x="0" y="82319"/>
                        <a:pt x="27" y="79351"/>
                      </a:cubicBezTo>
                      <a:cubicBezTo>
                        <a:pt x="170" y="29424"/>
                        <a:pt x="34079" y="0"/>
                        <a:pt x="103214" y="0"/>
                      </a:cubicBezTo>
                      <a:lnTo>
                        <a:pt x="135075" y="0"/>
                      </a:lnTo>
                      <a:cubicBezTo>
                        <a:pt x="139459" y="0"/>
                        <a:pt x="143013" y="3554"/>
                        <a:pt x="143013" y="7938"/>
                      </a:cubicBezTo>
                      <a:lnTo>
                        <a:pt x="142997" y="24265"/>
                      </a:lnTo>
                      <a:cubicBezTo>
                        <a:pt x="139044" y="93329"/>
                        <a:pt x="105373" y="127000"/>
                        <a:pt x="47763" y="127000"/>
                      </a:cubicBezTo>
                      <a:lnTo>
                        <a:pt x="26879" y="127000"/>
                      </a:lnTo>
                      <a:cubicBezTo>
                        <a:pt x="25514" y="132510"/>
                        <a:pt x="24520" y="138105"/>
                        <a:pt x="23903" y="143748"/>
                      </a:cubicBezTo>
                      <a:cubicBezTo>
                        <a:pt x="23591" y="146567"/>
                        <a:pt x="21799" y="149005"/>
                        <a:pt x="19202" y="150144"/>
                      </a:cubicBezTo>
                      <a:cubicBezTo>
                        <a:pt x="16605" y="151284"/>
                        <a:pt x="13597" y="150951"/>
                        <a:pt x="11312" y="149271"/>
                      </a:cubicBezTo>
                      <a:cubicBezTo>
                        <a:pt x="9027" y="147592"/>
                        <a:pt x="7811" y="144821"/>
                        <a:pt x="8123" y="142002"/>
                      </a:cubicBezTo>
                      <a:cubicBezTo>
                        <a:pt x="9044" y="133705"/>
                        <a:pt x="10578" y="125907"/>
                        <a:pt x="12727" y="118610"/>
                      </a:cubicBezTo>
                      <a:lnTo>
                        <a:pt x="11790" y="117451"/>
                      </a:lnTo>
                      <a:lnTo>
                        <a:pt x="10139" y="115229"/>
                      </a:lnTo>
                      <a:lnTo>
                        <a:pt x="8893" y="113411"/>
                      </a:lnTo>
                      <a:lnTo>
                        <a:pt x="7448" y="111085"/>
                      </a:lnTo>
                      <a:lnTo>
                        <a:pt x="6671" y="109728"/>
                      </a:lnTo>
                      <a:lnTo>
                        <a:pt x="6155" y="108760"/>
                      </a:lnTo>
                      <a:cubicBezTo>
                        <a:pt x="4894" y="106364"/>
                        <a:pt x="3840" y="103865"/>
                        <a:pt x="3003" y="101290"/>
                      </a:cubicBezTo>
                      <a:lnTo>
                        <a:pt x="2432" y="99409"/>
                      </a:lnTo>
                      <a:lnTo>
                        <a:pt x="1757" y="96814"/>
                      </a:lnTo>
                      <a:lnTo>
                        <a:pt x="1305" y="94686"/>
                      </a:lnTo>
                      <a:lnTo>
                        <a:pt x="963" y="92766"/>
                      </a:lnTo>
                      <a:close/>
                      <a:moveTo>
                        <a:pt x="68353" y="56245"/>
                      </a:moveTo>
                      <a:cubicBezTo>
                        <a:pt x="45771" y="66286"/>
                        <a:pt x="29824" y="81089"/>
                        <a:pt x="19871" y="100560"/>
                      </a:cubicBezTo>
                      <a:cubicBezTo>
                        <a:pt x="20389" y="101619"/>
                        <a:pt x="20966" y="102677"/>
                        <a:pt x="21601" y="103735"/>
                      </a:cubicBezTo>
                      <a:lnTo>
                        <a:pt x="23069" y="105966"/>
                      </a:lnTo>
                      <a:lnTo>
                        <a:pt x="23625" y="106736"/>
                      </a:lnTo>
                      <a:cubicBezTo>
                        <a:pt x="24260" y="107603"/>
                        <a:pt x="24943" y="108474"/>
                        <a:pt x="25673" y="109347"/>
                      </a:cubicBezTo>
                      <a:lnTo>
                        <a:pt x="27237" y="111125"/>
                      </a:lnTo>
                      <a:lnTo>
                        <a:pt x="32388" y="111125"/>
                      </a:lnTo>
                      <a:cubicBezTo>
                        <a:pt x="40619" y="93099"/>
                        <a:pt x="54430" y="79804"/>
                        <a:pt x="74798" y="70755"/>
                      </a:cubicBezTo>
                      <a:cubicBezTo>
                        <a:pt x="78805" y="68975"/>
                        <a:pt x="80610" y="64284"/>
                        <a:pt x="78830" y="60277"/>
                      </a:cubicBezTo>
                      <a:cubicBezTo>
                        <a:pt x="77051" y="56271"/>
                        <a:pt x="72360" y="54465"/>
                        <a:pt x="68353" y="56245"/>
                      </a:cubicBezTo>
                    </a:path>
                  </a:pathLst>
                </a:custGeom>
                <a:solidFill>
                  <a:srgbClr val="3D4A5A"/>
                </a:solidFill>
                <a:ln>
                  <a:noFill/>
                </a:ln>
              </p:spPr>
            </p:sp>
            <p:sp>
              <p:nvSpPr>
                <p:cNvPr id="28" name="TextBox 28"/>
                <p:cNvSpPr txBox="1"/>
                <p:nvPr/>
              </p:nvSpPr>
              <p:spPr>
                <a:xfrm>
                  <a:off x="103155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染料 · 青出于蓝</a:t>
                  </a:r>
                </a:p>
              </p:txBody>
            </p:sp>
          </p:grpSp>
          <p:sp>
            <p:nvSpPr>
              <p:cNvPr id="30" name="TextBox 30"/>
              <p:cNvSpPr txBox="1"/>
              <p:nvPr/>
            </p:nvSpPr>
            <p:spPr>
              <a:xfrm>
                <a:off x="746760" y="5718810"/>
                <a:ext cx="33604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从蓝草中提取青黛，古代女子画眉常用之色</a:t>
                </a:r>
              </a:p>
            </p:txBody>
          </p:sp>
        </p:grpSp>
      </p:grpSp>
      <p:grpSp>
        <p:nvGrpSpPr>
          <p:cNvPr id="54" name="Group 54"/>
          <p:cNvGrpSpPr/>
          <p:nvPr/>
        </p:nvGrpSpPr>
        <p:grpSpPr>
          <a:xfrm>
            <a:off x="6343650" y="1676400"/>
            <a:ext cx="5276850" cy="4305300"/>
            <a:chOff x="6343650" y="1676400"/>
            <a:chExt cx="5276850" cy="4305300"/>
          </a:xfrm>
        </p:grpSpPr>
        <p:grpSp>
          <p:nvGrpSpPr>
            <p:cNvPr id="36" name="Group 36"/>
            <p:cNvGrpSpPr/>
            <p:nvPr/>
          </p:nvGrpSpPr>
          <p:grpSpPr>
            <a:xfrm>
              <a:off x="6343650" y="1676400"/>
              <a:ext cx="2743200" cy="2226469"/>
              <a:chOff x="6343650" y="1676400"/>
              <a:chExt cx="2743200" cy="2226469"/>
            </a:xfrm>
          </p:grpSpPr>
          <p:sp>
            <p:nvSpPr>
              <p:cNvPr id="33" name="Rectangle 33"/>
              <p:cNvSpPr/>
              <p:nvPr/>
            </p:nvSpPr>
            <p:spPr>
              <a:xfrm>
                <a:off x="6343650" y="1676400"/>
                <a:ext cx="2743200" cy="1981200"/>
              </a:xfrm>
              <a:prstGeom prst="rect">
                <a:avLst/>
              </a:prstGeom>
              <a:solidFill>
                <a:srgbClr val="EDE5D3"/>
              </a:solidFill>
              <a:ln w="9525">
                <a:solidFill>
                  <a:srgbClr val="A69E98"/>
                </a:solidFill>
              </a:ln>
            </p:spPr>
          </p:sp>
          <p:pic>
            <p:nvPicPr>
              <p:cNvPr id="34" name="Image 3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81750" y="1714500"/>
                <a:ext cx="2667000" cy="1905000"/>
              </a:xfrm>
              <a:prstGeom prst="rect">
                <a:avLst/>
              </a:prstGeom>
            </p:spPr>
          </p:pic>
          <p:sp>
            <p:nvSpPr>
              <p:cNvPr id="35" name="TextBox 35"/>
              <p:cNvSpPr txBox="1"/>
              <p:nvPr/>
            </p:nvSpPr>
            <p:spPr>
              <a:xfrm>
                <a:off x="7122593" y="3704749"/>
                <a:ext cx="118531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相思灰 · 想象之色</a:t>
                </a:r>
              </a:p>
            </p:txBody>
          </p:sp>
        </p:grpSp>
        <p:grpSp>
          <p:nvGrpSpPr>
            <p:cNvPr id="42" name="Group 42"/>
            <p:cNvGrpSpPr/>
            <p:nvPr/>
          </p:nvGrpSpPr>
          <p:grpSpPr>
            <a:xfrm>
              <a:off x="9334500" y="1714500"/>
              <a:ext cx="2286000" cy="1905000"/>
              <a:chOff x="9334500" y="1714500"/>
              <a:chExt cx="2286000" cy="1905000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9334500" y="1714500"/>
                <a:ext cx="2286000" cy="19050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1905000">
                    <a:moveTo>
                      <a:pt x="38100" y="0"/>
                    </a:moveTo>
                    <a:lnTo>
                      <a:pt x="2247900" y="0"/>
                    </a:lnTo>
                    <a:cubicBezTo>
                      <a:pt x="2268942" y="0"/>
                      <a:pt x="2286000" y="17058"/>
                      <a:pt x="2286000" y="38100"/>
                    </a:cubicBezTo>
                    <a:lnTo>
                      <a:pt x="2286000" y="1866900"/>
                    </a:lnTo>
                    <a:cubicBezTo>
                      <a:pt x="2286000" y="1887942"/>
                      <a:pt x="2268942" y="1905000"/>
                      <a:pt x="2247900" y="1905000"/>
                    </a:cubicBezTo>
                    <a:lnTo>
                      <a:pt x="38100" y="1905000"/>
                    </a:lnTo>
                    <a:cubicBezTo>
                      <a:pt x="17058" y="1905000"/>
                      <a:pt x="0" y="1887942"/>
                      <a:pt x="0" y="186690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A69E98"/>
              </a:solidFill>
              <a:ln>
                <a:noFill/>
              </a:ln>
            </p:spPr>
          </p:sp>
          <p:sp>
            <p:nvSpPr>
              <p:cNvPr id="38" name="Rectangle 38"/>
              <p:cNvSpPr/>
              <p:nvPr/>
            </p:nvSpPr>
            <p:spPr>
              <a:xfrm>
                <a:off x="9429750" y="1809750"/>
                <a:ext cx="2095500" cy="1714500"/>
              </a:xfrm>
              <a:prstGeom prst="rect">
                <a:avLst/>
              </a:prstGeom>
              <a:noFill/>
              <a:ln w="9525">
                <a:solidFill>
                  <a:srgbClr val="F7F2E8">
                    <a:alpha val="60000"/>
                  </a:srgbClr>
                </a:solidFill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9879711" y="2087880"/>
                <a:ext cx="1195578" cy="7315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6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相思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10155746" y="2545080"/>
                <a:ext cx="643509" cy="7315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600" b="1" dirty="0">
                    <a:solidFill>
                      <a:srgbClr val="F7F2E8"/>
                    </a:solidFill>
                    <a:latin typeface="Georgia"/>
                    <a:ea typeface="KaiTi"/>
                    <a:cs typeface="Georgia"/>
                  </a:rPr>
                  <a:t>灰</a:t>
                </a:r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10191000" y="3228499"/>
                <a:ext cx="57300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F7F2E8"/>
                    </a:solidFill>
                    <a:latin typeface="Arial"/>
                    <a:ea typeface="Microsoft YaHei"/>
                    <a:cs typeface="Arial"/>
                  </a:rPr>
                  <a:t>#A69E98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6396868" y="4208621"/>
              <a:ext cx="2647952" cy="794385"/>
              <a:chOff x="6396868" y="4208621"/>
              <a:chExt cx="2647952" cy="794385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6396868" y="4217370"/>
                <a:ext cx="198107" cy="174587"/>
              </a:xfrm>
              <a:custGeom>
                <a:avLst/>
                <a:gdLst/>
                <a:ahLst/>
                <a:cxnLst/>
                <a:rect l="l" t="t" r="r" b="b"/>
                <a:pathLst>
                  <a:path w="198107" h="174587">
                    <a:moveTo>
                      <a:pt x="51357" y="2909"/>
                    </a:moveTo>
                    <a:cubicBezTo>
                      <a:pt x="68432" y="0"/>
                      <a:pt x="85906" y="4992"/>
                      <a:pt x="98867" y="16483"/>
                    </a:cubicBezTo>
                    <a:lnTo>
                      <a:pt x="99220" y="16797"/>
                    </a:lnTo>
                    <a:lnTo>
                      <a:pt x="99544" y="16511"/>
                    </a:lnTo>
                    <a:cubicBezTo>
                      <a:pt x="111899" y="5668"/>
                      <a:pt x="128325" y="671"/>
                      <a:pt x="144625" y="2795"/>
                    </a:cubicBezTo>
                    <a:lnTo>
                      <a:pt x="146969" y="3138"/>
                    </a:lnTo>
                    <a:cubicBezTo>
                      <a:pt x="167660" y="6711"/>
                      <a:pt x="184726" y="21342"/>
                      <a:pt x="191416" y="41246"/>
                    </a:cubicBezTo>
                    <a:cubicBezTo>
                      <a:pt x="198107" y="61149"/>
                      <a:pt x="193343" y="83119"/>
                      <a:pt x="179011" y="98464"/>
                    </a:cubicBezTo>
                    <a:lnTo>
                      <a:pt x="177296" y="100226"/>
                    </a:lnTo>
                    <a:lnTo>
                      <a:pt x="176839" y="100617"/>
                    </a:lnTo>
                    <a:lnTo>
                      <a:pt x="105878" y="170902"/>
                    </a:lnTo>
                    <a:cubicBezTo>
                      <a:pt x="102491" y="174254"/>
                      <a:pt x="97149" y="174587"/>
                      <a:pt x="93371" y="171683"/>
                    </a:cubicBezTo>
                    <a:lnTo>
                      <a:pt x="92476" y="170902"/>
                    </a:lnTo>
                    <a:lnTo>
                      <a:pt x="21105" y="100207"/>
                    </a:lnTo>
                    <a:cubicBezTo>
                      <a:pt x="5688" y="85207"/>
                      <a:pt x="0" y="62820"/>
                      <a:pt x="6386" y="42279"/>
                    </a:cubicBezTo>
                    <a:cubicBezTo>
                      <a:pt x="12773" y="21739"/>
                      <a:pt x="30152" y="6524"/>
                      <a:pt x="51357" y="2909"/>
                    </a:cubicBezTo>
                    <a:close/>
                  </a:path>
                </a:pathLst>
              </a:custGeom>
              <a:solidFill>
                <a:srgbClr val="B04A5C"/>
              </a:solidFill>
              <a:ln>
                <a:noFill/>
              </a:ln>
            </p:spPr>
          </p:sp>
          <p:sp>
            <p:nvSpPr>
              <p:cNvPr id="44" name="TextBox 44"/>
              <p:cNvSpPr txBox="1"/>
              <p:nvPr/>
            </p:nvSpPr>
            <p:spPr>
              <a:xfrm>
                <a:off x="6687502" y="4208621"/>
                <a:ext cx="1565886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春心莫共花争发</a:t>
                </a:r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6687502" y="4475321"/>
                <a:ext cx="1565886" cy="28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425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一寸相思一寸灰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6691312" y="4774406"/>
                <a:ext cx="2353508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i="1" dirty="0">
                    <a:solidFill>
                      <a:srgbClr val="9B948B"/>
                    </a:solidFill>
                    <a:latin typeface="Georgia"/>
                    <a:ea typeface="KaiTi"/>
                    <a:cs typeface="Georgia"/>
                  </a:rPr>
                  <a:t>— 唐 · 李商隐 · 催生相思灰色名</a:t>
                </a:r>
              </a:p>
            </p:txBody>
          </p:sp>
        </p:grpSp>
        <p:grpSp>
          <p:nvGrpSpPr>
            <p:cNvPr id="53" name="Group 53"/>
            <p:cNvGrpSpPr/>
            <p:nvPr/>
          </p:nvGrpSpPr>
          <p:grpSpPr>
            <a:xfrm>
              <a:off x="6381750" y="5238750"/>
              <a:ext cx="5238750" cy="742950"/>
              <a:chOff x="6381750" y="5238750"/>
              <a:chExt cx="5238750" cy="742950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6381750" y="5238750"/>
                <a:ext cx="5238750" cy="742950"/>
              </a:xfrm>
              <a:custGeom>
                <a:avLst/>
                <a:gdLst/>
                <a:ahLst/>
                <a:cxnLst/>
                <a:rect l="l" t="t" r="r" b="b"/>
                <a:pathLst>
                  <a:path w="5238750" h="742950">
                    <a:moveTo>
                      <a:pt x="57150" y="0"/>
                    </a:moveTo>
                    <a:lnTo>
                      <a:pt x="5181600" y="0"/>
                    </a:lnTo>
                    <a:cubicBezTo>
                      <a:pt x="5213163" y="0"/>
                      <a:pt x="5238750" y="25587"/>
                      <a:pt x="5238750" y="57150"/>
                    </a:cubicBezTo>
                    <a:lnTo>
                      <a:pt x="5238750" y="685800"/>
                    </a:lnTo>
                    <a:cubicBezTo>
                      <a:pt x="5238750" y="717363"/>
                      <a:pt x="5213163" y="742950"/>
                      <a:pt x="5181600" y="742950"/>
                    </a:cubicBezTo>
                    <a:lnTo>
                      <a:pt x="57150" y="742950"/>
                    </a:lnTo>
                    <a:cubicBezTo>
                      <a:pt x="25587" y="742950"/>
                      <a:pt x="0" y="717363"/>
                      <a:pt x="0" y="6858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DE5D3"/>
              </a:solidFill>
              <a:ln>
                <a:noFill/>
              </a:ln>
            </p:spPr>
          </p:sp>
          <p:grpSp>
            <p:nvGrpSpPr>
              <p:cNvPr id="51" name="Group 51"/>
              <p:cNvGrpSpPr/>
              <p:nvPr/>
            </p:nvGrpSpPr>
            <p:grpSpPr>
              <a:xfrm>
                <a:off x="6588125" y="5444014"/>
                <a:ext cx="1684068" cy="259080"/>
                <a:chOff x="6588125" y="5444014"/>
                <a:chExt cx="1684068" cy="259080"/>
              </a:xfrm>
            </p:grpSpPr>
            <p:sp>
              <p:nvSpPr>
                <p:cNvPr id="49" name="Freeform 49"/>
                <p:cNvSpPr/>
                <p:nvPr/>
              </p:nvSpPr>
              <p:spPr>
                <a:xfrm>
                  <a:off x="6588125" y="5445125"/>
                  <a:ext cx="158750" cy="158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50" h="158912">
                      <a:moveTo>
                        <a:pt x="79375" y="0"/>
                      </a:moveTo>
                      <a:cubicBezTo>
                        <a:pt x="123015" y="0"/>
                        <a:pt x="158750" y="31766"/>
                        <a:pt x="158750" y="71438"/>
                      </a:cubicBezTo>
                      <a:cubicBezTo>
                        <a:pt x="158750" y="82161"/>
                        <a:pt x="153988" y="92393"/>
                        <a:pt x="145621" y="99822"/>
                      </a:cubicBezTo>
                      <a:cubicBezTo>
                        <a:pt x="137446" y="107077"/>
                        <a:pt x="126476" y="111125"/>
                        <a:pt x="115094" y="111125"/>
                      </a:cubicBezTo>
                      <a:lnTo>
                        <a:pt x="95123" y="111125"/>
                      </a:lnTo>
                      <a:cubicBezTo>
                        <a:pt x="91480" y="111066"/>
                        <a:pt x="88264" y="113496"/>
                        <a:pt x="87326" y="117016"/>
                      </a:cubicBezTo>
                      <a:cubicBezTo>
                        <a:pt x="86387" y="120537"/>
                        <a:pt x="87966" y="124245"/>
                        <a:pt x="91154" y="126008"/>
                      </a:cubicBezTo>
                      <a:cubicBezTo>
                        <a:pt x="91710" y="126315"/>
                        <a:pt x="92227" y="126688"/>
                        <a:pt x="92694" y="127119"/>
                      </a:cubicBezTo>
                      <a:cubicBezTo>
                        <a:pt x="98259" y="132254"/>
                        <a:pt x="100076" y="140290"/>
                        <a:pt x="97262" y="147320"/>
                      </a:cubicBezTo>
                      <a:cubicBezTo>
                        <a:pt x="94449" y="154349"/>
                        <a:pt x="87588" y="158912"/>
                        <a:pt x="80018" y="158790"/>
                      </a:cubicBezTo>
                      <a:lnTo>
                        <a:pt x="78780" y="158718"/>
                      </a:lnTo>
                      <a:lnTo>
                        <a:pt x="79319" y="158750"/>
                      </a:lnTo>
                      <a:lnTo>
                        <a:pt x="77153" y="158718"/>
                      </a:lnTo>
                      <a:cubicBezTo>
                        <a:pt x="35084" y="157559"/>
                        <a:pt x="1191" y="123666"/>
                        <a:pt x="32" y="81598"/>
                      </a:cubicBezTo>
                      <a:lnTo>
                        <a:pt x="0" y="79375"/>
                      </a:lnTo>
                      <a:cubicBezTo>
                        <a:pt x="0" y="35536"/>
                        <a:pt x="35536" y="0"/>
                        <a:pt x="79375" y="0"/>
                      </a:cubicBezTo>
                      <a:moveTo>
                        <a:pt x="51594" y="51594"/>
                      </a:moveTo>
                      <a:cubicBezTo>
                        <a:pt x="43286" y="51591"/>
                        <a:pt x="36382" y="57994"/>
                        <a:pt x="35758" y="66278"/>
                      </a:cubicBezTo>
                      <a:lnTo>
                        <a:pt x="35719" y="67469"/>
                      </a:lnTo>
                      <a:cubicBezTo>
                        <a:pt x="35719" y="76236"/>
                        <a:pt x="42826" y="83344"/>
                        <a:pt x="51594" y="83344"/>
                      </a:cubicBezTo>
                      <a:cubicBezTo>
                        <a:pt x="60361" y="83344"/>
                        <a:pt x="67469" y="76236"/>
                        <a:pt x="67469" y="67469"/>
                      </a:cubicBezTo>
                      <a:cubicBezTo>
                        <a:pt x="67469" y="58701"/>
                        <a:pt x="60361" y="51594"/>
                        <a:pt x="51594" y="51594"/>
                      </a:cubicBezTo>
                      <a:moveTo>
                        <a:pt x="115094" y="51594"/>
                      </a:moveTo>
                      <a:cubicBezTo>
                        <a:pt x="106786" y="51591"/>
                        <a:pt x="99882" y="57994"/>
                        <a:pt x="99258" y="66278"/>
                      </a:cubicBezTo>
                      <a:lnTo>
                        <a:pt x="99219" y="67469"/>
                      </a:lnTo>
                      <a:cubicBezTo>
                        <a:pt x="99219" y="76236"/>
                        <a:pt x="106326" y="83344"/>
                        <a:pt x="115094" y="83344"/>
                      </a:cubicBezTo>
                      <a:cubicBezTo>
                        <a:pt x="123861" y="83344"/>
                        <a:pt x="130969" y="76236"/>
                        <a:pt x="130969" y="67469"/>
                      </a:cubicBezTo>
                      <a:cubicBezTo>
                        <a:pt x="130969" y="58701"/>
                        <a:pt x="123861" y="51594"/>
                        <a:pt x="115094" y="51594"/>
                      </a:cubicBezTo>
                      <a:moveTo>
                        <a:pt x="83344" y="27781"/>
                      </a:moveTo>
                      <a:cubicBezTo>
                        <a:pt x="75036" y="27779"/>
                        <a:pt x="68132" y="34181"/>
                        <a:pt x="67508" y="42466"/>
                      </a:cubicBezTo>
                      <a:lnTo>
                        <a:pt x="67469" y="43656"/>
                      </a:lnTo>
                      <a:cubicBezTo>
                        <a:pt x="67469" y="52424"/>
                        <a:pt x="74576" y="59531"/>
                        <a:pt x="83344" y="59531"/>
                      </a:cubicBezTo>
                      <a:cubicBezTo>
                        <a:pt x="92111" y="59531"/>
                        <a:pt x="99219" y="52424"/>
                        <a:pt x="99219" y="43656"/>
                      </a:cubicBezTo>
                      <a:cubicBezTo>
                        <a:pt x="99219" y="34889"/>
                        <a:pt x="92111" y="27781"/>
                        <a:pt x="83344" y="27781"/>
                      </a:cubicBezTo>
                    </a:path>
                  </a:pathLst>
                </a:custGeom>
                <a:solidFill>
                  <a:srgbClr val="7A7068"/>
                </a:solidFill>
                <a:ln>
                  <a:noFill/>
                </a:ln>
              </p:spPr>
            </p:sp>
            <p:sp>
              <p:nvSpPr>
                <p:cNvPr id="50" name="TextBox 50"/>
                <p:cNvSpPr txBox="1"/>
                <p:nvPr/>
              </p:nvSpPr>
              <p:spPr>
                <a:xfrm>
                  <a:off x="6841808" y="5444014"/>
                  <a:ext cx="1430385" cy="2590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275" b="1" dirty="0">
                      <a:solidFill>
                        <a:srgbClr val="3A3530"/>
                      </a:solidFill>
                      <a:latin typeface="Georgia"/>
                      <a:ea typeface="KaiTi"/>
                      <a:cs typeface="Georgia"/>
                    </a:rPr>
                    <a:t>配方 · 染出浅灰</a:t>
                  </a:r>
                </a:p>
              </p:txBody>
            </p:sp>
          </p:grpSp>
          <p:sp>
            <p:nvSpPr>
              <p:cNvPr id="52" name="TextBox 52"/>
              <p:cNvSpPr txBox="1"/>
              <p:nvPr/>
            </p:nvSpPr>
            <p:spPr>
              <a:xfrm>
                <a:off x="6557010" y="5718810"/>
                <a:ext cx="338670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7A7068"/>
                    </a:solidFill>
                    <a:latin typeface="Georgia"/>
                    <a:ea typeface="KaiTi"/>
                    <a:cs typeface="Georgia"/>
                  </a:rPr>
                  <a:t>茶叶 / 石榴皮作染料，以少许皂矾作媒染剂</a:t>
                </a:r>
              </a:p>
            </p:txBody>
          </p:sp>
        </p:grpSp>
      </p:grpSp>
      <p:grpSp>
        <p:nvGrpSpPr>
          <p:cNvPr id="58" name="Group 58"/>
          <p:cNvGrpSpPr/>
          <p:nvPr/>
        </p:nvGrpSpPr>
        <p:grpSpPr>
          <a:xfrm>
            <a:off x="571500" y="6286500"/>
            <a:ext cx="11049000" cy="307181"/>
            <a:chOff x="571500" y="6286500"/>
            <a:chExt cx="11049000" cy="307181"/>
          </a:xfrm>
        </p:grpSpPr>
        <p:sp>
          <p:nvSpPr>
            <p:cNvPr id="55" name="Freeform 55"/>
            <p:cNvSpPr/>
            <p:nvPr/>
          </p:nvSpPr>
          <p:spPr>
            <a:xfrm>
              <a:off x="571500" y="6286500"/>
              <a:ext cx="11049000" cy="304800"/>
            </a:xfrm>
            <a:custGeom>
              <a:avLst/>
              <a:gdLst/>
              <a:ahLst/>
              <a:cxnLst/>
              <a:rect l="l" t="t" r="r" b="b"/>
              <a:pathLst>
                <a:path w="11049000" h="3048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52400"/>
                  </a:lnTo>
                  <a:cubicBezTo>
                    <a:pt x="11049000" y="236568"/>
                    <a:pt x="10980768" y="304800"/>
                    <a:pt x="10896600" y="304800"/>
                  </a:cubicBezTo>
                  <a:lnTo>
                    <a:pt x="152400" y="304800"/>
                  </a:lnTo>
                  <a:cubicBezTo>
                    <a:pt x="68232" y="304800"/>
                    <a:pt x="0" y="236568"/>
                    <a:pt x="0" y="1524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842962" y="6365081"/>
              <a:ext cx="2517815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若说颜色有情 · 相思灰则最为情深</a:t>
              </a:r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10880931" y="6381274"/>
              <a:ext cx="4662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08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2E8"/>
          </a:soli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0" y="0"/>
            <a:ext cx="12192000" cy="1905000"/>
            <a:chOff x="0" y="0"/>
            <a:chExt cx="12192000" cy="1905000"/>
          </a:xfrm>
        </p:grpSpPr>
        <p:pic>
          <p:nvPicPr>
            <p:cNvPr id="3" name="Imag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810"/>
              <a:ext cx="12192000" cy="1896428"/>
            </a:xfrm>
            <a:prstGeom prst="rect">
              <a:avLst/>
            </a:prstGeom>
          </p:spPr>
        </p:pic>
        <p:sp>
          <p:nvSpPr>
            <p:cNvPr id="4" name="Rectangle 4"/>
            <p:cNvSpPr/>
            <p:nvPr/>
          </p:nvSpPr>
          <p:spPr>
            <a:xfrm>
              <a:off x="0" y="0"/>
              <a:ext cx="12192000" cy="1905000"/>
            </a:xfrm>
            <a:prstGeom prst="rect">
              <a:avLst/>
            </a:prstGeom>
            <a:gradFill>
              <a:gsLst>
                <a:gs pos="0">
                  <a:srgbClr val="F7F2E8">
                    <a:alpha val="0"/>
                  </a:srgbClr>
                </a:gs>
                <a:gs pos="100000">
                  <a:srgbClr val="F7F2E8">
                    <a:alpha val="95000"/>
                  </a:srgbClr>
                </a:gs>
              </a:gsLst>
              <a:lin ang="5400000" scaled="1"/>
            </a:gradFill>
            <a:ln>
              <a:noFill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558165" y="315278"/>
            <a:ext cx="1621536" cy="237172"/>
            <a:chOff x="558165" y="315278"/>
            <a:chExt cx="1621536" cy="237172"/>
          </a:xfrm>
        </p:grpSpPr>
        <p:sp>
          <p:nvSpPr>
            <p:cNvPr id="6" name="TextBox 6"/>
            <p:cNvSpPr txBox="1"/>
            <p:nvPr/>
          </p:nvSpPr>
          <p:spPr>
            <a:xfrm>
              <a:off x="558165" y="315278"/>
              <a:ext cx="1621536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EDE5D3"/>
                  </a:solidFill>
                  <a:latin typeface="Georgia"/>
                  <a:ea typeface="KaiTi"/>
                  <a:cs typeface="Georgia"/>
                </a:rPr>
                <a:t>CHAPTER 04 · 草木为染</a:t>
              </a:r>
            </a:p>
          </p:txBody>
        </p:sp>
        <p:sp>
          <p:nvSpPr>
            <p:cNvPr id="7" name="Line 7"/>
            <p:cNvSpPr/>
            <p:nvPr/>
          </p:nvSpPr>
          <p:spPr>
            <a:xfrm>
              <a:off x="571500" y="542925"/>
              <a:ext cx="1524000" cy="9525"/>
            </a:xfrm>
            <a:custGeom>
              <a:avLst/>
              <a:gdLst/>
              <a:ahLst/>
              <a:cxnLst/>
              <a:rect l="l" t="t" r="r" b="b"/>
              <a:pathLst>
                <a:path w="1524000" h="9525">
                  <a:moveTo>
                    <a:pt x="0" y="0"/>
                  </a:moveTo>
                  <a:lnTo>
                    <a:pt x="1524000" y="0"/>
                  </a:lnTo>
                </a:path>
              </a:pathLst>
            </a:custGeom>
            <a:noFill/>
            <a:ln w="19050">
              <a:solidFill>
                <a:srgbClr val="C99E62"/>
              </a:solidFill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535305" y="1102042"/>
            <a:ext cx="5382604" cy="721996"/>
            <a:chOff x="535305" y="1102042"/>
            <a:chExt cx="5382604" cy="721996"/>
          </a:xfrm>
        </p:grpSpPr>
        <p:sp>
          <p:nvSpPr>
            <p:cNvPr id="9" name="TextBox 9"/>
            <p:cNvSpPr txBox="1"/>
            <p:nvPr/>
          </p:nvSpPr>
          <p:spPr>
            <a:xfrm>
              <a:off x="535305" y="1102042"/>
              <a:ext cx="5382604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3A3530"/>
                  </a:solidFill>
                  <a:latin typeface="Georgia"/>
                  <a:ea typeface="KaiTi"/>
                  <a:cs typeface="Georgia"/>
                </a:rPr>
                <a:t>染料植物 · 四色皆取自草木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54355" y="1549718"/>
              <a:ext cx="409594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花果叶茎皆可入染 · 喜庆 · 高贵 · 高雅 · 神秘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71500" y="2286000"/>
            <a:ext cx="2571750" cy="3619500"/>
            <a:chOff x="571500" y="2286000"/>
            <a:chExt cx="2571750" cy="3619500"/>
          </a:xfrm>
          <a:effectLst>
            <a:outerShdw blurRad="95250" dist="28575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12" name="Freeform 12"/>
            <p:cNvSpPr/>
            <p:nvPr/>
          </p:nvSpPr>
          <p:spPr>
            <a:xfrm>
              <a:off x="571500" y="2286000"/>
              <a:ext cx="2571750" cy="3619500"/>
            </a:xfrm>
            <a:custGeom>
              <a:avLst/>
              <a:gdLst/>
              <a:ahLst/>
              <a:cxnLst/>
              <a:rect l="l" t="t" r="r" b="b"/>
              <a:pathLst>
                <a:path w="2571750" h="3619500">
                  <a:moveTo>
                    <a:pt x="95250" y="0"/>
                  </a:moveTo>
                  <a:lnTo>
                    <a:pt x="2476500" y="0"/>
                  </a:lnTo>
                  <a:cubicBezTo>
                    <a:pt x="2529105" y="0"/>
                    <a:pt x="2571750" y="42645"/>
                    <a:pt x="2571750" y="95250"/>
                  </a:cubicBezTo>
                  <a:lnTo>
                    <a:pt x="2571750" y="3524250"/>
                  </a:lnTo>
                  <a:cubicBezTo>
                    <a:pt x="2571750" y="3576855"/>
                    <a:pt x="2529105" y="3619500"/>
                    <a:pt x="2476500" y="3619500"/>
                  </a:cubicBezTo>
                  <a:lnTo>
                    <a:pt x="95250" y="3619500"/>
                  </a:lnTo>
                  <a:cubicBezTo>
                    <a:pt x="42645" y="3619500"/>
                    <a:pt x="0" y="3576855"/>
                    <a:pt x="0" y="3524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3" name="Freeform 13"/>
            <p:cNvSpPr/>
            <p:nvPr/>
          </p:nvSpPr>
          <p:spPr>
            <a:xfrm>
              <a:off x="571500" y="2286000"/>
              <a:ext cx="2571750" cy="952500"/>
            </a:xfrm>
            <a:custGeom>
              <a:avLst/>
              <a:gdLst/>
              <a:ahLst/>
              <a:cxnLst/>
              <a:rect l="l" t="t" r="r" b="b"/>
              <a:pathLst>
                <a:path w="2571750" h="952500">
                  <a:moveTo>
                    <a:pt x="95250" y="0"/>
                  </a:moveTo>
                  <a:lnTo>
                    <a:pt x="2476500" y="0"/>
                  </a:lnTo>
                  <a:cubicBezTo>
                    <a:pt x="2529105" y="0"/>
                    <a:pt x="2571750" y="42645"/>
                    <a:pt x="2571750" y="95250"/>
                  </a:cubicBezTo>
                  <a:lnTo>
                    <a:pt x="2571750" y="857250"/>
                  </a:lnTo>
                  <a:cubicBezTo>
                    <a:pt x="2571750" y="909855"/>
                    <a:pt x="2529105" y="952500"/>
                    <a:pt x="2476500" y="952500"/>
                  </a:cubicBezTo>
                  <a:lnTo>
                    <a:pt x="95250" y="952500"/>
                  </a:lnTo>
                  <a:cubicBezTo>
                    <a:pt x="42645" y="952500"/>
                    <a:pt x="0" y="909855"/>
                    <a:pt x="0" y="857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B04A5C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4" name="Rectangle 14"/>
            <p:cNvSpPr/>
            <p:nvPr/>
          </p:nvSpPr>
          <p:spPr>
            <a:xfrm>
              <a:off x="571500" y="3143250"/>
              <a:ext cx="2571750" cy="95250"/>
            </a:xfrm>
            <a:prstGeom prst="rect">
              <a:avLst/>
            </a:prstGeom>
            <a:solidFill>
              <a:srgbClr val="B04A5C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5" name="Ellipse 15"/>
            <p:cNvSpPr/>
            <p:nvPr/>
          </p:nvSpPr>
          <p:spPr>
            <a:xfrm>
              <a:off x="704850" y="2514600"/>
              <a:ext cx="495300" cy="49530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6" name="Freeform 16"/>
            <p:cNvSpPr/>
            <p:nvPr/>
          </p:nvSpPr>
          <p:spPr>
            <a:xfrm>
              <a:off x="818327" y="2622550"/>
              <a:ext cx="268350" cy="279400"/>
            </a:xfrm>
            <a:custGeom>
              <a:avLst/>
              <a:gdLst/>
              <a:ahLst/>
              <a:cxnLst/>
              <a:rect l="l" t="t" r="r" b="b"/>
              <a:pathLst>
                <a:path w="268350" h="279400">
                  <a:moveTo>
                    <a:pt x="134173" y="0"/>
                  </a:moveTo>
                  <a:cubicBezTo>
                    <a:pt x="162229" y="0"/>
                    <a:pt x="184973" y="22744"/>
                    <a:pt x="184973" y="50800"/>
                  </a:cubicBezTo>
                  <a:lnTo>
                    <a:pt x="184947" y="51499"/>
                  </a:lnTo>
                  <a:lnTo>
                    <a:pt x="185328" y="51270"/>
                  </a:lnTo>
                  <a:cubicBezTo>
                    <a:pt x="196030" y="45062"/>
                    <a:pt x="208641" y="43005"/>
                    <a:pt x="220761" y="45491"/>
                  </a:cubicBezTo>
                  <a:lnTo>
                    <a:pt x="223771" y="46203"/>
                  </a:lnTo>
                  <a:cubicBezTo>
                    <a:pt x="236727" y="49706"/>
                    <a:pt x="247752" y="58230"/>
                    <a:pt x="254404" y="69888"/>
                  </a:cubicBezTo>
                  <a:cubicBezTo>
                    <a:pt x="268350" y="94156"/>
                    <a:pt x="260097" y="125131"/>
                    <a:pt x="235925" y="139243"/>
                  </a:cubicBezTo>
                  <a:lnTo>
                    <a:pt x="235061" y="139700"/>
                  </a:lnTo>
                  <a:lnTo>
                    <a:pt x="235963" y="140195"/>
                  </a:lnTo>
                  <a:cubicBezTo>
                    <a:pt x="259198" y="153781"/>
                    <a:pt x="267849" y="183101"/>
                    <a:pt x="255712" y="207124"/>
                  </a:cubicBezTo>
                  <a:lnTo>
                    <a:pt x="254429" y="209487"/>
                  </a:lnTo>
                  <a:cubicBezTo>
                    <a:pt x="247774" y="221161"/>
                    <a:pt x="236734" y="229695"/>
                    <a:pt x="223760" y="233196"/>
                  </a:cubicBezTo>
                  <a:cubicBezTo>
                    <a:pt x="210786" y="236696"/>
                    <a:pt x="196952" y="234873"/>
                    <a:pt x="185328" y="228130"/>
                  </a:cubicBezTo>
                  <a:lnTo>
                    <a:pt x="184947" y="227876"/>
                  </a:lnTo>
                  <a:lnTo>
                    <a:pt x="184973" y="228600"/>
                  </a:lnTo>
                  <a:cubicBezTo>
                    <a:pt x="184973" y="255669"/>
                    <a:pt x="163748" y="277983"/>
                    <a:pt x="136713" y="279337"/>
                  </a:cubicBezTo>
                  <a:lnTo>
                    <a:pt x="134173" y="279400"/>
                  </a:lnTo>
                  <a:cubicBezTo>
                    <a:pt x="106117" y="279400"/>
                    <a:pt x="83373" y="256656"/>
                    <a:pt x="83373" y="228600"/>
                  </a:cubicBezTo>
                  <a:lnTo>
                    <a:pt x="83385" y="227889"/>
                  </a:lnTo>
                  <a:lnTo>
                    <a:pt x="83017" y="228130"/>
                  </a:lnTo>
                  <a:cubicBezTo>
                    <a:pt x="72317" y="234343"/>
                    <a:pt x="59706" y="236404"/>
                    <a:pt x="47584" y="233921"/>
                  </a:cubicBezTo>
                  <a:lnTo>
                    <a:pt x="44587" y="233210"/>
                  </a:lnTo>
                  <a:cubicBezTo>
                    <a:pt x="31626" y="229710"/>
                    <a:pt x="20596" y="221185"/>
                    <a:pt x="13942" y="209525"/>
                  </a:cubicBezTo>
                  <a:cubicBezTo>
                    <a:pt x="0" y="185266"/>
                    <a:pt x="8240" y="154303"/>
                    <a:pt x="32395" y="140183"/>
                  </a:cubicBezTo>
                  <a:lnTo>
                    <a:pt x="33284" y="139700"/>
                  </a:lnTo>
                  <a:lnTo>
                    <a:pt x="32382" y="139217"/>
                  </a:lnTo>
                  <a:cubicBezTo>
                    <a:pt x="9147" y="125632"/>
                    <a:pt x="496" y="96311"/>
                    <a:pt x="12634" y="72288"/>
                  </a:cubicBezTo>
                  <a:lnTo>
                    <a:pt x="13904" y="69914"/>
                  </a:lnTo>
                  <a:cubicBezTo>
                    <a:pt x="20558" y="58229"/>
                    <a:pt x="31605" y="49687"/>
                    <a:pt x="44588" y="46186"/>
                  </a:cubicBezTo>
                  <a:cubicBezTo>
                    <a:pt x="57572" y="42685"/>
                    <a:pt x="71415" y="44515"/>
                    <a:pt x="83042" y="51270"/>
                  </a:cubicBezTo>
                  <a:lnTo>
                    <a:pt x="83373" y="51499"/>
                  </a:lnTo>
                  <a:lnTo>
                    <a:pt x="83373" y="50800"/>
                  </a:lnTo>
                  <a:cubicBezTo>
                    <a:pt x="83373" y="23731"/>
                    <a:pt x="104598" y="1417"/>
                    <a:pt x="131633" y="63"/>
                  </a:cubicBezTo>
                  <a:close/>
                  <a:moveTo>
                    <a:pt x="134173" y="101600"/>
                  </a:moveTo>
                  <a:cubicBezTo>
                    <a:pt x="113131" y="101600"/>
                    <a:pt x="96073" y="118658"/>
                    <a:pt x="96073" y="139700"/>
                  </a:cubicBezTo>
                  <a:cubicBezTo>
                    <a:pt x="96073" y="160742"/>
                    <a:pt x="113131" y="177800"/>
                    <a:pt x="134173" y="177800"/>
                  </a:cubicBezTo>
                  <a:cubicBezTo>
                    <a:pt x="155215" y="177800"/>
                    <a:pt x="172273" y="160742"/>
                    <a:pt x="172273" y="139700"/>
                  </a:cubicBezTo>
                  <a:cubicBezTo>
                    <a:pt x="172273" y="118658"/>
                    <a:pt x="155215" y="101600"/>
                    <a:pt x="134173" y="1016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17" name="TextBox 17"/>
            <p:cNvSpPr txBox="1"/>
            <p:nvPr/>
          </p:nvSpPr>
          <p:spPr>
            <a:xfrm>
              <a:off x="1381125" y="2462212"/>
              <a:ext cx="402193" cy="4572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250" b="1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红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396365" y="2858452"/>
              <a:ext cx="1069467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喜庆之色 · RED</a:t>
              </a: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819150" y="3616642"/>
              <a:ext cx="1254778" cy="274320"/>
              <a:chOff x="819150" y="3616642"/>
              <a:chExt cx="1254778" cy="274320"/>
            </a:xfrm>
          </p:grpSpPr>
          <p:sp>
            <p:nvSpPr>
              <p:cNvPr id="19" name="Ellipse 19"/>
              <p:cNvSpPr/>
              <p:nvPr/>
            </p:nvSpPr>
            <p:spPr>
              <a:xfrm>
                <a:off x="819150" y="3676650"/>
                <a:ext cx="76200" cy="76200"/>
              </a:xfrm>
              <a:prstGeom prst="ellipse">
                <a:avLst/>
              </a:prstGeom>
              <a:solidFill>
                <a:srgbClr val="B04A5C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973455" y="3616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茜草 · 根部</a:t>
                </a:r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976312" y="3955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古法红染 · 最为经典</a:t>
              </a:r>
            </a:p>
          </p:txBody>
        </p:sp>
        <p:grpSp>
          <p:nvGrpSpPr>
            <p:cNvPr id="25" name="Group 25"/>
            <p:cNvGrpSpPr/>
            <p:nvPr/>
          </p:nvGrpSpPr>
          <p:grpSpPr>
            <a:xfrm>
              <a:off x="819150" y="4378642"/>
              <a:ext cx="1254778" cy="274320"/>
              <a:chOff x="819150" y="4378642"/>
              <a:chExt cx="1254778" cy="274320"/>
            </a:xfrm>
          </p:grpSpPr>
          <p:sp>
            <p:nvSpPr>
              <p:cNvPr id="23" name="Ellipse 23"/>
              <p:cNvSpPr/>
              <p:nvPr/>
            </p:nvSpPr>
            <p:spPr>
              <a:xfrm>
                <a:off x="819150" y="4438650"/>
                <a:ext cx="76200" cy="76200"/>
              </a:xfrm>
              <a:prstGeom prst="ellipse">
                <a:avLst/>
              </a:prstGeom>
              <a:solidFill>
                <a:srgbClr val="B04A5C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973455" y="4378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苏木 · 茎秆</a:t>
                </a:r>
              </a:p>
            </p:txBody>
          </p:sp>
        </p:grpSp>
        <p:sp>
          <p:nvSpPr>
            <p:cNvPr id="26" name="TextBox 26"/>
            <p:cNvSpPr txBox="1"/>
            <p:nvPr/>
          </p:nvSpPr>
          <p:spPr>
            <a:xfrm>
              <a:off x="976312" y="4717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色相丰富 · 红至紫红</a:t>
              </a:r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819150" y="5140642"/>
              <a:ext cx="1254778" cy="274320"/>
              <a:chOff x="819150" y="5140642"/>
              <a:chExt cx="1254778" cy="274320"/>
            </a:xfrm>
          </p:grpSpPr>
          <p:sp>
            <p:nvSpPr>
              <p:cNvPr id="27" name="Ellipse 27"/>
              <p:cNvSpPr/>
              <p:nvPr/>
            </p:nvSpPr>
            <p:spPr>
              <a:xfrm>
                <a:off x="819150" y="5200650"/>
                <a:ext cx="76200" cy="76200"/>
              </a:xfrm>
              <a:prstGeom prst="ellipse">
                <a:avLst/>
              </a:prstGeom>
              <a:solidFill>
                <a:srgbClr val="B04A5C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973455" y="5140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红花 · 花瓣</a:t>
                </a:r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976312" y="5479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染银红 · 与朱砂相配</a:t>
              </a: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3333750" y="2286000"/>
            <a:ext cx="2571750" cy="3619500"/>
            <a:chOff x="3333750" y="2286000"/>
            <a:chExt cx="2571750" cy="3619500"/>
          </a:xfrm>
          <a:effectLst>
            <a:outerShdw blurRad="95250" dist="28575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32" name="Freeform 32"/>
            <p:cNvSpPr/>
            <p:nvPr/>
          </p:nvSpPr>
          <p:spPr>
            <a:xfrm>
              <a:off x="3333750" y="2286000"/>
              <a:ext cx="2571750" cy="3619500"/>
            </a:xfrm>
            <a:custGeom>
              <a:avLst/>
              <a:gdLst/>
              <a:ahLst/>
              <a:cxnLst/>
              <a:rect l="l" t="t" r="r" b="b"/>
              <a:pathLst>
                <a:path w="2571750" h="3619500">
                  <a:moveTo>
                    <a:pt x="95250" y="0"/>
                  </a:moveTo>
                  <a:lnTo>
                    <a:pt x="2476500" y="0"/>
                  </a:lnTo>
                  <a:cubicBezTo>
                    <a:pt x="2529105" y="0"/>
                    <a:pt x="2571750" y="42645"/>
                    <a:pt x="2571750" y="95250"/>
                  </a:cubicBezTo>
                  <a:lnTo>
                    <a:pt x="2571750" y="3524250"/>
                  </a:lnTo>
                  <a:cubicBezTo>
                    <a:pt x="2571750" y="3576855"/>
                    <a:pt x="2529105" y="3619500"/>
                    <a:pt x="2476500" y="3619500"/>
                  </a:cubicBezTo>
                  <a:lnTo>
                    <a:pt x="95250" y="3619500"/>
                  </a:lnTo>
                  <a:cubicBezTo>
                    <a:pt x="42645" y="3619500"/>
                    <a:pt x="0" y="3576855"/>
                    <a:pt x="0" y="3524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33" name="Freeform 33"/>
            <p:cNvSpPr/>
            <p:nvPr/>
          </p:nvSpPr>
          <p:spPr>
            <a:xfrm>
              <a:off x="3333750" y="2286000"/>
              <a:ext cx="2571750" cy="952500"/>
            </a:xfrm>
            <a:custGeom>
              <a:avLst/>
              <a:gdLst/>
              <a:ahLst/>
              <a:cxnLst/>
              <a:rect l="l" t="t" r="r" b="b"/>
              <a:pathLst>
                <a:path w="2571750" h="952500">
                  <a:moveTo>
                    <a:pt x="95250" y="0"/>
                  </a:moveTo>
                  <a:lnTo>
                    <a:pt x="2476500" y="0"/>
                  </a:lnTo>
                  <a:cubicBezTo>
                    <a:pt x="2529105" y="0"/>
                    <a:pt x="2571750" y="42645"/>
                    <a:pt x="2571750" y="95250"/>
                  </a:cubicBezTo>
                  <a:lnTo>
                    <a:pt x="2571750" y="857250"/>
                  </a:lnTo>
                  <a:cubicBezTo>
                    <a:pt x="2571750" y="909855"/>
                    <a:pt x="2529105" y="952500"/>
                    <a:pt x="2476500" y="952500"/>
                  </a:cubicBezTo>
                  <a:lnTo>
                    <a:pt x="95250" y="952500"/>
                  </a:lnTo>
                  <a:cubicBezTo>
                    <a:pt x="42645" y="952500"/>
                    <a:pt x="0" y="909855"/>
                    <a:pt x="0" y="857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C99E62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34" name="Rectangle 34"/>
            <p:cNvSpPr/>
            <p:nvPr/>
          </p:nvSpPr>
          <p:spPr>
            <a:xfrm>
              <a:off x="3333750" y="3143250"/>
              <a:ext cx="2571750" cy="95250"/>
            </a:xfrm>
            <a:prstGeom prst="rect">
              <a:avLst/>
            </a:prstGeom>
            <a:solidFill>
              <a:srgbClr val="C99E62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35" name="Ellipse 35"/>
            <p:cNvSpPr/>
            <p:nvPr/>
          </p:nvSpPr>
          <p:spPr>
            <a:xfrm>
              <a:off x="3467100" y="2514600"/>
              <a:ext cx="495300" cy="49530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grpSp>
          <p:nvGrpSpPr>
            <p:cNvPr id="39" name="Group 39"/>
            <p:cNvGrpSpPr/>
            <p:nvPr/>
          </p:nvGrpSpPr>
          <p:grpSpPr>
            <a:xfrm>
              <a:off x="3583521" y="2643721"/>
              <a:ext cx="249758" cy="237058"/>
              <a:chOff x="3583521" y="2643721"/>
              <a:chExt cx="249758" cy="237058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3752850" y="2796121"/>
                <a:ext cx="80429" cy="84658"/>
              </a:xfrm>
              <a:custGeom>
                <a:avLst/>
                <a:gdLst/>
                <a:ahLst/>
                <a:cxnLst/>
                <a:rect l="l" t="t" r="r" b="b"/>
                <a:pathLst>
                  <a:path w="80429" h="84658">
                    <a:moveTo>
                      <a:pt x="12700" y="55029"/>
                    </a:moveTo>
                    <a:cubicBezTo>
                      <a:pt x="5686" y="55029"/>
                      <a:pt x="0" y="49343"/>
                      <a:pt x="0" y="42329"/>
                    </a:cubicBezTo>
                    <a:cubicBezTo>
                      <a:pt x="0" y="35315"/>
                      <a:pt x="5686" y="29629"/>
                      <a:pt x="12700" y="29629"/>
                    </a:cubicBezTo>
                    <a:cubicBezTo>
                      <a:pt x="19714" y="29629"/>
                      <a:pt x="25400" y="23943"/>
                      <a:pt x="25400" y="16929"/>
                    </a:cubicBezTo>
                    <a:cubicBezTo>
                      <a:pt x="25400" y="0"/>
                      <a:pt x="50800" y="0"/>
                      <a:pt x="50800" y="16929"/>
                    </a:cubicBezTo>
                    <a:cubicBezTo>
                      <a:pt x="50800" y="23943"/>
                      <a:pt x="56486" y="29629"/>
                      <a:pt x="63500" y="29629"/>
                    </a:cubicBezTo>
                    <a:cubicBezTo>
                      <a:pt x="80429" y="29629"/>
                      <a:pt x="80429" y="55029"/>
                      <a:pt x="63500" y="55029"/>
                    </a:cubicBezTo>
                    <a:cubicBezTo>
                      <a:pt x="56486" y="55029"/>
                      <a:pt x="50800" y="60715"/>
                      <a:pt x="50800" y="67729"/>
                    </a:cubicBezTo>
                    <a:cubicBezTo>
                      <a:pt x="50800" y="84658"/>
                      <a:pt x="25400" y="84658"/>
                      <a:pt x="25400" y="67729"/>
                    </a:cubicBezTo>
                    <a:cubicBezTo>
                      <a:pt x="25400" y="60715"/>
                      <a:pt x="19714" y="55029"/>
                      <a:pt x="12700" y="550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37" name="Freeform 37"/>
              <p:cNvSpPr/>
              <p:nvPr/>
            </p:nvSpPr>
            <p:spPr>
              <a:xfrm>
                <a:off x="3583521" y="2669121"/>
                <a:ext cx="186258" cy="182029"/>
              </a:xfrm>
              <a:custGeom>
                <a:avLst/>
                <a:gdLst/>
                <a:ahLst/>
                <a:cxnLst/>
                <a:rect l="l" t="t" r="r" b="b"/>
                <a:pathLst>
                  <a:path w="186258" h="182029">
                    <a:moveTo>
                      <a:pt x="16929" y="80429"/>
                    </a:moveTo>
                    <a:cubicBezTo>
                      <a:pt x="51999" y="80429"/>
                      <a:pt x="80429" y="51999"/>
                      <a:pt x="80429" y="16929"/>
                    </a:cubicBezTo>
                    <a:cubicBezTo>
                      <a:pt x="80429" y="0"/>
                      <a:pt x="105829" y="0"/>
                      <a:pt x="105829" y="16929"/>
                    </a:cubicBezTo>
                    <a:cubicBezTo>
                      <a:pt x="105829" y="51999"/>
                      <a:pt x="134259" y="80429"/>
                      <a:pt x="169329" y="80429"/>
                    </a:cubicBezTo>
                    <a:cubicBezTo>
                      <a:pt x="186258" y="80429"/>
                      <a:pt x="186258" y="105829"/>
                      <a:pt x="169329" y="105829"/>
                    </a:cubicBezTo>
                    <a:cubicBezTo>
                      <a:pt x="134259" y="105829"/>
                      <a:pt x="105829" y="134259"/>
                      <a:pt x="105829" y="169329"/>
                    </a:cubicBezTo>
                    <a:cubicBezTo>
                      <a:pt x="105829" y="176343"/>
                      <a:pt x="100143" y="182029"/>
                      <a:pt x="93129" y="182029"/>
                    </a:cubicBezTo>
                    <a:cubicBezTo>
                      <a:pt x="86115" y="182029"/>
                      <a:pt x="80429" y="176343"/>
                      <a:pt x="80429" y="169329"/>
                    </a:cubicBezTo>
                    <a:cubicBezTo>
                      <a:pt x="80429" y="134259"/>
                      <a:pt x="51999" y="105829"/>
                      <a:pt x="16929" y="105829"/>
                    </a:cubicBezTo>
                    <a:cubicBezTo>
                      <a:pt x="0" y="105829"/>
                      <a:pt x="0" y="80429"/>
                      <a:pt x="16929" y="804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38" name="Freeform 38"/>
              <p:cNvSpPr/>
              <p:nvPr/>
            </p:nvSpPr>
            <p:spPr>
              <a:xfrm>
                <a:off x="3752850" y="2643721"/>
                <a:ext cx="80429" cy="84658"/>
              </a:xfrm>
              <a:custGeom>
                <a:avLst/>
                <a:gdLst/>
                <a:ahLst/>
                <a:cxnLst/>
                <a:rect l="l" t="t" r="r" b="b"/>
                <a:pathLst>
                  <a:path w="80429" h="84658">
                    <a:moveTo>
                      <a:pt x="12700" y="55029"/>
                    </a:moveTo>
                    <a:cubicBezTo>
                      <a:pt x="5686" y="55029"/>
                      <a:pt x="0" y="49343"/>
                      <a:pt x="0" y="42329"/>
                    </a:cubicBezTo>
                    <a:cubicBezTo>
                      <a:pt x="0" y="35315"/>
                      <a:pt x="5686" y="29629"/>
                      <a:pt x="12700" y="29629"/>
                    </a:cubicBezTo>
                    <a:cubicBezTo>
                      <a:pt x="19714" y="29629"/>
                      <a:pt x="25400" y="23943"/>
                      <a:pt x="25400" y="16929"/>
                    </a:cubicBezTo>
                    <a:cubicBezTo>
                      <a:pt x="25400" y="0"/>
                      <a:pt x="50800" y="0"/>
                      <a:pt x="50800" y="16929"/>
                    </a:cubicBezTo>
                    <a:cubicBezTo>
                      <a:pt x="50800" y="23943"/>
                      <a:pt x="56486" y="29629"/>
                      <a:pt x="63500" y="29629"/>
                    </a:cubicBezTo>
                    <a:cubicBezTo>
                      <a:pt x="80429" y="29629"/>
                      <a:pt x="80429" y="55029"/>
                      <a:pt x="63500" y="55029"/>
                    </a:cubicBezTo>
                    <a:cubicBezTo>
                      <a:pt x="56486" y="55029"/>
                      <a:pt x="50800" y="60715"/>
                      <a:pt x="50800" y="67729"/>
                    </a:cubicBezTo>
                    <a:cubicBezTo>
                      <a:pt x="50800" y="84658"/>
                      <a:pt x="25400" y="84658"/>
                      <a:pt x="25400" y="67729"/>
                    </a:cubicBezTo>
                    <a:cubicBezTo>
                      <a:pt x="25400" y="60715"/>
                      <a:pt x="19714" y="55029"/>
                      <a:pt x="12700" y="550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</p:grpSp>
        <p:sp>
          <p:nvSpPr>
            <p:cNvPr id="40" name="TextBox 40"/>
            <p:cNvSpPr txBox="1"/>
            <p:nvPr/>
          </p:nvSpPr>
          <p:spPr>
            <a:xfrm>
              <a:off x="4143375" y="2462212"/>
              <a:ext cx="402193" cy="4572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250" b="1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黄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4158615" y="2858452"/>
              <a:ext cx="1383840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高贵之色 · YELLOW</a:t>
              </a:r>
            </a:p>
          </p:txBody>
        </p:sp>
        <p:grpSp>
          <p:nvGrpSpPr>
            <p:cNvPr id="44" name="Group 44"/>
            <p:cNvGrpSpPr/>
            <p:nvPr/>
          </p:nvGrpSpPr>
          <p:grpSpPr>
            <a:xfrm>
              <a:off x="3581400" y="3616642"/>
              <a:ext cx="1254778" cy="274320"/>
              <a:chOff x="3581400" y="3616642"/>
              <a:chExt cx="1254778" cy="274320"/>
            </a:xfrm>
          </p:grpSpPr>
          <p:sp>
            <p:nvSpPr>
              <p:cNvPr id="42" name="Ellipse 42"/>
              <p:cNvSpPr/>
              <p:nvPr/>
            </p:nvSpPr>
            <p:spPr>
              <a:xfrm>
                <a:off x="3581400" y="3676650"/>
                <a:ext cx="76200" cy="7620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3735705" y="3616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槐花 · 花蕾</a:t>
                </a:r>
              </a:p>
            </p:txBody>
          </p:sp>
        </p:grpSp>
        <p:sp>
          <p:nvSpPr>
            <p:cNvPr id="45" name="TextBox 45"/>
            <p:cNvSpPr txBox="1"/>
            <p:nvPr/>
          </p:nvSpPr>
          <p:spPr>
            <a:xfrm>
              <a:off x="3738562" y="3955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君子之黄 · 雅致柔和</a:t>
              </a:r>
            </a:p>
          </p:txBody>
        </p:sp>
        <p:grpSp>
          <p:nvGrpSpPr>
            <p:cNvPr id="48" name="Group 48"/>
            <p:cNvGrpSpPr/>
            <p:nvPr/>
          </p:nvGrpSpPr>
          <p:grpSpPr>
            <a:xfrm>
              <a:off x="3581400" y="4378642"/>
              <a:ext cx="1254778" cy="274320"/>
              <a:chOff x="3581400" y="4378642"/>
              <a:chExt cx="1254778" cy="274320"/>
            </a:xfrm>
          </p:grpSpPr>
          <p:sp>
            <p:nvSpPr>
              <p:cNvPr id="46" name="Ellipse 46"/>
              <p:cNvSpPr/>
              <p:nvPr/>
            </p:nvSpPr>
            <p:spPr>
              <a:xfrm>
                <a:off x="3581400" y="4438650"/>
                <a:ext cx="76200" cy="7620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47" name="TextBox 47"/>
              <p:cNvSpPr txBox="1"/>
              <p:nvPr/>
            </p:nvSpPr>
            <p:spPr>
              <a:xfrm>
                <a:off x="3735705" y="4378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栀子 · 果实</a:t>
                </a:r>
              </a:p>
            </p:txBody>
          </p:sp>
        </p:grpSp>
        <p:sp>
          <p:nvSpPr>
            <p:cNvPr id="49" name="TextBox 49"/>
            <p:cNvSpPr txBox="1"/>
            <p:nvPr/>
          </p:nvSpPr>
          <p:spPr>
            <a:xfrm>
              <a:off x="3738562" y="4717256"/>
              <a:ext cx="1696283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染金黄 · 古代食染两用</a:t>
              </a:r>
            </a:p>
          </p:txBody>
        </p:sp>
        <p:grpSp>
          <p:nvGrpSpPr>
            <p:cNvPr id="52" name="Group 52"/>
            <p:cNvGrpSpPr/>
            <p:nvPr/>
          </p:nvGrpSpPr>
          <p:grpSpPr>
            <a:xfrm>
              <a:off x="3581400" y="5140642"/>
              <a:ext cx="1254778" cy="274320"/>
              <a:chOff x="3581400" y="5140642"/>
              <a:chExt cx="1254778" cy="274320"/>
            </a:xfrm>
          </p:grpSpPr>
          <p:sp>
            <p:nvSpPr>
              <p:cNvPr id="50" name="Ellipse 50"/>
              <p:cNvSpPr/>
              <p:nvPr/>
            </p:nvSpPr>
            <p:spPr>
              <a:xfrm>
                <a:off x="3581400" y="5200650"/>
                <a:ext cx="76200" cy="76200"/>
              </a:xfrm>
              <a:prstGeom prst="ellipse">
                <a:avLst/>
              </a:prstGeom>
              <a:solidFill>
                <a:srgbClr val="C99E62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51" name="TextBox 51"/>
              <p:cNvSpPr txBox="1"/>
              <p:nvPr/>
            </p:nvSpPr>
            <p:spPr>
              <a:xfrm>
                <a:off x="3735705" y="5140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姜黄 · 根茎</a:t>
                </a:r>
              </a:p>
            </p:txBody>
          </p:sp>
        </p:grpSp>
        <p:sp>
          <p:nvSpPr>
            <p:cNvPr id="53" name="TextBox 53"/>
            <p:cNvSpPr txBox="1"/>
            <p:nvPr/>
          </p:nvSpPr>
          <p:spPr>
            <a:xfrm>
              <a:off x="3738562" y="5479256"/>
              <a:ext cx="1696283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深厚浓郁 · 汉服常用色</a:t>
              </a:r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6096000" y="2286000"/>
            <a:ext cx="2571750" cy="3619500"/>
            <a:chOff x="6096000" y="2286000"/>
            <a:chExt cx="2571750" cy="3619500"/>
          </a:xfrm>
          <a:effectLst>
            <a:outerShdw blurRad="95250" dist="28575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55" name="Freeform 55"/>
            <p:cNvSpPr/>
            <p:nvPr/>
          </p:nvSpPr>
          <p:spPr>
            <a:xfrm>
              <a:off x="6096000" y="2286000"/>
              <a:ext cx="2571750" cy="3619500"/>
            </a:xfrm>
            <a:custGeom>
              <a:avLst/>
              <a:gdLst/>
              <a:ahLst/>
              <a:cxnLst/>
              <a:rect l="l" t="t" r="r" b="b"/>
              <a:pathLst>
                <a:path w="2571750" h="3619500">
                  <a:moveTo>
                    <a:pt x="95250" y="0"/>
                  </a:moveTo>
                  <a:lnTo>
                    <a:pt x="2476500" y="0"/>
                  </a:lnTo>
                  <a:cubicBezTo>
                    <a:pt x="2529105" y="0"/>
                    <a:pt x="2571750" y="42645"/>
                    <a:pt x="2571750" y="95250"/>
                  </a:cubicBezTo>
                  <a:lnTo>
                    <a:pt x="2571750" y="3524250"/>
                  </a:lnTo>
                  <a:cubicBezTo>
                    <a:pt x="2571750" y="3576855"/>
                    <a:pt x="2529105" y="3619500"/>
                    <a:pt x="2476500" y="3619500"/>
                  </a:cubicBezTo>
                  <a:lnTo>
                    <a:pt x="95250" y="3619500"/>
                  </a:lnTo>
                  <a:cubicBezTo>
                    <a:pt x="42645" y="3619500"/>
                    <a:pt x="0" y="3576855"/>
                    <a:pt x="0" y="3524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56" name="Freeform 56"/>
            <p:cNvSpPr/>
            <p:nvPr/>
          </p:nvSpPr>
          <p:spPr>
            <a:xfrm>
              <a:off x="6096000" y="2286000"/>
              <a:ext cx="2571750" cy="952500"/>
            </a:xfrm>
            <a:custGeom>
              <a:avLst/>
              <a:gdLst/>
              <a:ahLst/>
              <a:cxnLst/>
              <a:rect l="l" t="t" r="r" b="b"/>
              <a:pathLst>
                <a:path w="2571750" h="952500">
                  <a:moveTo>
                    <a:pt x="95250" y="0"/>
                  </a:moveTo>
                  <a:lnTo>
                    <a:pt x="2476500" y="0"/>
                  </a:lnTo>
                  <a:cubicBezTo>
                    <a:pt x="2529105" y="0"/>
                    <a:pt x="2571750" y="42645"/>
                    <a:pt x="2571750" y="95250"/>
                  </a:cubicBezTo>
                  <a:lnTo>
                    <a:pt x="2571750" y="857250"/>
                  </a:lnTo>
                  <a:cubicBezTo>
                    <a:pt x="2571750" y="909855"/>
                    <a:pt x="2529105" y="952500"/>
                    <a:pt x="2476500" y="952500"/>
                  </a:cubicBezTo>
                  <a:lnTo>
                    <a:pt x="95250" y="952500"/>
                  </a:lnTo>
                  <a:cubicBezTo>
                    <a:pt x="42645" y="952500"/>
                    <a:pt x="0" y="909855"/>
                    <a:pt x="0" y="857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6B9AAE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57" name="Rectangle 57"/>
            <p:cNvSpPr/>
            <p:nvPr/>
          </p:nvSpPr>
          <p:spPr>
            <a:xfrm>
              <a:off x="6096000" y="3143250"/>
              <a:ext cx="2571750" cy="95250"/>
            </a:xfrm>
            <a:prstGeom prst="rect">
              <a:avLst/>
            </a:prstGeom>
            <a:solidFill>
              <a:srgbClr val="6B9AAE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58" name="Ellipse 58"/>
            <p:cNvSpPr/>
            <p:nvPr/>
          </p:nvSpPr>
          <p:spPr>
            <a:xfrm>
              <a:off x="6229350" y="2514600"/>
              <a:ext cx="495300" cy="49530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59" name="Freeform 59"/>
            <p:cNvSpPr/>
            <p:nvPr/>
          </p:nvSpPr>
          <p:spPr>
            <a:xfrm>
              <a:off x="6364288" y="2631211"/>
              <a:ext cx="225425" cy="265684"/>
            </a:xfrm>
            <a:custGeom>
              <a:avLst/>
              <a:gdLst/>
              <a:ahLst/>
              <a:cxnLst/>
              <a:rect l="l" t="t" r="r" b="b"/>
              <a:pathLst>
                <a:path w="225425" h="265684">
                  <a:moveTo>
                    <a:pt x="96304" y="8763"/>
                  </a:moveTo>
                  <a:cubicBezTo>
                    <a:pt x="92723" y="11005"/>
                    <a:pt x="89651" y="13973"/>
                    <a:pt x="87287" y="17475"/>
                  </a:cubicBezTo>
                  <a:lnTo>
                    <a:pt x="25159" y="109677"/>
                  </a:lnTo>
                  <a:cubicBezTo>
                    <a:pt x="0" y="151765"/>
                    <a:pt x="9665" y="204495"/>
                    <a:pt x="47600" y="235179"/>
                  </a:cubicBezTo>
                  <a:cubicBezTo>
                    <a:pt x="85306" y="265684"/>
                    <a:pt x="140132" y="265684"/>
                    <a:pt x="177825" y="235179"/>
                  </a:cubicBezTo>
                  <a:cubicBezTo>
                    <a:pt x="215760" y="204495"/>
                    <a:pt x="225425" y="151752"/>
                    <a:pt x="200622" y="110261"/>
                  </a:cubicBezTo>
                  <a:lnTo>
                    <a:pt x="138151" y="17475"/>
                  </a:lnTo>
                  <a:cubicBezTo>
                    <a:pt x="128981" y="3823"/>
                    <a:pt x="110312" y="0"/>
                    <a:pt x="96304" y="87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60" name="TextBox 60"/>
            <p:cNvSpPr txBox="1"/>
            <p:nvPr/>
          </p:nvSpPr>
          <p:spPr>
            <a:xfrm>
              <a:off x="6905625" y="2462212"/>
              <a:ext cx="402193" cy="4572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250" b="1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蓝</a:t>
              </a:r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6920865" y="2858452"/>
              <a:ext cx="1153811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高雅之色 · BLUE</a:t>
              </a:r>
            </a:p>
          </p:txBody>
        </p:sp>
        <p:grpSp>
          <p:nvGrpSpPr>
            <p:cNvPr id="64" name="Group 64"/>
            <p:cNvGrpSpPr/>
            <p:nvPr/>
          </p:nvGrpSpPr>
          <p:grpSpPr>
            <a:xfrm>
              <a:off x="6343650" y="3616642"/>
              <a:ext cx="1254778" cy="274320"/>
              <a:chOff x="6343650" y="3616642"/>
              <a:chExt cx="1254778" cy="274320"/>
            </a:xfrm>
          </p:grpSpPr>
          <p:sp>
            <p:nvSpPr>
              <p:cNvPr id="62" name="Ellipse 62"/>
              <p:cNvSpPr/>
              <p:nvPr/>
            </p:nvSpPr>
            <p:spPr>
              <a:xfrm>
                <a:off x="6343650" y="3676650"/>
                <a:ext cx="76200" cy="76200"/>
              </a:xfrm>
              <a:prstGeom prst="ellipse">
                <a:avLst/>
              </a:prstGeom>
              <a:solidFill>
                <a:srgbClr val="6B9AAE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63" name="TextBox 63"/>
              <p:cNvSpPr txBox="1"/>
              <p:nvPr/>
            </p:nvSpPr>
            <p:spPr>
              <a:xfrm>
                <a:off x="6497955" y="3616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蓝草 · 全株</a:t>
                </a:r>
              </a:p>
            </p:txBody>
          </p:sp>
        </p:grpSp>
        <p:sp>
          <p:nvSpPr>
            <p:cNvPr id="65" name="TextBox 65"/>
            <p:cNvSpPr txBox="1"/>
            <p:nvPr/>
          </p:nvSpPr>
          <p:spPr>
            <a:xfrm>
              <a:off x="6500812" y="3955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青出于蓝 · 土靛来源</a:t>
              </a:r>
            </a:p>
          </p:txBody>
        </p:sp>
        <p:grpSp>
          <p:nvGrpSpPr>
            <p:cNvPr id="68" name="Group 68"/>
            <p:cNvGrpSpPr/>
            <p:nvPr/>
          </p:nvGrpSpPr>
          <p:grpSpPr>
            <a:xfrm>
              <a:off x="6343650" y="4378642"/>
              <a:ext cx="1254778" cy="274320"/>
              <a:chOff x="6343650" y="4378642"/>
              <a:chExt cx="1254778" cy="274320"/>
            </a:xfrm>
          </p:grpSpPr>
          <p:sp>
            <p:nvSpPr>
              <p:cNvPr id="66" name="Ellipse 66"/>
              <p:cNvSpPr/>
              <p:nvPr/>
            </p:nvSpPr>
            <p:spPr>
              <a:xfrm>
                <a:off x="6343650" y="4438650"/>
                <a:ext cx="76200" cy="76200"/>
              </a:xfrm>
              <a:prstGeom prst="ellipse">
                <a:avLst/>
              </a:prstGeom>
              <a:solidFill>
                <a:srgbClr val="6B9AAE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67" name="TextBox 67"/>
              <p:cNvSpPr txBox="1"/>
              <p:nvPr/>
            </p:nvSpPr>
            <p:spPr>
              <a:xfrm>
                <a:off x="6497955" y="4378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鼠李 · 叶茎</a:t>
                </a:r>
              </a:p>
            </p:txBody>
          </p:sp>
        </p:grpSp>
        <p:sp>
          <p:nvSpPr>
            <p:cNvPr id="69" name="TextBox 69"/>
            <p:cNvSpPr txBox="1"/>
            <p:nvPr/>
          </p:nvSpPr>
          <p:spPr>
            <a:xfrm>
              <a:off x="6500812" y="4717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色调沉静 · 淡蓝淡青</a:t>
              </a:r>
            </a:p>
          </p:txBody>
        </p:sp>
        <p:grpSp>
          <p:nvGrpSpPr>
            <p:cNvPr id="72" name="Group 72"/>
            <p:cNvGrpSpPr/>
            <p:nvPr/>
          </p:nvGrpSpPr>
          <p:grpSpPr>
            <a:xfrm>
              <a:off x="6343650" y="5140642"/>
              <a:ext cx="1223724" cy="274320"/>
              <a:chOff x="6343650" y="5140642"/>
              <a:chExt cx="1223724" cy="274320"/>
            </a:xfrm>
          </p:grpSpPr>
          <p:sp>
            <p:nvSpPr>
              <p:cNvPr id="70" name="Ellipse 70"/>
              <p:cNvSpPr/>
              <p:nvPr/>
            </p:nvSpPr>
            <p:spPr>
              <a:xfrm>
                <a:off x="6343650" y="5200650"/>
                <a:ext cx="76200" cy="76200"/>
              </a:xfrm>
              <a:prstGeom prst="ellipse">
                <a:avLst/>
              </a:prstGeom>
              <a:solidFill>
                <a:srgbClr val="6B9AAE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71" name="TextBox 71"/>
              <p:cNvSpPr txBox="1"/>
              <p:nvPr/>
            </p:nvSpPr>
            <p:spPr>
              <a:xfrm>
                <a:off x="6497955" y="5140642"/>
                <a:ext cx="1069419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明清蓝靛所</a:t>
                </a:r>
              </a:p>
            </p:txBody>
          </p:sp>
        </p:grpSp>
        <p:sp>
          <p:nvSpPr>
            <p:cNvPr id="73" name="TextBox 73"/>
            <p:cNvSpPr txBox="1"/>
            <p:nvPr/>
          </p:nvSpPr>
          <p:spPr>
            <a:xfrm>
              <a:off x="6500812" y="5479256"/>
              <a:ext cx="1696283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专司蓝染 · 官营规模化</a:t>
              </a: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8858250" y="2286000"/>
            <a:ext cx="2762250" cy="3619500"/>
            <a:chOff x="8858250" y="2286000"/>
            <a:chExt cx="2762250" cy="3619500"/>
          </a:xfrm>
          <a:effectLst>
            <a:outerShdw blurRad="95250" dist="28575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75" name="Freeform 75"/>
            <p:cNvSpPr/>
            <p:nvPr/>
          </p:nvSpPr>
          <p:spPr>
            <a:xfrm>
              <a:off x="8858250" y="2286000"/>
              <a:ext cx="2762250" cy="3619500"/>
            </a:xfrm>
            <a:custGeom>
              <a:avLst/>
              <a:gdLst/>
              <a:ahLst/>
              <a:cxnLst/>
              <a:rect l="l" t="t" r="r" b="b"/>
              <a:pathLst>
                <a:path w="2762250" h="3619500">
                  <a:moveTo>
                    <a:pt x="95250" y="0"/>
                  </a:moveTo>
                  <a:lnTo>
                    <a:pt x="2667000" y="0"/>
                  </a:lnTo>
                  <a:cubicBezTo>
                    <a:pt x="2719605" y="0"/>
                    <a:pt x="2762250" y="42645"/>
                    <a:pt x="2762250" y="95250"/>
                  </a:cubicBezTo>
                  <a:lnTo>
                    <a:pt x="2762250" y="3524250"/>
                  </a:lnTo>
                  <a:cubicBezTo>
                    <a:pt x="2762250" y="3576855"/>
                    <a:pt x="2719605" y="3619500"/>
                    <a:pt x="2667000" y="3619500"/>
                  </a:cubicBezTo>
                  <a:lnTo>
                    <a:pt x="95250" y="3619500"/>
                  </a:lnTo>
                  <a:cubicBezTo>
                    <a:pt x="42645" y="3619500"/>
                    <a:pt x="0" y="3576855"/>
                    <a:pt x="0" y="3524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76" name="Freeform 76"/>
            <p:cNvSpPr/>
            <p:nvPr/>
          </p:nvSpPr>
          <p:spPr>
            <a:xfrm>
              <a:off x="8858250" y="2286000"/>
              <a:ext cx="2762250" cy="952500"/>
            </a:xfrm>
            <a:custGeom>
              <a:avLst/>
              <a:gdLst/>
              <a:ahLst/>
              <a:cxnLst/>
              <a:rect l="l" t="t" r="r" b="b"/>
              <a:pathLst>
                <a:path w="2762250" h="952500">
                  <a:moveTo>
                    <a:pt x="95250" y="0"/>
                  </a:moveTo>
                  <a:lnTo>
                    <a:pt x="2667000" y="0"/>
                  </a:lnTo>
                  <a:cubicBezTo>
                    <a:pt x="2719605" y="0"/>
                    <a:pt x="2762250" y="42645"/>
                    <a:pt x="2762250" y="95250"/>
                  </a:cubicBezTo>
                  <a:lnTo>
                    <a:pt x="2762250" y="857250"/>
                  </a:lnTo>
                  <a:cubicBezTo>
                    <a:pt x="2762250" y="909855"/>
                    <a:pt x="2719605" y="952500"/>
                    <a:pt x="2667000" y="952500"/>
                  </a:cubicBezTo>
                  <a:lnTo>
                    <a:pt x="95250" y="952500"/>
                  </a:lnTo>
                  <a:cubicBezTo>
                    <a:pt x="42645" y="952500"/>
                    <a:pt x="0" y="909855"/>
                    <a:pt x="0" y="8572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3A3530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77" name="Rectangle 77"/>
            <p:cNvSpPr/>
            <p:nvPr/>
          </p:nvSpPr>
          <p:spPr>
            <a:xfrm>
              <a:off x="8858250" y="3143250"/>
              <a:ext cx="2762250" cy="95250"/>
            </a:xfrm>
            <a:prstGeom prst="rect">
              <a:avLst/>
            </a:prstGeom>
            <a:solidFill>
              <a:srgbClr val="3A3530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78" name="Ellipse 78"/>
            <p:cNvSpPr/>
            <p:nvPr/>
          </p:nvSpPr>
          <p:spPr>
            <a:xfrm>
              <a:off x="8991600" y="2514600"/>
              <a:ext cx="495300" cy="49530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79" name="Freeform 79"/>
            <p:cNvSpPr/>
            <p:nvPr/>
          </p:nvSpPr>
          <p:spPr>
            <a:xfrm>
              <a:off x="9124729" y="2647950"/>
              <a:ext cx="228821" cy="242054"/>
            </a:xfrm>
            <a:custGeom>
              <a:avLst/>
              <a:gdLst/>
              <a:ahLst/>
              <a:cxnLst/>
              <a:rect l="l" t="t" r="r" b="b"/>
              <a:pathLst>
                <a:path w="228821" h="242054">
                  <a:moveTo>
                    <a:pt x="919" y="143866"/>
                  </a:moveTo>
                  <a:lnTo>
                    <a:pt x="691" y="141732"/>
                  </a:lnTo>
                  <a:lnTo>
                    <a:pt x="640" y="141186"/>
                  </a:lnTo>
                  <a:cubicBezTo>
                    <a:pt x="199" y="136458"/>
                    <a:pt x="0" y="131710"/>
                    <a:pt x="43" y="126962"/>
                  </a:cubicBezTo>
                  <a:cubicBezTo>
                    <a:pt x="272" y="47079"/>
                    <a:pt x="54526" y="0"/>
                    <a:pt x="165143" y="0"/>
                  </a:cubicBezTo>
                  <a:lnTo>
                    <a:pt x="216121" y="0"/>
                  </a:lnTo>
                  <a:cubicBezTo>
                    <a:pt x="223135" y="0"/>
                    <a:pt x="228821" y="5686"/>
                    <a:pt x="228821" y="12700"/>
                  </a:cubicBezTo>
                  <a:lnTo>
                    <a:pt x="228795" y="38824"/>
                  </a:lnTo>
                  <a:cubicBezTo>
                    <a:pt x="222471" y="149327"/>
                    <a:pt x="168597" y="203200"/>
                    <a:pt x="76421" y="203200"/>
                  </a:cubicBezTo>
                  <a:lnTo>
                    <a:pt x="43007" y="203200"/>
                  </a:lnTo>
                  <a:cubicBezTo>
                    <a:pt x="40822" y="212016"/>
                    <a:pt x="39231" y="220968"/>
                    <a:pt x="38245" y="229997"/>
                  </a:cubicBezTo>
                  <a:cubicBezTo>
                    <a:pt x="37745" y="234507"/>
                    <a:pt x="34878" y="238408"/>
                    <a:pt x="30723" y="240231"/>
                  </a:cubicBezTo>
                  <a:cubicBezTo>
                    <a:pt x="26567" y="242054"/>
                    <a:pt x="21755" y="241521"/>
                    <a:pt x="18099" y="238834"/>
                  </a:cubicBezTo>
                  <a:cubicBezTo>
                    <a:pt x="14443" y="236147"/>
                    <a:pt x="12498" y="231713"/>
                    <a:pt x="12997" y="227203"/>
                  </a:cubicBezTo>
                  <a:cubicBezTo>
                    <a:pt x="14470" y="213927"/>
                    <a:pt x="16925" y="201452"/>
                    <a:pt x="20363" y="189776"/>
                  </a:cubicBezTo>
                  <a:lnTo>
                    <a:pt x="18864" y="187922"/>
                  </a:lnTo>
                  <a:lnTo>
                    <a:pt x="16223" y="184366"/>
                  </a:lnTo>
                  <a:lnTo>
                    <a:pt x="14229" y="181458"/>
                  </a:lnTo>
                  <a:lnTo>
                    <a:pt x="11917" y="177737"/>
                  </a:lnTo>
                  <a:lnTo>
                    <a:pt x="10673" y="175565"/>
                  </a:lnTo>
                  <a:lnTo>
                    <a:pt x="9847" y="174015"/>
                  </a:lnTo>
                  <a:cubicBezTo>
                    <a:pt x="7830" y="170182"/>
                    <a:pt x="6143" y="166184"/>
                    <a:pt x="4805" y="162065"/>
                  </a:cubicBezTo>
                  <a:lnTo>
                    <a:pt x="3891" y="159055"/>
                  </a:lnTo>
                  <a:lnTo>
                    <a:pt x="2812" y="154902"/>
                  </a:lnTo>
                  <a:lnTo>
                    <a:pt x="2088" y="151498"/>
                  </a:lnTo>
                  <a:lnTo>
                    <a:pt x="1542" y="148425"/>
                  </a:lnTo>
                  <a:close/>
                  <a:moveTo>
                    <a:pt x="109365" y="89992"/>
                  </a:moveTo>
                  <a:cubicBezTo>
                    <a:pt x="73233" y="106058"/>
                    <a:pt x="47719" y="129743"/>
                    <a:pt x="31793" y="160896"/>
                  </a:cubicBezTo>
                  <a:cubicBezTo>
                    <a:pt x="32623" y="162590"/>
                    <a:pt x="33546" y="164283"/>
                    <a:pt x="34562" y="165976"/>
                  </a:cubicBezTo>
                  <a:lnTo>
                    <a:pt x="36911" y="169545"/>
                  </a:lnTo>
                  <a:lnTo>
                    <a:pt x="37800" y="170777"/>
                  </a:lnTo>
                  <a:cubicBezTo>
                    <a:pt x="38816" y="172165"/>
                    <a:pt x="39908" y="173558"/>
                    <a:pt x="41077" y="174955"/>
                  </a:cubicBezTo>
                  <a:lnTo>
                    <a:pt x="43579" y="177800"/>
                  </a:lnTo>
                  <a:lnTo>
                    <a:pt x="51821" y="177800"/>
                  </a:lnTo>
                  <a:cubicBezTo>
                    <a:pt x="64991" y="148958"/>
                    <a:pt x="87089" y="127686"/>
                    <a:pt x="119677" y="113208"/>
                  </a:cubicBezTo>
                  <a:cubicBezTo>
                    <a:pt x="126088" y="110360"/>
                    <a:pt x="128976" y="102855"/>
                    <a:pt x="126129" y="96444"/>
                  </a:cubicBezTo>
                  <a:cubicBezTo>
                    <a:pt x="123281" y="90033"/>
                    <a:pt x="115775" y="87145"/>
                    <a:pt x="109365" y="899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80" name="TextBox 80"/>
            <p:cNvSpPr txBox="1"/>
            <p:nvPr/>
          </p:nvSpPr>
          <p:spPr>
            <a:xfrm>
              <a:off x="9667875" y="2462212"/>
              <a:ext cx="402193" cy="4572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250" b="1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黑</a:t>
              </a:r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9683115" y="2858452"/>
              <a:ext cx="1238155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FFFFFF"/>
                  </a:solidFill>
                  <a:latin typeface="Georgia"/>
                  <a:ea typeface="KaiTi"/>
                  <a:cs typeface="Georgia"/>
                </a:rPr>
                <a:t>神秘之色 · BLACK</a:t>
              </a:r>
            </a:p>
          </p:txBody>
        </p:sp>
        <p:grpSp>
          <p:nvGrpSpPr>
            <p:cNvPr id="84" name="Group 84"/>
            <p:cNvGrpSpPr/>
            <p:nvPr/>
          </p:nvGrpSpPr>
          <p:grpSpPr>
            <a:xfrm>
              <a:off x="9105900" y="3616642"/>
              <a:ext cx="1254778" cy="274320"/>
              <a:chOff x="9105900" y="3616642"/>
              <a:chExt cx="1254778" cy="274320"/>
            </a:xfrm>
          </p:grpSpPr>
          <p:sp>
            <p:nvSpPr>
              <p:cNvPr id="82" name="Ellipse 82"/>
              <p:cNvSpPr/>
              <p:nvPr/>
            </p:nvSpPr>
            <p:spPr>
              <a:xfrm>
                <a:off x="9105900" y="3676650"/>
                <a:ext cx="76200" cy="76200"/>
              </a:xfrm>
              <a:prstGeom prst="ellipse">
                <a:avLst/>
              </a:prstGeom>
              <a:solidFill>
                <a:srgbClr val="3A3530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83" name="TextBox 83"/>
              <p:cNvSpPr txBox="1"/>
              <p:nvPr/>
            </p:nvSpPr>
            <p:spPr>
              <a:xfrm>
                <a:off x="9260205" y="3616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胡桃 · 果壳</a:t>
                </a:r>
              </a:p>
            </p:txBody>
          </p:sp>
        </p:grpSp>
        <p:sp>
          <p:nvSpPr>
            <p:cNvPr id="85" name="TextBox 85"/>
            <p:cNvSpPr txBox="1"/>
            <p:nvPr/>
          </p:nvSpPr>
          <p:spPr>
            <a:xfrm>
              <a:off x="9263062" y="3955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墨色深沉 · 耐久不褪</a:t>
              </a:r>
            </a:p>
          </p:txBody>
        </p:sp>
        <p:grpSp>
          <p:nvGrpSpPr>
            <p:cNvPr id="88" name="Group 88"/>
            <p:cNvGrpSpPr/>
            <p:nvPr/>
          </p:nvGrpSpPr>
          <p:grpSpPr>
            <a:xfrm>
              <a:off x="9105900" y="4378642"/>
              <a:ext cx="1254778" cy="274320"/>
              <a:chOff x="9105900" y="4378642"/>
              <a:chExt cx="1254778" cy="274320"/>
            </a:xfrm>
          </p:grpSpPr>
          <p:sp>
            <p:nvSpPr>
              <p:cNvPr id="86" name="Ellipse 86"/>
              <p:cNvSpPr/>
              <p:nvPr/>
            </p:nvSpPr>
            <p:spPr>
              <a:xfrm>
                <a:off x="9105900" y="4438650"/>
                <a:ext cx="76200" cy="76200"/>
              </a:xfrm>
              <a:prstGeom prst="ellipse">
                <a:avLst/>
              </a:prstGeom>
              <a:solidFill>
                <a:srgbClr val="3A3530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87" name="TextBox 87"/>
              <p:cNvSpPr txBox="1"/>
              <p:nvPr/>
            </p:nvSpPr>
            <p:spPr>
              <a:xfrm>
                <a:off x="9260205" y="4378642"/>
                <a:ext cx="110047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板栗 · 果壳</a:t>
                </a:r>
              </a:p>
            </p:txBody>
          </p:sp>
        </p:grpSp>
        <p:sp>
          <p:nvSpPr>
            <p:cNvPr id="89" name="TextBox 89"/>
            <p:cNvSpPr txBox="1"/>
            <p:nvPr/>
          </p:nvSpPr>
          <p:spPr>
            <a:xfrm>
              <a:off x="9263062" y="4717256"/>
              <a:ext cx="1531977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黑中带棕 · 古朴厚重</a:t>
              </a:r>
            </a:p>
          </p:txBody>
        </p:sp>
        <p:grpSp>
          <p:nvGrpSpPr>
            <p:cNvPr id="92" name="Group 92"/>
            <p:cNvGrpSpPr/>
            <p:nvPr/>
          </p:nvGrpSpPr>
          <p:grpSpPr>
            <a:xfrm>
              <a:off x="9105900" y="5140642"/>
              <a:ext cx="1016698" cy="274320"/>
              <a:chOff x="9105900" y="5140642"/>
              <a:chExt cx="1016698" cy="274320"/>
            </a:xfrm>
          </p:grpSpPr>
          <p:sp>
            <p:nvSpPr>
              <p:cNvPr id="90" name="Ellipse 90"/>
              <p:cNvSpPr/>
              <p:nvPr/>
            </p:nvSpPr>
            <p:spPr>
              <a:xfrm>
                <a:off x="9105900" y="5200650"/>
                <a:ext cx="76200" cy="76200"/>
              </a:xfrm>
              <a:prstGeom prst="ellipse">
                <a:avLst/>
              </a:prstGeom>
              <a:solidFill>
                <a:srgbClr val="3A3530"/>
              </a:solidFill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</p:sp>
          <p:sp>
            <p:nvSpPr>
              <p:cNvPr id="91" name="TextBox 91"/>
              <p:cNvSpPr txBox="1"/>
              <p:nvPr/>
            </p:nvSpPr>
            <p:spPr>
              <a:xfrm>
                <a:off x="9260205" y="5140642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5400000" algn="ctr" rotWithShape="0">
                  <a:srgbClr val="000000">
                    <a:alpha val="1125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3A3530"/>
                    </a:solidFill>
                    <a:latin typeface="Georgia"/>
                    <a:ea typeface="KaiTi"/>
                    <a:cs typeface="Georgia"/>
                  </a:rPr>
                  <a:t>皂矾媒染</a:t>
                </a:r>
              </a:p>
            </p:txBody>
          </p:sp>
        </p:grpSp>
        <p:sp>
          <p:nvSpPr>
            <p:cNvPr id="93" name="TextBox 93"/>
            <p:cNvSpPr txBox="1"/>
            <p:nvPr/>
          </p:nvSpPr>
          <p:spPr>
            <a:xfrm>
              <a:off x="9263062" y="5479256"/>
              <a:ext cx="1860590" cy="22860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配合使用 · 染色更黑更牢</a:t>
              </a:r>
            </a:p>
          </p:txBody>
        </p:sp>
      </p:grpSp>
      <p:grpSp>
        <p:nvGrpSpPr>
          <p:cNvPr id="98" name="Group 98"/>
          <p:cNvGrpSpPr/>
          <p:nvPr/>
        </p:nvGrpSpPr>
        <p:grpSpPr>
          <a:xfrm>
            <a:off x="571500" y="6286500"/>
            <a:ext cx="11049000" cy="307181"/>
            <a:chOff x="571500" y="6286500"/>
            <a:chExt cx="11049000" cy="307181"/>
          </a:xfrm>
        </p:grpSpPr>
        <p:sp>
          <p:nvSpPr>
            <p:cNvPr id="95" name="Freeform 95"/>
            <p:cNvSpPr/>
            <p:nvPr/>
          </p:nvSpPr>
          <p:spPr>
            <a:xfrm>
              <a:off x="571500" y="6286500"/>
              <a:ext cx="11049000" cy="304800"/>
            </a:xfrm>
            <a:custGeom>
              <a:avLst/>
              <a:gdLst/>
              <a:ahLst/>
              <a:cxnLst/>
              <a:rect l="l" t="t" r="r" b="b"/>
              <a:pathLst>
                <a:path w="11049000" h="3048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52400"/>
                  </a:lnTo>
                  <a:cubicBezTo>
                    <a:pt x="11049000" y="236568"/>
                    <a:pt x="10980768" y="304800"/>
                    <a:pt x="10896600" y="304800"/>
                  </a:cubicBezTo>
                  <a:lnTo>
                    <a:pt x="152400" y="304800"/>
                  </a:lnTo>
                  <a:cubicBezTo>
                    <a:pt x="68232" y="304800"/>
                    <a:pt x="0" y="236568"/>
                    <a:pt x="0" y="1524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DE5D3"/>
            </a:solidFill>
            <a:ln>
              <a:noFill/>
            </a:ln>
          </p:spPr>
        </p:sp>
        <p:sp>
          <p:nvSpPr>
            <p:cNvPr id="96" name="TextBox 96"/>
            <p:cNvSpPr txBox="1"/>
            <p:nvPr/>
          </p:nvSpPr>
          <p:spPr>
            <a:xfrm>
              <a:off x="842962" y="6365081"/>
              <a:ext cx="5762863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7A7068"/>
                  </a:solidFill>
                  <a:latin typeface="Georgia"/>
                  <a:ea typeface="KaiTi"/>
                  <a:cs typeface="Georgia"/>
                </a:rPr>
                <a:t>茜草 · 苏木 · 红花 · 槐花 · 栀子 · 姜黄 · 蓝草 · 胡桃 · 板栗 …… 皆为古人所用</a:t>
              </a:r>
            </a:p>
          </p:txBody>
        </p:sp>
        <p:sp>
          <p:nvSpPr>
            <p:cNvPr id="97" name="TextBox 97"/>
            <p:cNvSpPr txBox="1"/>
            <p:nvPr/>
          </p:nvSpPr>
          <p:spPr>
            <a:xfrm>
              <a:off x="10880931" y="6381274"/>
              <a:ext cx="466201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9B948B"/>
                  </a:solidFill>
                  <a:latin typeface="Georgia"/>
                  <a:ea typeface="KaiTi"/>
                  <a:cs typeface="Georgia"/>
                </a:rPr>
                <a:t>09 / 12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