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0"/>
    <p:restoredTop sz="94692"/>
  </p:normalViewPr>
  <p:slideViewPr>
    <p:cSldViewPr snapToGrid="0" snapToObjects="1">
      <p:cViewPr varScale="1">
        <p:scale>
          <a:sx n="114" d="100"/>
          <a:sy n="114" d="100"/>
        </p:scale>
        <p:origin x="49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132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今天我们重识林徽因，不是从传奇和八卦开始，而是从一个更准确的身份开始：建筑师。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逝世七十年之后，她仍常常被文学光环、情感叙事和“民国才女”的想象包围。但如果把她放回中国现代建筑史，她的位置其实非常清楚：她不仅参与建筑实践，更参与理论建构，也参与学科奠基。</a:t>
            </a:r>
          </a:p>
          <a:p>
            <a:endParaRPr lang="zh-CN" dirty="0"/>
          </a:p>
          <a:p>
            <a:r>
              <a:rPr lang="zh-CN" dirty="0"/>
              <a:t>这一份短讲，想做的不是“补充一段故事”，而是校正一个称谓。</a:t>
            </a:r>
          </a:p>
          <a:p>
            <a:endParaRPr lang="zh-CN" dirty="0"/>
          </a:p>
          <a:p>
            <a:r>
              <a:rPr lang="zh-CN" dirty="0"/>
              <a:t>要点：① 主题不是传奇，而是身份校正 ② 明确三条主线：作品、理论、行动 ③ 建立整场讲述的专业基调</a:t>
            </a:r>
          </a:p>
          <a:p>
            <a:r>
              <a:rPr lang="zh-CN" dirty="0"/>
              <a:t>时长：1分钟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在进入具体作品之前，我们先回答一个问题：为什么今天还需要重新认识林徽因？</a:t>
            </a:r>
          </a:p>
          <a:p>
            <a:endParaRPr lang="zh-CN" dirty="0"/>
          </a:p>
          <a:p>
            <a:r>
              <a:rPr lang="zh-CN" dirty="0"/>
              <a:t>因为长期以来，被反复讲述的，并不总是她最重要的部分。公众记忆里，她往往首先是才女、诗人、爱情故事中的人物；但真正支撑她历史地位的，是建筑实践、理论工作和教育建设。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所以这不是一次“人物轶事补遗”，而是一次知识坐标的纠偏。</a:t>
            </a:r>
          </a:p>
          <a:p>
            <a:endParaRPr lang="zh-CN" dirty="0"/>
          </a:p>
          <a:p>
            <a:r>
              <a:rPr lang="zh-CN" dirty="0"/>
              <a:t>要点：① 区分公众形象与专业位置 ② 点明“重识”不是情绪动作，而是知识修正 ③ 为后续内容建立判断框架</a:t>
            </a:r>
          </a:p>
          <a:p>
            <a:r>
              <a:rPr lang="zh-CN" dirty="0"/>
              <a:t>时长：1分钟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许多人说，林徽因“作品不多”，进而怀疑她是否配得上建筑师这个称呼。</a:t>
            </a:r>
          </a:p>
          <a:p>
            <a:endParaRPr lang="zh-CN" dirty="0"/>
          </a:p>
          <a:p>
            <a:r>
              <a:rPr lang="zh-CN" dirty="0"/>
              <a:t>这个判断的问题在于，它只看成品数量，而不看实践条件。1929年梁启超墓碑，是她归国后的起点；同年石头楼与吉海铁路总站等项目，则说明她已经进入了现代公共建筑与校园建筑的实践语境。再往后，从北大到映秋院，再到战时的昆明自宅，她的建筑工作从未真正中断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所以问题不是“她是否参与实践”，而是战乱、教育、研究和现实分工，如何压缩了她留下的大量落成机会。</a:t>
            </a:r>
          </a:p>
          <a:p>
            <a:endParaRPr lang="zh-CN" dirty="0"/>
          </a:p>
          <a:p>
            <a:r>
              <a:rPr lang="zh-CN" dirty="0"/>
              <a:t>要点：① 回应“作品少”的质疑 ② 建立持续性的实践轨迹 ③ 把数量问题还原为历史条件问题</a:t>
            </a:r>
          </a:p>
          <a:p>
            <a:r>
              <a:rPr lang="zh-CN" dirty="0"/>
              <a:t>时长：1.5分钟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如果我们把目光放回具体现场，就能更直观地看到她如何工作。</a:t>
            </a:r>
          </a:p>
          <a:p>
            <a:endParaRPr lang="zh-CN" dirty="0"/>
          </a:p>
          <a:p>
            <a:r>
              <a:rPr lang="zh-CN" dirty="0"/>
              <a:t>吉海铁路总站，把建筑当作公共象征来设计；北大地质馆，体现现代主义与使用者尺度的意识；映秋院借地方材料和院落组织回应现实；昆明自宅则是在极端条件下坚持建造秩序的例子。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这些项目说明，林徽因不是一个抽象的“建筑史人物”，而是始终在处理真实空间问题的建筑师。</a:t>
            </a:r>
          </a:p>
          <a:p>
            <a:endParaRPr lang="zh-CN" dirty="0"/>
          </a:p>
          <a:p>
            <a:r>
              <a:rPr lang="zh-CN" dirty="0"/>
              <a:t>要点：① 用四个现场替代抽象评价 ② 强调她面对的是不同类型的问题 ③ 让“建筑师”身份从概念回到现场</a:t>
            </a:r>
          </a:p>
          <a:p>
            <a:r>
              <a:rPr lang="zh-CN" dirty="0"/>
              <a:t>时长：1.5分钟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林徽因的建筑工作，后来进入了更大的国家尺度。</a:t>
            </a:r>
          </a:p>
          <a:p>
            <a:endParaRPr lang="zh-CN" dirty="0"/>
          </a:p>
          <a:p>
            <a:r>
              <a:rPr lang="zh-CN" dirty="0"/>
              <a:t>八宝山革命公墓的主体格局设计，和人民英雄纪念碑的关键修改与纹样处理，都说明她并不是在国家纪念建筑中扮演边缘角色。尤其纪念碑方案中，对碑座、台阶、尺度关系的调整，体现的是明确的空间判断力。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这也意味着，林徽因的建筑工作并不止于学术研究，她直接进入了国家记忆空间的构建过程。</a:t>
            </a:r>
          </a:p>
          <a:p>
            <a:endParaRPr lang="zh-CN" dirty="0"/>
          </a:p>
          <a:p>
            <a:r>
              <a:rPr lang="zh-CN" dirty="0"/>
              <a:t>要点：① 点明国家纪念建筑中的实质性贡献 ② 强调尺度与秩序判断 ③ 把她从“参与者”提升为“关键判断者”</a:t>
            </a:r>
          </a:p>
          <a:p>
            <a:r>
              <a:rPr lang="zh-CN" dirty="0"/>
              <a:t>时长：1.2分钟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但如果只看建筑项目，仍然低估了林徽因。</a:t>
            </a:r>
          </a:p>
          <a:p>
            <a:endParaRPr lang="zh-CN" dirty="0"/>
          </a:p>
          <a:p>
            <a:r>
              <a:rPr lang="zh-CN" dirty="0"/>
              <a:t>1932年，她发表《论中国建筑之几个特征》。这不是一篇“介绍中国建筑”的文章，而是在中国专业学者语境中，第一次系统地定义中国建筑。她反驳西方误读，提出木构体系的关键特征，并为后来的中国建筑史叙述搭起理论骨架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所以更准确地说，她不是站在他人理论之后补充材料，而是在共同塑造理论本身。</a:t>
            </a:r>
          </a:p>
          <a:p>
            <a:endParaRPr lang="zh-CN" dirty="0"/>
          </a:p>
          <a:p>
            <a:r>
              <a:rPr lang="zh-CN" dirty="0"/>
              <a:t>要点：① 解释论文的历史级别 ② 突出“定义”与“反驳”两个动作 ③ 纠正“辅助者”想象</a:t>
            </a:r>
          </a:p>
          <a:p>
            <a:r>
              <a:rPr lang="zh-CN" dirty="0"/>
              <a:t>时长：1.5分钟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林徽因真正留下来的，也许不是某一件代表作，而是一整套方法。</a:t>
            </a:r>
          </a:p>
          <a:p>
            <a:endParaRPr lang="zh-CN" dirty="0"/>
          </a:p>
          <a:p>
            <a:r>
              <a:rPr lang="zh-CN" dirty="0"/>
              <a:t>她把测绘、考察、史料和类型分析结合在一起；她参与建筑系与课程建设，把建筑教育制度化；她关注民居保护、普通人的住宅问题，提出“建筑意”等概念。今天看起来理所当然的很多命题，在当时都需要极强的前瞻性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也正因为如此，她的意义不能只用“作品多少”来衡量，而要看她改变了这门学科如何被研究、被教授、被理解。</a:t>
            </a:r>
          </a:p>
          <a:p>
            <a:endParaRPr lang="zh-CN" dirty="0"/>
          </a:p>
          <a:p>
            <a:r>
              <a:rPr lang="zh-CN" dirty="0"/>
              <a:t>要点：① 三个层面：方法、学科、远见 ② 强调其制度性与长期性影响 ③ 提升对她历史位置的判断</a:t>
            </a:r>
          </a:p>
          <a:p>
            <a:r>
              <a:rPr lang="zh-CN" dirty="0"/>
              <a:t>时长：1.5分钟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如果再往人格层面看，林徽因最值得重视的并不是“传奇感”，而是行动力。</a:t>
            </a:r>
          </a:p>
          <a:p>
            <a:endParaRPr lang="zh-CN" dirty="0"/>
          </a:p>
          <a:p>
            <a:r>
              <a:rPr lang="zh-CN" dirty="0"/>
              <a:t>她翻山涉水做田野调查，不是陪伴者，而是共同工作者；她经历病痛和流亡，却没有停止写作、研究和教学；她那句“我还有好多事要做呢”，背后是一种很明确的事业感。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所以她的“强”，不是姿态上的，而是职业伦理上的。她把自己的生命，压进了中国建筑学奠基的历史现场。</a:t>
            </a:r>
          </a:p>
          <a:p>
            <a:endParaRPr lang="zh-CN" dirty="0"/>
          </a:p>
          <a:p>
            <a:r>
              <a:rPr lang="zh-CN" dirty="0"/>
              <a:t>要点：① 打破“被动女性形象” ② 突出行动与职业使命 ③ 从人格层面支撑前面所有专业判断</a:t>
            </a:r>
          </a:p>
          <a:p>
            <a:r>
              <a:rPr lang="zh-CN" dirty="0"/>
              <a:t>时长：1.2分钟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最后，我们回到那块墓碑前。</a:t>
            </a:r>
          </a:p>
          <a:p>
            <a:endParaRPr lang="zh-CN" dirty="0"/>
          </a:p>
          <a:p>
            <a:r>
              <a:rPr lang="zh-CN" dirty="0"/>
              <a:t>“建筑师林徽因墓。”这七个字，已经足够准确。它把她从过度抒情的叙事里抽离出来，放回到一个更坚实的位置：建筑师、理论提出者、学科建构者。</a:t>
            </a:r>
          </a:p>
          <a:p>
            <a:endParaRPr lang="zh-CN" dirty="0"/>
          </a:p>
          <a:p>
            <a:r>
              <a:rPr lang="zh-CN" dirty="0"/>
              <a:t>[停顿]</a:t>
            </a:r>
          </a:p>
          <a:p>
            <a:endParaRPr lang="zh-CN" dirty="0"/>
          </a:p>
          <a:p>
            <a:r>
              <a:rPr lang="zh-CN" dirty="0"/>
              <a:t>重新认识她，不是为了制造新的神话，而是为了用更高精度的语言，描述一位本就重要的人。</a:t>
            </a:r>
          </a:p>
          <a:p>
            <a:endParaRPr lang="zh-CN" dirty="0"/>
          </a:p>
          <a:p>
            <a:r>
              <a:rPr lang="zh-CN" dirty="0"/>
              <a:t>要点：① 回到墓碑称谓完成收束 ② 再次确认专业身份 ③ 以“准确命名”结束全场</a:t>
            </a:r>
          </a:p>
          <a:p>
            <a:r>
              <a:rPr lang="zh-CN" dirty="0"/>
              <a:t>时长：1分钟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4/22/26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4"/>
          <p:cNvSpPr/>
          <p:nvPr/>
        </p:nvSpPr>
        <p:spPr>
          <a:xfrm>
            <a:off x="8496300" y="457200"/>
            <a:ext cx="3238500" cy="5943600"/>
          </a:xfrm>
          <a:prstGeom prst="rect">
            <a:avLst/>
          </a:prstGeom>
          <a:solidFill>
            <a:srgbClr val="EFE7D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>
            <a:off x="8496300" y="457200"/>
            <a:ext cx="3238500" cy="5943600"/>
            <a:chOff x="8496300" y="457200"/>
            <a:chExt cx="3238500" cy="5943600"/>
          </a:xfrm>
        </p:grpSpPr>
        <p:pic>
          <p:nvPicPr>
            <p:cNvPr id="5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71560" y="723900"/>
              <a:ext cx="2774632" cy="5448300"/>
            </a:xfrm>
            <a:prstGeom prst="rect">
              <a:avLst/>
            </a:prstGeom>
          </p:spPr>
        </p:pic>
        <p:sp>
          <p:nvSpPr>
            <p:cNvPr id="6" name="Rectangle 6"/>
            <p:cNvSpPr/>
            <p:nvPr/>
          </p:nvSpPr>
          <p:spPr>
            <a:xfrm>
              <a:off x="8496300" y="457200"/>
              <a:ext cx="1047750" cy="5943600"/>
            </a:xfrm>
            <a:prstGeom prst="rect">
              <a:avLst/>
            </a:prstGeom>
            <a:gradFill>
              <a:gsLst>
                <a:gs pos="0">
                  <a:srgbClr val="F6F1E8"/>
                </a:gs>
                <a:gs pos="100000">
                  <a:srgbClr val="F6F1E8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Rectangle 7"/>
            <p:cNvSpPr/>
            <p:nvPr/>
          </p:nvSpPr>
          <p:spPr>
            <a:xfrm>
              <a:off x="8496300" y="457200"/>
              <a:ext cx="3238500" cy="5943600"/>
            </a:xfrm>
            <a:prstGeom prst="rect">
              <a:avLst/>
            </a:prstGeom>
            <a:noFill/>
            <a:ln w="9525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58190" y="838200"/>
            <a:ext cx="3539966" cy="3343275"/>
            <a:chOff x="758190" y="838200"/>
            <a:chExt cx="3539966" cy="3343275"/>
          </a:xfrm>
        </p:grpSpPr>
        <p:sp>
          <p:nvSpPr>
            <p:cNvPr id="9" name="Rectangle 9"/>
            <p:cNvSpPr/>
            <p:nvPr/>
          </p:nvSpPr>
          <p:spPr>
            <a:xfrm>
              <a:off x="819150" y="838200"/>
              <a:ext cx="57150" cy="1123950"/>
            </a:xfrm>
            <a:prstGeom prst="rect">
              <a:avLst/>
            </a:prstGeom>
            <a:solidFill>
              <a:srgbClr val="A44A3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10"/>
            <p:cNvSpPr/>
            <p:nvPr/>
          </p:nvSpPr>
          <p:spPr>
            <a:xfrm>
              <a:off x="1028700" y="1419225"/>
              <a:ext cx="1600200" cy="9525"/>
            </a:xfrm>
            <a:custGeom>
              <a:avLst/>
              <a:gdLst/>
              <a:ahLst/>
              <a:cxnLst/>
              <a:rect l="l" t="t" r="r" b="b"/>
              <a:pathLst>
                <a:path w="1600200" h="9525">
                  <a:moveTo>
                    <a:pt x="0" y="0"/>
                  </a:moveTo>
                  <a:lnTo>
                    <a:pt x="1600200" y="0"/>
                  </a:lnTo>
                </a:path>
              </a:pathLst>
            </a:custGeom>
            <a:noFill/>
            <a:ln w="19050">
              <a:solidFill>
                <a:srgbClr val="B6915E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58190" y="1815465"/>
              <a:ext cx="2330196" cy="975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480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林徽因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90575" y="2652712"/>
              <a:ext cx="3507581" cy="4572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250" b="1" dirty="0">
                  <a:solidFill>
                    <a:srgbClr val="A44A3F"/>
                  </a:solidFill>
                  <a:latin typeface="SimSun"/>
                  <a:ea typeface="SimSun"/>
                  <a:cs typeface="SimSun"/>
                </a:rPr>
                <a:t>重识建筑师，而非传说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800100" y="3267075"/>
              <a:ext cx="2163128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逝世 70 周年专题演示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00100" y="3571875"/>
              <a:ext cx="288607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从作品、理论与行动三个维度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00100" y="3876675"/>
              <a:ext cx="332422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重新确认她在中国建筑史中的位置</a:t>
              </a: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819150" y="4686300"/>
            <a:ext cx="4610100" cy="361950"/>
            <a:chOff x="819150" y="4686300"/>
            <a:chExt cx="4610100" cy="361950"/>
          </a:xfrm>
        </p:grpSpPr>
        <p:sp>
          <p:nvSpPr>
            <p:cNvPr id="17" name="Freeform 17"/>
            <p:cNvSpPr/>
            <p:nvPr/>
          </p:nvSpPr>
          <p:spPr>
            <a:xfrm>
              <a:off x="819150" y="4686300"/>
              <a:ext cx="1390650" cy="361950"/>
            </a:xfrm>
            <a:custGeom>
              <a:avLst/>
              <a:gdLst/>
              <a:ahLst/>
              <a:cxnLst/>
              <a:rect l="l" t="t" r="r" b="b"/>
              <a:pathLst>
                <a:path w="1390650" h="361950">
                  <a:moveTo>
                    <a:pt x="180975" y="0"/>
                  </a:moveTo>
                  <a:lnTo>
                    <a:pt x="1209675" y="0"/>
                  </a:lnTo>
                  <a:cubicBezTo>
                    <a:pt x="1309625" y="0"/>
                    <a:pt x="1390650" y="81025"/>
                    <a:pt x="1390650" y="180975"/>
                  </a:cubicBezTo>
                  <a:lnTo>
                    <a:pt x="1390650" y="180975"/>
                  </a:lnTo>
                  <a:cubicBezTo>
                    <a:pt x="1390650" y="280925"/>
                    <a:pt x="1309625" y="361950"/>
                    <a:pt x="1209675" y="361950"/>
                  </a:cubicBezTo>
                  <a:lnTo>
                    <a:pt x="180975" y="361950"/>
                  </a:lnTo>
                  <a:cubicBezTo>
                    <a:pt x="81025" y="361950"/>
                    <a:pt x="0" y="280925"/>
                    <a:pt x="0" y="180975"/>
                  </a:cubicBezTo>
                  <a:lnTo>
                    <a:pt x="0" y="180975"/>
                  </a:lnTo>
                  <a:cubicBezTo>
                    <a:pt x="0" y="81025"/>
                    <a:pt x="81025" y="0"/>
                    <a:pt x="180975" y="0"/>
                  </a:cubicBezTo>
                  <a:close/>
                </a:path>
              </a:pathLst>
            </a:cu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061085" y="4794885"/>
              <a:ext cx="55626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建筑师</a:t>
              </a: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897731" y="4783931"/>
              <a:ext cx="128588" cy="138113"/>
              <a:chOff x="897731" y="4783931"/>
              <a:chExt cx="128588" cy="138113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897731" y="4912519"/>
                <a:ext cx="128588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28588" h="9525">
                    <a:moveTo>
                      <a:pt x="0" y="0"/>
                    </a:moveTo>
                    <a:lnTo>
                      <a:pt x="128588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/>
              <p:nvPr/>
            </p:nvSpPr>
            <p:spPr>
              <a:xfrm>
                <a:off x="940594" y="481965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7144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/>
              <p:nvPr/>
            </p:nvSpPr>
            <p:spPr>
              <a:xfrm>
                <a:off x="940594" y="484822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7144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/>
              <p:nvPr/>
            </p:nvSpPr>
            <p:spPr>
              <a:xfrm>
                <a:off x="940594" y="487680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7144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/>
              <p:nvPr/>
            </p:nvSpPr>
            <p:spPr>
              <a:xfrm>
                <a:off x="976312" y="481965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7144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24"/>
              <p:cNvSpPr/>
              <p:nvPr/>
            </p:nvSpPr>
            <p:spPr>
              <a:xfrm>
                <a:off x="976312" y="484822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7144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/>
              <p:nvPr/>
            </p:nvSpPr>
            <p:spPr>
              <a:xfrm>
                <a:off x="976312" y="487680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7144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/>
              <p:nvPr/>
            </p:nvSpPr>
            <p:spPr>
              <a:xfrm>
                <a:off x="912019" y="4783931"/>
                <a:ext cx="100012" cy="128588"/>
              </a:xfrm>
              <a:custGeom>
                <a:avLst/>
                <a:gdLst/>
                <a:ahLst/>
                <a:cxnLst/>
                <a:rect l="l" t="t" r="r" b="b"/>
                <a:pathLst>
                  <a:path w="100012" h="128588">
                    <a:moveTo>
                      <a:pt x="0" y="128588"/>
                    </a:moveTo>
                    <a:lnTo>
                      <a:pt x="0" y="14288"/>
                    </a:lnTo>
                    <a:cubicBezTo>
                      <a:pt x="0" y="6397"/>
                      <a:pt x="6397" y="0"/>
                      <a:pt x="14288" y="0"/>
                    </a:cubicBezTo>
                    <a:lnTo>
                      <a:pt x="85725" y="0"/>
                    </a:lnTo>
                    <a:cubicBezTo>
                      <a:pt x="93616" y="0"/>
                      <a:pt x="100012" y="6397"/>
                      <a:pt x="100012" y="14288"/>
                    </a:cubicBezTo>
                    <a:lnTo>
                      <a:pt x="100012" y="128588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" name="Freeform 28"/>
            <p:cNvSpPr/>
            <p:nvPr/>
          </p:nvSpPr>
          <p:spPr>
            <a:xfrm>
              <a:off x="2324100" y="4686300"/>
              <a:ext cx="1581150" cy="361950"/>
            </a:xfrm>
            <a:custGeom>
              <a:avLst/>
              <a:gdLst/>
              <a:ahLst/>
              <a:cxnLst/>
              <a:rect l="l" t="t" r="r" b="b"/>
              <a:pathLst>
                <a:path w="1581150" h="361950">
                  <a:moveTo>
                    <a:pt x="180975" y="0"/>
                  </a:moveTo>
                  <a:lnTo>
                    <a:pt x="1400175" y="0"/>
                  </a:lnTo>
                  <a:cubicBezTo>
                    <a:pt x="1500125" y="0"/>
                    <a:pt x="1581150" y="81025"/>
                    <a:pt x="1581150" y="180975"/>
                  </a:cubicBezTo>
                  <a:lnTo>
                    <a:pt x="1581150" y="180975"/>
                  </a:lnTo>
                  <a:cubicBezTo>
                    <a:pt x="1581150" y="280925"/>
                    <a:pt x="1500125" y="361950"/>
                    <a:pt x="1400175" y="361950"/>
                  </a:cubicBezTo>
                  <a:lnTo>
                    <a:pt x="180975" y="361950"/>
                  </a:lnTo>
                  <a:cubicBezTo>
                    <a:pt x="81025" y="361950"/>
                    <a:pt x="0" y="280925"/>
                    <a:pt x="0" y="180975"/>
                  </a:cubicBezTo>
                  <a:lnTo>
                    <a:pt x="0" y="180975"/>
                  </a:lnTo>
                  <a:cubicBezTo>
                    <a:pt x="0" y="81025"/>
                    <a:pt x="81025" y="0"/>
                    <a:pt x="180975" y="0"/>
                  </a:cubicBezTo>
                  <a:close/>
                </a:path>
              </a:pathLst>
            </a:cu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2566035" y="4794885"/>
              <a:ext cx="90678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理论奠基者</a:t>
              </a:r>
            </a:p>
          </p:txBody>
        </p:sp>
        <p:grpSp>
          <p:nvGrpSpPr>
            <p:cNvPr id="34" name="Group 34"/>
            <p:cNvGrpSpPr/>
            <p:nvPr/>
          </p:nvGrpSpPr>
          <p:grpSpPr>
            <a:xfrm>
              <a:off x="2402681" y="4791075"/>
              <a:ext cx="128588" cy="114300"/>
              <a:chOff x="2402681" y="4791075"/>
              <a:chExt cx="128588" cy="1143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2402681" y="4791075"/>
                <a:ext cx="128588" cy="114300"/>
              </a:xfrm>
              <a:custGeom>
                <a:avLst/>
                <a:gdLst/>
                <a:ahLst/>
                <a:cxnLst/>
                <a:rect l="l" t="t" r="r" b="b"/>
                <a:pathLst>
                  <a:path w="128588" h="114300">
                    <a:moveTo>
                      <a:pt x="0" y="14288"/>
                    </a:moveTo>
                    <a:cubicBezTo>
                      <a:pt x="0" y="6397"/>
                      <a:pt x="6397" y="0"/>
                      <a:pt x="14288" y="0"/>
                    </a:cubicBezTo>
                    <a:lnTo>
                      <a:pt x="114300" y="0"/>
                    </a:lnTo>
                    <a:cubicBezTo>
                      <a:pt x="122191" y="0"/>
                      <a:pt x="128588" y="6397"/>
                      <a:pt x="128588" y="14288"/>
                    </a:cubicBezTo>
                    <a:lnTo>
                      <a:pt x="128588" y="100012"/>
                    </a:lnTo>
                    <a:cubicBezTo>
                      <a:pt x="128588" y="107903"/>
                      <a:pt x="122191" y="114300"/>
                      <a:pt x="114300" y="114300"/>
                    </a:cubicBezTo>
                    <a:lnTo>
                      <a:pt x="14288" y="114300"/>
                    </a:lnTo>
                    <a:cubicBezTo>
                      <a:pt x="6397" y="114300"/>
                      <a:pt x="0" y="107903"/>
                      <a:pt x="0" y="100012"/>
                    </a:cubicBezTo>
                    <a:lnTo>
                      <a:pt x="0" y="14288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/>
              <p:nvPr/>
            </p:nvSpPr>
            <p:spPr>
              <a:xfrm>
                <a:off x="2431256" y="4819650"/>
                <a:ext cx="71438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71438" h="9525">
                    <a:moveTo>
                      <a:pt x="0" y="0"/>
                    </a:moveTo>
                    <a:lnTo>
                      <a:pt x="71438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/>
              <p:nvPr/>
            </p:nvSpPr>
            <p:spPr>
              <a:xfrm>
                <a:off x="2431256" y="4848225"/>
                <a:ext cx="71438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71438" h="9525">
                    <a:moveTo>
                      <a:pt x="0" y="0"/>
                    </a:moveTo>
                    <a:lnTo>
                      <a:pt x="71438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/>
              <p:nvPr/>
            </p:nvSpPr>
            <p:spPr>
              <a:xfrm>
                <a:off x="2431256" y="4876800"/>
                <a:ext cx="71438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71438" h="9525">
                    <a:moveTo>
                      <a:pt x="0" y="0"/>
                    </a:moveTo>
                    <a:lnTo>
                      <a:pt x="71438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" name="Freeform 35"/>
            <p:cNvSpPr/>
            <p:nvPr/>
          </p:nvSpPr>
          <p:spPr>
            <a:xfrm>
              <a:off x="4019550" y="4686300"/>
              <a:ext cx="1409700" cy="361950"/>
            </a:xfrm>
            <a:custGeom>
              <a:avLst/>
              <a:gdLst/>
              <a:ahLst/>
              <a:cxnLst/>
              <a:rect l="l" t="t" r="r" b="b"/>
              <a:pathLst>
                <a:path w="1409700" h="361950">
                  <a:moveTo>
                    <a:pt x="180975" y="0"/>
                  </a:moveTo>
                  <a:lnTo>
                    <a:pt x="1228725" y="0"/>
                  </a:lnTo>
                  <a:cubicBezTo>
                    <a:pt x="1328675" y="0"/>
                    <a:pt x="1409700" y="81025"/>
                    <a:pt x="1409700" y="180975"/>
                  </a:cubicBezTo>
                  <a:lnTo>
                    <a:pt x="1409700" y="180975"/>
                  </a:lnTo>
                  <a:cubicBezTo>
                    <a:pt x="1409700" y="280925"/>
                    <a:pt x="1328675" y="361950"/>
                    <a:pt x="1228725" y="361950"/>
                  </a:cubicBezTo>
                  <a:lnTo>
                    <a:pt x="180975" y="361950"/>
                  </a:lnTo>
                  <a:cubicBezTo>
                    <a:pt x="81025" y="361950"/>
                    <a:pt x="0" y="280925"/>
                    <a:pt x="0" y="180975"/>
                  </a:cubicBezTo>
                  <a:lnTo>
                    <a:pt x="0" y="180975"/>
                  </a:lnTo>
                  <a:cubicBezTo>
                    <a:pt x="0" y="81025"/>
                    <a:pt x="81025" y="0"/>
                    <a:pt x="180975" y="0"/>
                  </a:cubicBezTo>
                  <a:close/>
                </a:path>
              </a:pathLst>
            </a:cu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4261485" y="4794885"/>
              <a:ext cx="55626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行动者</a:t>
              </a:r>
            </a:p>
          </p:txBody>
        </p:sp>
        <p:grpSp>
          <p:nvGrpSpPr>
            <p:cNvPr id="43" name="Group 43"/>
            <p:cNvGrpSpPr/>
            <p:nvPr/>
          </p:nvGrpSpPr>
          <p:grpSpPr>
            <a:xfrm>
              <a:off x="4098131" y="4783931"/>
              <a:ext cx="128588" cy="128588"/>
              <a:chOff x="4098131" y="4783931"/>
              <a:chExt cx="128588" cy="128588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4133850" y="4819650"/>
                <a:ext cx="57150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57150">
                    <a:moveTo>
                      <a:pt x="0" y="57150"/>
                    </a:moveTo>
                    <a:lnTo>
                      <a:pt x="14288" y="14288"/>
                    </a:lnTo>
                    <a:lnTo>
                      <a:pt x="57150" y="0"/>
                    </a:lnTo>
                    <a:lnTo>
                      <a:pt x="42862" y="42862"/>
                    </a:lnTo>
                    <a:lnTo>
                      <a:pt x="0" y="5715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/>
              <p:nvPr/>
            </p:nvSpPr>
            <p:spPr>
              <a:xfrm>
                <a:off x="4098131" y="4783931"/>
                <a:ext cx="128588" cy="128588"/>
              </a:xfrm>
              <a:custGeom>
                <a:avLst/>
                <a:gdLst/>
                <a:ahLst/>
                <a:cxnLst/>
                <a:rect l="l" t="t" r="r" b="b"/>
                <a:pathLst>
                  <a:path w="128588" h="128588">
                    <a:moveTo>
                      <a:pt x="0" y="64294"/>
                    </a:moveTo>
                    <a:cubicBezTo>
                      <a:pt x="0" y="99802"/>
                      <a:pt x="28785" y="128588"/>
                      <a:pt x="64294" y="128588"/>
                    </a:cubicBezTo>
                    <a:cubicBezTo>
                      <a:pt x="99802" y="128588"/>
                      <a:pt x="128588" y="99802"/>
                      <a:pt x="128588" y="64294"/>
                    </a:cubicBezTo>
                    <a:cubicBezTo>
                      <a:pt x="128588" y="28785"/>
                      <a:pt x="99802" y="0"/>
                      <a:pt x="64294" y="0"/>
                    </a:cubicBezTo>
                    <a:cubicBezTo>
                      <a:pt x="28785" y="0"/>
                      <a:pt x="0" y="28785"/>
                      <a:pt x="0" y="64294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39"/>
              <p:cNvSpPr/>
              <p:nvPr/>
            </p:nvSpPr>
            <p:spPr>
              <a:xfrm>
                <a:off x="4162425" y="4783931"/>
                <a:ext cx="9525" cy="14288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14288">
                    <a:moveTo>
                      <a:pt x="0" y="0"/>
                    </a:moveTo>
                    <a:lnTo>
                      <a:pt x="0" y="14288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/>
              <p:nvPr/>
            </p:nvSpPr>
            <p:spPr>
              <a:xfrm>
                <a:off x="4162425" y="4898231"/>
                <a:ext cx="9525" cy="14288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14288">
                    <a:moveTo>
                      <a:pt x="0" y="0"/>
                    </a:moveTo>
                    <a:lnTo>
                      <a:pt x="0" y="14288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/>
              <p:nvPr/>
            </p:nvSpPr>
            <p:spPr>
              <a:xfrm>
                <a:off x="4098131" y="4848225"/>
                <a:ext cx="14288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288" h="9525">
                    <a:moveTo>
                      <a:pt x="0" y="0"/>
                    </a:moveTo>
                    <a:lnTo>
                      <a:pt x="14288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/>
              <p:nvPr/>
            </p:nvSpPr>
            <p:spPr>
              <a:xfrm>
                <a:off x="4212431" y="4848225"/>
                <a:ext cx="14288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288" h="9525">
                    <a:moveTo>
                      <a:pt x="0" y="0"/>
                    </a:moveTo>
                    <a:lnTo>
                      <a:pt x="14288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Group 48"/>
          <p:cNvGrpSpPr/>
          <p:nvPr/>
        </p:nvGrpSpPr>
        <p:grpSpPr>
          <a:xfrm>
            <a:off x="457200" y="6038850"/>
            <a:ext cx="11277600" cy="361950"/>
            <a:chOff x="457200" y="6038850"/>
            <a:chExt cx="11277600" cy="361950"/>
          </a:xfrm>
        </p:grpSpPr>
        <p:sp>
          <p:nvSpPr>
            <p:cNvPr id="45" name="Rectangle 45"/>
            <p:cNvSpPr/>
            <p:nvPr/>
          </p:nvSpPr>
          <p:spPr>
            <a:xfrm>
              <a:off x="457200" y="6038850"/>
              <a:ext cx="11277600" cy="361950"/>
            </a:xfrm>
            <a:prstGeom prst="rect">
              <a:avLst/>
            </a:prstGeom>
            <a:solidFill>
              <a:srgbClr val="EFE7D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805815" y="6163628"/>
              <a:ext cx="217360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林徽因：重识建筑师，而非传说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10426065" y="6163628"/>
              <a:ext cx="15702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01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7"/>
          <p:cNvGrpSpPr/>
          <p:nvPr/>
        </p:nvGrpSpPr>
        <p:grpSpPr>
          <a:xfrm>
            <a:off x="653415" y="601028"/>
            <a:ext cx="10852785" cy="518160"/>
            <a:chOff x="653415" y="601028"/>
            <a:chExt cx="10852785" cy="518160"/>
          </a:xfrm>
        </p:grpSpPr>
        <p:sp>
          <p:nvSpPr>
            <p:cNvPr id="4" name="TextBox 4"/>
            <p:cNvSpPr txBox="1"/>
            <p:nvPr/>
          </p:nvSpPr>
          <p:spPr>
            <a:xfrm>
              <a:off x="653415" y="601028"/>
              <a:ext cx="4366308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为什么今天要重识林徽因</a:t>
              </a:r>
            </a:p>
          </p:txBody>
        </p:sp>
        <p:sp>
          <p:nvSpPr>
            <p:cNvPr id="5" name="Line 5"/>
            <p:cNvSpPr/>
            <p:nvPr/>
          </p:nvSpPr>
          <p:spPr>
            <a:xfrm>
              <a:off x="685800" y="10287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1248882" y="7872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02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123950" y="1824990"/>
            <a:ext cx="7667625" cy="2051685"/>
            <a:chOff x="1123950" y="1824990"/>
            <a:chExt cx="7667625" cy="2051685"/>
          </a:xfrm>
        </p:grpSpPr>
        <p:grpSp>
          <p:nvGrpSpPr>
            <p:cNvPr id="10" name="Group 10"/>
            <p:cNvGrpSpPr/>
            <p:nvPr/>
          </p:nvGrpSpPr>
          <p:grpSpPr>
            <a:xfrm>
              <a:off x="1123950" y="1847850"/>
              <a:ext cx="228600" cy="152400"/>
              <a:chOff x="1123950" y="1847850"/>
              <a:chExt cx="228600" cy="1524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212850" y="1898650"/>
                <a:ext cx="50800" cy="50800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50800">
                    <a:moveTo>
                      <a:pt x="0" y="25400"/>
                    </a:moveTo>
                    <a:cubicBezTo>
                      <a:pt x="0" y="39428"/>
                      <a:pt x="11372" y="50800"/>
                      <a:pt x="25400" y="50800"/>
                    </a:cubicBezTo>
                    <a:cubicBezTo>
                      <a:pt x="39428" y="50800"/>
                      <a:pt x="50800" y="39428"/>
                      <a:pt x="50800" y="25400"/>
                    </a:cubicBezTo>
                    <a:cubicBezTo>
                      <a:pt x="50800" y="11372"/>
                      <a:pt x="39428" y="0"/>
                      <a:pt x="25400" y="0"/>
                    </a:cubicBezTo>
                    <a:cubicBezTo>
                      <a:pt x="11372" y="0"/>
                      <a:pt x="0" y="11372"/>
                      <a:pt x="0" y="25400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1123950" y="1847850"/>
                <a:ext cx="22860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152400">
                    <a:moveTo>
                      <a:pt x="228600" y="76200"/>
                    </a:moveTo>
                    <a:cubicBezTo>
                      <a:pt x="198120" y="127000"/>
                      <a:pt x="160020" y="152400"/>
                      <a:pt x="114300" y="152400"/>
                    </a:cubicBezTo>
                    <a:cubicBezTo>
                      <a:pt x="68580" y="152400"/>
                      <a:pt x="30480" y="127000"/>
                      <a:pt x="0" y="76200"/>
                    </a:cubicBezTo>
                    <a:cubicBezTo>
                      <a:pt x="30480" y="25400"/>
                      <a:pt x="68580" y="0"/>
                      <a:pt x="114300" y="0"/>
                    </a:cubicBezTo>
                    <a:cubicBezTo>
                      <a:pt x="160020" y="0"/>
                      <a:pt x="198120" y="25400"/>
                      <a:pt x="228600" y="76200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520190" y="1824990"/>
              <a:ext cx="4462272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A44A3F"/>
                  </a:solidFill>
                  <a:latin typeface="SimSun"/>
                  <a:ea typeface="SimSun"/>
                  <a:cs typeface="SimSun"/>
                </a:rPr>
                <a:t>被看见的，常常不是她最重要的部分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497330" y="2183130"/>
              <a:ext cx="3403854" cy="7315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她被反复讲述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497330" y="2735580"/>
              <a:ext cx="5060061" cy="7315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却并不总被准确理解</a:t>
              </a:r>
            </a:p>
          </p:txBody>
        </p:sp>
        <p:sp>
          <p:nvSpPr>
            <p:cNvPr id="14" name="Line 14"/>
            <p:cNvSpPr/>
            <p:nvPr/>
          </p:nvSpPr>
          <p:spPr>
            <a:xfrm>
              <a:off x="1543050" y="3333750"/>
              <a:ext cx="3409950" cy="9525"/>
            </a:xfrm>
            <a:custGeom>
              <a:avLst/>
              <a:gdLst/>
              <a:ahLst/>
              <a:cxnLst/>
              <a:rect l="l" t="t" r="r" b="b"/>
              <a:pathLst>
                <a:path w="3409950" h="9525">
                  <a:moveTo>
                    <a:pt x="0" y="0"/>
                  </a:moveTo>
                  <a:lnTo>
                    <a:pt x="3409950" y="0"/>
                  </a:lnTo>
                </a:path>
              </a:pathLst>
            </a:custGeom>
            <a:noFill/>
            <a:ln w="28575">
              <a:solidFill>
                <a:srgbClr val="B6915E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524000" y="3571875"/>
              <a:ext cx="726757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这次重识，不是补充一段轶事，而是把她放回建筑史与学术史的核心坐标。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29715" y="4527232"/>
            <a:ext cx="10144125" cy="762208"/>
            <a:chOff x="1529715" y="4527232"/>
            <a:chExt cx="10144125" cy="762208"/>
          </a:xfrm>
        </p:grpSpPr>
        <p:grpSp>
          <p:nvGrpSpPr>
            <p:cNvPr id="20" name="Group 20"/>
            <p:cNvGrpSpPr/>
            <p:nvPr/>
          </p:nvGrpSpPr>
          <p:grpSpPr>
            <a:xfrm>
              <a:off x="1529715" y="4527232"/>
              <a:ext cx="2551606" cy="762208"/>
              <a:chOff x="1529715" y="4527232"/>
              <a:chExt cx="2551606" cy="762208"/>
            </a:xfrm>
          </p:grpSpPr>
          <p:sp>
            <p:nvSpPr>
              <p:cNvPr id="17" name="TextBox 17"/>
              <p:cNvSpPr txBox="1"/>
              <p:nvPr/>
            </p:nvSpPr>
            <p:spPr>
              <a:xfrm>
                <a:off x="1529715" y="4592002"/>
                <a:ext cx="157020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978C7E"/>
                    </a:solidFill>
                    <a:latin typeface="Arial"/>
                    <a:ea typeface="Microsoft YaHei"/>
                    <a:cs typeface="Arial"/>
                  </a:rPr>
                  <a:t>01</a:t>
                </a:r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1826895" y="45272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公众记忆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1830705" y="4873942"/>
                <a:ext cx="2250616" cy="415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她常以“才女”“爱情叙事”</a:t>
                </a:r>
                <a:endParaRPr lang="en-US" alt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3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进入大众语境</a:t>
                </a:r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>
              <a:off x="5015865" y="4527232"/>
              <a:ext cx="2724730" cy="762208"/>
              <a:chOff x="5015865" y="4527232"/>
              <a:chExt cx="2724730" cy="762208"/>
            </a:xfrm>
          </p:grpSpPr>
          <p:sp>
            <p:nvSpPr>
              <p:cNvPr id="21" name="TextBox 21"/>
              <p:cNvSpPr txBox="1"/>
              <p:nvPr/>
            </p:nvSpPr>
            <p:spPr>
              <a:xfrm>
                <a:off x="5015865" y="4592002"/>
                <a:ext cx="19535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978C7E"/>
                    </a:solidFill>
                    <a:latin typeface="Arial"/>
                    <a:ea typeface="Microsoft YaHei"/>
                    <a:cs typeface="Arial"/>
                  </a:rPr>
                  <a:t>02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5313045" y="45272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专业位置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5316855" y="4873942"/>
                <a:ext cx="2423740" cy="4154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真正决定其地位的是建筑实践、</a:t>
                </a:r>
                <a:endParaRPr lang="en-US" alt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3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理论建构与学科建设</a:t>
                </a: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8578215" y="4527232"/>
              <a:ext cx="3095625" cy="621030"/>
              <a:chOff x="8578215" y="4527232"/>
              <a:chExt cx="3095625" cy="621030"/>
            </a:xfrm>
          </p:grpSpPr>
          <p:sp>
            <p:nvSpPr>
              <p:cNvPr id="25" name="TextBox 25"/>
              <p:cNvSpPr txBox="1"/>
              <p:nvPr/>
            </p:nvSpPr>
            <p:spPr>
              <a:xfrm>
                <a:off x="8578215" y="4592002"/>
                <a:ext cx="19535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978C7E"/>
                    </a:solidFill>
                    <a:latin typeface="Arial"/>
                    <a:ea typeface="Microsoft YaHei"/>
                    <a:cs typeface="Arial"/>
                  </a:rPr>
                  <a:t>03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8875395" y="45272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今天重看</a:t>
                </a: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8879205" y="4873942"/>
                <a:ext cx="2794635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是纠偏认知，也是重写知识坐标</a:t>
                </a:r>
              </a:p>
            </p:txBody>
          </p:sp>
        </p:grpSp>
      </p:grpSp>
      <p:sp>
        <p:nvSpPr>
          <p:cNvPr id="30" name="TextBox 30"/>
          <p:cNvSpPr txBox="1"/>
          <p:nvPr/>
        </p:nvSpPr>
        <p:spPr>
          <a:xfrm>
            <a:off x="672465" y="6096952"/>
            <a:ext cx="2787015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050" dirty="0">
                <a:solidFill>
                  <a:srgbClr val="978C7E"/>
                </a:solidFill>
                <a:latin typeface="Arial"/>
                <a:ea typeface="Microsoft YaHei"/>
                <a:cs typeface="Arial"/>
              </a:rPr>
              <a:t>从被遮蔽的形象，回到建筑师的专业身份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>
            <a:off x="653415" y="601028"/>
            <a:ext cx="10852785" cy="703897"/>
            <a:chOff x="653415" y="601028"/>
            <a:chExt cx="10852785" cy="703897"/>
          </a:xfrm>
        </p:grpSpPr>
        <p:sp>
          <p:nvSpPr>
            <p:cNvPr id="4" name="TextBox 4"/>
            <p:cNvSpPr txBox="1"/>
            <p:nvPr/>
          </p:nvSpPr>
          <p:spPr>
            <a:xfrm>
              <a:off x="653415" y="601028"/>
              <a:ext cx="3193161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建筑实践并不缺席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72465" y="1039178"/>
              <a:ext cx="447389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从墓碑、校园、车站到战时住宅，她的建筑实践有持续可见的轨迹</a:t>
              </a:r>
            </a:p>
          </p:txBody>
        </p:sp>
        <p:sp>
          <p:nvSpPr>
            <p:cNvPr id="6" name="Line 6"/>
            <p:cNvSpPr/>
            <p:nvPr/>
          </p:nvSpPr>
          <p:spPr>
            <a:xfrm>
              <a:off x="685800" y="12954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1248882" y="7872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03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181100" y="1601152"/>
            <a:ext cx="9791700" cy="846773"/>
            <a:chOff x="1181100" y="1601152"/>
            <a:chExt cx="9791700" cy="846773"/>
          </a:xfrm>
        </p:grpSpPr>
        <p:sp>
          <p:nvSpPr>
            <p:cNvPr id="9" name="Line 9"/>
            <p:cNvSpPr/>
            <p:nvPr/>
          </p:nvSpPr>
          <p:spPr>
            <a:xfrm>
              <a:off x="1181100" y="2000250"/>
              <a:ext cx="9791700" cy="9525"/>
            </a:xfrm>
            <a:custGeom>
              <a:avLst/>
              <a:gdLst/>
              <a:ahLst/>
              <a:cxnLst/>
              <a:rect l="l" t="t" r="r" b="b"/>
              <a:pathLst>
                <a:path w="9791700" h="9525">
                  <a:moveTo>
                    <a:pt x="0" y="0"/>
                  </a:moveTo>
                  <a:lnTo>
                    <a:pt x="9791700" y="0"/>
                  </a:lnTo>
                </a:path>
              </a:pathLst>
            </a:custGeom>
            <a:noFill/>
            <a:ln w="38100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10"/>
            <p:cNvSpPr/>
            <p:nvPr/>
          </p:nvSpPr>
          <p:spPr>
            <a:xfrm>
              <a:off x="1181100" y="2000250"/>
              <a:ext cx="7296150" cy="9525"/>
            </a:xfrm>
            <a:custGeom>
              <a:avLst/>
              <a:gdLst/>
              <a:ahLst/>
              <a:cxnLst/>
              <a:rect l="l" t="t" r="r" b="b"/>
              <a:pathLst>
                <a:path w="7296150" h="9525">
                  <a:moveTo>
                    <a:pt x="0" y="0"/>
                  </a:moveTo>
                  <a:lnTo>
                    <a:pt x="7296150" y="0"/>
                  </a:lnTo>
                </a:path>
              </a:pathLst>
            </a:custGeom>
            <a:noFill/>
            <a:ln w="38100">
              <a:solidFill>
                <a:srgbClr val="A44A3F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1428750" y="1601152"/>
              <a:ext cx="381000" cy="846773"/>
              <a:chOff x="1428750" y="1601152"/>
              <a:chExt cx="381000" cy="846773"/>
            </a:xfrm>
          </p:grpSpPr>
          <p:sp>
            <p:nvSpPr>
              <p:cNvPr id="11" name="Ellipse 11"/>
              <p:cNvSpPr/>
              <p:nvPr/>
            </p:nvSpPr>
            <p:spPr>
              <a:xfrm>
                <a:off x="1504950" y="1885950"/>
                <a:ext cx="228600" cy="228600"/>
              </a:xfrm>
              <a:prstGeom prst="ellipse">
                <a:avLst/>
              </a:prstGeom>
              <a:solidFill>
                <a:srgbClr val="A44A3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1456396" y="1601152"/>
                <a:ext cx="325707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1929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1428750" y="2204085"/>
                <a:ext cx="38100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墓碑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4238625" y="1601152"/>
              <a:ext cx="381000" cy="846773"/>
              <a:chOff x="4238625" y="1601152"/>
              <a:chExt cx="381000" cy="846773"/>
            </a:xfrm>
          </p:grpSpPr>
          <p:sp>
            <p:nvSpPr>
              <p:cNvPr id="15" name="Ellipse 15"/>
              <p:cNvSpPr/>
              <p:nvPr/>
            </p:nvSpPr>
            <p:spPr>
              <a:xfrm>
                <a:off x="4314825" y="1885950"/>
                <a:ext cx="228600" cy="228600"/>
              </a:xfrm>
              <a:prstGeom prst="ellipse">
                <a:avLst/>
              </a:prstGeom>
              <a:solidFill>
                <a:srgbClr val="A44A3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4266271" y="1601152"/>
                <a:ext cx="325707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1929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4238625" y="2204085"/>
                <a:ext cx="38100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校园</a:t>
                </a:r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6873240" y="1601152"/>
              <a:ext cx="731520" cy="846773"/>
              <a:chOff x="6873240" y="1601152"/>
              <a:chExt cx="731520" cy="846773"/>
            </a:xfrm>
          </p:grpSpPr>
          <p:sp>
            <p:nvSpPr>
              <p:cNvPr id="19" name="Ellipse 19"/>
              <p:cNvSpPr/>
              <p:nvPr/>
            </p:nvSpPr>
            <p:spPr>
              <a:xfrm>
                <a:off x="7124700" y="1885950"/>
                <a:ext cx="228600" cy="228600"/>
              </a:xfrm>
              <a:prstGeom prst="ellipse">
                <a:avLst/>
              </a:prstGeom>
              <a:solidFill>
                <a:srgbClr val="A44A3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6884456" y="1601152"/>
                <a:ext cx="709089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1932—1940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6873240" y="2204085"/>
                <a:ext cx="73152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持续实践</a:t>
                </a:r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9683115" y="1601152"/>
              <a:ext cx="731520" cy="846773"/>
              <a:chOff x="9683115" y="1601152"/>
              <a:chExt cx="731520" cy="846773"/>
            </a:xfrm>
          </p:grpSpPr>
          <p:sp>
            <p:nvSpPr>
              <p:cNvPr id="23" name="Ellipse 23"/>
              <p:cNvSpPr/>
              <p:nvPr/>
            </p:nvSpPr>
            <p:spPr>
              <a:xfrm>
                <a:off x="9934575" y="1885950"/>
                <a:ext cx="228600" cy="228600"/>
              </a:xfrm>
              <a:prstGeom prst="ellipse">
                <a:avLst/>
              </a:prstGeom>
              <a:solidFill>
                <a:srgbClr val="6E7C8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9843849" y="1601152"/>
                <a:ext cx="410051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1950s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9683115" y="2204085"/>
                <a:ext cx="73152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国家尺度</a:t>
                </a:r>
              </a:p>
            </p:txBody>
          </p:sp>
        </p:grpSp>
      </p:grpSp>
      <p:grpSp>
        <p:nvGrpSpPr>
          <p:cNvPr id="75" name="Group 75"/>
          <p:cNvGrpSpPr/>
          <p:nvPr/>
        </p:nvGrpSpPr>
        <p:grpSpPr>
          <a:xfrm>
            <a:off x="685800" y="2876550"/>
            <a:ext cx="10868025" cy="2952750"/>
            <a:chOff x="685800" y="2876550"/>
            <a:chExt cx="10868025" cy="2952750"/>
          </a:xfrm>
        </p:grpSpPr>
        <p:grpSp>
          <p:nvGrpSpPr>
            <p:cNvPr id="44" name="Group 44"/>
            <p:cNvGrpSpPr/>
            <p:nvPr/>
          </p:nvGrpSpPr>
          <p:grpSpPr>
            <a:xfrm>
              <a:off x="685800" y="2876550"/>
              <a:ext cx="3749040" cy="2952750"/>
              <a:chOff x="685800" y="2876550"/>
              <a:chExt cx="3749040" cy="295275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685800" y="2876550"/>
                <a:ext cx="3352800" cy="2952750"/>
              </a:xfrm>
              <a:custGeom>
                <a:avLst/>
                <a:gdLst/>
                <a:ahLst/>
                <a:cxnLst/>
                <a:rect l="l" t="t" r="r" b="b"/>
                <a:pathLst>
                  <a:path w="3352800" h="2952750">
                    <a:moveTo>
                      <a:pt x="133350" y="0"/>
                    </a:moveTo>
                    <a:lnTo>
                      <a:pt x="3219450" y="0"/>
                    </a:lnTo>
                    <a:cubicBezTo>
                      <a:pt x="3293097" y="0"/>
                      <a:pt x="3352800" y="59703"/>
                      <a:pt x="3352800" y="133350"/>
                    </a:cubicBezTo>
                    <a:lnTo>
                      <a:pt x="3352800" y="2819400"/>
                    </a:lnTo>
                    <a:cubicBezTo>
                      <a:pt x="3352800" y="2893047"/>
                      <a:pt x="3293097" y="2952750"/>
                      <a:pt x="3219450" y="2952750"/>
                    </a:cubicBezTo>
                    <a:lnTo>
                      <a:pt x="133350" y="2952750"/>
                    </a:lnTo>
                    <a:cubicBezTo>
                      <a:pt x="59703" y="2952750"/>
                      <a:pt x="0" y="2893047"/>
                      <a:pt x="0" y="2819400"/>
                    </a:cubicBezTo>
                    <a:lnTo>
                      <a:pt x="0" y="133350"/>
                    </a:lnTo>
                    <a:cubicBezTo>
                      <a:pt x="0" y="59703"/>
                      <a:pt x="59703" y="0"/>
                      <a:pt x="133350" y="0"/>
                    </a:cubicBezTo>
                    <a:close/>
                  </a:path>
                </a:pathLst>
              </a:custGeom>
              <a:solidFill>
                <a:srgbClr val="EFE7DA"/>
              </a:solidFill>
              <a:ln w="14288">
                <a:solidFill>
                  <a:srgbClr val="D8CBB8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7" name="Group 37"/>
              <p:cNvGrpSpPr/>
              <p:nvPr/>
            </p:nvGrpSpPr>
            <p:grpSpPr>
              <a:xfrm>
                <a:off x="942975" y="3152775"/>
                <a:ext cx="171450" cy="180975"/>
                <a:chOff x="942975" y="3152775"/>
                <a:chExt cx="171450" cy="180975"/>
              </a:xfrm>
            </p:grpSpPr>
            <p:sp>
              <p:nvSpPr>
                <p:cNvPr id="29" name="Freeform 29"/>
                <p:cNvSpPr/>
                <p:nvPr/>
              </p:nvSpPr>
              <p:spPr>
                <a:xfrm>
                  <a:off x="942975" y="3324225"/>
                  <a:ext cx="17145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9525">
                      <a:moveTo>
                        <a:pt x="0" y="0"/>
                      </a:moveTo>
                      <a:lnTo>
                        <a:pt x="17145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" name="Freeform 30"/>
                <p:cNvSpPr/>
                <p:nvPr/>
              </p:nvSpPr>
              <p:spPr>
                <a:xfrm>
                  <a:off x="1000125" y="32004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952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" name="Freeform 31"/>
                <p:cNvSpPr/>
                <p:nvPr/>
              </p:nvSpPr>
              <p:spPr>
                <a:xfrm>
                  <a:off x="1000125" y="32385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952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2"/>
                <p:cNvSpPr/>
                <p:nvPr/>
              </p:nvSpPr>
              <p:spPr>
                <a:xfrm>
                  <a:off x="1000125" y="32766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952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3"/>
                <p:cNvSpPr/>
                <p:nvPr/>
              </p:nvSpPr>
              <p:spPr>
                <a:xfrm>
                  <a:off x="1047750" y="32004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952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4"/>
                <p:cNvSpPr/>
                <p:nvPr/>
              </p:nvSpPr>
              <p:spPr>
                <a:xfrm>
                  <a:off x="1047750" y="32385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952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5"/>
                <p:cNvSpPr/>
                <p:nvPr/>
              </p:nvSpPr>
              <p:spPr>
                <a:xfrm>
                  <a:off x="1047750" y="32766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952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6"/>
                <p:cNvSpPr/>
                <p:nvPr/>
              </p:nvSpPr>
              <p:spPr>
                <a:xfrm>
                  <a:off x="962025" y="3152775"/>
                  <a:ext cx="133350" cy="17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50" h="171450">
                      <a:moveTo>
                        <a:pt x="0" y="171450"/>
                      </a:moveTo>
                      <a:lnTo>
                        <a:pt x="0" y="19050"/>
                      </a:lnTo>
                      <a:cubicBezTo>
                        <a:pt x="0" y="8529"/>
                        <a:pt x="8529" y="0"/>
                        <a:pt x="19050" y="0"/>
                      </a:cubicBezTo>
                      <a:lnTo>
                        <a:pt x="114300" y="0"/>
                      </a:lnTo>
                      <a:cubicBezTo>
                        <a:pt x="124821" y="0"/>
                        <a:pt x="133350" y="8529"/>
                        <a:pt x="133350" y="19050"/>
                      </a:cubicBezTo>
                      <a:lnTo>
                        <a:pt x="133350" y="17145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8" name="TextBox 38"/>
              <p:cNvSpPr txBox="1"/>
              <p:nvPr/>
            </p:nvSpPr>
            <p:spPr>
              <a:xfrm>
                <a:off x="1236345" y="31175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归国起点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897255" y="3549968"/>
                <a:ext cx="1020127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梁启超墓碑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899160" y="3842385"/>
                <a:ext cx="292387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学成归国后首个明确作品，说明她并非没有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进入设计实践。</a:t>
                </a:r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897255" y="4311968"/>
                <a:ext cx="1611630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石头楼等校园项目</a:t>
                </a:r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899160" y="4604385"/>
                <a:ext cx="353568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在事务所协作中，她进入现代校园建筑语境。</a:t>
                </a:r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901065" y="5277802"/>
                <a:ext cx="232695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978C7E"/>
                    </a:solidFill>
                    <a:latin typeface="Arial"/>
                    <a:ea typeface="Microsoft YaHei"/>
                    <a:cs typeface="Arial"/>
                  </a:rPr>
                  <a:t>关键词：归国、事务所、起步作品</a:t>
                </a:r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4419600" y="2876550"/>
              <a:ext cx="3352800" cy="2952750"/>
              <a:chOff x="4419600" y="2876550"/>
              <a:chExt cx="3352800" cy="2952750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4419600" y="2876550"/>
                <a:ext cx="3352800" cy="2952750"/>
              </a:xfrm>
              <a:custGeom>
                <a:avLst/>
                <a:gdLst/>
                <a:ahLst/>
                <a:cxnLst/>
                <a:rect l="l" t="t" r="r" b="b"/>
                <a:pathLst>
                  <a:path w="3352800" h="2952750">
                    <a:moveTo>
                      <a:pt x="133350" y="0"/>
                    </a:moveTo>
                    <a:lnTo>
                      <a:pt x="3219450" y="0"/>
                    </a:lnTo>
                    <a:cubicBezTo>
                      <a:pt x="3293097" y="0"/>
                      <a:pt x="3352800" y="59703"/>
                      <a:pt x="3352800" y="133350"/>
                    </a:cubicBezTo>
                    <a:lnTo>
                      <a:pt x="3352800" y="2819400"/>
                    </a:lnTo>
                    <a:cubicBezTo>
                      <a:pt x="3352800" y="2893047"/>
                      <a:pt x="3293097" y="2952750"/>
                      <a:pt x="3219450" y="2952750"/>
                    </a:cubicBezTo>
                    <a:lnTo>
                      <a:pt x="133350" y="2952750"/>
                    </a:lnTo>
                    <a:cubicBezTo>
                      <a:pt x="59703" y="2952750"/>
                      <a:pt x="0" y="2893047"/>
                      <a:pt x="0" y="2819400"/>
                    </a:cubicBezTo>
                    <a:lnTo>
                      <a:pt x="0" y="133350"/>
                    </a:lnTo>
                    <a:cubicBezTo>
                      <a:pt x="0" y="59703"/>
                      <a:pt x="59703" y="0"/>
                      <a:pt x="1333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>
                <a:solidFill>
                  <a:srgbClr val="D8CBB8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3" name="Group 53"/>
              <p:cNvGrpSpPr/>
              <p:nvPr/>
            </p:nvGrpSpPr>
            <p:grpSpPr>
              <a:xfrm>
                <a:off x="4676775" y="3181350"/>
                <a:ext cx="171450" cy="133350"/>
                <a:chOff x="4676775" y="3181350"/>
                <a:chExt cx="171450" cy="133350"/>
              </a:xfrm>
            </p:grpSpPr>
            <p:sp>
              <p:nvSpPr>
                <p:cNvPr id="46" name="Freeform 46"/>
                <p:cNvSpPr/>
                <p:nvPr/>
              </p:nvSpPr>
              <p:spPr>
                <a:xfrm>
                  <a:off x="4676775" y="3181350"/>
                  <a:ext cx="171450" cy="6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66675">
                      <a:moveTo>
                        <a:pt x="171450" y="66675"/>
                      </a:moveTo>
                      <a:cubicBezTo>
                        <a:pt x="171450" y="29813"/>
                        <a:pt x="139351" y="0"/>
                        <a:pt x="76200" y="0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" name="Freeform 47"/>
                <p:cNvSpPr/>
                <p:nvPr/>
              </p:nvSpPr>
              <p:spPr>
                <a:xfrm>
                  <a:off x="4676775" y="3248025"/>
                  <a:ext cx="17145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19050">
                      <a:moveTo>
                        <a:pt x="0" y="19050"/>
                      </a:moveTo>
                      <a:lnTo>
                        <a:pt x="152400" y="19050"/>
                      </a:lnTo>
                      <a:cubicBezTo>
                        <a:pt x="162921" y="19050"/>
                        <a:pt x="171450" y="10521"/>
                        <a:pt x="171450" y="0"/>
                      </a:cubicBez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" name="Freeform 48"/>
                <p:cNvSpPr/>
                <p:nvPr/>
              </p:nvSpPr>
              <p:spPr>
                <a:xfrm>
                  <a:off x="4676775" y="3181350"/>
                  <a:ext cx="166688" cy="4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88" h="47625">
                      <a:moveTo>
                        <a:pt x="0" y="0"/>
                      </a:moveTo>
                      <a:lnTo>
                        <a:pt x="0" y="47625"/>
                      </a:lnTo>
                      <a:lnTo>
                        <a:pt x="166688" y="47625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" name="Freeform 49"/>
                <p:cNvSpPr/>
                <p:nvPr/>
              </p:nvSpPr>
              <p:spPr>
                <a:xfrm>
                  <a:off x="4676775" y="3228975"/>
                  <a:ext cx="9525" cy="3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38100">
                      <a:moveTo>
                        <a:pt x="0" y="0"/>
                      </a:moveTo>
                      <a:lnTo>
                        <a:pt x="0" y="3810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" name="Freeform 50"/>
                <p:cNvSpPr/>
                <p:nvPr/>
              </p:nvSpPr>
              <p:spPr>
                <a:xfrm>
                  <a:off x="4724400" y="3181350"/>
                  <a:ext cx="9525" cy="4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47625">
                      <a:moveTo>
                        <a:pt x="0" y="47625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" name="Freeform 51"/>
                <p:cNvSpPr/>
                <p:nvPr/>
              </p:nvSpPr>
              <p:spPr>
                <a:xfrm>
                  <a:off x="4772025" y="3186112"/>
                  <a:ext cx="9525" cy="428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42862">
                      <a:moveTo>
                        <a:pt x="0" y="4286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2" name="Freeform 52"/>
                <p:cNvSpPr/>
                <p:nvPr/>
              </p:nvSpPr>
              <p:spPr>
                <a:xfrm>
                  <a:off x="4676775" y="3305175"/>
                  <a:ext cx="171450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9525">
                      <a:moveTo>
                        <a:pt x="0" y="0"/>
                      </a:moveTo>
                      <a:lnTo>
                        <a:pt x="17145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4" name="TextBox 54"/>
              <p:cNvSpPr txBox="1"/>
              <p:nvPr/>
            </p:nvSpPr>
            <p:spPr>
              <a:xfrm>
                <a:off x="4970145" y="3117532"/>
                <a:ext cx="1560100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公共建筑尺度</a:t>
                </a:r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4631055" y="3549968"/>
                <a:ext cx="1217295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吉海铁路总站</a:t>
                </a:r>
              </a:p>
            </p:txBody>
          </p:sp>
          <p:sp>
            <p:nvSpPr>
              <p:cNvPr id="56" name="TextBox 56"/>
              <p:cNvSpPr txBox="1"/>
              <p:nvPr/>
            </p:nvSpPr>
            <p:spPr>
              <a:xfrm>
                <a:off x="4632960" y="3842385"/>
                <a:ext cx="2769989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哥特式站房与“雄狮初醒”的国家象征并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置，体现公共建筑的表达意识。</a:t>
                </a:r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4631055" y="4311968"/>
                <a:ext cx="2596865" cy="2077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不是作品数量，而是实践条件问题</a:t>
                </a:r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4632960" y="4604385"/>
                <a:ext cx="2769989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教育、研究、战乱与家庭责任共同压缩了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可落成作品数量。</a:t>
                </a:r>
              </a:p>
            </p:txBody>
          </p:sp>
          <p:sp>
            <p:nvSpPr>
              <p:cNvPr id="59" name="TextBox 59"/>
              <p:cNvSpPr txBox="1"/>
              <p:nvPr/>
            </p:nvSpPr>
            <p:spPr>
              <a:xfrm>
                <a:off x="4634865" y="5277802"/>
                <a:ext cx="202025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978C7E"/>
                    </a:solidFill>
                    <a:latin typeface="Arial"/>
                    <a:ea typeface="Microsoft YaHei"/>
                    <a:cs typeface="Arial"/>
                  </a:rPr>
                  <a:t>关键词：车站、象征、公共性</a:t>
                </a:r>
              </a:p>
            </p:txBody>
          </p:sp>
        </p:grpSp>
        <p:grpSp>
          <p:nvGrpSpPr>
            <p:cNvPr id="74" name="Group 74"/>
            <p:cNvGrpSpPr/>
            <p:nvPr/>
          </p:nvGrpSpPr>
          <p:grpSpPr>
            <a:xfrm>
              <a:off x="8153400" y="2876550"/>
              <a:ext cx="3400425" cy="2952750"/>
              <a:chOff x="8153400" y="2876550"/>
              <a:chExt cx="3400425" cy="2952750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8153400" y="2876550"/>
                <a:ext cx="3352800" cy="2952750"/>
              </a:xfrm>
              <a:custGeom>
                <a:avLst/>
                <a:gdLst/>
                <a:ahLst/>
                <a:cxnLst/>
                <a:rect l="l" t="t" r="r" b="b"/>
                <a:pathLst>
                  <a:path w="3352800" h="2952750">
                    <a:moveTo>
                      <a:pt x="133350" y="0"/>
                    </a:moveTo>
                    <a:lnTo>
                      <a:pt x="3219450" y="0"/>
                    </a:lnTo>
                    <a:cubicBezTo>
                      <a:pt x="3293097" y="0"/>
                      <a:pt x="3352800" y="59703"/>
                      <a:pt x="3352800" y="133350"/>
                    </a:cubicBezTo>
                    <a:lnTo>
                      <a:pt x="3352800" y="2819400"/>
                    </a:lnTo>
                    <a:cubicBezTo>
                      <a:pt x="3352800" y="2893047"/>
                      <a:pt x="3293097" y="2952750"/>
                      <a:pt x="3219450" y="2952750"/>
                    </a:cubicBezTo>
                    <a:lnTo>
                      <a:pt x="133350" y="2952750"/>
                    </a:lnTo>
                    <a:cubicBezTo>
                      <a:pt x="59703" y="2952750"/>
                      <a:pt x="0" y="2893047"/>
                      <a:pt x="0" y="2819400"/>
                    </a:cubicBezTo>
                    <a:lnTo>
                      <a:pt x="0" y="133350"/>
                    </a:lnTo>
                    <a:cubicBezTo>
                      <a:pt x="0" y="59703"/>
                      <a:pt x="59703" y="0"/>
                      <a:pt x="133350" y="0"/>
                    </a:cubicBezTo>
                    <a:close/>
                  </a:path>
                </a:pathLst>
              </a:custGeom>
              <a:solidFill>
                <a:srgbClr val="EFE7DA"/>
              </a:solidFill>
              <a:ln w="14288">
                <a:solidFill>
                  <a:srgbClr val="D8CBB8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7" name="Group 67"/>
              <p:cNvGrpSpPr/>
              <p:nvPr/>
            </p:nvGrpSpPr>
            <p:grpSpPr>
              <a:xfrm>
                <a:off x="8410575" y="3190875"/>
                <a:ext cx="171450" cy="95250"/>
                <a:chOff x="8410575" y="3190875"/>
                <a:chExt cx="171450" cy="95250"/>
              </a:xfrm>
            </p:grpSpPr>
            <p:sp>
              <p:nvSpPr>
                <p:cNvPr id="62" name="Freeform 62"/>
                <p:cNvSpPr/>
                <p:nvPr/>
              </p:nvSpPr>
              <p:spPr>
                <a:xfrm>
                  <a:off x="8420100" y="3200400"/>
                  <a:ext cx="152400" cy="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00" h="76200">
                      <a:moveTo>
                        <a:pt x="0" y="76200"/>
                      </a:moveTo>
                      <a:lnTo>
                        <a:pt x="57150" y="9525"/>
                      </a:lnTo>
                      <a:lnTo>
                        <a:pt x="104775" y="57150"/>
                      </a:lnTo>
                      <a:lnTo>
                        <a:pt x="15240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3" name="Freeform 63"/>
                <p:cNvSpPr/>
                <p:nvPr/>
              </p:nvSpPr>
              <p:spPr>
                <a:xfrm>
                  <a:off x="8515350" y="3248025"/>
                  <a:ext cx="1905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19050">
                      <a:moveTo>
                        <a:pt x="0" y="9525"/>
                      </a:moveTo>
                      <a:cubicBezTo>
                        <a:pt x="0" y="14786"/>
                        <a:pt x="4264" y="19050"/>
                        <a:pt x="9525" y="19050"/>
                      </a:cubicBezTo>
                      <a:cubicBezTo>
                        <a:pt x="14786" y="19050"/>
                        <a:pt x="19050" y="14786"/>
                        <a:pt x="19050" y="9525"/>
                      </a:cubicBezTo>
                      <a:cubicBezTo>
                        <a:pt x="19050" y="4264"/>
                        <a:pt x="14786" y="0"/>
                        <a:pt x="9525" y="0"/>
                      </a:cubicBezTo>
                      <a:cubicBezTo>
                        <a:pt x="4264" y="0"/>
                        <a:pt x="0" y="4264"/>
                        <a:pt x="0" y="9525"/>
                      </a:cubicBez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4" name="Freeform 64"/>
                <p:cNvSpPr/>
                <p:nvPr/>
              </p:nvSpPr>
              <p:spPr>
                <a:xfrm>
                  <a:off x="8467725" y="3200400"/>
                  <a:ext cx="1905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19050">
                      <a:moveTo>
                        <a:pt x="0" y="9525"/>
                      </a:moveTo>
                      <a:cubicBezTo>
                        <a:pt x="0" y="14786"/>
                        <a:pt x="4264" y="19050"/>
                        <a:pt x="9525" y="19050"/>
                      </a:cubicBezTo>
                      <a:cubicBezTo>
                        <a:pt x="14786" y="19050"/>
                        <a:pt x="19050" y="14786"/>
                        <a:pt x="19050" y="9525"/>
                      </a:cubicBezTo>
                      <a:cubicBezTo>
                        <a:pt x="19050" y="4264"/>
                        <a:pt x="14786" y="0"/>
                        <a:pt x="9525" y="0"/>
                      </a:cubicBezTo>
                      <a:cubicBezTo>
                        <a:pt x="4264" y="0"/>
                        <a:pt x="0" y="4264"/>
                        <a:pt x="0" y="9525"/>
                      </a:cubicBez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5" name="Freeform 65"/>
                <p:cNvSpPr/>
                <p:nvPr/>
              </p:nvSpPr>
              <p:spPr>
                <a:xfrm>
                  <a:off x="8410575" y="3267075"/>
                  <a:ext cx="1905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19050">
                      <a:moveTo>
                        <a:pt x="0" y="9525"/>
                      </a:moveTo>
                      <a:cubicBezTo>
                        <a:pt x="0" y="14786"/>
                        <a:pt x="4264" y="19050"/>
                        <a:pt x="9525" y="19050"/>
                      </a:cubicBezTo>
                      <a:cubicBezTo>
                        <a:pt x="14786" y="19050"/>
                        <a:pt x="19050" y="14786"/>
                        <a:pt x="19050" y="9525"/>
                      </a:cubicBezTo>
                      <a:cubicBezTo>
                        <a:pt x="19050" y="4264"/>
                        <a:pt x="14786" y="0"/>
                        <a:pt x="9525" y="0"/>
                      </a:cubicBezTo>
                      <a:cubicBezTo>
                        <a:pt x="4264" y="0"/>
                        <a:pt x="0" y="4264"/>
                        <a:pt x="0" y="9525"/>
                      </a:cubicBez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" name="Freeform 66"/>
                <p:cNvSpPr/>
                <p:nvPr/>
              </p:nvSpPr>
              <p:spPr>
                <a:xfrm>
                  <a:off x="8562975" y="3190875"/>
                  <a:ext cx="1905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0" h="19050">
                      <a:moveTo>
                        <a:pt x="0" y="9525"/>
                      </a:moveTo>
                      <a:cubicBezTo>
                        <a:pt x="0" y="14786"/>
                        <a:pt x="4264" y="19050"/>
                        <a:pt x="9525" y="19050"/>
                      </a:cubicBezTo>
                      <a:cubicBezTo>
                        <a:pt x="14786" y="19050"/>
                        <a:pt x="19050" y="14786"/>
                        <a:pt x="19050" y="9525"/>
                      </a:cubicBezTo>
                      <a:cubicBezTo>
                        <a:pt x="19050" y="4264"/>
                        <a:pt x="14786" y="0"/>
                        <a:pt x="9525" y="0"/>
                      </a:cubicBezTo>
                      <a:cubicBezTo>
                        <a:pt x="4264" y="0"/>
                        <a:pt x="0" y="4264"/>
                        <a:pt x="0" y="9525"/>
                      </a:cubicBez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8" name="TextBox 68"/>
              <p:cNvSpPr txBox="1"/>
              <p:nvPr/>
            </p:nvSpPr>
            <p:spPr>
              <a:xfrm>
                <a:off x="8703945" y="3117532"/>
                <a:ext cx="1054036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65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持续延伸</a:t>
                </a:r>
              </a:p>
            </p:txBody>
          </p:sp>
          <p:sp>
            <p:nvSpPr>
              <p:cNvPr id="69" name="TextBox 69"/>
              <p:cNvSpPr txBox="1"/>
              <p:nvPr/>
            </p:nvSpPr>
            <p:spPr>
              <a:xfrm>
                <a:off x="8364855" y="3549968"/>
                <a:ext cx="3188970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北大、映秋院、西南联大、昆明自宅</a:t>
                </a:r>
              </a:p>
            </p:txBody>
          </p:sp>
          <p:sp>
            <p:nvSpPr>
              <p:cNvPr id="70" name="TextBox 70"/>
              <p:cNvSpPr txBox="1"/>
              <p:nvPr/>
            </p:nvSpPr>
            <p:spPr>
              <a:xfrm>
                <a:off x="8366760" y="3842385"/>
                <a:ext cx="292387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这些项目共同说明：她从未退出建筑实践，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而是在更艰难的条件下继续回应具体问题。</a:t>
                </a:r>
              </a:p>
            </p:txBody>
          </p:sp>
          <p:sp>
            <p:nvSpPr>
              <p:cNvPr id="71" name="TextBox 71"/>
              <p:cNvSpPr txBox="1"/>
              <p:nvPr/>
            </p:nvSpPr>
            <p:spPr>
              <a:xfrm>
                <a:off x="8364855" y="4311968"/>
                <a:ext cx="2597468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实践最终延伸到国家纪念建筑</a:t>
                </a:r>
              </a:p>
            </p:txBody>
          </p:sp>
          <p:sp>
            <p:nvSpPr>
              <p:cNvPr id="72" name="TextBox 72"/>
              <p:cNvSpPr txBox="1"/>
              <p:nvPr/>
            </p:nvSpPr>
            <p:spPr>
              <a:xfrm>
                <a:off x="8366760" y="4604385"/>
                <a:ext cx="2769989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她的建筑工作，后来进入了更大的国家空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间尺度。</a:t>
                </a:r>
              </a:p>
            </p:txBody>
          </p:sp>
          <p:sp>
            <p:nvSpPr>
              <p:cNvPr id="73" name="TextBox 73"/>
              <p:cNvSpPr txBox="1"/>
              <p:nvPr/>
            </p:nvSpPr>
            <p:spPr>
              <a:xfrm>
                <a:off x="8368665" y="5277802"/>
                <a:ext cx="263366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978C7E"/>
                    </a:solidFill>
                    <a:latin typeface="Arial"/>
                    <a:ea typeface="Microsoft YaHei"/>
                    <a:cs typeface="Arial"/>
                  </a:rPr>
                  <a:t>关键词：战时、持续性、转向国家层面</a:t>
                </a:r>
              </a:p>
            </p:txBody>
          </p:sp>
        </p:grpSp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>
            <a:off x="653415" y="601028"/>
            <a:ext cx="10852785" cy="703897"/>
            <a:chOff x="653415" y="601028"/>
            <a:chExt cx="10852785" cy="703897"/>
          </a:xfrm>
        </p:grpSpPr>
        <p:sp>
          <p:nvSpPr>
            <p:cNvPr id="4" name="TextBox 4"/>
            <p:cNvSpPr txBox="1"/>
            <p:nvPr/>
          </p:nvSpPr>
          <p:spPr>
            <a:xfrm>
              <a:off x="653415" y="601028"/>
              <a:ext cx="5148405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作品现场：建筑不是抽象名词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72465" y="1039178"/>
              <a:ext cx="324707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四个现场，对应四种不同的问题意识与建筑回应</a:t>
              </a:r>
            </a:p>
          </p:txBody>
        </p:sp>
        <p:sp>
          <p:nvSpPr>
            <p:cNvPr id="6" name="Line 6"/>
            <p:cNvSpPr/>
            <p:nvPr/>
          </p:nvSpPr>
          <p:spPr>
            <a:xfrm>
              <a:off x="685800" y="12954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1248882" y="7872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04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685800" y="1619250"/>
            <a:ext cx="5029200" cy="3771900"/>
            <a:chOff x="685800" y="1619250"/>
            <a:chExt cx="5029200" cy="3771900"/>
          </a:xfrm>
        </p:grpSpPr>
        <p:grpSp>
          <p:nvGrpSpPr>
            <p:cNvPr id="13" name="Group 13"/>
            <p:cNvGrpSpPr/>
            <p:nvPr/>
          </p:nvGrpSpPr>
          <p:grpSpPr>
            <a:xfrm>
              <a:off x="685800" y="1619250"/>
              <a:ext cx="2400300" cy="1733550"/>
              <a:chOff x="685800" y="1619250"/>
              <a:chExt cx="2400300" cy="1733550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685800" y="1619250"/>
                <a:ext cx="2400300" cy="1733550"/>
              </a:xfrm>
              <a:prstGeom prst="rect">
                <a:avLst/>
              </a:prstGeom>
              <a:solidFill>
                <a:srgbClr val="EFE7DA"/>
              </a:solidFill>
              <a:ln w="14288">
                <a:solidFill>
                  <a:srgbClr val="D8CBB8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0" name="Image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5800" y="1619250"/>
                <a:ext cx="2400300" cy="1733550"/>
              </a:xfrm>
              <a:prstGeom prst="rect">
                <a:avLst/>
              </a:prstGeom>
            </p:spPr>
          </p:pic>
          <p:sp>
            <p:nvSpPr>
              <p:cNvPr id="11" name="Rectangle 11"/>
              <p:cNvSpPr/>
              <p:nvPr/>
            </p:nvSpPr>
            <p:spPr>
              <a:xfrm>
                <a:off x="685800" y="3009900"/>
                <a:ext cx="2400300" cy="342900"/>
              </a:xfrm>
              <a:prstGeom prst="rect">
                <a:avLst/>
              </a:prstGeom>
              <a:solidFill>
                <a:srgbClr val="F6F1E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823912" y="3107531"/>
                <a:ext cx="1014412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吉海铁路总站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314700" y="1619250"/>
              <a:ext cx="2400300" cy="1733550"/>
              <a:chOff x="3314700" y="1619250"/>
              <a:chExt cx="2400300" cy="1733550"/>
            </a:xfrm>
          </p:grpSpPr>
          <p:sp>
            <p:nvSpPr>
              <p:cNvPr id="14" name="Rectangle 14"/>
              <p:cNvSpPr/>
              <p:nvPr/>
            </p:nvSpPr>
            <p:spPr>
              <a:xfrm>
                <a:off x="3314700" y="1619250"/>
                <a:ext cx="2400300" cy="1733550"/>
              </a:xfrm>
              <a:prstGeom prst="rect">
                <a:avLst/>
              </a:prstGeom>
              <a:solidFill>
                <a:srgbClr val="EFE7DA"/>
              </a:solidFill>
              <a:ln w="14288">
                <a:solidFill>
                  <a:srgbClr val="D8CBB8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5" name="Image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14700" y="1619250"/>
                <a:ext cx="2400300" cy="1733550"/>
              </a:xfrm>
              <a:prstGeom prst="rect">
                <a:avLst/>
              </a:prstGeom>
            </p:spPr>
          </p:pic>
          <p:sp>
            <p:nvSpPr>
              <p:cNvPr id="16" name="Rectangle 16"/>
              <p:cNvSpPr/>
              <p:nvPr/>
            </p:nvSpPr>
            <p:spPr>
              <a:xfrm>
                <a:off x="3314700" y="3009900"/>
                <a:ext cx="2400300" cy="342900"/>
              </a:xfrm>
              <a:prstGeom prst="rect">
                <a:avLst/>
              </a:prstGeom>
              <a:solidFill>
                <a:srgbClr val="F6F1E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3452812" y="3107531"/>
                <a:ext cx="1178719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北大地质馆旧址</a:t>
                </a:r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685800" y="3657600"/>
              <a:ext cx="2400300" cy="1733550"/>
              <a:chOff x="685800" y="3657600"/>
              <a:chExt cx="2400300" cy="1733550"/>
            </a:xfrm>
          </p:grpSpPr>
          <p:sp>
            <p:nvSpPr>
              <p:cNvPr id="19" name="Rectangle 19"/>
              <p:cNvSpPr/>
              <p:nvPr/>
            </p:nvSpPr>
            <p:spPr>
              <a:xfrm>
                <a:off x="685800" y="3657600"/>
                <a:ext cx="2400300" cy="1733550"/>
              </a:xfrm>
              <a:prstGeom prst="rect">
                <a:avLst/>
              </a:prstGeom>
              <a:solidFill>
                <a:srgbClr val="EFE7DA"/>
              </a:solidFill>
              <a:ln w="14288">
                <a:solidFill>
                  <a:srgbClr val="D8CBB8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0" name="Image 2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5800" y="3657600"/>
                <a:ext cx="2400300" cy="1733550"/>
              </a:xfrm>
              <a:prstGeom prst="rect">
                <a:avLst/>
              </a:prstGeom>
            </p:spPr>
          </p:pic>
          <p:sp>
            <p:nvSpPr>
              <p:cNvPr id="21" name="Rectangle 21"/>
              <p:cNvSpPr/>
              <p:nvPr/>
            </p:nvSpPr>
            <p:spPr>
              <a:xfrm>
                <a:off x="685800" y="5048250"/>
                <a:ext cx="2400300" cy="342900"/>
              </a:xfrm>
              <a:prstGeom prst="rect">
                <a:avLst/>
              </a:prstGeom>
              <a:solidFill>
                <a:srgbClr val="F6F1E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823912" y="5145881"/>
                <a:ext cx="521494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映秋院</a:t>
                </a:r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3314700" y="3657600"/>
              <a:ext cx="2400300" cy="1733550"/>
              <a:chOff x="3314700" y="3657600"/>
              <a:chExt cx="2400300" cy="1733550"/>
            </a:xfrm>
          </p:grpSpPr>
          <p:sp>
            <p:nvSpPr>
              <p:cNvPr id="24" name="Rectangle 24"/>
              <p:cNvSpPr/>
              <p:nvPr/>
            </p:nvSpPr>
            <p:spPr>
              <a:xfrm>
                <a:off x="3314700" y="3657600"/>
                <a:ext cx="2400300" cy="1733550"/>
              </a:xfrm>
              <a:prstGeom prst="rect">
                <a:avLst/>
              </a:prstGeom>
              <a:solidFill>
                <a:srgbClr val="EFE7DA"/>
              </a:solidFill>
              <a:ln w="14288">
                <a:solidFill>
                  <a:srgbClr val="D8CBB8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5" name="Image 2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14700" y="3657600"/>
                <a:ext cx="2400300" cy="1733550"/>
              </a:xfrm>
              <a:prstGeom prst="rect">
                <a:avLst/>
              </a:prstGeom>
            </p:spPr>
          </p:pic>
          <p:sp>
            <p:nvSpPr>
              <p:cNvPr id="26" name="Rectangle 26"/>
              <p:cNvSpPr/>
              <p:nvPr/>
            </p:nvSpPr>
            <p:spPr>
              <a:xfrm>
                <a:off x="3314700" y="5048250"/>
                <a:ext cx="2400300" cy="342900"/>
              </a:xfrm>
              <a:prstGeom prst="rect">
                <a:avLst/>
              </a:prstGeom>
              <a:solidFill>
                <a:srgbClr val="F6F1E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3452812" y="5145881"/>
                <a:ext cx="1507331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昆明自宅与战时现场</a:t>
                </a:r>
              </a:p>
            </p:txBody>
          </p:sp>
        </p:grpSp>
      </p:grpSp>
      <p:grpSp>
        <p:nvGrpSpPr>
          <p:cNvPr id="64" name="Group 64"/>
          <p:cNvGrpSpPr/>
          <p:nvPr/>
        </p:nvGrpSpPr>
        <p:grpSpPr>
          <a:xfrm>
            <a:off x="6115050" y="1619250"/>
            <a:ext cx="5276850" cy="3771900"/>
            <a:chOff x="6115050" y="1619250"/>
            <a:chExt cx="5276850" cy="3771900"/>
          </a:xfrm>
        </p:grpSpPr>
        <p:sp>
          <p:nvSpPr>
            <p:cNvPr id="30" name="Freeform 30"/>
            <p:cNvSpPr/>
            <p:nvPr/>
          </p:nvSpPr>
          <p:spPr>
            <a:xfrm>
              <a:off x="6115050" y="1619250"/>
              <a:ext cx="5276850" cy="3771900"/>
            </a:xfrm>
            <a:custGeom>
              <a:avLst/>
              <a:gdLst/>
              <a:ahLst/>
              <a:cxnLst/>
              <a:rect l="l" t="t" r="r" b="b"/>
              <a:pathLst>
                <a:path w="5276850" h="3771900">
                  <a:moveTo>
                    <a:pt x="133350" y="0"/>
                  </a:moveTo>
                  <a:lnTo>
                    <a:pt x="5143500" y="0"/>
                  </a:lnTo>
                  <a:cubicBezTo>
                    <a:pt x="5217147" y="0"/>
                    <a:pt x="5276850" y="59703"/>
                    <a:pt x="5276850" y="133350"/>
                  </a:cubicBezTo>
                  <a:lnTo>
                    <a:pt x="5276850" y="3638550"/>
                  </a:lnTo>
                  <a:cubicBezTo>
                    <a:pt x="5276850" y="3712197"/>
                    <a:pt x="5217147" y="3771900"/>
                    <a:pt x="5143500" y="3771900"/>
                  </a:cubicBezTo>
                  <a:lnTo>
                    <a:pt x="133350" y="3771900"/>
                  </a:lnTo>
                  <a:cubicBezTo>
                    <a:pt x="59703" y="3771900"/>
                    <a:pt x="0" y="3712197"/>
                    <a:pt x="0" y="3638550"/>
                  </a:cubicBezTo>
                  <a:lnTo>
                    <a:pt x="0" y="133350"/>
                  </a:lnTo>
                  <a:cubicBezTo>
                    <a:pt x="0" y="59703"/>
                    <a:pt x="59703" y="0"/>
                    <a:pt x="133350" y="0"/>
                  </a:cubicBezTo>
                  <a:close/>
                </a:path>
              </a:pathLst>
            </a:custGeom>
            <a:solidFill>
              <a:srgbClr val="FFFFFF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" name="Group 41"/>
            <p:cNvGrpSpPr/>
            <p:nvPr/>
          </p:nvGrpSpPr>
          <p:grpSpPr>
            <a:xfrm>
              <a:off x="6405562" y="1876425"/>
              <a:ext cx="4852988" cy="561975"/>
              <a:chOff x="6405562" y="1876425"/>
              <a:chExt cx="4852988" cy="561975"/>
            </a:xfrm>
          </p:grpSpPr>
          <p:grpSp>
            <p:nvGrpSpPr>
              <p:cNvPr id="38" name="Group 38"/>
              <p:cNvGrpSpPr/>
              <p:nvPr/>
            </p:nvGrpSpPr>
            <p:grpSpPr>
              <a:xfrm>
                <a:off x="6405562" y="1933575"/>
                <a:ext cx="142875" cy="112712"/>
                <a:chOff x="6405562" y="1933575"/>
                <a:chExt cx="142875" cy="112712"/>
              </a:xfrm>
            </p:grpSpPr>
            <p:sp>
              <p:nvSpPr>
                <p:cNvPr id="31" name="Freeform 31"/>
                <p:cNvSpPr/>
                <p:nvPr/>
              </p:nvSpPr>
              <p:spPr>
                <a:xfrm>
                  <a:off x="6405562" y="1933575"/>
                  <a:ext cx="142875" cy="555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75" h="55563">
                      <a:moveTo>
                        <a:pt x="142875" y="55563"/>
                      </a:moveTo>
                      <a:cubicBezTo>
                        <a:pt x="142875" y="24844"/>
                        <a:pt x="116126" y="0"/>
                        <a:pt x="63500" y="0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" name="Freeform 32"/>
                <p:cNvSpPr/>
                <p:nvPr/>
              </p:nvSpPr>
              <p:spPr>
                <a:xfrm>
                  <a:off x="6405562" y="1989138"/>
                  <a:ext cx="142875" cy="1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75" h="15875">
                      <a:moveTo>
                        <a:pt x="0" y="15875"/>
                      </a:moveTo>
                      <a:lnTo>
                        <a:pt x="127000" y="15875"/>
                      </a:lnTo>
                      <a:cubicBezTo>
                        <a:pt x="135768" y="15875"/>
                        <a:pt x="142875" y="8768"/>
                        <a:pt x="142875" y="0"/>
                      </a:cubicBez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" name="Freeform 33"/>
                <p:cNvSpPr/>
                <p:nvPr/>
              </p:nvSpPr>
              <p:spPr>
                <a:xfrm>
                  <a:off x="6405562" y="1933575"/>
                  <a:ext cx="138906" cy="39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906" h="39687">
                      <a:moveTo>
                        <a:pt x="0" y="0"/>
                      </a:moveTo>
                      <a:lnTo>
                        <a:pt x="0" y="39687"/>
                      </a:lnTo>
                      <a:lnTo>
                        <a:pt x="138906" y="39687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" name="Freeform 34"/>
                <p:cNvSpPr/>
                <p:nvPr/>
              </p:nvSpPr>
              <p:spPr>
                <a:xfrm>
                  <a:off x="6405562" y="1973262"/>
                  <a:ext cx="9525" cy="3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31750">
                      <a:moveTo>
                        <a:pt x="0" y="0"/>
                      </a:moveTo>
                      <a:lnTo>
                        <a:pt x="0" y="3175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" name="Freeform 35"/>
                <p:cNvSpPr/>
                <p:nvPr/>
              </p:nvSpPr>
              <p:spPr>
                <a:xfrm>
                  <a:off x="6445250" y="1933575"/>
                  <a:ext cx="9525" cy="39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39687">
                      <a:moveTo>
                        <a:pt x="0" y="3968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" name="Freeform 36"/>
                <p:cNvSpPr/>
                <p:nvPr/>
              </p:nvSpPr>
              <p:spPr>
                <a:xfrm>
                  <a:off x="6484938" y="1937544"/>
                  <a:ext cx="9525" cy="357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35719">
                      <a:moveTo>
                        <a:pt x="0" y="35719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" name="Freeform 37"/>
                <p:cNvSpPr/>
                <p:nvPr/>
              </p:nvSpPr>
              <p:spPr>
                <a:xfrm>
                  <a:off x="6405562" y="2036762"/>
                  <a:ext cx="14287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75" h="9525">
                      <a:moveTo>
                        <a:pt x="0" y="0"/>
                      </a:moveTo>
                      <a:lnTo>
                        <a:pt x="14287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TextBox 39"/>
              <p:cNvSpPr txBox="1"/>
              <p:nvPr/>
            </p:nvSpPr>
            <p:spPr>
              <a:xfrm>
                <a:off x="6667500" y="1876425"/>
                <a:ext cx="2108359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公共建筑的象征表达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6671310" y="2194560"/>
                <a:ext cx="458724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吉海铁路总站不只是站房，更是把国家想象写进建筑形体。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6397625" y="2733675"/>
              <a:ext cx="4274780" cy="687467"/>
              <a:chOff x="6397625" y="2733675"/>
              <a:chExt cx="4274780" cy="687467"/>
            </a:xfrm>
          </p:grpSpPr>
          <p:grpSp>
            <p:nvGrpSpPr>
              <p:cNvPr id="44" name="Group 44"/>
              <p:cNvGrpSpPr/>
              <p:nvPr/>
            </p:nvGrpSpPr>
            <p:grpSpPr>
              <a:xfrm>
                <a:off x="6397625" y="2782888"/>
                <a:ext cx="158750" cy="111125"/>
                <a:chOff x="6397625" y="2782888"/>
                <a:chExt cx="158750" cy="111125"/>
              </a:xfrm>
            </p:grpSpPr>
            <p:sp>
              <p:nvSpPr>
                <p:cNvPr id="42" name="Freeform 42"/>
                <p:cNvSpPr/>
                <p:nvPr/>
              </p:nvSpPr>
              <p:spPr>
                <a:xfrm>
                  <a:off x="6397625" y="2782888"/>
                  <a:ext cx="158750" cy="7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50" h="79375">
                      <a:moveTo>
                        <a:pt x="158750" y="31750"/>
                      </a:moveTo>
                      <a:lnTo>
                        <a:pt x="79375" y="0"/>
                      </a:lnTo>
                      <a:lnTo>
                        <a:pt x="0" y="31750"/>
                      </a:lnTo>
                      <a:lnTo>
                        <a:pt x="79375" y="63500"/>
                      </a:lnTo>
                      <a:lnTo>
                        <a:pt x="158750" y="31750"/>
                      </a:lnTo>
                      <a:lnTo>
                        <a:pt x="158750" y="79375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" name="Freeform 43"/>
                <p:cNvSpPr/>
                <p:nvPr/>
              </p:nvSpPr>
              <p:spPr>
                <a:xfrm>
                  <a:off x="6429375" y="2827338"/>
                  <a:ext cx="95250" cy="6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0" h="66675">
                      <a:moveTo>
                        <a:pt x="0" y="0"/>
                      </a:moveTo>
                      <a:lnTo>
                        <a:pt x="0" y="42862"/>
                      </a:lnTo>
                      <a:cubicBezTo>
                        <a:pt x="0" y="56014"/>
                        <a:pt x="21322" y="66675"/>
                        <a:pt x="47625" y="66675"/>
                      </a:cubicBezTo>
                      <a:cubicBezTo>
                        <a:pt x="73928" y="66675"/>
                        <a:pt x="95250" y="56014"/>
                        <a:pt x="95250" y="42862"/>
                      </a:cubicBezTo>
                      <a:lnTo>
                        <a:pt x="95250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TextBox 45"/>
              <p:cNvSpPr txBox="1"/>
              <p:nvPr/>
            </p:nvSpPr>
            <p:spPr>
              <a:xfrm>
                <a:off x="6667500" y="2733675"/>
                <a:ext cx="2338387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现代主义与使用者关怀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6671310" y="3051810"/>
                <a:ext cx="400109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北大地质馆与女生宿舍说明，她关注形式，也关注具体使用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经验。</a:t>
                </a:r>
              </a:p>
            </p:txBody>
          </p:sp>
        </p:grpSp>
        <p:grpSp>
          <p:nvGrpSpPr>
            <p:cNvPr id="59" name="Group 59"/>
            <p:cNvGrpSpPr/>
            <p:nvPr/>
          </p:nvGrpSpPr>
          <p:grpSpPr>
            <a:xfrm>
              <a:off x="6405562" y="3590925"/>
              <a:ext cx="4420732" cy="687467"/>
              <a:chOff x="6405562" y="3590925"/>
              <a:chExt cx="4420732" cy="687467"/>
            </a:xfrm>
          </p:grpSpPr>
          <p:grpSp>
            <p:nvGrpSpPr>
              <p:cNvPr id="56" name="Group 56"/>
              <p:cNvGrpSpPr/>
              <p:nvPr/>
            </p:nvGrpSpPr>
            <p:grpSpPr>
              <a:xfrm>
                <a:off x="6405562" y="3624262"/>
                <a:ext cx="142875" cy="152401"/>
                <a:chOff x="6405562" y="3624262"/>
                <a:chExt cx="142875" cy="152401"/>
              </a:xfrm>
            </p:grpSpPr>
            <p:sp>
              <p:nvSpPr>
                <p:cNvPr id="48" name="Freeform 48"/>
                <p:cNvSpPr/>
                <p:nvPr/>
              </p:nvSpPr>
              <p:spPr>
                <a:xfrm>
                  <a:off x="6405562" y="3767138"/>
                  <a:ext cx="14287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75" h="9525">
                      <a:moveTo>
                        <a:pt x="0" y="0"/>
                      </a:moveTo>
                      <a:lnTo>
                        <a:pt x="142875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" name="Freeform 49"/>
                <p:cNvSpPr/>
                <p:nvPr/>
              </p:nvSpPr>
              <p:spPr>
                <a:xfrm>
                  <a:off x="6453188" y="3663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7938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" name="Freeform 50"/>
                <p:cNvSpPr/>
                <p:nvPr/>
              </p:nvSpPr>
              <p:spPr>
                <a:xfrm>
                  <a:off x="6453188" y="36957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7938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" name="Freeform 51"/>
                <p:cNvSpPr/>
                <p:nvPr/>
              </p:nvSpPr>
              <p:spPr>
                <a:xfrm>
                  <a:off x="6453188" y="37274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7938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2" name="Freeform 52"/>
                <p:cNvSpPr/>
                <p:nvPr/>
              </p:nvSpPr>
              <p:spPr>
                <a:xfrm>
                  <a:off x="6492875" y="36639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7938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3" name="Freeform 53"/>
                <p:cNvSpPr/>
                <p:nvPr/>
              </p:nvSpPr>
              <p:spPr>
                <a:xfrm>
                  <a:off x="6492875" y="369570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7938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4" name="Freeform 54"/>
                <p:cNvSpPr/>
                <p:nvPr/>
              </p:nvSpPr>
              <p:spPr>
                <a:xfrm>
                  <a:off x="6492875" y="3727450"/>
                  <a:ext cx="9525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7938" y="0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5" name="Freeform 55"/>
                <p:cNvSpPr/>
                <p:nvPr/>
              </p:nvSpPr>
              <p:spPr>
                <a:xfrm>
                  <a:off x="6421438" y="3624262"/>
                  <a:ext cx="111125" cy="14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125" h="142875">
                      <a:moveTo>
                        <a:pt x="0" y="142875"/>
                      </a:moveTo>
                      <a:lnTo>
                        <a:pt x="0" y="15875"/>
                      </a:lnTo>
                      <a:cubicBezTo>
                        <a:pt x="0" y="7107"/>
                        <a:pt x="7107" y="0"/>
                        <a:pt x="15875" y="0"/>
                      </a:cubicBezTo>
                      <a:lnTo>
                        <a:pt x="95250" y="0"/>
                      </a:lnTo>
                      <a:cubicBezTo>
                        <a:pt x="104018" y="0"/>
                        <a:pt x="111125" y="7107"/>
                        <a:pt x="111125" y="15875"/>
                      </a:cubicBezTo>
                      <a:lnTo>
                        <a:pt x="111125" y="142875"/>
                      </a:lnTo>
                    </a:path>
                  </a:pathLst>
                </a:custGeom>
                <a:noFill/>
                <a:ln w="9525">
                  <a:solidFill>
                    <a:srgbClr val="A44A3F"/>
                  </a:solidFill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7" name="TextBox 57"/>
              <p:cNvSpPr txBox="1"/>
              <p:nvPr/>
            </p:nvSpPr>
            <p:spPr>
              <a:xfrm>
                <a:off x="6667500" y="3590925"/>
                <a:ext cx="2338387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地方性材料与民居经验</a:t>
                </a:r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6671310" y="3909060"/>
                <a:ext cx="415498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映秋院借地方材料和院落组织回应现实条件，不是“简陋”，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而是策略。</a:t>
                </a:r>
              </a:p>
            </p:txBody>
          </p:sp>
        </p:grpSp>
        <p:grpSp>
          <p:nvGrpSpPr>
            <p:cNvPr id="63" name="Group 63"/>
            <p:cNvGrpSpPr/>
            <p:nvPr/>
          </p:nvGrpSpPr>
          <p:grpSpPr>
            <a:xfrm>
              <a:off x="6402814" y="4448175"/>
              <a:ext cx="4269591" cy="687467"/>
              <a:chOff x="6402814" y="4448175"/>
              <a:chExt cx="4269591" cy="687467"/>
            </a:xfrm>
          </p:grpSpPr>
          <p:sp>
            <p:nvSpPr>
              <p:cNvPr id="60" name="Freeform 60"/>
              <p:cNvSpPr/>
              <p:nvPr/>
            </p:nvSpPr>
            <p:spPr>
              <a:xfrm>
                <a:off x="6402814" y="4487414"/>
                <a:ext cx="148228" cy="129036"/>
              </a:xfrm>
              <a:custGeom>
                <a:avLst/>
                <a:gdLst/>
                <a:ahLst/>
                <a:cxnLst/>
                <a:rect l="l" t="t" r="r" b="b"/>
                <a:pathLst>
                  <a:path w="148228" h="129036">
                    <a:moveTo>
                      <a:pt x="133717" y="70077"/>
                    </a:moveTo>
                    <a:lnTo>
                      <a:pt x="74186" y="129036"/>
                    </a:lnTo>
                    <a:lnTo>
                      <a:pt x="14655" y="70077"/>
                    </a:lnTo>
                    <a:cubicBezTo>
                      <a:pt x="3949" y="59659"/>
                      <a:pt x="0" y="44113"/>
                      <a:pt x="4435" y="29850"/>
                    </a:cubicBezTo>
                    <a:cubicBezTo>
                      <a:pt x="8870" y="15586"/>
                      <a:pt x="20939" y="5020"/>
                      <a:pt x="35663" y="2510"/>
                    </a:cubicBezTo>
                    <a:cubicBezTo>
                      <a:pt x="50388" y="0"/>
                      <a:pt x="65276" y="5970"/>
                      <a:pt x="74186" y="17959"/>
                    </a:cubicBezTo>
                    <a:cubicBezTo>
                      <a:pt x="83134" y="6059"/>
                      <a:pt x="97989" y="168"/>
                      <a:pt x="112661" y="2702"/>
                    </a:cubicBezTo>
                    <a:cubicBezTo>
                      <a:pt x="127332" y="5235"/>
                      <a:pt x="139351" y="15767"/>
                      <a:pt x="143790" y="29979"/>
                    </a:cubicBezTo>
                    <a:cubicBezTo>
                      <a:pt x="148228" y="44191"/>
                      <a:pt x="144339" y="59691"/>
                      <a:pt x="133717" y="70124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TextBox 61"/>
              <p:cNvSpPr txBox="1"/>
              <p:nvPr/>
            </p:nvSpPr>
            <p:spPr>
              <a:xfrm>
                <a:off x="6667500" y="4448175"/>
                <a:ext cx="3028474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F1B16"/>
                    </a:solidFill>
                    <a:latin typeface="Arial"/>
                    <a:ea typeface="Microsoft YaHei"/>
                    <a:cs typeface="Arial"/>
                  </a:rPr>
                  <a:t>战时自建，是职业选择的缩影</a:t>
                </a:r>
              </a:p>
            </p:txBody>
          </p:sp>
          <p:sp>
            <p:nvSpPr>
              <p:cNvPr id="62" name="TextBox 62"/>
              <p:cNvSpPr txBox="1"/>
              <p:nvPr/>
            </p:nvSpPr>
            <p:spPr>
              <a:xfrm>
                <a:off x="6671310" y="4766310"/>
                <a:ext cx="400109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昆明自宅表面朴素，背后是两位建筑师在极端条件下仍坚持</a:t>
                </a:r>
                <a:endParaRPr lang="en-US" alt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endParaRPr>
              </a:p>
              <a:p>
                <a:pPr algn="l"/>
                <a:r>
                  <a:rPr lang="zh-CN" sz="1200" dirty="0">
                    <a:solidFill>
                      <a:srgbClr val="6A6258"/>
                    </a:solidFill>
                    <a:latin typeface="Arial"/>
                    <a:ea typeface="Microsoft YaHei"/>
                    <a:cs typeface="Arial"/>
                  </a:rPr>
                  <a:t>建造与生活秩序。</a:t>
                </a:r>
              </a:p>
            </p:txBody>
          </p:sp>
        </p:grpSp>
      </p:grpSp>
      <p:sp>
        <p:nvSpPr>
          <p:cNvPr id="65" name="TextBox 65"/>
          <p:cNvSpPr txBox="1"/>
          <p:nvPr/>
        </p:nvSpPr>
        <p:spPr>
          <a:xfrm>
            <a:off x="672465" y="6096952"/>
            <a:ext cx="4335875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050" dirty="0">
                <a:solidFill>
                  <a:srgbClr val="978C7E"/>
                </a:solidFill>
                <a:latin typeface="Arial"/>
                <a:ea typeface="Microsoft YaHei"/>
                <a:cs typeface="Arial"/>
              </a:rPr>
              <a:t>四图并置的目的，是把“建筑师”从抽象标签还原为可见工作现场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>
            <a:off x="6286500" y="457200"/>
            <a:ext cx="5886450" cy="5943600"/>
            <a:chOff x="6286500" y="457200"/>
            <a:chExt cx="5886450" cy="5943600"/>
          </a:xfrm>
        </p:grpSpPr>
        <p:sp>
          <p:nvSpPr>
            <p:cNvPr id="4" name="Rectangle 4"/>
            <p:cNvSpPr/>
            <p:nvPr/>
          </p:nvSpPr>
          <p:spPr>
            <a:xfrm>
              <a:off x="6286500" y="457200"/>
              <a:ext cx="5448300" cy="5943600"/>
            </a:xfrm>
            <a:prstGeom prst="rect">
              <a:avLst/>
            </a:prstGeom>
            <a:solidFill>
              <a:srgbClr val="EFE7D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7550" y="857250"/>
              <a:ext cx="3714750" cy="4686300"/>
            </a:xfrm>
            <a:prstGeom prst="rect">
              <a:avLst/>
            </a:prstGeom>
          </p:spPr>
        </p:pic>
        <p:sp>
          <p:nvSpPr>
            <p:cNvPr id="6" name="Rectangle 6"/>
            <p:cNvSpPr/>
            <p:nvPr/>
          </p:nvSpPr>
          <p:spPr>
            <a:xfrm>
              <a:off x="6286500" y="5334000"/>
              <a:ext cx="5448300" cy="1066800"/>
            </a:xfrm>
            <a:prstGeom prst="rect">
              <a:avLst/>
            </a:prstGeom>
            <a:solidFill>
              <a:srgbClr val="F6F1E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557962" y="5631656"/>
              <a:ext cx="5614988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人民英雄纪念碑与八宝山革命公墓，说明她的建筑实践进入了国家记忆空间。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786765" y="639128"/>
            <a:ext cx="5042535" cy="5535453"/>
            <a:chOff x="786765" y="639128"/>
            <a:chExt cx="5042535" cy="5535453"/>
          </a:xfrm>
        </p:grpSpPr>
        <p:sp>
          <p:nvSpPr>
            <p:cNvPr id="9" name="TextBox 9"/>
            <p:cNvSpPr txBox="1"/>
            <p:nvPr/>
          </p:nvSpPr>
          <p:spPr>
            <a:xfrm>
              <a:off x="786765" y="639128"/>
              <a:ext cx="3975259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国家尺度上的建筑参与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05815" y="1067752"/>
              <a:ext cx="340042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不是边缘参与，而是关键性的空间判断与风格处理</a:t>
              </a:r>
            </a:p>
          </p:txBody>
        </p:sp>
        <p:sp>
          <p:nvSpPr>
            <p:cNvPr id="11" name="Line 11"/>
            <p:cNvSpPr/>
            <p:nvPr/>
          </p:nvSpPr>
          <p:spPr>
            <a:xfrm>
              <a:off x="819150" y="1333500"/>
              <a:ext cx="5010150" cy="9525"/>
            </a:xfrm>
            <a:custGeom>
              <a:avLst/>
              <a:gdLst/>
              <a:ahLst/>
              <a:cxnLst/>
              <a:rect l="l" t="t" r="r" b="b"/>
              <a:pathLst>
                <a:path w="5010150" h="9525">
                  <a:moveTo>
                    <a:pt x="0" y="0"/>
                  </a:moveTo>
                  <a:lnTo>
                    <a:pt x="5010150" y="0"/>
                  </a:lnTo>
                </a:path>
              </a:pathLst>
            </a:custGeom>
            <a:noFill/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845344" y="1835944"/>
              <a:ext cx="157162" cy="166687"/>
              <a:chOff x="845344" y="1835944"/>
              <a:chExt cx="157162" cy="166687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889000" y="1835944"/>
                <a:ext cx="69850" cy="130969"/>
              </a:xfrm>
              <a:custGeom>
                <a:avLst/>
                <a:gdLst/>
                <a:ahLst/>
                <a:cxnLst/>
                <a:rect l="l" t="t" r="r" b="b"/>
                <a:pathLst>
                  <a:path w="69850" h="130969">
                    <a:moveTo>
                      <a:pt x="0" y="130969"/>
                    </a:moveTo>
                    <a:lnTo>
                      <a:pt x="17463" y="17463"/>
                    </a:lnTo>
                    <a:lnTo>
                      <a:pt x="34925" y="0"/>
                    </a:lnTo>
                    <a:lnTo>
                      <a:pt x="52388" y="17463"/>
                    </a:lnTo>
                    <a:lnTo>
                      <a:pt x="69850" y="130969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/>
              <p:nvPr/>
            </p:nvSpPr>
            <p:spPr>
              <a:xfrm>
                <a:off x="862806" y="1966912"/>
                <a:ext cx="122237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122237" h="26194">
                    <a:moveTo>
                      <a:pt x="0" y="26194"/>
                    </a:moveTo>
                    <a:lnTo>
                      <a:pt x="0" y="0"/>
                    </a:lnTo>
                    <a:lnTo>
                      <a:pt x="122237" y="0"/>
                    </a:lnTo>
                    <a:lnTo>
                      <a:pt x="122237" y="26194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845344" y="1993106"/>
                <a:ext cx="157162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57162" h="9525">
                    <a:moveTo>
                      <a:pt x="0" y="0"/>
                    </a:moveTo>
                    <a:lnTo>
                      <a:pt x="157162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1141095" y="1803082"/>
              <a:ext cx="1813131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八宝山革命公墓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44905" y="2159318"/>
              <a:ext cx="4328108" cy="4154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她负责主体建筑格局，将寺院、园林与纪念空间整合为新</a:t>
              </a:r>
              <a:endParaRPr lang="en-US" altLang="zh-CN" sz="1350" dirty="0">
                <a:solidFill>
                  <a:srgbClr val="6A6258"/>
                </a:solidFill>
                <a:latin typeface="Arial"/>
                <a:ea typeface="Microsoft YaHei"/>
                <a:cs typeface="Arial"/>
              </a:endParaRPr>
            </a:p>
            <a:p>
              <a:pPr algn="l"/>
              <a:r>
                <a:rPr 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的国家纪念场所。</a:t>
              </a: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845344" y="2997994"/>
              <a:ext cx="157162" cy="166687"/>
              <a:chOff x="845344" y="2997994"/>
              <a:chExt cx="157162" cy="166687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889000" y="2997994"/>
                <a:ext cx="69850" cy="130969"/>
              </a:xfrm>
              <a:custGeom>
                <a:avLst/>
                <a:gdLst/>
                <a:ahLst/>
                <a:cxnLst/>
                <a:rect l="l" t="t" r="r" b="b"/>
                <a:pathLst>
                  <a:path w="69850" h="130969">
                    <a:moveTo>
                      <a:pt x="0" y="130969"/>
                    </a:moveTo>
                    <a:lnTo>
                      <a:pt x="17463" y="17462"/>
                    </a:lnTo>
                    <a:lnTo>
                      <a:pt x="34925" y="0"/>
                    </a:lnTo>
                    <a:lnTo>
                      <a:pt x="52388" y="17462"/>
                    </a:lnTo>
                    <a:lnTo>
                      <a:pt x="69850" y="130969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>
              <a:xfrm>
                <a:off x="862806" y="3128962"/>
                <a:ext cx="122237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122237" h="26194">
                    <a:moveTo>
                      <a:pt x="0" y="26194"/>
                    </a:moveTo>
                    <a:lnTo>
                      <a:pt x="0" y="0"/>
                    </a:lnTo>
                    <a:lnTo>
                      <a:pt x="122237" y="0"/>
                    </a:lnTo>
                    <a:lnTo>
                      <a:pt x="122237" y="26194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/>
              <p:nvPr/>
            </p:nvSpPr>
            <p:spPr>
              <a:xfrm>
                <a:off x="845344" y="3155156"/>
                <a:ext cx="157162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57162" h="9525">
                    <a:moveTo>
                      <a:pt x="0" y="0"/>
                    </a:moveTo>
                    <a:lnTo>
                      <a:pt x="157162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1141095" y="2965132"/>
              <a:ext cx="1813131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人民英雄纪念碑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144905" y="3321368"/>
              <a:ext cx="4328108" cy="4154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她提出扩大碑座、调整台阶层级，让纪念碑与广场尺度更</a:t>
              </a:r>
              <a:endParaRPr lang="en-US" altLang="zh-CN" sz="1350" dirty="0">
                <a:solidFill>
                  <a:srgbClr val="6A6258"/>
                </a:solidFill>
                <a:latin typeface="Arial"/>
                <a:ea typeface="Microsoft YaHei"/>
                <a:cs typeface="Arial"/>
              </a:endParaRPr>
            </a:p>
            <a:p>
              <a:pPr algn="l"/>
              <a:r>
                <a:rPr 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协调，并亲自设计纹样。</a:t>
              </a:r>
            </a:p>
          </p:txBody>
        </p:sp>
        <p:sp>
          <p:nvSpPr>
            <p:cNvPr id="24" name="Freeform 24"/>
            <p:cNvSpPr/>
            <p:nvPr/>
          </p:nvSpPr>
          <p:spPr>
            <a:xfrm>
              <a:off x="819150" y="4171950"/>
              <a:ext cx="4667250" cy="1104900"/>
            </a:xfrm>
            <a:custGeom>
              <a:avLst/>
              <a:gdLst/>
              <a:ahLst/>
              <a:cxnLst/>
              <a:rect l="l" t="t" r="r" b="b"/>
              <a:pathLst>
                <a:path w="4667250" h="1104900">
                  <a:moveTo>
                    <a:pt x="133350" y="0"/>
                  </a:moveTo>
                  <a:lnTo>
                    <a:pt x="4533900" y="0"/>
                  </a:lnTo>
                  <a:cubicBezTo>
                    <a:pt x="4607547" y="0"/>
                    <a:pt x="4667250" y="59703"/>
                    <a:pt x="4667250" y="133350"/>
                  </a:cubicBezTo>
                  <a:lnTo>
                    <a:pt x="4667250" y="971550"/>
                  </a:lnTo>
                  <a:cubicBezTo>
                    <a:pt x="4667250" y="1045197"/>
                    <a:pt x="4607547" y="1104900"/>
                    <a:pt x="4533900" y="1104900"/>
                  </a:cubicBezTo>
                  <a:lnTo>
                    <a:pt x="133350" y="1104900"/>
                  </a:lnTo>
                  <a:cubicBezTo>
                    <a:pt x="59703" y="1104900"/>
                    <a:pt x="0" y="1045197"/>
                    <a:pt x="0" y="971550"/>
                  </a:cubicBezTo>
                  <a:lnTo>
                    <a:pt x="0" y="133350"/>
                  </a:lnTo>
                  <a:cubicBezTo>
                    <a:pt x="0" y="59703"/>
                    <a:pt x="59703" y="0"/>
                    <a:pt x="133350" y="0"/>
                  </a:cubicBezTo>
                  <a:close/>
                </a:path>
              </a:pathLst>
            </a:cu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040130" y="4307205"/>
              <a:ext cx="2983906" cy="426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100" b="1" dirty="0">
                  <a:solidFill>
                    <a:srgbClr val="A44A3F"/>
                  </a:solidFill>
                  <a:latin typeface="SimSun"/>
                  <a:ea typeface="SimSun"/>
                  <a:cs typeface="SimSun"/>
                </a:rPr>
                <a:t>她不是“附属设计者”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1049655" y="4731068"/>
              <a:ext cx="417480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而是在国家纪念建筑的尺度、秩序与装饰语汇上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1049655" y="4997768"/>
              <a:ext cx="240030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留下了明确可辨识的判断。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08672" y="60069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05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>
            <a:off x="653415" y="601028"/>
            <a:ext cx="10852785" cy="703897"/>
            <a:chOff x="653415" y="601028"/>
            <a:chExt cx="10852785" cy="703897"/>
          </a:xfrm>
        </p:grpSpPr>
        <p:sp>
          <p:nvSpPr>
            <p:cNvPr id="4" name="TextBox 4"/>
            <p:cNvSpPr txBox="1"/>
            <p:nvPr/>
          </p:nvSpPr>
          <p:spPr>
            <a:xfrm>
              <a:off x="653415" y="601028"/>
              <a:ext cx="5539454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她不是辅助者，而是理论提出者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72465" y="1039178"/>
              <a:ext cx="360745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1932 年那篇论文，已经在定义“中国建筑”的理论边界</a:t>
              </a:r>
            </a:p>
          </p:txBody>
        </p:sp>
        <p:sp>
          <p:nvSpPr>
            <p:cNvPr id="6" name="Line 6"/>
            <p:cNvSpPr/>
            <p:nvPr/>
          </p:nvSpPr>
          <p:spPr>
            <a:xfrm>
              <a:off x="685800" y="12954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1248882" y="7872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06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85800" y="1657350"/>
            <a:ext cx="3562350" cy="4229100"/>
            <a:chOff x="685800" y="1657350"/>
            <a:chExt cx="3562350" cy="4229100"/>
          </a:xfrm>
        </p:grpSpPr>
        <p:sp>
          <p:nvSpPr>
            <p:cNvPr id="9" name="Rectangle 9"/>
            <p:cNvSpPr/>
            <p:nvPr/>
          </p:nvSpPr>
          <p:spPr>
            <a:xfrm>
              <a:off x="685800" y="1657350"/>
              <a:ext cx="3562350" cy="4229100"/>
            </a:xfrm>
            <a:prstGeom prst="rect">
              <a:avLst/>
            </a:pr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" name="Imag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1657350"/>
              <a:ext cx="3562350" cy="4229100"/>
            </a:xfrm>
            <a:prstGeom prst="rect">
              <a:avLst/>
            </a:prstGeom>
          </p:spPr>
        </p:pic>
        <p:sp>
          <p:nvSpPr>
            <p:cNvPr id="11" name="Rectangle 11"/>
            <p:cNvSpPr/>
            <p:nvPr/>
          </p:nvSpPr>
          <p:spPr>
            <a:xfrm>
              <a:off x="685800" y="5543550"/>
              <a:ext cx="3562350" cy="342900"/>
            </a:xfrm>
            <a:prstGeom prst="rect">
              <a:avLst/>
            </a:prstGeom>
            <a:solidFill>
              <a:srgbClr val="F6F1E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862012" y="5641181"/>
              <a:ext cx="2657475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《论中国建筑之几个特征》相关图像</a:t>
              </a:r>
            </a:p>
          </p:txBody>
        </p:sp>
      </p:grpSp>
      <p:sp>
        <p:nvSpPr>
          <p:cNvPr id="14" name="Line 14"/>
          <p:cNvSpPr/>
          <p:nvPr/>
        </p:nvSpPr>
        <p:spPr>
          <a:xfrm>
            <a:off x="5010150" y="1866900"/>
            <a:ext cx="9525" cy="3829050"/>
          </a:xfrm>
          <a:custGeom>
            <a:avLst/>
            <a:gdLst/>
            <a:ahLst/>
            <a:cxnLst/>
            <a:rect l="l" t="t" r="r" b="b"/>
            <a:pathLst>
              <a:path w="9525" h="3829050">
                <a:moveTo>
                  <a:pt x="0" y="0"/>
                </a:moveTo>
                <a:lnTo>
                  <a:pt x="0" y="3829050"/>
                </a:lnTo>
              </a:path>
            </a:pathLst>
          </a:custGeom>
          <a:noFill/>
          <a:ln w="28575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1" name="Group 21"/>
          <p:cNvGrpSpPr/>
          <p:nvPr/>
        </p:nvGrpSpPr>
        <p:grpSpPr>
          <a:xfrm>
            <a:off x="4838700" y="1866900"/>
            <a:ext cx="6400800" cy="552450"/>
            <a:chOff x="4838700" y="1866900"/>
            <a:chExt cx="6400800" cy="552450"/>
          </a:xfrm>
        </p:grpSpPr>
        <p:sp>
          <p:nvSpPr>
            <p:cNvPr id="15" name="Ellipse 15"/>
            <p:cNvSpPr/>
            <p:nvPr/>
          </p:nvSpPr>
          <p:spPr>
            <a:xfrm>
              <a:off x="4838700" y="1962150"/>
              <a:ext cx="342900" cy="342900"/>
            </a:xfrm>
            <a:prstGeom prst="ellipse">
              <a:avLst/>
            </a:prstGeom>
            <a:solidFill>
              <a:srgbClr val="A44A3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940063" y="2093595"/>
              <a:ext cx="140175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01</a:t>
              </a:r>
            </a:p>
          </p:txBody>
        </p:sp>
        <p:sp>
          <p:nvSpPr>
            <p:cNvPr id="17" name="Line 17"/>
            <p:cNvSpPr/>
            <p:nvPr/>
          </p:nvSpPr>
          <p:spPr>
            <a:xfrm>
              <a:off x="5181600" y="2133600"/>
              <a:ext cx="361950" cy="9525"/>
            </a:xfrm>
            <a:custGeom>
              <a:avLst/>
              <a:gdLst/>
              <a:ahLst/>
              <a:cxnLst/>
              <a:rect l="l" t="t" r="r" b="b"/>
              <a:pathLst>
                <a:path w="361950" h="9525">
                  <a:moveTo>
                    <a:pt x="0" y="0"/>
                  </a:moveTo>
                  <a:lnTo>
                    <a:pt x="361950" y="0"/>
                  </a:lnTo>
                </a:path>
              </a:pathLst>
            </a:custGeom>
            <a:noFill/>
            <a:ln w="19050">
              <a:solidFill>
                <a:srgbClr val="A44A3F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5543550" y="1866900"/>
              <a:ext cx="5695950" cy="552450"/>
            </a:xfrm>
            <a:custGeom>
              <a:avLst/>
              <a:gdLst/>
              <a:ahLst/>
              <a:cxnLst/>
              <a:rect l="l" t="t" r="r" b="b"/>
              <a:pathLst>
                <a:path w="5695950" h="552450">
                  <a:moveTo>
                    <a:pt x="95250" y="0"/>
                  </a:moveTo>
                  <a:lnTo>
                    <a:pt x="5600700" y="0"/>
                  </a:lnTo>
                  <a:cubicBezTo>
                    <a:pt x="5653305" y="0"/>
                    <a:pt x="5695950" y="42645"/>
                    <a:pt x="5695950" y="95250"/>
                  </a:cubicBezTo>
                  <a:lnTo>
                    <a:pt x="5695950" y="457200"/>
                  </a:lnTo>
                  <a:cubicBezTo>
                    <a:pt x="5695950" y="509805"/>
                    <a:pt x="5653305" y="552450"/>
                    <a:pt x="5600700" y="552450"/>
                  </a:cubicBezTo>
                  <a:lnTo>
                    <a:pt x="95250" y="552450"/>
                  </a:lnTo>
                  <a:cubicBezTo>
                    <a:pt x="42645" y="552450"/>
                    <a:pt x="0" y="509805"/>
                    <a:pt x="0" y="4572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 w="11430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5735955" y="1949768"/>
              <a:ext cx="334670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中国专业学者首次系统论述中国建筑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5739765" y="2191702"/>
              <a:ext cx="295570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这不是“补充说明”，而是学科话语的建立。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4838700" y="2724150"/>
            <a:ext cx="6400800" cy="552450"/>
            <a:chOff x="4838700" y="2724150"/>
            <a:chExt cx="6400800" cy="552450"/>
          </a:xfrm>
        </p:grpSpPr>
        <p:sp>
          <p:nvSpPr>
            <p:cNvPr id="22" name="Ellipse 22"/>
            <p:cNvSpPr/>
            <p:nvPr/>
          </p:nvSpPr>
          <p:spPr>
            <a:xfrm>
              <a:off x="4838700" y="2819400"/>
              <a:ext cx="342900" cy="342900"/>
            </a:xfrm>
            <a:prstGeom prst="ellipse">
              <a:avLst/>
            </a:prstGeom>
            <a:solidFill>
              <a:srgbClr val="6E7C8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922811" y="2950845"/>
              <a:ext cx="174679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02</a:t>
              </a:r>
            </a:p>
          </p:txBody>
        </p:sp>
        <p:sp>
          <p:nvSpPr>
            <p:cNvPr id="24" name="Line 24"/>
            <p:cNvSpPr/>
            <p:nvPr/>
          </p:nvSpPr>
          <p:spPr>
            <a:xfrm>
              <a:off x="5181600" y="2990850"/>
              <a:ext cx="361950" cy="9525"/>
            </a:xfrm>
            <a:custGeom>
              <a:avLst/>
              <a:gdLst/>
              <a:ahLst/>
              <a:cxnLst/>
              <a:rect l="l" t="t" r="r" b="b"/>
              <a:pathLst>
                <a:path w="361950" h="9525">
                  <a:moveTo>
                    <a:pt x="0" y="0"/>
                  </a:moveTo>
                  <a:lnTo>
                    <a:pt x="361950" y="0"/>
                  </a:lnTo>
                </a:path>
              </a:pathLst>
            </a:custGeom>
            <a:noFill/>
            <a:ln w="19050">
              <a:solidFill>
                <a:srgbClr val="6E7C80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5543550" y="2724150"/>
              <a:ext cx="5695950" cy="552450"/>
            </a:xfrm>
            <a:custGeom>
              <a:avLst/>
              <a:gdLst/>
              <a:ahLst/>
              <a:cxnLst/>
              <a:rect l="l" t="t" r="r" b="b"/>
              <a:pathLst>
                <a:path w="5695950" h="552450">
                  <a:moveTo>
                    <a:pt x="95250" y="0"/>
                  </a:moveTo>
                  <a:lnTo>
                    <a:pt x="5600700" y="0"/>
                  </a:lnTo>
                  <a:cubicBezTo>
                    <a:pt x="5653305" y="0"/>
                    <a:pt x="5695950" y="42645"/>
                    <a:pt x="5695950" y="95250"/>
                  </a:cubicBezTo>
                  <a:lnTo>
                    <a:pt x="5695950" y="457200"/>
                  </a:lnTo>
                  <a:cubicBezTo>
                    <a:pt x="5695950" y="509805"/>
                    <a:pt x="5653305" y="552450"/>
                    <a:pt x="5600700" y="552450"/>
                  </a:cubicBezTo>
                  <a:lnTo>
                    <a:pt x="95250" y="552450"/>
                  </a:lnTo>
                  <a:cubicBezTo>
                    <a:pt x="42645" y="552450"/>
                    <a:pt x="0" y="509805"/>
                    <a:pt x="0" y="4572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 w="11430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5735955" y="2807018"/>
              <a:ext cx="251860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反驳西方知识框架中的误读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5739765" y="3048952"/>
              <a:ext cx="355377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她在为中国建筑争取解释权，而不只是做材料整理。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4838700" y="3581400"/>
            <a:ext cx="6400800" cy="552450"/>
            <a:chOff x="4838700" y="3581400"/>
            <a:chExt cx="6400800" cy="552450"/>
          </a:xfrm>
        </p:grpSpPr>
        <p:sp>
          <p:nvSpPr>
            <p:cNvPr id="29" name="Ellipse 29"/>
            <p:cNvSpPr/>
            <p:nvPr/>
          </p:nvSpPr>
          <p:spPr>
            <a:xfrm>
              <a:off x="4838700" y="3676650"/>
              <a:ext cx="342900" cy="342900"/>
            </a:xfrm>
            <a:prstGeom prst="ellipse">
              <a:avLst/>
            </a:prstGeom>
            <a:solidFill>
              <a:srgbClr val="B6915E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922811" y="3808095"/>
              <a:ext cx="174679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03</a:t>
              </a:r>
            </a:p>
          </p:txBody>
        </p:sp>
        <p:sp>
          <p:nvSpPr>
            <p:cNvPr id="31" name="Line 31"/>
            <p:cNvSpPr/>
            <p:nvPr/>
          </p:nvSpPr>
          <p:spPr>
            <a:xfrm>
              <a:off x="5181600" y="3848100"/>
              <a:ext cx="361950" cy="9525"/>
            </a:xfrm>
            <a:custGeom>
              <a:avLst/>
              <a:gdLst/>
              <a:ahLst/>
              <a:cxnLst/>
              <a:rect l="l" t="t" r="r" b="b"/>
              <a:pathLst>
                <a:path w="361950" h="9525">
                  <a:moveTo>
                    <a:pt x="0" y="0"/>
                  </a:moveTo>
                  <a:lnTo>
                    <a:pt x="361950" y="0"/>
                  </a:lnTo>
                </a:path>
              </a:pathLst>
            </a:custGeom>
            <a:noFill/>
            <a:ln w="19050">
              <a:solidFill>
                <a:srgbClr val="B6915E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>
            <a:xfrm>
              <a:off x="5543550" y="3581400"/>
              <a:ext cx="5695950" cy="552450"/>
            </a:xfrm>
            <a:custGeom>
              <a:avLst/>
              <a:gdLst/>
              <a:ahLst/>
              <a:cxnLst/>
              <a:rect l="l" t="t" r="r" b="b"/>
              <a:pathLst>
                <a:path w="5695950" h="552450">
                  <a:moveTo>
                    <a:pt x="95250" y="0"/>
                  </a:moveTo>
                  <a:lnTo>
                    <a:pt x="5600700" y="0"/>
                  </a:lnTo>
                  <a:cubicBezTo>
                    <a:pt x="5653305" y="0"/>
                    <a:pt x="5695950" y="42645"/>
                    <a:pt x="5695950" y="95250"/>
                  </a:cubicBezTo>
                  <a:lnTo>
                    <a:pt x="5695950" y="457200"/>
                  </a:lnTo>
                  <a:cubicBezTo>
                    <a:pt x="5695950" y="509805"/>
                    <a:pt x="5653305" y="552450"/>
                    <a:pt x="5600700" y="552450"/>
                  </a:cubicBezTo>
                  <a:lnTo>
                    <a:pt x="95250" y="552450"/>
                  </a:lnTo>
                  <a:cubicBezTo>
                    <a:pt x="42645" y="552450"/>
                    <a:pt x="0" y="509805"/>
                    <a:pt x="0" y="4572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 w="11430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5735955" y="3664268"/>
              <a:ext cx="251860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定义木构架体系的关键特征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5739765" y="3906202"/>
              <a:ext cx="355377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她从描述走向结构性概括，这正是理论工作的核心。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4838700" y="4438650"/>
            <a:ext cx="6400800" cy="552450"/>
            <a:chOff x="4838700" y="4438650"/>
            <a:chExt cx="6400800" cy="552450"/>
          </a:xfrm>
        </p:grpSpPr>
        <p:sp>
          <p:nvSpPr>
            <p:cNvPr id="36" name="Ellipse 36"/>
            <p:cNvSpPr/>
            <p:nvPr/>
          </p:nvSpPr>
          <p:spPr>
            <a:xfrm>
              <a:off x="4838700" y="4533900"/>
              <a:ext cx="342900" cy="342900"/>
            </a:xfrm>
            <a:prstGeom prst="ellipse">
              <a:avLst/>
            </a:prstGeom>
            <a:solidFill>
              <a:srgbClr val="A44A3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4922811" y="4665345"/>
              <a:ext cx="174679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04</a:t>
              </a:r>
            </a:p>
          </p:txBody>
        </p:sp>
        <p:sp>
          <p:nvSpPr>
            <p:cNvPr id="38" name="Line 38"/>
            <p:cNvSpPr/>
            <p:nvPr/>
          </p:nvSpPr>
          <p:spPr>
            <a:xfrm>
              <a:off x="5181600" y="4705350"/>
              <a:ext cx="361950" cy="9525"/>
            </a:xfrm>
            <a:custGeom>
              <a:avLst/>
              <a:gdLst/>
              <a:ahLst/>
              <a:cxnLst/>
              <a:rect l="l" t="t" r="r" b="b"/>
              <a:pathLst>
                <a:path w="361950" h="9525">
                  <a:moveTo>
                    <a:pt x="0" y="0"/>
                  </a:moveTo>
                  <a:lnTo>
                    <a:pt x="361950" y="0"/>
                  </a:lnTo>
                </a:path>
              </a:pathLst>
            </a:custGeom>
            <a:noFill/>
            <a:ln w="19050">
              <a:solidFill>
                <a:srgbClr val="A44A3F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5543550" y="4438650"/>
              <a:ext cx="5695950" cy="552450"/>
            </a:xfrm>
            <a:custGeom>
              <a:avLst/>
              <a:gdLst/>
              <a:ahLst/>
              <a:cxnLst/>
              <a:rect l="l" t="t" r="r" b="b"/>
              <a:pathLst>
                <a:path w="5695950" h="552450">
                  <a:moveTo>
                    <a:pt x="95250" y="0"/>
                  </a:moveTo>
                  <a:lnTo>
                    <a:pt x="5600700" y="0"/>
                  </a:lnTo>
                  <a:cubicBezTo>
                    <a:pt x="5653305" y="0"/>
                    <a:pt x="5695950" y="42645"/>
                    <a:pt x="5695950" y="95250"/>
                  </a:cubicBezTo>
                  <a:lnTo>
                    <a:pt x="5695950" y="457200"/>
                  </a:lnTo>
                  <a:cubicBezTo>
                    <a:pt x="5695950" y="509805"/>
                    <a:pt x="5653305" y="552450"/>
                    <a:pt x="5600700" y="552450"/>
                  </a:cubicBezTo>
                  <a:lnTo>
                    <a:pt x="95250" y="552450"/>
                  </a:lnTo>
                  <a:cubicBezTo>
                    <a:pt x="42645" y="552450"/>
                    <a:pt x="0" y="509805"/>
                    <a:pt x="0" y="4572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FFFFFF"/>
            </a:solidFill>
            <a:ln w="11430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5735955" y="4521518"/>
              <a:ext cx="334670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为后续中国建筑史叙述提供理论骨架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5739765" y="4763452"/>
              <a:ext cx="416718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她的工作影响了后来学术写作、教学与保护实践的语言方式。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5543550" y="5276850"/>
            <a:ext cx="5695950" cy="609600"/>
            <a:chOff x="5543550" y="5276850"/>
            <a:chExt cx="5695950" cy="609600"/>
          </a:xfrm>
        </p:grpSpPr>
        <p:sp>
          <p:nvSpPr>
            <p:cNvPr id="43" name="Freeform 43"/>
            <p:cNvSpPr/>
            <p:nvPr/>
          </p:nvSpPr>
          <p:spPr>
            <a:xfrm>
              <a:off x="5543550" y="5276850"/>
              <a:ext cx="5695950" cy="609600"/>
            </a:xfrm>
            <a:custGeom>
              <a:avLst/>
              <a:gdLst/>
              <a:ahLst/>
              <a:cxnLst/>
              <a:rect l="l" t="t" r="r" b="b"/>
              <a:pathLst>
                <a:path w="5695950" h="609600">
                  <a:moveTo>
                    <a:pt x="114300" y="0"/>
                  </a:moveTo>
                  <a:lnTo>
                    <a:pt x="5581650" y="0"/>
                  </a:lnTo>
                  <a:cubicBezTo>
                    <a:pt x="5644776" y="0"/>
                    <a:pt x="5695950" y="51174"/>
                    <a:pt x="5695950" y="114300"/>
                  </a:cubicBezTo>
                  <a:lnTo>
                    <a:pt x="5695950" y="495300"/>
                  </a:lnTo>
                  <a:cubicBezTo>
                    <a:pt x="5695950" y="558426"/>
                    <a:pt x="5644776" y="609600"/>
                    <a:pt x="5581650" y="609600"/>
                  </a:cubicBezTo>
                  <a:lnTo>
                    <a:pt x="114300" y="609600"/>
                  </a:lnTo>
                  <a:cubicBezTo>
                    <a:pt x="51174" y="609600"/>
                    <a:pt x="0" y="558426"/>
                    <a:pt x="0" y="4953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EFE7DA"/>
            </a:solidFill>
            <a:ln w="11430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" name="Group 48"/>
            <p:cNvGrpSpPr/>
            <p:nvPr/>
          </p:nvGrpSpPr>
          <p:grpSpPr>
            <a:xfrm>
              <a:off x="5817791" y="5492750"/>
              <a:ext cx="106727" cy="160337"/>
              <a:chOff x="5817791" y="5492750"/>
              <a:chExt cx="106727" cy="160337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5827712" y="5516562"/>
                <a:ext cx="6350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63500">
                    <a:moveTo>
                      <a:pt x="0" y="31750"/>
                    </a:moveTo>
                    <a:cubicBezTo>
                      <a:pt x="0" y="49285"/>
                      <a:pt x="14215" y="63500"/>
                      <a:pt x="31750" y="63500"/>
                    </a:cubicBezTo>
                    <a:cubicBezTo>
                      <a:pt x="49285" y="63500"/>
                      <a:pt x="63500" y="49285"/>
                      <a:pt x="63500" y="31750"/>
                    </a:cubicBezTo>
                    <a:cubicBezTo>
                      <a:pt x="63500" y="14215"/>
                      <a:pt x="49285" y="0"/>
                      <a:pt x="31750" y="0"/>
                    </a:cubicBezTo>
                    <a:cubicBezTo>
                      <a:pt x="14215" y="0"/>
                      <a:pt x="0" y="14215"/>
                      <a:pt x="0" y="31750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/>
              <p:nvPr/>
            </p:nvSpPr>
            <p:spPr>
              <a:xfrm>
                <a:off x="5817791" y="5492750"/>
                <a:ext cx="106727" cy="123187"/>
              </a:xfrm>
              <a:custGeom>
                <a:avLst/>
                <a:gdLst/>
                <a:ahLst/>
                <a:cxnLst/>
                <a:rect l="l" t="t" r="r" b="b"/>
                <a:pathLst>
                  <a:path w="106727" h="123187">
                    <a:moveTo>
                      <a:pt x="0" y="103188"/>
                    </a:moveTo>
                    <a:cubicBezTo>
                      <a:pt x="18271" y="119058"/>
                      <a:pt x="43965" y="123187"/>
                      <a:pt x="66289" y="113840"/>
                    </a:cubicBezTo>
                    <a:cubicBezTo>
                      <a:pt x="88613" y="104493"/>
                      <a:pt x="103700" y="83290"/>
                      <a:pt x="105213" y="59135"/>
                    </a:cubicBezTo>
                    <a:cubicBezTo>
                      <a:pt x="106727" y="34981"/>
                      <a:pt x="94404" y="12060"/>
                      <a:pt x="73422" y="0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/>
              <p:nvPr/>
            </p:nvSpPr>
            <p:spPr>
              <a:xfrm>
                <a:off x="5859462" y="5611812"/>
                <a:ext cx="9525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31750">
                    <a:moveTo>
                      <a:pt x="0" y="0"/>
                    </a:moveTo>
                    <a:lnTo>
                      <a:pt x="0" y="3175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/>
              <p:nvPr/>
            </p:nvSpPr>
            <p:spPr>
              <a:xfrm>
                <a:off x="5827712" y="5643562"/>
                <a:ext cx="635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63500" h="9525">
                    <a:moveTo>
                      <a:pt x="0" y="0"/>
                    </a:moveTo>
                    <a:lnTo>
                      <a:pt x="6350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" name="TextBox 49"/>
            <p:cNvSpPr txBox="1"/>
            <p:nvPr/>
          </p:nvSpPr>
          <p:spPr>
            <a:xfrm>
              <a:off x="6055995" y="5327332"/>
              <a:ext cx="2344498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A44A3F"/>
                  </a:solidFill>
                  <a:latin typeface="SimSun"/>
                  <a:ea typeface="SimSun"/>
                  <a:cs typeface="SimSun"/>
                </a:rPr>
                <a:t>她不是在“陪同研究”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6061710" y="5614035"/>
              <a:ext cx="318516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而是在参与塑造中国建筑被理解的方式。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8"/>
          <p:cNvGrpSpPr/>
          <p:nvPr/>
        </p:nvGrpSpPr>
        <p:grpSpPr>
          <a:xfrm>
            <a:off x="653415" y="601028"/>
            <a:ext cx="10852785" cy="703897"/>
            <a:chOff x="653415" y="601028"/>
            <a:chExt cx="10852785" cy="703897"/>
          </a:xfrm>
        </p:grpSpPr>
        <p:sp>
          <p:nvSpPr>
            <p:cNvPr id="4" name="TextBox 4"/>
            <p:cNvSpPr txBox="1"/>
            <p:nvPr/>
          </p:nvSpPr>
          <p:spPr>
            <a:xfrm>
              <a:off x="653415" y="601028"/>
              <a:ext cx="3193161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学科、方法与远见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72465" y="1039178"/>
              <a:ext cx="416718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她真正留下的，不只是个别作品，而是一整套研究与教学方法</a:t>
              </a:r>
            </a:p>
          </p:txBody>
        </p:sp>
        <p:sp>
          <p:nvSpPr>
            <p:cNvPr id="6" name="Line 6"/>
            <p:cNvSpPr/>
            <p:nvPr/>
          </p:nvSpPr>
          <p:spPr>
            <a:xfrm>
              <a:off x="685800" y="1295400"/>
              <a:ext cx="10820400" cy="9525"/>
            </a:xfrm>
            <a:custGeom>
              <a:avLst/>
              <a:gdLst/>
              <a:ahLst/>
              <a:cxnLst/>
              <a:rect l="l" t="t" r="r" b="b"/>
              <a:pathLst>
                <a:path w="10820400" h="9525">
                  <a:moveTo>
                    <a:pt x="0" y="0"/>
                  </a:moveTo>
                  <a:lnTo>
                    <a:pt x="10820400" y="0"/>
                  </a:lnTo>
                </a:path>
              </a:pathLst>
            </a:custGeom>
            <a:noFill/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1248882" y="7872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07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685800" y="1733550"/>
            <a:ext cx="3238500" cy="2952750"/>
            <a:chOff x="685800" y="1733550"/>
            <a:chExt cx="3238500" cy="2952750"/>
          </a:xfrm>
        </p:grpSpPr>
        <p:sp>
          <p:nvSpPr>
            <p:cNvPr id="9" name="Freeform 9"/>
            <p:cNvSpPr/>
            <p:nvPr/>
          </p:nvSpPr>
          <p:spPr>
            <a:xfrm>
              <a:off x="685800" y="1733550"/>
              <a:ext cx="3238500" cy="2952750"/>
            </a:xfrm>
            <a:custGeom>
              <a:avLst/>
              <a:gdLst/>
              <a:ahLst/>
              <a:cxnLst/>
              <a:rect l="l" t="t" r="r" b="b"/>
              <a:pathLst>
                <a:path w="3238500" h="2952750">
                  <a:moveTo>
                    <a:pt x="133350" y="0"/>
                  </a:moveTo>
                  <a:lnTo>
                    <a:pt x="3105150" y="0"/>
                  </a:lnTo>
                  <a:cubicBezTo>
                    <a:pt x="3178797" y="0"/>
                    <a:pt x="3238500" y="59703"/>
                    <a:pt x="3238500" y="133350"/>
                  </a:cubicBezTo>
                  <a:lnTo>
                    <a:pt x="3238500" y="2819400"/>
                  </a:lnTo>
                  <a:cubicBezTo>
                    <a:pt x="3238500" y="2893047"/>
                    <a:pt x="3178797" y="2952750"/>
                    <a:pt x="3105150" y="2952750"/>
                  </a:cubicBezTo>
                  <a:lnTo>
                    <a:pt x="133350" y="2952750"/>
                  </a:lnTo>
                  <a:cubicBezTo>
                    <a:pt x="59703" y="2952750"/>
                    <a:pt x="0" y="2893047"/>
                    <a:pt x="0" y="2819400"/>
                  </a:cubicBezTo>
                  <a:lnTo>
                    <a:pt x="0" y="133350"/>
                  </a:lnTo>
                  <a:cubicBezTo>
                    <a:pt x="0" y="59703"/>
                    <a:pt x="59703" y="0"/>
                    <a:pt x="133350" y="0"/>
                  </a:cubicBezTo>
                  <a:close/>
                </a:path>
              </a:pathLst>
            </a:custGeom>
            <a:solidFill>
              <a:srgbClr val="FFFFFF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962025" y="2028825"/>
              <a:ext cx="171450" cy="171450"/>
              <a:chOff x="962025" y="2028825"/>
              <a:chExt cx="171450" cy="1714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009650" y="2076450"/>
                <a:ext cx="76200" cy="76200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76200">
                    <a:moveTo>
                      <a:pt x="0" y="76200"/>
                    </a:moveTo>
                    <a:lnTo>
                      <a:pt x="19050" y="19050"/>
                    </a:lnTo>
                    <a:lnTo>
                      <a:pt x="76200" y="0"/>
                    </a:lnTo>
                    <a:lnTo>
                      <a:pt x="57150" y="57150"/>
                    </a:lnTo>
                    <a:lnTo>
                      <a:pt x="0" y="7620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/>
              <p:nvPr/>
            </p:nvSpPr>
            <p:spPr>
              <a:xfrm>
                <a:off x="962025" y="2028825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>
                    <a:moveTo>
                      <a:pt x="0" y="85725"/>
                    </a:moveTo>
                    <a:cubicBezTo>
                      <a:pt x="0" y="133070"/>
                      <a:pt x="38380" y="171450"/>
                      <a:pt x="85725" y="171450"/>
                    </a:cubicBezTo>
                    <a:cubicBezTo>
                      <a:pt x="133070" y="171450"/>
                      <a:pt x="171450" y="133070"/>
                      <a:pt x="171450" y="85725"/>
                    </a:cubicBezTo>
                    <a:cubicBezTo>
                      <a:pt x="171450" y="38380"/>
                      <a:pt x="133070" y="0"/>
                      <a:pt x="85725" y="0"/>
                    </a:cubicBezTo>
                    <a:cubicBezTo>
                      <a:pt x="38380" y="0"/>
                      <a:pt x="0" y="38380"/>
                      <a:pt x="0" y="85725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/>
              <p:nvPr/>
            </p:nvSpPr>
            <p:spPr>
              <a:xfrm>
                <a:off x="1047750" y="2028825"/>
                <a:ext cx="9525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19050">
                    <a:moveTo>
                      <a:pt x="0" y="0"/>
                    </a:moveTo>
                    <a:lnTo>
                      <a:pt x="0" y="1905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3"/>
              <p:cNvSpPr/>
              <p:nvPr/>
            </p:nvSpPr>
            <p:spPr>
              <a:xfrm>
                <a:off x="1047750" y="2181225"/>
                <a:ext cx="9525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19050">
                    <a:moveTo>
                      <a:pt x="0" y="0"/>
                    </a:moveTo>
                    <a:lnTo>
                      <a:pt x="0" y="1905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962025" y="2114550"/>
                <a:ext cx="1905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9525">
                    <a:moveTo>
                      <a:pt x="0" y="0"/>
                    </a:moveTo>
                    <a:lnTo>
                      <a:pt x="1905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/>
              <p:nvPr/>
            </p:nvSpPr>
            <p:spPr>
              <a:xfrm>
                <a:off x="1114425" y="2114550"/>
                <a:ext cx="1905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9525">
                    <a:moveTo>
                      <a:pt x="0" y="0"/>
                    </a:moveTo>
                    <a:lnTo>
                      <a:pt x="1905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1255395" y="1993582"/>
              <a:ext cx="1054036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研究方法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6305" y="2426018"/>
              <a:ext cx="2991802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测绘、考察、史料与类型分析并重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918210" y="2766060"/>
              <a:ext cx="26161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她把中国建筑研究从零散见闻推进为可</a:t>
              </a:r>
              <a:endParaRPr lang="en-US" altLang="zh-CN" sz="1200" dirty="0">
                <a:solidFill>
                  <a:srgbClr val="6A6258"/>
                </a:solidFill>
                <a:latin typeface="Arial"/>
                <a:ea typeface="Microsoft YaHei"/>
                <a:cs typeface="Arial"/>
              </a:endParaRPr>
            </a:p>
            <a:p>
              <a:pPr algn="l"/>
              <a:r>
                <a:rPr 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验证、可比对、可教学的方法体系。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20115" y="3429952"/>
              <a:ext cx="48672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关键词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918210" y="3670935"/>
              <a:ext cx="218617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实测 · 图像记录 · 历史分析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4476750" y="1733550"/>
            <a:ext cx="3238500" cy="2952750"/>
            <a:chOff x="4476750" y="1733550"/>
            <a:chExt cx="3238500" cy="2952750"/>
          </a:xfrm>
        </p:grpSpPr>
        <p:sp>
          <p:nvSpPr>
            <p:cNvPr id="23" name="Freeform 23"/>
            <p:cNvSpPr/>
            <p:nvPr/>
          </p:nvSpPr>
          <p:spPr>
            <a:xfrm>
              <a:off x="4476750" y="1733550"/>
              <a:ext cx="3238500" cy="2952750"/>
            </a:xfrm>
            <a:custGeom>
              <a:avLst/>
              <a:gdLst/>
              <a:ahLst/>
              <a:cxnLst/>
              <a:rect l="l" t="t" r="r" b="b"/>
              <a:pathLst>
                <a:path w="3238500" h="2952750">
                  <a:moveTo>
                    <a:pt x="133350" y="0"/>
                  </a:moveTo>
                  <a:lnTo>
                    <a:pt x="3105150" y="0"/>
                  </a:lnTo>
                  <a:cubicBezTo>
                    <a:pt x="3178797" y="0"/>
                    <a:pt x="3238500" y="59703"/>
                    <a:pt x="3238500" y="133350"/>
                  </a:cubicBezTo>
                  <a:lnTo>
                    <a:pt x="3238500" y="2819400"/>
                  </a:lnTo>
                  <a:cubicBezTo>
                    <a:pt x="3238500" y="2893047"/>
                    <a:pt x="3178797" y="2952750"/>
                    <a:pt x="3105150" y="2952750"/>
                  </a:cubicBezTo>
                  <a:lnTo>
                    <a:pt x="133350" y="2952750"/>
                  </a:lnTo>
                  <a:cubicBezTo>
                    <a:pt x="59703" y="2952750"/>
                    <a:pt x="0" y="2893047"/>
                    <a:pt x="0" y="2819400"/>
                  </a:cubicBezTo>
                  <a:lnTo>
                    <a:pt x="0" y="133350"/>
                  </a:lnTo>
                  <a:cubicBezTo>
                    <a:pt x="0" y="59703"/>
                    <a:pt x="59703" y="0"/>
                    <a:pt x="133350" y="0"/>
                  </a:cubicBezTo>
                  <a:close/>
                </a:path>
              </a:pathLst>
            </a:cu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4743450" y="2047875"/>
              <a:ext cx="190500" cy="133350"/>
              <a:chOff x="4743450" y="2047875"/>
              <a:chExt cx="190500" cy="13335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4743450" y="2047875"/>
                <a:ext cx="190500" cy="95250"/>
              </a:xfrm>
              <a:custGeom>
                <a:avLst/>
                <a:gdLst/>
                <a:ahLst/>
                <a:cxnLst/>
                <a:rect l="l" t="t" r="r" b="b"/>
                <a:pathLst>
                  <a:path w="190500" h="95250">
                    <a:moveTo>
                      <a:pt x="190500" y="38100"/>
                    </a:moveTo>
                    <a:lnTo>
                      <a:pt x="95250" y="0"/>
                    </a:lnTo>
                    <a:lnTo>
                      <a:pt x="0" y="38100"/>
                    </a:lnTo>
                    <a:lnTo>
                      <a:pt x="95250" y="76200"/>
                    </a:lnTo>
                    <a:lnTo>
                      <a:pt x="190500" y="38100"/>
                    </a:lnTo>
                    <a:lnTo>
                      <a:pt x="190500" y="9525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/>
              <p:nvPr/>
            </p:nvSpPr>
            <p:spPr>
              <a:xfrm>
                <a:off x="4781550" y="2101215"/>
                <a:ext cx="114300" cy="80010"/>
              </a:xfrm>
              <a:custGeom>
                <a:avLst/>
                <a:gdLst/>
                <a:ahLst/>
                <a:cxnLst/>
                <a:rect l="l" t="t" r="r" b="b"/>
                <a:pathLst>
                  <a:path w="114300" h="80010">
                    <a:moveTo>
                      <a:pt x="0" y="0"/>
                    </a:moveTo>
                    <a:lnTo>
                      <a:pt x="0" y="51435"/>
                    </a:lnTo>
                    <a:cubicBezTo>
                      <a:pt x="0" y="67217"/>
                      <a:pt x="25587" y="80010"/>
                      <a:pt x="57150" y="80010"/>
                    </a:cubicBezTo>
                    <a:cubicBezTo>
                      <a:pt x="88713" y="80010"/>
                      <a:pt x="114300" y="67217"/>
                      <a:pt x="114300" y="51435"/>
                    </a:cubicBezTo>
                    <a:lnTo>
                      <a:pt x="11430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" name="TextBox 27"/>
            <p:cNvSpPr txBox="1"/>
            <p:nvPr/>
          </p:nvSpPr>
          <p:spPr>
            <a:xfrm>
              <a:off x="5046345" y="1993582"/>
              <a:ext cx="1054036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学科建设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4707255" y="2426018"/>
              <a:ext cx="2596865" cy="4154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参与东北大学、清华大学建筑教育</a:t>
              </a:r>
              <a:endParaRPr lang="en-US" altLang="zh-CN" sz="1350" dirty="0">
                <a:solidFill>
                  <a:srgbClr val="1F1B16"/>
                </a:solidFill>
                <a:latin typeface="Arial"/>
                <a:ea typeface="Microsoft YaHei"/>
                <a:cs typeface="Arial"/>
              </a:endParaRPr>
            </a:p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体系建设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4709160" y="2899872"/>
              <a:ext cx="26161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她不是“参与者之一”，而是把中国现</a:t>
              </a:r>
              <a:endParaRPr lang="en-US" altLang="zh-CN" sz="1200" dirty="0">
                <a:solidFill>
                  <a:srgbClr val="6A6258"/>
                </a:solidFill>
                <a:latin typeface="Arial"/>
                <a:ea typeface="Microsoft YaHei"/>
                <a:cs typeface="Arial"/>
              </a:endParaRPr>
            </a:p>
            <a:p>
              <a:pPr algn="l"/>
              <a:r>
                <a:rPr 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代建筑教育推向制度化的人之一。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4711065" y="3429952"/>
              <a:ext cx="48672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关键词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4709160" y="3670935"/>
              <a:ext cx="201091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建筑系 · 课程 · 住宅概论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8267700" y="1733550"/>
            <a:ext cx="3242024" cy="2952750"/>
            <a:chOff x="8267700" y="1733550"/>
            <a:chExt cx="3242024" cy="2952750"/>
          </a:xfrm>
        </p:grpSpPr>
        <p:sp>
          <p:nvSpPr>
            <p:cNvPr id="33" name="Freeform 33"/>
            <p:cNvSpPr/>
            <p:nvPr/>
          </p:nvSpPr>
          <p:spPr>
            <a:xfrm>
              <a:off x="8267700" y="1733550"/>
              <a:ext cx="3238500" cy="2952750"/>
            </a:xfrm>
            <a:custGeom>
              <a:avLst/>
              <a:gdLst/>
              <a:ahLst/>
              <a:cxnLst/>
              <a:rect l="l" t="t" r="r" b="b"/>
              <a:pathLst>
                <a:path w="3238500" h="2952750">
                  <a:moveTo>
                    <a:pt x="133350" y="0"/>
                  </a:moveTo>
                  <a:lnTo>
                    <a:pt x="3105150" y="0"/>
                  </a:lnTo>
                  <a:cubicBezTo>
                    <a:pt x="3178797" y="0"/>
                    <a:pt x="3238500" y="59703"/>
                    <a:pt x="3238500" y="133350"/>
                  </a:cubicBezTo>
                  <a:lnTo>
                    <a:pt x="3238500" y="2819400"/>
                  </a:lnTo>
                  <a:cubicBezTo>
                    <a:pt x="3238500" y="2893047"/>
                    <a:pt x="3178797" y="2952750"/>
                    <a:pt x="3105150" y="2952750"/>
                  </a:cubicBezTo>
                  <a:lnTo>
                    <a:pt x="133350" y="2952750"/>
                  </a:lnTo>
                  <a:cubicBezTo>
                    <a:pt x="59703" y="2952750"/>
                    <a:pt x="0" y="2893047"/>
                    <a:pt x="0" y="2819400"/>
                  </a:cubicBezTo>
                  <a:lnTo>
                    <a:pt x="0" y="133350"/>
                  </a:lnTo>
                  <a:cubicBezTo>
                    <a:pt x="0" y="59703"/>
                    <a:pt x="59703" y="0"/>
                    <a:pt x="133350" y="0"/>
                  </a:cubicBezTo>
                  <a:close/>
                </a:path>
              </a:pathLst>
            </a:custGeom>
            <a:solidFill>
              <a:srgbClr val="FFFFFF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" name="Group 36"/>
            <p:cNvGrpSpPr/>
            <p:nvPr/>
          </p:nvGrpSpPr>
          <p:grpSpPr>
            <a:xfrm>
              <a:off x="8562975" y="2029723"/>
              <a:ext cx="133350" cy="170552"/>
              <a:chOff x="8562975" y="2029723"/>
              <a:chExt cx="133350" cy="170552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8562975" y="2029723"/>
                <a:ext cx="133350" cy="122029"/>
              </a:xfrm>
              <a:custGeom>
                <a:avLst/>
                <a:gdLst/>
                <a:ahLst/>
                <a:cxnLst/>
                <a:rect l="l" t="t" r="r" b="b"/>
                <a:pathLst>
                  <a:path w="133350" h="122029">
                    <a:moveTo>
                      <a:pt x="0" y="18152"/>
                    </a:moveTo>
                    <a:cubicBezTo>
                      <a:pt x="18519" y="0"/>
                      <a:pt x="48156" y="0"/>
                      <a:pt x="66675" y="18152"/>
                    </a:cubicBezTo>
                    <a:cubicBezTo>
                      <a:pt x="85194" y="36304"/>
                      <a:pt x="114831" y="36304"/>
                      <a:pt x="133350" y="18152"/>
                    </a:cubicBezTo>
                    <a:lnTo>
                      <a:pt x="133350" y="103877"/>
                    </a:lnTo>
                    <a:cubicBezTo>
                      <a:pt x="114831" y="122029"/>
                      <a:pt x="85194" y="122029"/>
                      <a:pt x="66675" y="103877"/>
                    </a:cubicBezTo>
                    <a:cubicBezTo>
                      <a:pt x="48156" y="85725"/>
                      <a:pt x="18519" y="85725"/>
                      <a:pt x="0" y="103877"/>
                    </a:cubicBezTo>
                    <a:lnTo>
                      <a:pt x="0" y="18152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/>
              <p:nvPr/>
            </p:nvSpPr>
            <p:spPr>
              <a:xfrm>
                <a:off x="8562975" y="2133600"/>
                <a:ext cx="9525" cy="6667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66675">
                    <a:moveTo>
                      <a:pt x="0" y="66675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" name="TextBox 37"/>
            <p:cNvSpPr txBox="1"/>
            <p:nvPr/>
          </p:nvSpPr>
          <p:spPr>
            <a:xfrm>
              <a:off x="8837295" y="1993582"/>
              <a:ext cx="1054036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理论前瞻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8498205" y="2426018"/>
              <a:ext cx="3011519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民居保护、普通人住宅与“建筑意”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8500110" y="2766060"/>
              <a:ext cx="26161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她的远见在于：建筑不只属于宏大纪念</a:t>
              </a:r>
              <a:endParaRPr lang="en-US" altLang="zh-CN" sz="1200" dirty="0">
                <a:solidFill>
                  <a:srgbClr val="6A6258"/>
                </a:solidFill>
                <a:latin typeface="Arial"/>
                <a:ea typeface="Microsoft YaHei"/>
                <a:cs typeface="Arial"/>
              </a:endParaRPr>
            </a:p>
            <a:p>
              <a:pPr algn="l"/>
              <a:r>
                <a:rPr lang="zh-CN" sz="120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物，也属于普通人的日常生活世界。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8502015" y="3429952"/>
              <a:ext cx="48672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关键词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8500110" y="3670935"/>
              <a:ext cx="166039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民居 · 住宅 · 建筑意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685800" y="5029200"/>
            <a:ext cx="10820400" cy="933450"/>
            <a:chOff x="685800" y="5029200"/>
            <a:chExt cx="10820400" cy="933450"/>
          </a:xfrm>
        </p:grpSpPr>
        <p:sp>
          <p:nvSpPr>
            <p:cNvPr id="43" name="Freeform 43"/>
            <p:cNvSpPr/>
            <p:nvPr/>
          </p:nvSpPr>
          <p:spPr>
            <a:xfrm>
              <a:off x="685800" y="5029200"/>
              <a:ext cx="10820400" cy="933450"/>
            </a:xfrm>
            <a:custGeom>
              <a:avLst/>
              <a:gdLst/>
              <a:ahLst/>
              <a:cxnLst/>
              <a:rect l="l" t="t" r="r" b="b"/>
              <a:pathLst>
                <a:path w="10820400" h="933450">
                  <a:moveTo>
                    <a:pt x="133350" y="0"/>
                  </a:moveTo>
                  <a:lnTo>
                    <a:pt x="10687050" y="0"/>
                  </a:lnTo>
                  <a:cubicBezTo>
                    <a:pt x="10760697" y="0"/>
                    <a:pt x="10820400" y="59703"/>
                    <a:pt x="10820400" y="133350"/>
                  </a:cubicBezTo>
                  <a:lnTo>
                    <a:pt x="10820400" y="800100"/>
                  </a:lnTo>
                  <a:cubicBezTo>
                    <a:pt x="10820400" y="873747"/>
                    <a:pt x="10760697" y="933450"/>
                    <a:pt x="10687050" y="933450"/>
                  </a:cubicBezTo>
                  <a:lnTo>
                    <a:pt x="133350" y="933450"/>
                  </a:lnTo>
                  <a:cubicBezTo>
                    <a:pt x="59703" y="933450"/>
                    <a:pt x="0" y="873747"/>
                    <a:pt x="0" y="800100"/>
                  </a:cubicBezTo>
                  <a:lnTo>
                    <a:pt x="0" y="133350"/>
                  </a:lnTo>
                  <a:cubicBezTo>
                    <a:pt x="0" y="59703"/>
                    <a:pt x="59703" y="0"/>
                    <a:pt x="133350" y="0"/>
                  </a:cubicBezTo>
                  <a:close/>
                </a:path>
              </a:pathLst>
            </a:cu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7" name="Group 47"/>
            <p:cNvGrpSpPr/>
            <p:nvPr/>
          </p:nvGrpSpPr>
          <p:grpSpPr>
            <a:xfrm>
              <a:off x="981075" y="5353050"/>
              <a:ext cx="133350" cy="152400"/>
              <a:chOff x="981075" y="5353050"/>
              <a:chExt cx="133350" cy="152400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981075" y="5353050"/>
                <a:ext cx="13335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33350" h="152400">
                    <a:moveTo>
                      <a:pt x="133350" y="0"/>
                    </a:moveTo>
                    <a:lnTo>
                      <a:pt x="133350" y="152400"/>
                    </a:lnTo>
                    <a:lnTo>
                      <a:pt x="19050" y="152400"/>
                    </a:lnTo>
                    <a:cubicBezTo>
                      <a:pt x="8529" y="152400"/>
                      <a:pt x="0" y="143871"/>
                      <a:pt x="0" y="1333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lnTo>
                      <a:pt x="13335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/>
              <p:nvPr/>
            </p:nvSpPr>
            <p:spPr>
              <a:xfrm>
                <a:off x="981075" y="5467350"/>
                <a:ext cx="1333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33350" h="19050">
                    <a:moveTo>
                      <a:pt x="133350" y="0"/>
                    </a:moveTo>
                    <a:lnTo>
                      <a:pt x="19050" y="0"/>
                    </a:lnTo>
                    <a:cubicBezTo>
                      <a:pt x="8529" y="0"/>
                      <a:pt x="0" y="8529"/>
                      <a:pt x="0" y="19050"/>
                    </a:cubicBez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/>
              <p:nvPr/>
            </p:nvSpPr>
            <p:spPr>
              <a:xfrm>
                <a:off x="1019175" y="5391150"/>
                <a:ext cx="5715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57150" h="9525">
                    <a:moveTo>
                      <a:pt x="0" y="0"/>
                    </a:moveTo>
                    <a:lnTo>
                      <a:pt x="5715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" name="TextBox 48"/>
            <p:cNvSpPr txBox="1"/>
            <p:nvPr/>
          </p:nvSpPr>
          <p:spPr>
            <a:xfrm>
              <a:off x="1272540" y="5311140"/>
              <a:ext cx="8050720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A44A3F"/>
                  </a:solidFill>
                  <a:latin typeface="SimSun"/>
                  <a:ea typeface="SimSun"/>
                  <a:cs typeface="SimSun"/>
                </a:rPr>
                <a:t>她留下的，是中国建筑如何被研究、被教授、被理解的一套方法。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1280160" y="5661660"/>
              <a:ext cx="532333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这也是为什么她的意义，远不止于“某几件作品”或“某段传奇人生”。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Group 12"/>
          <p:cNvGrpSpPr/>
          <p:nvPr/>
        </p:nvGrpSpPr>
        <p:grpSpPr>
          <a:xfrm>
            <a:off x="7353300" y="457200"/>
            <a:ext cx="5044306" cy="5943600"/>
            <a:chOff x="7353300" y="457200"/>
            <a:chExt cx="5044306" cy="5943600"/>
          </a:xfrm>
        </p:grpSpPr>
        <p:sp>
          <p:nvSpPr>
            <p:cNvPr id="4" name="Rectangle 4"/>
            <p:cNvSpPr/>
            <p:nvPr/>
          </p:nvSpPr>
          <p:spPr>
            <a:xfrm>
              <a:off x="7353300" y="457200"/>
              <a:ext cx="4381500" cy="5943600"/>
            </a:xfrm>
            <a:prstGeom prst="rect">
              <a:avLst/>
            </a:prstGeom>
            <a:solidFill>
              <a:srgbClr val="EFE7DA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500" y="876300"/>
              <a:ext cx="3429000" cy="4114800"/>
            </a:xfrm>
            <a:prstGeom prst="rect">
              <a:avLst/>
            </a:prstGeom>
          </p:spPr>
        </p:pic>
        <p:sp>
          <p:nvSpPr>
            <p:cNvPr id="6" name="Rectangle 6"/>
            <p:cNvSpPr/>
            <p:nvPr/>
          </p:nvSpPr>
          <p:spPr>
            <a:xfrm>
              <a:off x="7810500" y="876300"/>
              <a:ext cx="3429000" cy="4114800"/>
            </a:xfrm>
            <a:prstGeom prst="rect">
              <a:avLst/>
            </a:prstGeom>
            <a:solidFill>
              <a:srgbClr val="F6F1E8">
                <a:alpha val="800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" name="Imag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20050" y="4476750"/>
              <a:ext cx="1123950" cy="1123950"/>
            </a:xfrm>
            <a:prstGeom prst="rect">
              <a:avLst/>
            </a:prstGeom>
          </p:spPr>
        </p:pic>
        <p:sp>
          <p:nvSpPr>
            <p:cNvPr id="8" name="Rectangle 8"/>
            <p:cNvSpPr/>
            <p:nvPr/>
          </p:nvSpPr>
          <p:spPr>
            <a:xfrm>
              <a:off x="9429750" y="4476750"/>
              <a:ext cx="1524000" cy="1123950"/>
            </a:xfrm>
            <a:prstGeom prst="rect">
              <a:avLst/>
            </a:prstGeom>
            <a:solidFill>
              <a:srgbClr val="F6F1E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9563938" y="4663440"/>
              <a:ext cx="2833668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A44A3F"/>
                  </a:solidFill>
                  <a:latin typeface="SimSun"/>
                  <a:ea typeface="SimSun"/>
                  <a:cs typeface="SimSun"/>
                </a:rPr>
                <a:t>“我还有好多事要做呢”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9605010" y="5033010"/>
              <a:ext cx="108204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这不是修辞，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9605010" y="5280660"/>
              <a:ext cx="248412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而是她对职业使命的真实表述。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86765" y="639128"/>
            <a:ext cx="6161722" cy="5535453"/>
            <a:chOff x="786765" y="639128"/>
            <a:chExt cx="6161722" cy="5535453"/>
          </a:xfrm>
        </p:grpSpPr>
        <p:sp>
          <p:nvSpPr>
            <p:cNvPr id="13" name="TextBox 13"/>
            <p:cNvSpPr txBox="1"/>
            <p:nvPr/>
          </p:nvSpPr>
          <p:spPr>
            <a:xfrm>
              <a:off x="786765" y="639128"/>
              <a:ext cx="3975259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她如何穿过战火与病痛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05815" y="1067752"/>
              <a:ext cx="324707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她不是被动承受者，而是持续行动的专业实践者</a:t>
              </a:r>
            </a:p>
          </p:txBody>
        </p:sp>
        <p:sp>
          <p:nvSpPr>
            <p:cNvPr id="15" name="Line 15"/>
            <p:cNvSpPr/>
            <p:nvPr/>
          </p:nvSpPr>
          <p:spPr>
            <a:xfrm>
              <a:off x="819150" y="1333500"/>
              <a:ext cx="5962650" cy="9525"/>
            </a:xfrm>
            <a:custGeom>
              <a:avLst/>
              <a:gdLst/>
              <a:ahLst/>
              <a:cxnLst/>
              <a:rect l="l" t="t" r="r" b="b"/>
              <a:pathLst>
                <a:path w="5962650" h="9525">
                  <a:moveTo>
                    <a:pt x="0" y="0"/>
                  </a:moveTo>
                  <a:lnTo>
                    <a:pt x="5962650" y="0"/>
                  </a:lnTo>
                </a:path>
              </a:pathLst>
            </a:custGeom>
            <a:noFill/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96290" y="1977390"/>
              <a:ext cx="4213841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A44A3F"/>
                  </a:solidFill>
                  <a:latin typeface="Arial"/>
                  <a:ea typeface="Microsoft YaHei"/>
                  <a:cs typeface="Arial"/>
                </a:rPr>
                <a:t>实地考察，不是陪伴性质的“同行”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802005" y="2378392"/>
              <a:ext cx="555498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她翻山涉水、测绘记录，和梁思成一起进入最艰难的调查现场。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96290" y="3044190"/>
              <a:ext cx="4462272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A44A3F"/>
                  </a:solidFill>
                  <a:latin typeface="Arial"/>
                  <a:ea typeface="Microsoft YaHei"/>
                  <a:cs typeface="Arial"/>
                </a:rPr>
                <a:t>病痛与流亡，没有中断她的学术工作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802005" y="3445192"/>
              <a:ext cx="594931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肺病、战乱、迁徙与家庭压力并行，但她仍继续写作、研究、教学。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96290" y="4110990"/>
              <a:ext cx="3661772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A44A3F"/>
                  </a:solidFill>
                  <a:latin typeface="Arial"/>
                  <a:ea typeface="Microsoft YaHei"/>
                  <a:cs typeface="Arial"/>
                </a:rPr>
                <a:t>她的“强”，来自明确的事业感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02005" y="4511992"/>
              <a:ext cx="6146482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她把个人生命压进中国建筑学术奠基的历史时刻，这才是其精神内核。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842320" y="5366685"/>
              <a:ext cx="163051" cy="141940"/>
            </a:xfrm>
            <a:custGeom>
              <a:avLst/>
              <a:gdLst/>
              <a:ahLst/>
              <a:cxnLst/>
              <a:rect l="l" t="t" r="r" b="b"/>
              <a:pathLst>
                <a:path w="163051" h="141940">
                  <a:moveTo>
                    <a:pt x="147089" y="77084"/>
                  </a:moveTo>
                  <a:lnTo>
                    <a:pt x="81605" y="141940"/>
                  </a:lnTo>
                  <a:lnTo>
                    <a:pt x="16120" y="77084"/>
                  </a:lnTo>
                  <a:cubicBezTo>
                    <a:pt x="4344" y="65625"/>
                    <a:pt x="0" y="48525"/>
                    <a:pt x="4879" y="32835"/>
                  </a:cubicBezTo>
                  <a:cubicBezTo>
                    <a:pt x="9757" y="17144"/>
                    <a:pt x="23032" y="5522"/>
                    <a:pt x="39230" y="2761"/>
                  </a:cubicBezTo>
                  <a:cubicBezTo>
                    <a:pt x="55427" y="0"/>
                    <a:pt x="71803" y="6567"/>
                    <a:pt x="81605" y="19755"/>
                  </a:cubicBezTo>
                  <a:cubicBezTo>
                    <a:pt x="91447" y="6665"/>
                    <a:pt x="107788" y="185"/>
                    <a:pt x="123927" y="2972"/>
                  </a:cubicBezTo>
                  <a:cubicBezTo>
                    <a:pt x="140065" y="5759"/>
                    <a:pt x="153287" y="17344"/>
                    <a:pt x="158169" y="32977"/>
                  </a:cubicBezTo>
                  <a:cubicBezTo>
                    <a:pt x="163051" y="48610"/>
                    <a:pt x="158773" y="65660"/>
                    <a:pt x="147089" y="77137"/>
                  </a:cubicBezTo>
                </a:path>
              </a:pathLst>
            </a:custGeom>
            <a:noFill/>
            <a:ln w="9525">
              <a:solidFill>
                <a:srgbClr val="A44A3F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125855" y="5359718"/>
              <a:ext cx="5180362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她不是“传奇故事中的女性”，而是主动塑造历史进程的人。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08672" y="60069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08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/>
          <p:nvPr/>
        </p:nvSpPr>
        <p:spPr>
          <a:xfrm>
            <a:off x="457200" y="457200"/>
            <a:ext cx="11277600" cy="5943600"/>
          </a:xfrm>
          <a:prstGeom prst="rect">
            <a:avLst/>
          </a:prstGeom>
          <a:noFill/>
          <a:ln w="14288">
            <a:solidFill>
              <a:srgbClr val="D8CBB8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6"/>
          <p:cNvGrpSpPr/>
          <p:nvPr/>
        </p:nvGrpSpPr>
        <p:grpSpPr>
          <a:xfrm>
            <a:off x="1181100" y="1009650"/>
            <a:ext cx="3619500" cy="4838700"/>
            <a:chOff x="1181100" y="1009650"/>
            <a:chExt cx="3619500" cy="4838700"/>
          </a:xfrm>
        </p:grpSpPr>
        <p:sp>
          <p:nvSpPr>
            <p:cNvPr id="4" name="Rectangle 4"/>
            <p:cNvSpPr/>
            <p:nvPr/>
          </p:nvSpPr>
          <p:spPr>
            <a:xfrm>
              <a:off x="1181100" y="1009650"/>
              <a:ext cx="3619500" cy="4838700"/>
            </a:xfrm>
            <a:prstGeom prst="rect">
              <a:avLst/>
            </a:prstGeom>
            <a:solidFill>
              <a:srgbClr val="EFE7DA"/>
            </a:solidFill>
            <a:ln w="14288">
              <a:solidFill>
                <a:srgbClr val="D8CBB8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1100" y="1009650"/>
              <a:ext cx="3619500" cy="4838700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5535930" y="1286828"/>
            <a:ext cx="5552789" cy="4887753"/>
            <a:chOff x="5535930" y="1286828"/>
            <a:chExt cx="5552789" cy="4887753"/>
          </a:xfrm>
        </p:grpSpPr>
        <p:sp>
          <p:nvSpPr>
            <p:cNvPr id="7" name="TextBox 7"/>
            <p:cNvSpPr txBox="1"/>
            <p:nvPr/>
          </p:nvSpPr>
          <p:spPr>
            <a:xfrm>
              <a:off x="5549265" y="1286828"/>
              <a:ext cx="5539454" cy="518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550" b="1" dirty="0">
                  <a:solidFill>
                    <a:srgbClr val="1F1B16"/>
                  </a:solidFill>
                  <a:latin typeface="SimSun"/>
                  <a:ea typeface="SimSun"/>
                  <a:cs typeface="SimSun"/>
                </a:rPr>
                <a:t>墓碑上的七个字，已经足够准确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5535930" y="1687830"/>
              <a:ext cx="3955923" cy="7315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solidFill>
                    <a:srgbClr val="A44A3F"/>
                  </a:solidFill>
                  <a:latin typeface="SimSun"/>
                  <a:ea typeface="SimSun"/>
                  <a:cs typeface="SimSun"/>
                </a:rPr>
                <a:t>建筑师林徽因墓</a:t>
              </a:r>
            </a:p>
          </p:txBody>
        </p:sp>
        <p:sp>
          <p:nvSpPr>
            <p:cNvPr id="9" name="Line 9"/>
            <p:cNvSpPr/>
            <p:nvPr/>
          </p:nvSpPr>
          <p:spPr>
            <a:xfrm>
              <a:off x="5581650" y="2305050"/>
              <a:ext cx="3086100" cy="9525"/>
            </a:xfrm>
            <a:custGeom>
              <a:avLst/>
              <a:gdLst/>
              <a:ahLst/>
              <a:cxnLst/>
              <a:rect l="l" t="t" r="r" b="b"/>
              <a:pathLst>
                <a:path w="3086100" h="9525">
                  <a:moveTo>
                    <a:pt x="0" y="0"/>
                  </a:moveTo>
                  <a:lnTo>
                    <a:pt x="3086100" y="0"/>
                  </a:lnTo>
                </a:path>
              </a:pathLst>
            </a:custGeom>
            <a:noFill/>
            <a:ln w="28575">
              <a:solidFill>
                <a:srgbClr val="B6915E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562600" y="2847975"/>
              <a:ext cx="3543300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重新认识她，不是从传奇回到八卦，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5562600" y="3152775"/>
              <a:ext cx="2228850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而是从八卦回到专业。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5562600" y="3762375"/>
              <a:ext cx="420052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她是中国第一代建筑学人中的关键建构者，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5562600" y="4067175"/>
              <a:ext cx="507682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1F1B16"/>
                  </a:solidFill>
                  <a:latin typeface="Arial"/>
                  <a:ea typeface="Microsoft YaHei"/>
                  <a:cs typeface="Arial"/>
                </a:rPr>
                <a:t>留下的不只是作品，更是理解中国建筑的一套语言。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5610225" y="4943475"/>
              <a:ext cx="171450" cy="180975"/>
              <a:chOff x="5610225" y="4943475"/>
              <a:chExt cx="171450" cy="180975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5657850" y="4943475"/>
                <a:ext cx="76200" cy="142875"/>
              </a:xfrm>
              <a:custGeom>
                <a:avLst/>
                <a:gdLst/>
                <a:ahLst/>
                <a:cxnLst/>
                <a:rect l="l" t="t" r="r" b="b"/>
                <a:pathLst>
                  <a:path w="76200" h="142875">
                    <a:moveTo>
                      <a:pt x="0" y="142875"/>
                    </a:moveTo>
                    <a:lnTo>
                      <a:pt x="19050" y="19050"/>
                    </a:lnTo>
                    <a:lnTo>
                      <a:pt x="38100" y="0"/>
                    </a:lnTo>
                    <a:lnTo>
                      <a:pt x="57150" y="19050"/>
                    </a:lnTo>
                    <a:lnTo>
                      <a:pt x="76200" y="142875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/>
              <p:nvPr/>
            </p:nvSpPr>
            <p:spPr>
              <a:xfrm>
                <a:off x="5629275" y="5086350"/>
                <a:ext cx="133350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33350" h="28575">
                    <a:moveTo>
                      <a:pt x="0" y="28575"/>
                    </a:moveTo>
                    <a:lnTo>
                      <a:pt x="0" y="0"/>
                    </a:lnTo>
                    <a:lnTo>
                      <a:pt x="133350" y="0"/>
                    </a:lnTo>
                    <a:lnTo>
                      <a:pt x="133350" y="28575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>
              <a:xfrm>
                <a:off x="5610225" y="5114925"/>
                <a:ext cx="17145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9525">
                    <a:moveTo>
                      <a:pt x="0" y="0"/>
                    </a:moveTo>
                    <a:lnTo>
                      <a:pt x="171450" y="0"/>
                    </a:lnTo>
                  </a:path>
                </a:pathLst>
              </a:custGeom>
              <a:noFill/>
              <a:ln w="9525">
                <a:solidFill>
                  <a:srgbClr val="A44A3F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TextBox 18"/>
            <p:cNvSpPr txBox="1"/>
            <p:nvPr/>
          </p:nvSpPr>
          <p:spPr>
            <a:xfrm>
              <a:off x="5907405" y="4950142"/>
              <a:ext cx="358330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6A6258"/>
                  </a:solidFill>
                  <a:latin typeface="Arial"/>
                  <a:ea typeface="Microsoft YaHei"/>
                  <a:cs typeface="Arial"/>
                </a:rPr>
                <a:t>当称谓被校正，历史位置也随之被校正。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5571172" y="6006941"/>
              <a:ext cx="153495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825" dirty="0">
                  <a:solidFill>
                    <a:srgbClr val="978C7E"/>
                  </a:solidFill>
                  <a:latin typeface="Arial"/>
                  <a:ea typeface="Microsoft YaHei"/>
                  <a:cs typeface="Arial"/>
                </a:rPr>
                <a:t>09</a:t>
              </a:r>
            </a:p>
          </p:txBody>
        </p:sp>
      </p:grp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2519</Words>
  <Application>Microsoft Macintosh PowerPoint</Application>
  <PresentationFormat>宽屏</PresentationFormat>
  <Paragraphs>247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SimSun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雨果 何</cp:lastModifiedBy>
  <cp:revision>4</cp:revision>
  <dcterms:created xsi:type="dcterms:W3CDTF">2013-01-27T09:14:16Z</dcterms:created>
  <dcterms:modified xsi:type="dcterms:W3CDTF">2026-04-22T11:40:19Z</dcterms:modified>
  <cp:category/>
</cp:coreProperties>
</file>