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png" ContentType="image/png"/>
  <Default Extension="jp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notesSlides/_rels/notesSlide1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.xml"/>
</Relationships>
</file>

<file path=ppt/notesSlides/_rels/notesSlide10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0.xml"/>
</Relationships>
</file>

<file path=ppt/notesSlides/_rels/notesSlide11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1.xml"/>
</Relationships>
</file>

<file path=ppt/notesSlides/_rels/notesSlide12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2.xml"/>
</Relationships>
</file>

<file path=ppt/notesSlides/_rels/notesSlide2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2.xml"/>
</Relationships>
</file>

<file path=ppt/notesSlides/_rels/notesSlide3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3.xml"/>
</Relationships>
</file>

<file path=ppt/notesSlides/_rels/notesSlide4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4.xml"/>
</Relationships>
</file>

<file path=ppt/notesSlides/_rels/notesSlide5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5.xml"/>
</Relationships>
</file>

<file path=ppt/notesSlides/_rels/notesSlide6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6.xml"/>
</Relationships>
</file>

<file path=ppt/notesSlides/_rels/notesSlide7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7.xml"/>
</Relationships>
</file>

<file path=ppt/notesSlides/_rels/notesSlide8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8.xml"/>
</Relationships>
</file>

<file path=ppt/notesSlides/_rels/notesSlide9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9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大家好，欢迎来到今天的分享。2026年，家居设计迎来了一场深刻的转变——从追逐"网红风"的视觉符号，回归到对人本身的关怀。今天我们将一起探索色彩、材质与纹理如何塑造空间的高级感。</a:t>
            </a:r>
          </a:p>
          <a:p>
            <a:endParaRPr lang="zh-CN" dirty="0"/>
          </a:p>
          <a:p>
            <a:r>
              <a:rPr lang="zh-CN" dirty="0"/>
              <a:t>要点：① 2026家居趋势主题引入 ② 从视觉堆砌到人本回归 ③ 三大核心元素预告</a:t>
            </a:r>
          </a:p>
          <a:p>
            <a:r>
              <a:rPr lang="zh-CN" dirty="0"/>
              <a:t>时长：1 分钟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最后一种值得关注的风格，代表了一种全新的价值观。</a:t>
            </a:r>
          </a:p>
          <a:p>
            <a:endParaRPr lang="zh-CN" dirty="0"/>
          </a:p>
          <a:p>
            <a:r>
              <a:rPr lang="zh-CN" dirty="0"/>
              <a:t>2026年的"奢华"正在被重新定义。它不再是昂贵材料的堆砌，而是一种对地球友好、经得起时间考验的"可持续奢华"。 [停顿] 环保饰面材料、最大化利用自然光照、再生木材、软木、黄麻纤维……真正的奢华，正从"炫耀性消费"转向"负责任的审美"。在这样的空间里，我们体验的不只是美，更是一种与世界和谐共存的生活哲学。</a:t>
            </a:r>
          </a:p>
          <a:p>
            <a:endParaRPr lang="zh-CN" dirty="0"/>
          </a:p>
          <a:p>
            <a:r>
              <a:rPr lang="zh-CN" dirty="0"/>
              <a:t>要点：① 奢华的重新定义 ② 可持续材料的创新应用 ③ 从炫耀到负责任的审美转变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如果大家想更深入地了解今天分享的这些内容，我强烈推荐一本书。</a:t>
            </a:r>
          </a:p>
          <a:p>
            <a:endParaRPr lang="zh-CN" dirty="0"/>
          </a:p>
          <a:p>
            <a:r>
              <a:rPr lang="zh-CN" dirty="0"/>
              <a:t>《空间的高级感——设计师的色彩、材质、纹理搭配指南》，作者宋文雯老师是清华大学色彩研究所的常务副所长。她创新性地将工业设计领域的CMF概念引入室内设计，构建了我们今天讲的CMT体系。全书分为色彩篇、材料篇、纹理篇和综合篇，是一套"可拆解、可复制、可验证"的空间美学体系。无论你是专业设计师还是即将装修的业主，都能从中获得实用的指导。</a:t>
            </a:r>
          </a:p>
          <a:p>
            <a:endParaRPr lang="zh-CN" dirty="0"/>
          </a:p>
          <a:p>
            <a:r>
              <a:rPr lang="zh-CN" dirty="0"/>
              <a:t>要点：① 书籍核心信息 ② 作者专业背景 ③ 四大内容板块 ④ 适合人群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让我们回到今天分享的起点。</a:t>
            </a:r>
          </a:p>
          <a:p>
            <a:endParaRPr lang="zh-CN" dirty="0"/>
          </a:p>
          <a:p>
            <a:r>
              <a:rPr lang="zh-CN" dirty="0"/>
              <a:t>2026年的家居趋势，归根到底是让家回归"人的尺度"。色彩是情绪的魔法师，材质是触手可及的语言，纹理是空间灵魂的细节——三者的精妙共鸣，构成了空间的高级感。 [停顿] 希望今天的分享能给大家带来启发。记住，高级感的空间不一定昂贵，但一定有颜值，更有温度与情感。谢谢大家！</a:t>
            </a:r>
          </a:p>
          <a:p>
            <a:endParaRPr lang="zh-CN" dirty="0"/>
          </a:p>
          <a:p>
            <a:r>
              <a:rPr lang="zh-CN" dirty="0"/>
              <a:t>要点：① 三大元素回顾 ② 高级感的本质 ③ 温度与情感的核心价值</a:t>
            </a:r>
          </a:p>
          <a:p>
            <a:r>
              <a:rPr lang="zh-CN" dirty="0"/>
              <a:t>时长：1 分钟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在正式展开之前，让我们先回顾一下背景。</a:t>
            </a:r>
          </a:p>
          <a:p>
            <a:endParaRPr lang="zh-CN" dirty="0"/>
          </a:p>
          <a:p>
            <a:r>
              <a:rPr lang="zh-CN" dirty="0"/>
              <a:t>过去几年，我们见惯了各种家居"网红风"的迅速更迭——今天流行这个，明天又换成那个。但到了2026年，一个更深层的变化正在发生。设计师们开始重新思考：什么才是真正让人舒适的空间？答案不在于堆砌视觉符号，而在于色彩、材质和纹理的精妙搭配。 [停顿] 正如一位设计师所说："这样的家，有颜值，更有温度与情感。"</a:t>
            </a:r>
          </a:p>
          <a:p>
            <a:endParaRPr lang="zh-CN" dirty="0"/>
          </a:p>
          <a:p>
            <a:r>
              <a:rPr lang="zh-CN" dirty="0"/>
              <a:t>要点：① 网红风更迭的背景 ② 2026年的转变方向 ③ 高级感=色彩+材质+纹理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那我们就从第一个元素——色彩说起。</a:t>
            </a:r>
          </a:p>
          <a:p>
            <a:endParaRPr lang="zh-CN" dirty="0"/>
          </a:p>
          <a:p>
            <a:r>
              <a:rPr lang="zh-CN" dirty="0"/>
              <a:t>色彩是空间给人的第一印象，它就像一位"情绪魔法师"。你走进一个房间，第一个感受到的不是家具的品牌、材料的价格，而是整个空间的色彩氛围。暖色调让你觉得被温柔地包裹着，冷色调则让同样的面积显得更加开阔。 [停顿] 不同的色彩还会触发不同的心理反应——灰绿色让人平静专注，温暖的咖色营造阳光包裹的舒适感，而少量的跳色点缀，则能赋予空间独特的个性。</a:t>
            </a:r>
          </a:p>
          <a:p>
            <a:endParaRPr lang="zh-CN" dirty="0"/>
          </a:p>
          <a:p>
            <a:r>
              <a:rPr lang="zh-CN" dirty="0"/>
              <a:t>要点：① 色彩是第一印象 ② 暖色/冷色的空间效果差异 ③ 色彩的心理反应机制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为了更直观地理解色彩的力量，我们来看两个对比案例。</a:t>
            </a:r>
          </a:p>
          <a:p>
            <a:endParaRPr lang="zh-CN" dirty="0"/>
          </a:p>
          <a:p>
            <a:r>
              <a:rPr lang="zh-CN" dirty="0"/>
              <a:t>左边这个空间采用了浅色调墙面，可以看到它增大了自然光的反射区域，让整个房间显得非常宽敞明亮。右边则选择了饱和度较高的颜色，同样的面积却给人紧凑、小巧的感觉。 [停顿] 这就是色彩的魔力——同一个空间，仅仅改变色彩，就能带来截然不同的感受。这也是为什么专业设计师在动手之前，总会先确定整体的色彩基调。</a:t>
            </a:r>
          </a:p>
          <a:p>
            <a:endParaRPr lang="zh-CN" dirty="0"/>
          </a:p>
          <a:p>
            <a:r>
              <a:rPr lang="zh-CN" dirty="0"/>
              <a:t>要点：① 浅色调=宽敞效果 ② 高饱和度=紧凑效果 ③ 色彩选择先于其他设计决策</a:t>
            </a:r>
          </a:p>
          <a:p>
            <a:r>
              <a:rPr lang="zh-CN" dirty="0"/>
              <a:t>时长：1 分钟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说完色彩，我们来看第二个元素——材质。</a:t>
            </a:r>
          </a:p>
          <a:p>
            <a:endParaRPr lang="zh-CN" dirty="0"/>
          </a:p>
          <a:p>
            <a:r>
              <a:rPr lang="zh-CN" dirty="0"/>
              <a:t>很多人在装修时容易只看重视觉效果，却忽略了材质的重要性。其实，材料是色彩搭配的物理基础。当你走进一个房间，脚下的地板、眼前的墙面、头顶的天花板……都在用各自的"材质语言"和你对话。亚光的原木地板散发质朴与温暖，柔软的手工编织物传递慵懒与松弛。 [停顿] 还有一点很多人会忽略——光，本身也是一种材质。不同材质在光线照射下会呈现截然不同的质感。所以赋予空间高级感，不一定要依赖昂贵的材料，巧妙的照明和光影搭配就能让材质焕发新生。</a:t>
            </a:r>
          </a:p>
          <a:p>
            <a:endParaRPr lang="zh-CN" dirty="0"/>
          </a:p>
          <a:p>
            <a:r>
              <a:rPr lang="zh-CN" dirty="0"/>
              <a:t>要点：① 材质是色彩的物理基础 ② 不同材质传递不同情感 ③ 光也是材质 ④ 不依赖昂贵材料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第三个元素是纹理——它往往被认为是最容易被忽视的，但也是最有灵魂的。</a:t>
            </a:r>
          </a:p>
          <a:p>
            <a:endParaRPr lang="zh-CN" dirty="0"/>
          </a:p>
          <a:p>
            <a:r>
              <a:rPr lang="zh-CN" dirty="0"/>
              <a:t>纹理就像空间的"指纹"，赋予了每个空间独一无二的辨识度。我们可以从两个维度来理解它：触觉纹理和视觉纹理。触觉纹理是你能直接感知的——赤脚踩在羊毛地毯上的柔软温暖，手指轻抚粗陶花瓶的凹凸肌理。 [停顿] 而视觉纹理则更微妙——当你看到一幅细腻图案的壁纸时，即便没有触摸，你的眼睛也能"感受"到它的肌理。这两种纹理共同为空间注入了灵魂。</a:t>
            </a:r>
          </a:p>
          <a:p>
            <a:endParaRPr lang="zh-CN" dirty="0"/>
          </a:p>
          <a:p>
            <a:r>
              <a:rPr lang="zh-CN" dirty="0"/>
              <a:t>要点：① 纹理=空间的指纹 ② 触觉纹理的直接感知 ③ 视觉纹理的想象与感受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了解了色彩、材质、纹理各自的力量之后，一个关键问题来了：如何将这三者有机融合？</a:t>
            </a:r>
          </a:p>
          <a:p>
            <a:endParaRPr lang="zh-CN" dirty="0"/>
          </a:p>
          <a:p>
            <a:r>
              <a:rPr lang="zh-CN" dirty="0"/>
              <a:t>这就引出了今天的核心方法论——CMT体系，即 Colour、Material、Texture 的整合应用。它不是三者的简单叠加，而是一种系统性的编织。 [停顿] 在物理层面，它传递光滑与粗糙、透明与不透明、高光与亚光的触感差异。在心理层面，它唤起手工感或工业感、简朴或奢华、安慰或刺激等丰富的情感联想。就像一位音乐家指挥着交响乐团，让色彩、材质、纹理在空间中和谐共鸣。右边这两个案例就展示了CMT体系的实际应用效果。</a:t>
            </a:r>
          </a:p>
          <a:p>
            <a:endParaRPr lang="zh-CN" dirty="0"/>
          </a:p>
          <a:p>
            <a:r>
              <a:rPr lang="zh-CN" dirty="0"/>
              <a:t>要点：① CMT=色彩+材质+纹理的系统 ② 物理层与心理层的双重感知 ③ 系统性编织而非简单叠加</a:t>
            </a:r>
          </a:p>
          <a:p>
            <a:r>
              <a:rPr lang="zh-CN" dirty="0"/>
              <a:t>时长：2 分钟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有了CMT体系的框架，我们来看看2026年最受欢迎的几种风格是如何运用它的。</a:t>
            </a:r>
          </a:p>
          <a:p>
            <a:endParaRPr lang="zh-CN" dirty="0"/>
          </a:p>
          <a:p>
            <a:r>
              <a:rPr lang="zh-CN" dirty="0"/>
              <a:t>首先是奶油风。它在2026年依然很流行，但正在经历一场深刻的"进化"。以前的奶油风是公式化的——米白色墙面加原木家具，千篇一律。现在则走向了更细腻的表达。 [停顿] 真正高级的奶油风，需要在三个层面同时做文章：颜色基底用奶油色、燕麦色铺陈；材质上加入羊毛、亚麻等质感软装；纹理上保留天然结疤的原木、手工拉坯的陶瓷灯……这些细节的层层叠加，让它真正成为一个可触摸、可感知的治愈空间。</a:t>
            </a:r>
          </a:p>
          <a:p>
            <a:endParaRPr lang="zh-CN" dirty="0"/>
          </a:p>
          <a:p>
            <a:r>
              <a:rPr lang="zh-CN" dirty="0"/>
              <a:t>要点：① 奶油风从公式化到细腻 ② 颜色+材质+纹理三层发力 ③ 治愈空间=可触摸+可感知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[过渡] 接下来是两种看似不同、但有着共同内核的风格。</a:t>
            </a:r>
          </a:p>
          <a:p>
            <a:endParaRPr lang="zh-CN" dirty="0"/>
          </a:p>
          <a:p>
            <a:r>
              <a:rPr lang="zh-CN" dirty="0"/>
              <a:t>波西米亚风的魅力在于它的自由——大胆的色彩、手工编织的挂毯、民族风的靠垫、带流苏的窗帘……不同纹理之间的碰撞与融合，创造出"有层次的不羁感"。自由，却绝不凌乱。 [停顿] 而怀旧复古风格则用另一种方式打动人心——风化的木材、略带锈迹的熟铁、岁月打磨的柳编……这些带有使用痕迹的材质，本身就是故事的载体。它让家成为安放记忆的容器。两种风格的共同点是什么？是对真实与情感的深切渴望。</a:t>
            </a:r>
          </a:p>
          <a:p>
            <a:endParaRPr lang="zh-CN" dirty="0"/>
          </a:p>
          <a:p>
            <a:r>
              <a:rPr lang="zh-CN" dirty="0"/>
              <a:t>要点：① 波西米亚=自由不羁的纹理碰撞 ② 怀旧复古=时间感的材质载体 ③ 共同内核：对真实的渴望</a:t>
            </a:r>
          </a:p>
          <a:p>
            <a:r>
              <a:rPr lang="zh-CN" dirty="0"/>
              <a:t>时长：1.5 分钟</a:t>
            </a:r>
          </a:p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1_img1.png"/>
  <Relationship Id="rId3" Type="http://schemas.openxmlformats.org/officeDocument/2006/relationships/notesSlide" Target="../notesSlides/notesSlide1.xml"/>
</Relationships>
</file>

<file path=ppt/slides/_rels/slide1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10_img1.png"/>
  <Relationship Id="rId3" Type="http://schemas.openxmlformats.org/officeDocument/2006/relationships/notesSlide" Target="../notesSlides/notesSlide10.xml"/>
</Relationships>
</file>

<file path=ppt/slides/_rels/slide1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11_img1.png"/>
  <Relationship Id="rId3" Type="http://schemas.openxmlformats.org/officeDocument/2006/relationships/image" Target="../media/s11_img2.png"/>
  <Relationship Id="rId4" Type="http://schemas.openxmlformats.org/officeDocument/2006/relationships/image" Target="../media/s11_img3.png"/>
  <Relationship Id="rId5" Type="http://schemas.openxmlformats.org/officeDocument/2006/relationships/image" Target="../media/s11_img4.png"/>
  <Relationship Id="rId6" Type="http://schemas.openxmlformats.org/officeDocument/2006/relationships/notesSlide" Target="../notesSlides/notesSlide11.xml"/>
</Relationships>
</file>

<file path=ppt/slides/_rels/slide1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12_img1.png"/>
  <Relationship Id="rId3" Type="http://schemas.openxmlformats.org/officeDocument/2006/relationships/image" Target="../media/s12_img2.png"/>
  <Relationship Id="rId4" Type="http://schemas.openxmlformats.org/officeDocument/2006/relationships/notesSlide" Target="../notesSlides/notesSlide12.xml"/>
</Relationships>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2_img1.png"/>
  <Relationship Id="rId3" Type="http://schemas.openxmlformats.org/officeDocument/2006/relationships/notesSlide" Target="../notesSlides/notesSlide2.xml"/>
</Relationships>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3_img1.png"/>
  <Relationship Id="rId3" Type="http://schemas.openxmlformats.org/officeDocument/2006/relationships/image" Target="../media/s3_img2.png"/>
  <Relationship Id="rId4" Type="http://schemas.openxmlformats.org/officeDocument/2006/relationships/notesSlide" Target="../notesSlides/notesSlide3.xml"/>
</Relationships>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4_img1.png"/>
  <Relationship Id="rId3" Type="http://schemas.openxmlformats.org/officeDocument/2006/relationships/image" Target="../media/s4_img2.png"/>
  <Relationship Id="rId4" Type="http://schemas.openxmlformats.org/officeDocument/2006/relationships/notesSlide" Target="../notesSlides/notesSlide4.xml"/>
</Relationships>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5_img1.png"/>
  <Relationship Id="rId3" Type="http://schemas.openxmlformats.org/officeDocument/2006/relationships/image" Target="../media/s5_img2.png"/>
  <Relationship Id="rId4" Type="http://schemas.openxmlformats.org/officeDocument/2006/relationships/notesSlide" Target="../notesSlides/notesSlide5.xml"/>
</Relationships>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6_img1.png"/>
  <Relationship Id="rId3" Type="http://schemas.openxmlformats.org/officeDocument/2006/relationships/image" Target="../media/s6_img2.png"/>
  <Relationship Id="rId4" Type="http://schemas.openxmlformats.org/officeDocument/2006/relationships/notesSlide" Target="../notesSlides/notesSlide6.xml"/>
</Relationships>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7_img1.png"/>
  <Relationship Id="rId3" Type="http://schemas.openxmlformats.org/officeDocument/2006/relationships/image" Target="../media/s7_img2.png"/>
  <Relationship Id="rId4" Type="http://schemas.openxmlformats.org/officeDocument/2006/relationships/notesSlide" Target="../notesSlides/notesSlide7.xml"/>
</Relationships>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8_img1.png"/>
  <Relationship Id="rId3" Type="http://schemas.openxmlformats.org/officeDocument/2006/relationships/notesSlide" Target="../notesSlides/notesSlide8.xml"/>
</Relationships>
</file>

<file path=ppt/slides/_rels/slide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9_img1.png"/>
  <Relationship Id="rId3" Type="http://schemas.openxmlformats.org/officeDocument/2006/relationships/image" Target="../media/s9_img2.png"/>
  <Relationship Id="rId4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pic>
        <p:nvPicPr>
          <p:cNvPr id="3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8"/>
            <a:ext cx="12192000" cy="6852285"/>
          </a:xfrm>
          <a:prstGeom prst="rect">
            <a:avLst/>
          </a:prstGeom>
        </p:spPr>
      </p:pic>
      <p:sp>
        <p:nvSpPr>
          <p:cNvPr id="4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A1714">
                  <a:alpha val="35000"/>
                </a:srgbClr>
              </a:gs>
              <a:gs pos="40000">
                <a:srgbClr val="1A1714">
                  <a:alpha val="15000"/>
                </a:srgbClr>
              </a:gs>
              <a:gs pos="65000">
                <a:srgbClr val="1A1714">
                  <a:alpha val="55000"/>
                </a:srgbClr>
              </a:gs>
              <a:gs pos="100000">
                <a:srgbClr val="1A1714">
                  <a:alpha val="92000"/>
                </a:srgbClr>
              </a:gs>
            </a:gsLst>
            <a:lin ang="5400000" scaled="1"/>
          </a:gradFill>
          <a:ln>
            <a:noFill/>
          </a:ln>
        </p:spPr>
      </p:sp>
      <p:sp>
        <p:nvSpPr>
          <p:cNvPr id="5" name="Freeform 5"/>
          <p:cNvSpPr/>
          <p:nvPr/>
        </p:nvSpPr>
        <p:spPr>
          <a:xfrm>
            <a:off x="762000" y="4000500"/>
            <a:ext cx="762000" cy="28575"/>
          </a:xfrm>
          <a:custGeom>
            <a:avLst/>
            <a:gdLst/>
            <a:ahLst/>
            <a:cxnLst/>
            <a:rect l="l" t="t" r="r" b="b"/>
            <a:pathLst>
              <a:path w="762000" h="28575">
                <a:moveTo>
                  <a:pt x="14288" y="0"/>
                </a:moveTo>
                <a:lnTo>
                  <a:pt x="747712" y="0"/>
                </a:lnTo>
                <a:cubicBezTo>
                  <a:pt x="755603" y="0"/>
                  <a:pt x="762000" y="6397"/>
                  <a:pt x="762000" y="14288"/>
                </a:cubicBezTo>
                <a:lnTo>
                  <a:pt x="762000" y="14288"/>
                </a:lnTo>
                <a:cubicBezTo>
                  <a:pt x="762000" y="22178"/>
                  <a:pt x="755603" y="28575"/>
                  <a:pt x="747712" y="28575"/>
                </a:cubicBezTo>
                <a:lnTo>
                  <a:pt x="14288" y="28575"/>
                </a:lnTo>
                <a:cubicBezTo>
                  <a:pt x="6397" y="28575"/>
                  <a:pt x="0" y="22178"/>
                  <a:pt x="0" y="14288"/>
                </a:cubicBezTo>
                <a:lnTo>
                  <a:pt x="0" y="14288"/>
                </a:lnTo>
                <a:cubicBezTo>
                  <a:pt x="0" y="6397"/>
                  <a:pt x="6397" y="0"/>
                  <a:pt x="14288" y="0"/>
                </a:cubicBezTo>
                <a:close/>
              </a:path>
            </a:pathLst>
          </a:custGeom>
          <a:gradFill>
            <a:gsLst>
              <a:gs pos="0">
                <a:srgbClr val="C4A882"/>
              </a:gs>
              <a:gs pos="100000">
                <a:srgbClr val="D4956A"/>
              </a:gs>
            </a:gsLst>
            <a:lin ang="0" scaled="1"/>
          </a:gradFill>
          <a:ln>
            <a:noFill/>
          </a:ln>
        </p:spPr>
      </p:sp>
      <p:grpSp>
        <p:nvGrpSpPr>
          <p:cNvPr id="9" name="Group 9"/>
          <p:cNvGrpSpPr/>
          <p:nvPr/>
        </p:nvGrpSpPr>
        <p:grpSpPr>
          <a:xfrm>
            <a:off x="693420" y="4179570"/>
            <a:ext cx="5519833" cy="1711642"/>
            <a:chOff x="693420" y="4179570"/>
            <a:chExt cx="5519833" cy="1711642"/>
          </a:xfrm>
        </p:grpSpPr>
        <p:sp>
          <p:nvSpPr>
            <p:cNvPr id="6" name="TextBox 6"/>
            <p:cNvSpPr txBox="1"/>
            <p:nvPr/>
          </p:nvSpPr>
          <p:spPr>
            <a:xfrm>
              <a:off x="693420" y="4179570"/>
              <a:ext cx="5519833" cy="1097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5400" b="1" dirty="0">
                  <a:solidFill>
                    <a:srgbClr val="E8E0D4"/>
                  </a:solidFill>
                  <a:effectLst>
                    <a:glow rad="57150">
                      <a:srgbClr val="C4A882">
                        <a:alpha val="30000"/>
                      </a:srgbClr>
                    </a:glow>
                  </a:effectLst>
                  <a:latin typeface="Georgia"/>
                  <a:ea typeface="SimSun"/>
                  <a:cs typeface="Georgia"/>
                </a:rPr>
                <a:t>2026 家居趋势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37235" y="5171122"/>
              <a:ext cx="2071592" cy="3962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950" dirty="0">
                  <a:solidFill>
                    <a:srgbClr val="C4A882"/>
                  </a:solidFill>
                  <a:latin typeface="Arial"/>
                  <a:ea typeface="Microsoft YaHei"/>
                  <a:cs typeface="Arial"/>
                </a:rPr>
                <a:t>回归"人的尺度"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44855" y="5616892"/>
              <a:ext cx="3603022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让色彩、材质与纹理塑造"空间的高级感"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49618" y="6257449"/>
            <a:ext cx="10692764" cy="198120"/>
            <a:chOff x="749618" y="6257449"/>
            <a:chExt cx="10692764" cy="198120"/>
          </a:xfrm>
        </p:grpSpPr>
        <p:sp>
          <p:nvSpPr>
            <p:cNvPr id="10" name="TextBox 10"/>
            <p:cNvSpPr txBox="1"/>
            <p:nvPr/>
          </p:nvSpPr>
          <p:spPr>
            <a:xfrm>
              <a:off x="749618" y="6257449"/>
              <a:ext cx="4659844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基于《空间的高级感——设计师的色彩、材质、纹理搭配指南》 · 宋文雯 著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1104340" y="6257449"/>
              <a:ext cx="338042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75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2026</a:t>
              </a:r>
            </a:p>
          </p:txBody>
        </p:sp>
      </p:grpSp>
      <p:sp>
        <p:nvSpPr>
          <p:cNvPr id="13" name="Rectangle 13"/>
          <p:cNvSpPr/>
          <p:nvPr/>
        </p:nvSpPr>
        <p:spPr>
          <a:xfrm>
            <a:off x="571500" y="3857625"/>
            <a:ext cx="19050" cy="476250"/>
          </a:xfrm>
          <a:prstGeom prst="rect">
            <a:avLst/>
          </a:prstGeom>
          <a:solidFill>
            <a:srgbClr val="C4A882">
              <a:alpha val="40000"/>
            </a:srgbClr>
          </a:solidFill>
          <a:ln>
            <a:noFill/>
          </a:ln>
        </p:spPr>
      </p:sp>
      <p:sp>
        <p:nvSpPr>
          <p:cNvPr id="14" name="Rectangle 14"/>
          <p:cNvSpPr/>
          <p:nvPr/>
        </p:nvSpPr>
        <p:spPr>
          <a:xfrm>
            <a:off x="11430000" y="571500"/>
            <a:ext cx="285750" cy="19050"/>
          </a:xfrm>
          <a:prstGeom prst="rect">
            <a:avLst/>
          </a:prstGeom>
          <a:solidFill>
            <a:srgbClr val="C4A882">
              <a:alpha val="20000"/>
            </a:srgbClr>
          </a:solidFill>
          <a:ln>
            <a:noFill/>
          </a:ln>
        </p:spPr>
      </p:sp>
      <p:sp>
        <p:nvSpPr>
          <p:cNvPr id="15" name="Rectangle 15"/>
          <p:cNvSpPr/>
          <p:nvPr/>
        </p:nvSpPr>
        <p:spPr>
          <a:xfrm>
            <a:off x="11601450" y="571500"/>
            <a:ext cx="19050" cy="285750"/>
          </a:xfrm>
          <a:prstGeom prst="rect">
            <a:avLst/>
          </a:prstGeom>
          <a:solidFill>
            <a:srgbClr val="C4A882">
              <a:alpha val="20000"/>
            </a:srgbClr>
          </a:solidFill>
          <a:ln>
            <a:noFill/>
          </a:ln>
        </p:spPr>
      </p:sp>
    </p:spTree>
  </p:cSld>
  <p:clrMapOvr>
    <a:masterClrMapping/>
  </p:clrMapOvr>
  <p:transition dur="4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7BA37B">
                  <a:alpha val="6000"/>
                </a:srgbClr>
              </a:gs>
              <a:gs pos="100000">
                <a:srgbClr val="7BA37B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pic>
        <p:nvPicPr>
          <p:cNvPr id="4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1762" y="0"/>
            <a:ext cx="5705475" cy="6858000"/>
          </a:xfrm>
          <a:prstGeom prst="rect">
            <a:avLst/>
          </a:prstGeom>
        </p:spPr>
      </p:pic>
      <p:sp>
        <p:nvSpPr>
          <p:cNvPr id="5" name="Rectangle 5"/>
          <p:cNvSpPr/>
          <p:nvPr/>
        </p:nvSpPr>
        <p:spPr>
          <a:xfrm>
            <a:off x="6477000" y="0"/>
            <a:ext cx="5715000" cy="6858000"/>
          </a:xfrm>
          <a:prstGeom prst="rect">
            <a:avLst/>
          </a:prstGeom>
          <a:gradFill>
            <a:gsLst>
              <a:gs pos="0">
                <a:srgbClr val="1A1714">
                  <a:alpha val="5000"/>
                </a:srgbClr>
              </a:gs>
              <a:gs pos="35000">
                <a:srgbClr val="1A1714">
                  <a:alpha val="50000"/>
                </a:srgbClr>
              </a:gs>
              <a:gs pos="100000">
                <a:srgbClr val="1A1714">
                  <a:alpha val="95000"/>
                </a:srgbClr>
              </a:gs>
            </a:gsLst>
            <a:lin ang="10800000" scaled="1"/>
          </a:gradFill>
          <a:ln>
            <a:noFill/>
          </a:ln>
        </p:spPr>
      </p:sp>
      <p:grpSp>
        <p:nvGrpSpPr>
          <p:cNvPr id="8" name="Group 8"/>
          <p:cNvGrpSpPr/>
          <p:nvPr/>
        </p:nvGrpSpPr>
        <p:grpSpPr>
          <a:xfrm>
            <a:off x="795144" y="1176338"/>
            <a:ext cx="1319882" cy="257174"/>
            <a:chOff x="795144" y="1176338"/>
            <a:chExt cx="1319882" cy="257174"/>
          </a:xfrm>
        </p:grpSpPr>
        <p:sp>
          <p:nvSpPr>
            <p:cNvPr id="6" name="Freeform 6"/>
            <p:cNvSpPr/>
            <p:nvPr/>
          </p:nvSpPr>
          <p:spPr>
            <a:xfrm>
              <a:off x="795144" y="1176338"/>
              <a:ext cx="200218" cy="211797"/>
            </a:xfrm>
            <a:custGeom>
              <a:avLst/>
              <a:gdLst/>
              <a:ahLst/>
              <a:cxnLst/>
              <a:rect l="l" t="t" r="r" b="b"/>
              <a:pathLst>
                <a:path w="200218" h="211797">
                  <a:moveTo>
                    <a:pt x="804" y="125882"/>
                  </a:moveTo>
                  <a:lnTo>
                    <a:pt x="604" y="124016"/>
                  </a:lnTo>
                  <a:lnTo>
                    <a:pt x="560" y="123538"/>
                  </a:lnTo>
                  <a:cubicBezTo>
                    <a:pt x="174" y="119401"/>
                    <a:pt x="0" y="115247"/>
                    <a:pt x="38" y="111092"/>
                  </a:cubicBezTo>
                  <a:cubicBezTo>
                    <a:pt x="238" y="41194"/>
                    <a:pt x="47710" y="0"/>
                    <a:pt x="144500" y="0"/>
                  </a:cubicBezTo>
                  <a:lnTo>
                    <a:pt x="189106" y="0"/>
                  </a:lnTo>
                  <a:cubicBezTo>
                    <a:pt x="195243" y="0"/>
                    <a:pt x="200218" y="4975"/>
                    <a:pt x="200218" y="11113"/>
                  </a:cubicBezTo>
                  <a:lnTo>
                    <a:pt x="200196" y="33971"/>
                  </a:lnTo>
                  <a:cubicBezTo>
                    <a:pt x="194662" y="130661"/>
                    <a:pt x="147523" y="177800"/>
                    <a:pt x="66868" y="177800"/>
                  </a:cubicBezTo>
                  <a:lnTo>
                    <a:pt x="37631" y="177800"/>
                  </a:lnTo>
                  <a:cubicBezTo>
                    <a:pt x="35720" y="185514"/>
                    <a:pt x="34327" y="193347"/>
                    <a:pt x="33464" y="201247"/>
                  </a:cubicBezTo>
                  <a:cubicBezTo>
                    <a:pt x="33027" y="205194"/>
                    <a:pt x="30518" y="208607"/>
                    <a:pt x="26882" y="210202"/>
                  </a:cubicBezTo>
                  <a:cubicBezTo>
                    <a:pt x="23246" y="211797"/>
                    <a:pt x="19036" y="211331"/>
                    <a:pt x="15837" y="208980"/>
                  </a:cubicBezTo>
                  <a:cubicBezTo>
                    <a:pt x="12637" y="206628"/>
                    <a:pt x="10936" y="202749"/>
                    <a:pt x="11372" y="198803"/>
                  </a:cubicBezTo>
                  <a:cubicBezTo>
                    <a:pt x="12661" y="187186"/>
                    <a:pt x="14810" y="176270"/>
                    <a:pt x="17818" y="166054"/>
                  </a:cubicBezTo>
                  <a:lnTo>
                    <a:pt x="16506" y="164432"/>
                  </a:lnTo>
                  <a:lnTo>
                    <a:pt x="14195" y="161320"/>
                  </a:lnTo>
                  <a:lnTo>
                    <a:pt x="12450" y="158775"/>
                  </a:lnTo>
                  <a:lnTo>
                    <a:pt x="10428" y="155519"/>
                  </a:lnTo>
                  <a:lnTo>
                    <a:pt x="9339" y="153619"/>
                  </a:lnTo>
                  <a:lnTo>
                    <a:pt x="8616" y="152263"/>
                  </a:lnTo>
                  <a:cubicBezTo>
                    <a:pt x="6851" y="148910"/>
                    <a:pt x="5375" y="145411"/>
                    <a:pt x="4205" y="141807"/>
                  </a:cubicBezTo>
                  <a:lnTo>
                    <a:pt x="3405" y="139173"/>
                  </a:lnTo>
                  <a:lnTo>
                    <a:pt x="2460" y="135539"/>
                  </a:lnTo>
                  <a:lnTo>
                    <a:pt x="1827" y="132561"/>
                  </a:lnTo>
                  <a:lnTo>
                    <a:pt x="1349" y="129872"/>
                  </a:lnTo>
                  <a:close/>
                  <a:moveTo>
                    <a:pt x="95694" y="78743"/>
                  </a:moveTo>
                  <a:cubicBezTo>
                    <a:pt x="64079" y="92800"/>
                    <a:pt x="41754" y="113525"/>
                    <a:pt x="27819" y="140784"/>
                  </a:cubicBezTo>
                  <a:cubicBezTo>
                    <a:pt x="28545" y="142266"/>
                    <a:pt x="29352" y="143748"/>
                    <a:pt x="30241" y="145229"/>
                  </a:cubicBezTo>
                  <a:lnTo>
                    <a:pt x="32297" y="148352"/>
                  </a:lnTo>
                  <a:lnTo>
                    <a:pt x="33075" y="149430"/>
                  </a:lnTo>
                  <a:cubicBezTo>
                    <a:pt x="33964" y="150645"/>
                    <a:pt x="34920" y="151863"/>
                    <a:pt x="35942" y="153086"/>
                  </a:cubicBezTo>
                  <a:lnTo>
                    <a:pt x="38131" y="155575"/>
                  </a:lnTo>
                  <a:lnTo>
                    <a:pt x="45343" y="155575"/>
                  </a:lnTo>
                  <a:cubicBezTo>
                    <a:pt x="56867" y="130339"/>
                    <a:pt x="76203" y="111725"/>
                    <a:pt x="104717" y="99057"/>
                  </a:cubicBezTo>
                  <a:cubicBezTo>
                    <a:pt x="110327" y="96565"/>
                    <a:pt x="112854" y="89998"/>
                    <a:pt x="110362" y="84388"/>
                  </a:cubicBezTo>
                  <a:cubicBezTo>
                    <a:pt x="107871" y="78779"/>
                    <a:pt x="101303" y="76251"/>
                    <a:pt x="95694" y="78743"/>
                  </a:cubicBezTo>
                </a:path>
              </a:pathLst>
            </a:custGeom>
            <a:solidFill>
              <a:srgbClr val="7BA37B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091565" y="1220152"/>
              <a:ext cx="1023461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7BA37B"/>
                  </a:solidFill>
                  <a:latin typeface="Georgia"/>
                  <a:ea typeface="SimSun"/>
                  <a:cs typeface="Georgia"/>
                </a:rPr>
                <a:t>2026 流行风格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21995" y="1660208"/>
            <a:ext cx="2495312" cy="878204"/>
            <a:chOff x="721995" y="1660208"/>
            <a:chExt cx="2495312" cy="878204"/>
          </a:xfrm>
        </p:grpSpPr>
        <p:sp>
          <p:nvSpPr>
            <p:cNvPr id="9" name="TextBox 9"/>
            <p:cNvSpPr txBox="1"/>
            <p:nvPr/>
          </p:nvSpPr>
          <p:spPr>
            <a:xfrm>
              <a:off x="721995" y="1660208"/>
              <a:ext cx="2495312" cy="640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150" b="1" dirty="0">
                  <a:solidFill>
                    <a:srgbClr val="E8E0D4"/>
                  </a:solidFill>
                  <a:latin typeface="Georgia"/>
                  <a:ea typeface="SimSun"/>
                  <a:cs typeface="Georgia"/>
                </a:rPr>
                <a:t>可持续奢华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41045" y="2203132"/>
              <a:ext cx="1487805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dirty="0">
                  <a:solidFill>
                    <a:srgbClr val="7BA37B"/>
                  </a:solidFill>
                  <a:latin typeface="Georgia"/>
                  <a:ea typeface="SimSun"/>
                  <a:cs typeface="Georgia"/>
                </a:rPr>
                <a:t>负责任的审美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762000" y="2619375"/>
            <a:ext cx="476250" cy="28575"/>
          </a:xfrm>
          <a:custGeom>
            <a:avLst/>
            <a:gdLst/>
            <a:ahLst/>
            <a:cxnLst/>
            <a:rect l="l" t="t" r="r" b="b"/>
            <a:pathLst>
              <a:path w="476250" h="28575">
                <a:moveTo>
                  <a:pt x="14288" y="0"/>
                </a:moveTo>
                <a:lnTo>
                  <a:pt x="461962" y="0"/>
                </a:lnTo>
                <a:cubicBezTo>
                  <a:pt x="469853" y="0"/>
                  <a:pt x="476250" y="6397"/>
                  <a:pt x="476250" y="14288"/>
                </a:cubicBezTo>
                <a:lnTo>
                  <a:pt x="476250" y="14288"/>
                </a:lnTo>
                <a:cubicBezTo>
                  <a:pt x="476250" y="22178"/>
                  <a:pt x="469853" y="28575"/>
                  <a:pt x="461962" y="28575"/>
                </a:cubicBezTo>
                <a:lnTo>
                  <a:pt x="14288" y="28575"/>
                </a:lnTo>
                <a:cubicBezTo>
                  <a:pt x="6397" y="28575"/>
                  <a:pt x="0" y="22178"/>
                  <a:pt x="0" y="14288"/>
                </a:cubicBezTo>
                <a:lnTo>
                  <a:pt x="0" y="14288"/>
                </a:lnTo>
                <a:cubicBezTo>
                  <a:pt x="0" y="6397"/>
                  <a:pt x="6397" y="0"/>
                  <a:pt x="14288" y="0"/>
                </a:cubicBezTo>
                <a:close/>
              </a:path>
            </a:pathLst>
          </a:custGeom>
          <a:solidFill>
            <a:srgbClr val="7BA37B"/>
          </a:solidFill>
          <a:ln>
            <a:noFill/>
          </a:ln>
        </p:spPr>
      </p:sp>
      <p:grpSp>
        <p:nvGrpSpPr>
          <p:cNvPr id="18" name="Group 18"/>
          <p:cNvGrpSpPr/>
          <p:nvPr/>
        </p:nvGrpSpPr>
        <p:grpSpPr>
          <a:xfrm>
            <a:off x="743902" y="2894171"/>
            <a:ext cx="2837498" cy="1544479"/>
            <a:chOff x="743902" y="2894171"/>
            <a:chExt cx="2837498" cy="1544479"/>
          </a:xfrm>
        </p:grpSpPr>
        <p:sp>
          <p:nvSpPr>
            <p:cNvPr id="13" name="TextBox 13"/>
            <p:cNvSpPr txBox="1"/>
            <p:nvPr/>
          </p:nvSpPr>
          <p:spPr>
            <a:xfrm>
              <a:off x="743902" y="2894171"/>
              <a:ext cx="2533650" cy="2895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425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奢华不再是昂贵材料的堆砌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46760" y="3394710"/>
              <a:ext cx="1231011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● 环保饰面材料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46760" y="3661410"/>
              <a:ext cx="1756791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● 最大化利用自然光照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46760" y="3928110"/>
              <a:ext cx="2335149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● 再生木材 · 软木 · 黄麻纤维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46760" y="4194810"/>
              <a:ext cx="283464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● 本地化可持续木材 · 植物染料回归</a:t>
              </a:r>
            </a:p>
          </p:txBody>
        </p:sp>
      </p:grpSp>
      <p:sp>
        <p:nvSpPr>
          <p:cNvPr id="19" name="Freeform 19"/>
          <p:cNvSpPr/>
          <p:nvPr/>
        </p:nvSpPr>
        <p:spPr>
          <a:xfrm>
            <a:off x="762000" y="4762500"/>
            <a:ext cx="38100" cy="666750"/>
          </a:xfrm>
          <a:custGeom>
            <a:avLst/>
            <a:gdLst/>
            <a:ahLst/>
            <a:cxnLst/>
            <a:rect l="l" t="t" r="r" b="b"/>
            <a:pathLst>
              <a:path w="38100" h="666750">
                <a:moveTo>
                  <a:pt x="19050" y="0"/>
                </a:moveTo>
                <a:lnTo>
                  <a:pt x="19050" y="0"/>
                </a:lnTo>
                <a:cubicBezTo>
                  <a:pt x="29571" y="0"/>
                  <a:pt x="38100" y="8529"/>
                  <a:pt x="38100" y="19050"/>
                </a:cubicBezTo>
                <a:lnTo>
                  <a:pt x="38100" y="647700"/>
                </a:lnTo>
                <a:cubicBezTo>
                  <a:pt x="38100" y="658221"/>
                  <a:pt x="29571" y="666750"/>
                  <a:pt x="19050" y="666750"/>
                </a:cubicBezTo>
                <a:lnTo>
                  <a:pt x="19050" y="666750"/>
                </a:lnTo>
                <a:cubicBezTo>
                  <a:pt x="8529" y="666750"/>
                  <a:pt x="0" y="658221"/>
                  <a:pt x="0" y="64770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7BA37B"/>
          </a:solidFill>
          <a:ln>
            <a:noFill/>
          </a:ln>
        </p:spPr>
      </p:sp>
      <p:sp>
        <p:nvSpPr>
          <p:cNvPr id="20" name="TextBox 20"/>
          <p:cNvSpPr txBox="1"/>
          <p:nvPr/>
        </p:nvSpPr>
        <p:spPr>
          <a:xfrm>
            <a:off x="933450" y="4886325"/>
            <a:ext cx="1593532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500" i="1" dirty="0">
                <a:solidFill>
                  <a:srgbClr val="E8E0D4"/>
                </a:solidFill>
                <a:latin typeface="Georgia"/>
                <a:ea typeface="SimSun"/>
                <a:cs typeface="Georgia"/>
              </a:rPr>
              <a:t>从"炫耀性消费"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33450" y="5153025"/>
            <a:ext cx="2031682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500" i="1" dirty="0">
                <a:solidFill>
                  <a:srgbClr val="7BA37B"/>
                </a:solidFill>
                <a:latin typeface="Georgia"/>
                <a:ea typeface="SimSun"/>
                <a:cs typeface="Georgia"/>
              </a:rPr>
              <a:t>转向"负责任的审美"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47712" y="5879306"/>
            <a:ext cx="2000250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5" dirty="0">
                <a:solidFill>
                  <a:srgbClr val="7A6E60"/>
                </a:solidFill>
                <a:latin typeface="Arial"/>
                <a:ea typeface="Microsoft YaHei"/>
                <a:cs typeface="Arial"/>
              </a:rPr>
              <a:t>与世界和谐共存的生活哲学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139202" y="6475095"/>
            <a:ext cx="397478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10 / 12</a:t>
            </a:r>
          </a:p>
        </p:txBody>
      </p:sp>
    </p:spTree>
  </p:cSld>
  <p:clrMapOvr>
    <a:masterClrMapping/>
  </p:clrMapOvr>
  <p:transition dur="4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grpSp>
        <p:nvGrpSpPr>
          <p:cNvPr id="5" name="Group 5"/>
          <p:cNvGrpSpPr/>
          <p:nvPr/>
        </p:nvGrpSpPr>
        <p:grpSpPr>
          <a:xfrm>
            <a:off x="593725" y="275699"/>
            <a:ext cx="966470" cy="271989"/>
            <a:chOff x="593725" y="275699"/>
            <a:chExt cx="966470" cy="271989"/>
          </a:xfrm>
        </p:grpSpPr>
        <p:sp>
          <p:nvSpPr>
            <p:cNvPr id="3" name="Freeform 3"/>
            <p:cNvSpPr/>
            <p:nvPr/>
          </p:nvSpPr>
          <p:spPr>
            <a:xfrm>
              <a:off x="593725" y="275699"/>
              <a:ext cx="222250" cy="185172"/>
            </a:xfrm>
            <a:custGeom>
              <a:avLst/>
              <a:gdLst/>
              <a:ahLst/>
              <a:cxnLst/>
              <a:rect l="l" t="t" r="r" b="b"/>
              <a:pathLst>
                <a:path w="222250" h="185172">
                  <a:moveTo>
                    <a:pt x="216694" y="19478"/>
                  </a:moveTo>
                  <a:cubicBezTo>
                    <a:pt x="219728" y="21230"/>
                    <a:pt x="221759" y="24310"/>
                    <a:pt x="222172" y="27790"/>
                  </a:cubicBezTo>
                  <a:lnTo>
                    <a:pt x="222250" y="29101"/>
                  </a:lnTo>
                  <a:lnTo>
                    <a:pt x="222250" y="173563"/>
                  </a:lnTo>
                  <a:cubicBezTo>
                    <a:pt x="222250" y="177534"/>
                    <a:pt x="220132" y="181202"/>
                    <a:pt x="216694" y="183187"/>
                  </a:cubicBezTo>
                  <a:cubicBezTo>
                    <a:pt x="213255" y="185172"/>
                    <a:pt x="209019" y="185172"/>
                    <a:pt x="205581" y="183187"/>
                  </a:cubicBezTo>
                  <a:cubicBezTo>
                    <a:pt x="180014" y="168424"/>
                    <a:pt x="148786" y="167316"/>
                    <a:pt x="122238" y="180231"/>
                  </a:cubicBezTo>
                  <a:lnTo>
                    <a:pt x="122238" y="11610"/>
                  </a:lnTo>
                  <a:cubicBezTo>
                    <a:pt x="153319" y="0"/>
                    <a:pt x="187962" y="2886"/>
                    <a:pt x="216694" y="19478"/>
                  </a:cubicBezTo>
                  <a:moveTo>
                    <a:pt x="100012" y="11621"/>
                  </a:moveTo>
                  <a:lnTo>
                    <a:pt x="100024" y="180242"/>
                  </a:lnTo>
                  <a:cubicBezTo>
                    <a:pt x="74551" y="167842"/>
                    <a:pt x="44694" y="168325"/>
                    <a:pt x="19636" y="181542"/>
                  </a:cubicBezTo>
                  <a:lnTo>
                    <a:pt x="16002" y="183543"/>
                  </a:lnTo>
                  <a:lnTo>
                    <a:pt x="14857" y="184031"/>
                  </a:lnTo>
                  <a:lnTo>
                    <a:pt x="14313" y="184209"/>
                  </a:lnTo>
                  <a:lnTo>
                    <a:pt x="13091" y="184498"/>
                  </a:lnTo>
                  <a:lnTo>
                    <a:pt x="12413" y="184609"/>
                  </a:lnTo>
                  <a:lnTo>
                    <a:pt x="11112" y="184676"/>
                  </a:lnTo>
                  <a:lnTo>
                    <a:pt x="10646" y="184676"/>
                  </a:lnTo>
                  <a:lnTo>
                    <a:pt x="9423" y="184543"/>
                  </a:lnTo>
                  <a:lnTo>
                    <a:pt x="8568" y="184387"/>
                  </a:lnTo>
                  <a:lnTo>
                    <a:pt x="7368" y="184031"/>
                  </a:lnTo>
                  <a:lnTo>
                    <a:pt x="5967" y="183409"/>
                  </a:lnTo>
                  <a:lnTo>
                    <a:pt x="4912" y="182787"/>
                  </a:lnTo>
                  <a:lnTo>
                    <a:pt x="3923" y="182042"/>
                  </a:lnTo>
                  <a:lnTo>
                    <a:pt x="3256" y="181420"/>
                  </a:lnTo>
                  <a:lnTo>
                    <a:pt x="2445" y="180509"/>
                  </a:lnTo>
                  <a:lnTo>
                    <a:pt x="1734" y="179520"/>
                  </a:lnTo>
                  <a:lnTo>
                    <a:pt x="1489" y="179120"/>
                  </a:lnTo>
                  <a:lnTo>
                    <a:pt x="1133" y="178453"/>
                  </a:lnTo>
                  <a:lnTo>
                    <a:pt x="645" y="177308"/>
                  </a:lnTo>
                  <a:lnTo>
                    <a:pt x="467" y="176764"/>
                  </a:lnTo>
                  <a:lnTo>
                    <a:pt x="178" y="175542"/>
                  </a:lnTo>
                  <a:lnTo>
                    <a:pt x="67" y="174864"/>
                  </a:lnTo>
                  <a:lnTo>
                    <a:pt x="22" y="174319"/>
                  </a:lnTo>
                  <a:lnTo>
                    <a:pt x="0" y="29101"/>
                  </a:lnTo>
                  <a:cubicBezTo>
                    <a:pt x="0" y="25131"/>
                    <a:pt x="2118" y="21463"/>
                    <a:pt x="5556" y="19478"/>
                  </a:cubicBezTo>
                  <a:cubicBezTo>
                    <a:pt x="34290" y="2889"/>
                    <a:pt x="68933" y="8"/>
                    <a:pt x="100012" y="11621"/>
                  </a:cubicBezTo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920115" y="334328"/>
              <a:ext cx="64008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7355"/>
                  </a:solidFill>
                  <a:latin typeface="Georgia"/>
                  <a:ea typeface="SimSun"/>
                  <a:cs typeface="Georgia"/>
                </a:rPr>
                <a:t>推荐阅读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44830" y="821055"/>
            <a:ext cx="2629662" cy="4267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100" b="1" dirty="0">
                <a:solidFill>
                  <a:srgbClr val="E8E0D4"/>
                </a:solidFill>
                <a:latin typeface="Georgia"/>
                <a:ea typeface="SimSun"/>
                <a:cs typeface="Georgia"/>
              </a:rPr>
              <a:t>《空间的高级感》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56260" y="1203960"/>
            <a:ext cx="3185160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B0A08E"/>
                </a:solidFill>
                <a:latin typeface="Arial"/>
                <a:ea typeface="Microsoft YaHei"/>
                <a:cs typeface="Arial"/>
              </a:rPr>
              <a:t>可拆解、可复制、可验证的空间美学体系</a:t>
            </a:r>
          </a:p>
        </p:txBody>
      </p:sp>
      <p:pic>
        <p:nvPicPr>
          <p:cNvPr id="8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24000"/>
            <a:ext cx="3429000" cy="2476500"/>
          </a:xfrm>
          <a:custGeom>
            <a:avLst/>
            <a:gdLst/>
            <a:ahLst/>
            <a:cxnLst/>
            <a:rect l="l" t="t" r="r" b="b"/>
            <a:pathLst>
              <a:path w="3429000" h="2476500">
                <a:moveTo>
                  <a:pt x="95250" y="0"/>
                </a:moveTo>
                <a:lnTo>
                  <a:pt x="3333750" y="0"/>
                </a:lnTo>
                <a:cubicBezTo>
                  <a:pt x="3386355" y="0"/>
                  <a:pt x="3429000" y="42645"/>
                  <a:pt x="3429000" y="95250"/>
                </a:cubicBezTo>
                <a:lnTo>
                  <a:pt x="3429000" y="2381250"/>
                </a:lnTo>
                <a:cubicBezTo>
                  <a:pt x="3429000" y="2433855"/>
                  <a:pt x="3386355" y="2476500"/>
                  <a:pt x="3333750" y="2476500"/>
                </a:cubicBezTo>
                <a:lnTo>
                  <a:pt x="95250" y="2476500"/>
                </a:lnTo>
                <a:cubicBezTo>
                  <a:pt x="42645" y="2476500"/>
                  <a:pt x="0" y="2433855"/>
                  <a:pt x="0" y="2381250"/>
                </a:cubicBezTo>
                <a:lnTo>
                  <a:pt x="0" y="95250"/>
                </a:lnTo>
                <a:cubicBezTo>
                  <a:pt x="0" y="42645"/>
                  <a:pt x="42645" y="0"/>
                  <a:pt x="95250" y="0"/>
                </a:cubicBezTo>
                <a:close/>
              </a:path>
            </a:pathLst>
          </a:custGeom>
        </p:spPr>
      </p:pic>
      <p:grpSp>
        <p:nvGrpSpPr>
          <p:cNvPr id="20" name="Group 20"/>
          <p:cNvGrpSpPr/>
          <p:nvPr/>
        </p:nvGrpSpPr>
        <p:grpSpPr>
          <a:xfrm>
            <a:off x="4191000" y="1524000"/>
            <a:ext cx="3619500" cy="2476500"/>
            <a:chOff x="4191000" y="1524000"/>
            <a:chExt cx="3619500" cy="2476500"/>
          </a:xfrm>
          <a:effectLst>
            <a:outerShdw blurRad="190500" dist="47625" dir="5400000" algn="ctr" rotWithShape="0">
              <a:srgbClr val="000000">
                <a:alpha val="13500"/>
              </a:srgbClr>
            </a:outerShdw>
          </a:effectLst>
        </p:grpSpPr>
        <p:sp>
          <p:nvSpPr>
            <p:cNvPr id="9" name="Freeform 9"/>
            <p:cNvSpPr/>
            <p:nvPr/>
          </p:nvSpPr>
          <p:spPr>
            <a:xfrm>
              <a:off x="4191000" y="1524000"/>
              <a:ext cx="3619500" cy="2476500"/>
            </a:xfrm>
            <a:custGeom>
              <a:avLst/>
              <a:gdLst/>
              <a:ahLst/>
              <a:cxnLst/>
              <a:rect l="l" t="t" r="r" b="b"/>
              <a:pathLst>
                <a:path w="3619500" h="2476500">
                  <a:moveTo>
                    <a:pt x="114300" y="0"/>
                  </a:moveTo>
                  <a:lnTo>
                    <a:pt x="3505200" y="0"/>
                  </a:lnTo>
                  <a:cubicBezTo>
                    <a:pt x="3568326" y="0"/>
                    <a:pt x="3619500" y="51174"/>
                    <a:pt x="3619500" y="114300"/>
                  </a:cubicBezTo>
                  <a:lnTo>
                    <a:pt x="3619500" y="2362200"/>
                  </a:lnTo>
                  <a:cubicBezTo>
                    <a:pt x="3619500" y="2425326"/>
                    <a:pt x="3568326" y="2476500"/>
                    <a:pt x="3505200" y="2476500"/>
                  </a:cubicBezTo>
                  <a:lnTo>
                    <a:pt x="114300" y="2476500"/>
                  </a:lnTo>
                  <a:cubicBezTo>
                    <a:pt x="51174" y="2476500"/>
                    <a:pt x="0" y="2425326"/>
                    <a:pt x="0" y="23622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2A2520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10" name="Freeform 10"/>
            <p:cNvSpPr/>
            <p:nvPr/>
          </p:nvSpPr>
          <p:spPr>
            <a:xfrm>
              <a:off x="4191000" y="1524000"/>
              <a:ext cx="3619500" cy="38100"/>
            </a:xfrm>
            <a:custGeom>
              <a:avLst/>
              <a:gdLst/>
              <a:ahLst/>
              <a:cxnLst/>
              <a:rect l="l" t="t" r="r" b="b"/>
              <a:pathLst>
                <a:path w="3619500" h="38100">
                  <a:moveTo>
                    <a:pt x="19050" y="0"/>
                  </a:moveTo>
                  <a:lnTo>
                    <a:pt x="3600450" y="0"/>
                  </a:lnTo>
                  <a:cubicBezTo>
                    <a:pt x="3610971" y="0"/>
                    <a:pt x="3619500" y="8529"/>
                    <a:pt x="3619500" y="19050"/>
                  </a:cubicBezTo>
                  <a:lnTo>
                    <a:pt x="3619500" y="19050"/>
                  </a:lnTo>
                  <a:cubicBezTo>
                    <a:pt x="3619500" y="29571"/>
                    <a:pt x="3610971" y="38100"/>
                    <a:pt x="3600450" y="38100"/>
                  </a:cubicBezTo>
                  <a:lnTo>
                    <a:pt x="19050" y="38100"/>
                  </a:lnTo>
                  <a:cubicBezTo>
                    <a:pt x="8529" y="38100"/>
                    <a:pt x="0" y="29571"/>
                    <a:pt x="0" y="1905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C4A882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11" name="TextBox 11"/>
            <p:cNvSpPr txBox="1"/>
            <p:nvPr/>
          </p:nvSpPr>
          <p:spPr>
            <a:xfrm>
              <a:off x="4413885" y="1775460"/>
              <a:ext cx="398526" cy="24384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C4A882"/>
                  </a:solidFill>
                  <a:latin typeface="Arial"/>
                  <a:ea typeface="Microsoft YaHei"/>
                  <a:cs typeface="Arial"/>
                </a:rPr>
                <a:t>作者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414838" y="2050256"/>
              <a:ext cx="521494" cy="22860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宋文雯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416742" y="2304574"/>
              <a:ext cx="1875949" cy="1981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清华大学艺术与科学研究中心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4416742" y="2495074"/>
              <a:ext cx="1448752" cy="1981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色彩研究所常务副所长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416742" y="2685574"/>
              <a:ext cx="1591151" cy="1981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英国利兹大学色彩学硕士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4429125" y="2952750"/>
              <a:ext cx="3143250" cy="9525"/>
            </a:xfrm>
            <a:prstGeom prst="rect">
              <a:avLst/>
            </a:prstGeom>
            <a:solidFill>
              <a:srgbClr val="3D362E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17" name="TextBox 17"/>
            <p:cNvSpPr txBox="1"/>
            <p:nvPr/>
          </p:nvSpPr>
          <p:spPr>
            <a:xfrm>
              <a:off x="4413885" y="3089910"/>
              <a:ext cx="766572" cy="24384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D4956A"/>
                  </a:solidFill>
                  <a:latin typeface="Arial"/>
                  <a:ea typeface="Microsoft YaHei"/>
                  <a:cs typeface="Arial"/>
                </a:rPr>
                <a:t>核心创新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415790" y="3363278"/>
              <a:ext cx="2089261" cy="21336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将工业设计 CMF 引入室内设计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415790" y="3601402"/>
              <a:ext cx="1475851" cy="21336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提出 CMT 体系方法论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8001000" y="1524000"/>
            <a:ext cx="3619500" cy="2476500"/>
            <a:chOff x="8001000" y="1524000"/>
            <a:chExt cx="3619500" cy="2476500"/>
          </a:xfrm>
          <a:effectLst>
            <a:outerShdw blurRad="190500" dist="47625" dir="5400000" algn="ctr" rotWithShape="0">
              <a:srgbClr val="000000">
                <a:alpha val="13500"/>
              </a:srgbClr>
            </a:outerShdw>
          </a:effectLst>
        </p:grpSpPr>
        <p:sp>
          <p:nvSpPr>
            <p:cNvPr id="21" name="Freeform 21"/>
            <p:cNvSpPr/>
            <p:nvPr/>
          </p:nvSpPr>
          <p:spPr>
            <a:xfrm>
              <a:off x="8001000" y="1524000"/>
              <a:ext cx="3619500" cy="2476500"/>
            </a:xfrm>
            <a:custGeom>
              <a:avLst/>
              <a:gdLst/>
              <a:ahLst/>
              <a:cxnLst/>
              <a:rect l="l" t="t" r="r" b="b"/>
              <a:pathLst>
                <a:path w="3619500" h="2476500">
                  <a:moveTo>
                    <a:pt x="114300" y="0"/>
                  </a:moveTo>
                  <a:lnTo>
                    <a:pt x="3505200" y="0"/>
                  </a:lnTo>
                  <a:cubicBezTo>
                    <a:pt x="3568326" y="0"/>
                    <a:pt x="3619500" y="51174"/>
                    <a:pt x="3619500" y="114300"/>
                  </a:cubicBezTo>
                  <a:lnTo>
                    <a:pt x="3619500" y="2362200"/>
                  </a:lnTo>
                  <a:cubicBezTo>
                    <a:pt x="3619500" y="2425326"/>
                    <a:pt x="3568326" y="2476500"/>
                    <a:pt x="3505200" y="2476500"/>
                  </a:cubicBezTo>
                  <a:lnTo>
                    <a:pt x="114300" y="2476500"/>
                  </a:lnTo>
                  <a:cubicBezTo>
                    <a:pt x="51174" y="2476500"/>
                    <a:pt x="0" y="2425326"/>
                    <a:pt x="0" y="23622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2A2520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22" name="Freeform 22"/>
            <p:cNvSpPr/>
            <p:nvPr/>
          </p:nvSpPr>
          <p:spPr>
            <a:xfrm>
              <a:off x="8001000" y="1524000"/>
              <a:ext cx="3619500" cy="38100"/>
            </a:xfrm>
            <a:custGeom>
              <a:avLst/>
              <a:gdLst/>
              <a:ahLst/>
              <a:cxnLst/>
              <a:rect l="l" t="t" r="r" b="b"/>
              <a:pathLst>
                <a:path w="3619500" h="38100">
                  <a:moveTo>
                    <a:pt x="19050" y="0"/>
                  </a:moveTo>
                  <a:lnTo>
                    <a:pt x="3600450" y="0"/>
                  </a:lnTo>
                  <a:cubicBezTo>
                    <a:pt x="3610971" y="0"/>
                    <a:pt x="3619500" y="8529"/>
                    <a:pt x="3619500" y="19050"/>
                  </a:cubicBezTo>
                  <a:lnTo>
                    <a:pt x="3619500" y="19050"/>
                  </a:lnTo>
                  <a:cubicBezTo>
                    <a:pt x="3619500" y="29571"/>
                    <a:pt x="3610971" y="38100"/>
                    <a:pt x="3600450" y="38100"/>
                  </a:cubicBezTo>
                  <a:lnTo>
                    <a:pt x="19050" y="38100"/>
                  </a:lnTo>
                  <a:cubicBezTo>
                    <a:pt x="8529" y="38100"/>
                    <a:pt x="0" y="29571"/>
                    <a:pt x="0" y="1905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8B7355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23" name="TextBox 23"/>
            <p:cNvSpPr txBox="1"/>
            <p:nvPr/>
          </p:nvSpPr>
          <p:spPr>
            <a:xfrm>
              <a:off x="8223885" y="1775460"/>
              <a:ext cx="766572" cy="24384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全书内容</a:t>
              </a:r>
            </a:p>
          </p:txBody>
        </p:sp>
        <p:sp>
          <p:nvSpPr>
            <p:cNvPr id="24" name="Ellipse 24"/>
            <p:cNvSpPr/>
            <p:nvPr/>
          </p:nvSpPr>
          <p:spPr>
            <a:xfrm>
              <a:off x="8267700" y="2124075"/>
              <a:ext cx="228600" cy="228600"/>
            </a:xfrm>
            <a:prstGeom prst="ellipse">
              <a:avLst/>
            </a:prstGeom>
            <a:solidFill>
              <a:srgbClr val="C4A882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25" name="TextBox 25"/>
            <p:cNvSpPr txBox="1"/>
            <p:nvPr/>
          </p:nvSpPr>
          <p:spPr>
            <a:xfrm>
              <a:off x="8349867" y="2188845"/>
              <a:ext cx="64265" cy="18288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b="1" dirty="0">
                  <a:solidFill>
                    <a:srgbClr val="1A1714"/>
                  </a:solidFill>
                  <a:latin typeface="Georgia"/>
                  <a:ea typeface="SimSun"/>
                  <a:cs typeface="Georgia"/>
                </a:rPr>
                <a:t>1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8577262" y="2174081"/>
              <a:ext cx="521494" cy="22860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色彩篇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9274492" y="2190274"/>
              <a:ext cx="1320594" cy="1981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颜色本质·情感·搭配</a:t>
              </a:r>
            </a:p>
          </p:txBody>
        </p:sp>
        <p:sp>
          <p:nvSpPr>
            <p:cNvPr id="28" name="Ellipse 28"/>
            <p:cNvSpPr/>
            <p:nvPr/>
          </p:nvSpPr>
          <p:spPr>
            <a:xfrm>
              <a:off x="8267700" y="2505075"/>
              <a:ext cx="228600" cy="228600"/>
            </a:xfrm>
            <a:prstGeom prst="ellipse">
              <a:avLst/>
            </a:prstGeom>
            <a:solidFill>
              <a:srgbClr val="D4956A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29" name="TextBox 29"/>
            <p:cNvSpPr txBox="1"/>
            <p:nvPr/>
          </p:nvSpPr>
          <p:spPr>
            <a:xfrm>
              <a:off x="8332615" y="2569845"/>
              <a:ext cx="98769" cy="18288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b="1" dirty="0">
                  <a:solidFill>
                    <a:srgbClr val="1A1714"/>
                  </a:solidFill>
                  <a:latin typeface="Georgia"/>
                  <a:ea typeface="SimSun"/>
                  <a:cs typeface="Georgia"/>
                </a:rPr>
                <a:t>2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8577262" y="2555081"/>
              <a:ext cx="521494" cy="22860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材料篇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9274492" y="2571274"/>
              <a:ext cx="1398913" cy="1981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木材·金属·织物·塑料</a:t>
              </a:r>
            </a:p>
          </p:txBody>
        </p:sp>
        <p:sp>
          <p:nvSpPr>
            <p:cNvPr id="32" name="Ellipse 32"/>
            <p:cNvSpPr/>
            <p:nvPr/>
          </p:nvSpPr>
          <p:spPr>
            <a:xfrm>
              <a:off x="8267700" y="2886075"/>
              <a:ext cx="228600" cy="228600"/>
            </a:xfrm>
            <a:prstGeom prst="ellipse">
              <a:avLst/>
            </a:prstGeom>
            <a:solidFill>
              <a:srgbClr val="8B7355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33" name="TextBox 33"/>
            <p:cNvSpPr txBox="1"/>
            <p:nvPr/>
          </p:nvSpPr>
          <p:spPr>
            <a:xfrm>
              <a:off x="8332615" y="2950845"/>
              <a:ext cx="98769" cy="18288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b="1" dirty="0">
                  <a:solidFill>
                    <a:srgbClr val="1A1714"/>
                  </a:solidFill>
                  <a:latin typeface="Georgia"/>
                  <a:ea typeface="SimSun"/>
                  <a:cs typeface="Georgia"/>
                </a:rPr>
                <a:t>3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8577262" y="2936081"/>
              <a:ext cx="521494" cy="22860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纹理篇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9274492" y="2952274"/>
              <a:ext cx="1242274" cy="1981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纹理语言·图案表达</a:t>
              </a:r>
            </a:p>
          </p:txBody>
        </p:sp>
        <p:sp>
          <p:nvSpPr>
            <p:cNvPr id="36" name="Ellipse 36"/>
            <p:cNvSpPr/>
            <p:nvPr/>
          </p:nvSpPr>
          <p:spPr>
            <a:xfrm>
              <a:off x="8267700" y="3267075"/>
              <a:ext cx="228600" cy="228600"/>
            </a:xfrm>
            <a:prstGeom prst="ellipse">
              <a:avLst/>
            </a:prstGeom>
            <a:solidFill>
              <a:srgbClr val="7BA37B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37" name="TextBox 37"/>
            <p:cNvSpPr txBox="1"/>
            <p:nvPr/>
          </p:nvSpPr>
          <p:spPr>
            <a:xfrm>
              <a:off x="8332615" y="3331845"/>
              <a:ext cx="98769" cy="18288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b="1" dirty="0">
                  <a:solidFill>
                    <a:srgbClr val="1A1714"/>
                  </a:solidFill>
                  <a:latin typeface="Georgia"/>
                  <a:ea typeface="SimSun"/>
                  <a:cs typeface="Georgia"/>
                </a:rPr>
                <a:t>4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8577262" y="3317081"/>
              <a:ext cx="521494" cy="22860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综合篇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9274492" y="3333274"/>
              <a:ext cx="1220914" cy="1981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CMT搭配·风格解析</a:t>
              </a:r>
            </a:p>
          </p:txBody>
        </p:sp>
        <p:sp>
          <p:nvSpPr>
            <p:cNvPr id="40" name="Rectangle 40"/>
            <p:cNvSpPr/>
            <p:nvPr/>
          </p:nvSpPr>
          <p:spPr>
            <a:xfrm>
              <a:off x="8239125" y="3667125"/>
              <a:ext cx="3143250" cy="9525"/>
            </a:xfrm>
            <a:prstGeom prst="rect">
              <a:avLst/>
            </a:prstGeom>
            <a:solidFill>
              <a:srgbClr val="3D362E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41" name="TextBox 41"/>
            <p:cNvSpPr txBox="1"/>
            <p:nvPr/>
          </p:nvSpPr>
          <p:spPr>
            <a:xfrm>
              <a:off x="8226742" y="3780949"/>
              <a:ext cx="2182106" cy="1981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适合：设计师提升 / 装修业主自学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571500" y="4191000"/>
            <a:ext cx="11049000" cy="1905000"/>
            <a:chOff x="571500" y="4191000"/>
            <a:chExt cx="11049000" cy="1905000"/>
          </a:xfrm>
        </p:grpSpPr>
        <p:pic>
          <p:nvPicPr>
            <p:cNvPr id="43" name="Image 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500" y="4191000"/>
              <a:ext cx="3429000" cy="1905000"/>
            </a:xfrm>
            <a:custGeom>
              <a:avLst/>
              <a:gdLst/>
              <a:ahLst/>
              <a:cxnLst/>
              <a:rect l="l" t="t" r="r" b="b"/>
              <a:pathLst>
                <a:path w="3429000" h="1905000">
                  <a:moveTo>
                    <a:pt x="95250" y="0"/>
                  </a:moveTo>
                  <a:lnTo>
                    <a:pt x="3333750" y="0"/>
                  </a:lnTo>
                  <a:cubicBezTo>
                    <a:pt x="3386355" y="0"/>
                    <a:pt x="3429000" y="42645"/>
                    <a:pt x="3429000" y="95250"/>
                  </a:cubicBezTo>
                  <a:lnTo>
                    <a:pt x="3429000" y="1809750"/>
                  </a:lnTo>
                  <a:cubicBezTo>
                    <a:pt x="3429000" y="1862355"/>
                    <a:pt x="3386355" y="1905000"/>
                    <a:pt x="3333750" y="1905000"/>
                  </a:cubicBezTo>
                  <a:lnTo>
                    <a:pt x="95250" y="1905000"/>
                  </a:lnTo>
                  <a:cubicBezTo>
                    <a:pt x="42645" y="1905000"/>
                    <a:pt x="0" y="1862355"/>
                    <a:pt x="0" y="18097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</p:spPr>
        </p:pic>
        <p:pic>
          <p:nvPicPr>
            <p:cNvPr id="44" name="Image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91000" y="4191000"/>
              <a:ext cx="3619500" cy="1905000"/>
            </a:xfrm>
            <a:custGeom>
              <a:avLst/>
              <a:gdLst/>
              <a:ahLst/>
              <a:cxnLst/>
              <a:rect l="l" t="t" r="r" b="b"/>
              <a:pathLst>
                <a:path w="3619500" h="1905000">
                  <a:moveTo>
                    <a:pt x="95250" y="0"/>
                  </a:moveTo>
                  <a:lnTo>
                    <a:pt x="3524250" y="0"/>
                  </a:lnTo>
                  <a:cubicBezTo>
                    <a:pt x="3576855" y="0"/>
                    <a:pt x="3619500" y="42645"/>
                    <a:pt x="3619500" y="95250"/>
                  </a:cubicBezTo>
                  <a:lnTo>
                    <a:pt x="3619500" y="1809750"/>
                  </a:lnTo>
                  <a:cubicBezTo>
                    <a:pt x="3619500" y="1862355"/>
                    <a:pt x="3576855" y="1905000"/>
                    <a:pt x="3524250" y="1905000"/>
                  </a:cubicBezTo>
                  <a:lnTo>
                    <a:pt x="95250" y="1905000"/>
                  </a:lnTo>
                  <a:cubicBezTo>
                    <a:pt x="42645" y="1905000"/>
                    <a:pt x="0" y="1862355"/>
                    <a:pt x="0" y="18097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</p:spPr>
        </p:pic>
        <p:pic>
          <p:nvPicPr>
            <p:cNvPr id="45" name="Image 4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01000" y="4191000"/>
              <a:ext cx="3619500" cy="1905000"/>
            </a:xfrm>
            <a:custGeom>
              <a:avLst/>
              <a:gdLst/>
              <a:ahLst/>
              <a:cxnLst/>
              <a:rect l="l" t="t" r="r" b="b"/>
              <a:pathLst>
                <a:path w="3619500" h="1905000">
                  <a:moveTo>
                    <a:pt x="95250" y="0"/>
                  </a:moveTo>
                  <a:lnTo>
                    <a:pt x="3524250" y="0"/>
                  </a:lnTo>
                  <a:cubicBezTo>
                    <a:pt x="3576855" y="0"/>
                    <a:pt x="3619500" y="42645"/>
                    <a:pt x="3619500" y="95250"/>
                  </a:cubicBezTo>
                  <a:lnTo>
                    <a:pt x="3619500" y="1809750"/>
                  </a:lnTo>
                  <a:cubicBezTo>
                    <a:pt x="3619500" y="1862355"/>
                    <a:pt x="3576855" y="1905000"/>
                    <a:pt x="3524250" y="1905000"/>
                  </a:cubicBezTo>
                  <a:lnTo>
                    <a:pt x="95250" y="1905000"/>
                  </a:lnTo>
                  <a:cubicBezTo>
                    <a:pt x="42645" y="1905000"/>
                    <a:pt x="0" y="1862355"/>
                    <a:pt x="0" y="18097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</p:spPr>
        </p:pic>
      </p:grpSp>
      <p:sp>
        <p:nvSpPr>
          <p:cNvPr id="47" name="TextBox 47"/>
          <p:cNvSpPr txBox="1"/>
          <p:nvPr/>
        </p:nvSpPr>
        <p:spPr>
          <a:xfrm>
            <a:off x="560070" y="6189345"/>
            <a:ext cx="1994535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7A6E60"/>
                </a:solidFill>
                <a:latin typeface="Arial"/>
                <a:ea typeface="Microsoft YaHei"/>
                <a:cs typeface="Arial"/>
              </a:rPr>
              <a:t>出版社：江苏凤凰科学技术出版社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1172063" y="6475095"/>
            <a:ext cx="36461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11 / 12</a:t>
            </a:r>
          </a:p>
        </p:txBody>
      </p:sp>
    </p:spTree>
  </p:cSld>
  <p:clrMapOvr>
    <a:masterClrMapping/>
  </p:clrMapOvr>
  <p:transition dur="4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C4A882">
                  <a:alpha val="5000"/>
                </a:srgbClr>
              </a:gs>
              <a:gs pos="100000">
                <a:srgbClr val="C4A882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sp>
        <p:nvSpPr>
          <p:cNvPr id="4" name="Rectangle 4"/>
          <p:cNvSpPr/>
          <p:nvPr/>
        </p:nvSpPr>
        <p:spPr>
          <a:xfrm>
            <a:off x="762000" y="1524000"/>
            <a:ext cx="28575" cy="1143000"/>
          </a:xfrm>
          <a:prstGeom prst="rect">
            <a:avLst/>
          </a:prstGeom>
          <a:solidFill>
            <a:srgbClr val="C4A882">
              <a:alpha val="30000"/>
            </a:srgbClr>
          </a:solidFill>
          <a:ln>
            <a:noFill/>
          </a:ln>
        </p:spPr>
      </p:sp>
      <p:sp>
        <p:nvSpPr>
          <p:cNvPr id="5" name="Ellipse 5"/>
          <p:cNvSpPr/>
          <p:nvPr/>
        </p:nvSpPr>
        <p:spPr>
          <a:xfrm>
            <a:off x="733425" y="1438275"/>
            <a:ext cx="76200" cy="76200"/>
          </a:xfrm>
          <a:prstGeom prst="ellipse">
            <a:avLst/>
          </a:prstGeom>
          <a:solidFill>
            <a:srgbClr val="C4A882">
              <a:alpha val="40000"/>
            </a:srgbClr>
          </a:solidFill>
          <a:ln>
            <a:noFill/>
          </a:ln>
        </p:spPr>
      </p:sp>
      <p:grpSp>
        <p:nvGrpSpPr>
          <p:cNvPr id="8" name="Group 8"/>
          <p:cNvGrpSpPr/>
          <p:nvPr/>
        </p:nvGrpSpPr>
        <p:grpSpPr>
          <a:xfrm>
            <a:off x="1002030" y="1706880"/>
            <a:ext cx="2906992" cy="1303020"/>
            <a:chOff x="1002030" y="1706880"/>
            <a:chExt cx="2906992" cy="1303020"/>
          </a:xfrm>
        </p:grpSpPr>
        <p:sp>
          <p:nvSpPr>
            <p:cNvPr id="6" name="TextBox 6"/>
            <p:cNvSpPr txBox="1"/>
            <p:nvPr/>
          </p:nvSpPr>
          <p:spPr>
            <a:xfrm>
              <a:off x="1002030" y="1706880"/>
              <a:ext cx="2299716" cy="7315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600" b="1" dirty="0">
                  <a:solidFill>
                    <a:srgbClr val="E8E0D4"/>
                  </a:solidFill>
                  <a:effectLst>
                    <a:glow rad="57150">
                      <a:srgbClr val="C4A882">
                        <a:alpha val="25000"/>
                      </a:srgbClr>
                    </a:glow>
                  </a:effectLst>
                  <a:latin typeface="Georgia"/>
                  <a:ea typeface="SimSun"/>
                  <a:cs typeface="Georgia"/>
                </a:rPr>
                <a:t>让家回归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002030" y="2278380"/>
              <a:ext cx="2906992" cy="7315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600" b="1" dirty="0">
                  <a:gradFill>
                    <a:gsLst>
                      <a:gs pos="0">
                        <a:srgbClr val="C4A882"/>
                      </a:gs>
                      <a:gs pos="100000">
                        <a:srgbClr val="D4956A"/>
                      </a:gs>
                    </a:gsLst>
                    <a:lin ang="0" scaled="1"/>
                  </a:gradFill>
                  <a:latin typeface="Georgia"/>
                  <a:ea typeface="SimSun"/>
                  <a:cs typeface="Georgia"/>
                </a:rPr>
                <a:t>"人的尺度"</a:t>
              </a:r>
            </a:p>
          </p:txBody>
        </p:sp>
      </p:grpSp>
      <p:sp>
        <p:nvSpPr>
          <p:cNvPr id="9" name="Freeform 9"/>
          <p:cNvSpPr/>
          <p:nvPr/>
        </p:nvSpPr>
        <p:spPr>
          <a:xfrm>
            <a:off x="1047750" y="2905125"/>
            <a:ext cx="762000" cy="28575"/>
          </a:xfrm>
          <a:custGeom>
            <a:avLst/>
            <a:gdLst/>
            <a:ahLst/>
            <a:cxnLst/>
            <a:rect l="l" t="t" r="r" b="b"/>
            <a:pathLst>
              <a:path w="762000" h="28575">
                <a:moveTo>
                  <a:pt x="14288" y="0"/>
                </a:moveTo>
                <a:lnTo>
                  <a:pt x="747712" y="0"/>
                </a:lnTo>
                <a:cubicBezTo>
                  <a:pt x="755603" y="0"/>
                  <a:pt x="762000" y="6397"/>
                  <a:pt x="762000" y="14288"/>
                </a:cubicBezTo>
                <a:lnTo>
                  <a:pt x="762000" y="14288"/>
                </a:lnTo>
                <a:cubicBezTo>
                  <a:pt x="762000" y="22178"/>
                  <a:pt x="755603" y="28575"/>
                  <a:pt x="747712" y="28575"/>
                </a:cubicBezTo>
                <a:lnTo>
                  <a:pt x="14288" y="28575"/>
                </a:lnTo>
                <a:cubicBezTo>
                  <a:pt x="6397" y="28575"/>
                  <a:pt x="0" y="22178"/>
                  <a:pt x="0" y="14288"/>
                </a:cubicBezTo>
                <a:lnTo>
                  <a:pt x="0" y="14288"/>
                </a:lnTo>
                <a:cubicBezTo>
                  <a:pt x="0" y="6397"/>
                  <a:pt x="6397" y="0"/>
                  <a:pt x="14288" y="0"/>
                </a:cubicBezTo>
                <a:close/>
              </a:path>
            </a:pathLst>
          </a:custGeom>
          <a:gradFill>
            <a:gsLst>
              <a:gs pos="0">
                <a:srgbClr val="C4A882"/>
              </a:gs>
              <a:gs pos="100000">
                <a:srgbClr val="D4956A"/>
              </a:gs>
            </a:gsLst>
            <a:lin ang="0" scaled="1"/>
          </a:gradFill>
          <a:ln>
            <a:noFill/>
          </a:ln>
        </p:spPr>
      </p:sp>
      <p:grpSp>
        <p:nvGrpSpPr>
          <p:cNvPr id="12" name="Group 12"/>
          <p:cNvGrpSpPr/>
          <p:nvPr/>
        </p:nvGrpSpPr>
        <p:grpSpPr>
          <a:xfrm>
            <a:off x="1028700" y="3267075"/>
            <a:ext cx="2599373" cy="671513"/>
            <a:chOff x="1028700" y="3267075"/>
            <a:chExt cx="2599373" cy="671513"/>
          </a:xfrm>
        </p:grpSpPr>
        <p:sp>
          <p:nvSpPr>
            <p:cNvPr id="10" name="TextBox 10"/>
            <p:cNvSpPr txBox="1"/>
            <p:nvPr/>
          </p:nvSpPr>
          <p:spPr>
            <a:xfrm>
              <a:off x="1028700" y="3267075"/>
              <a:ext cx="1352550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高级感的本质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30605" y="3664268"/>
              <a:ext cx="2597468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色彩、材质、纹理的精妙共鸣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066101" y="4210050"/>
            <a:ext cx="1979851" cy="952500"/>
            <a:chOff x="1066101" y="4210050"/>
            <a:chExt cx="1979851" cy="952500"/>
          </a:xfrm>
        </p:grpSpPr>
        <p:sp>
          <p:nvSpPr>
            <p:cNvPr id="13" name="Freeform 13"/>
            <p:cNvSpPr/>
            <p:nvPr/>
          </p:nvSpPr>
          <p:spPr>
            <a:xfrm>
              <a:off x="1066800" y="4210050"/>
              <a:ext cx="190500" cy="190695"/>
            </a:xfrm>
            <a:custGeom>
              <a:avLst/>
              <a:gdLst/>
              <a:ahLst/>
              <a:cxnLst/>
              <a:rect l="l" t="t" r="r" b="b"/>
              <a:pathLst>
                <a:path w="190500" h="190695">
                  <a:moveTo>
                    <a:pt x="95250" y="0"/>
                  </a:moveTo>
                  <a:cubicBezTo>
                    <a:pt x="147618" y="0"/>
                    <a:pt x="190500" y="38119"/>
                    <a:pt x="190500" y="85725"/>
                  </a:cubicBezTo>
                  <a:cubicBezTo>
                    <a:pt x="190500" y="98593"/>
                    <a:pt x="184785" y="110871"/>
                    <a:pt x="174746" y="119786"/>
                  </a:cubicBezTo>
                  <a:cubicBezTo>
                    <a:pt x="164935" y="128492"/>
                    <a:pt x="151771" y="133350"/>
                    <a:pt x="138112" y="133350"/>
                  </a:cubicBezTo>
                  <a:lnTo>
                    <a:pt x="114148" y="133350"/>
                  </a:lnTo>
                  <a:cubicBezTo>
                    <a:pt x="109776" y="133280"/>
                    <a:pt x="105917" y="136195"/>
                    <a:pt x="104791" y="140420"/>
                  </a:cubicBezTo>
                  <a:cubicBezTo>
                    <a:pt x="103664" y="144644"/>
                    <a:pt x="105559" y="149094"/>
                    <a:pt x="109385" y="151209"/>
                  </a:cubicBezTo>
                  <a:cubicBezTo>
                    <a:pt x="110052" y="151578"/>
                    <a:pt x="110673" y="152026"/>
                    <a:pt x="111233" y="152543"/>
                  </a:cubicBezTo>
                  <a:cubicBezTo>
                    <a:pt x="117910" y="158705"/>
                    <a:pt x="120091" y="168348"/>
                    <a:pt x="116715" y="176784"/>
                  </a:cubicBezTo>
                  <a:cubicBezTo>
                    <a:pt x="113339" y="185219"/>
                    <a:pt x="105106" y="190695"/>
                    <a:pt x="96022" y="190548"/>
                  </a:cubicBezTo>
                  <a:lnTo>
                    <a:pt x="94536" y="190462"/>
                  </a:lnTo>
                  <a:lnTo>
                    <a:pt x="95183" y="190500"/>
                  </a:lnTo>
                  <a:lnTo>
                    <a:pt x="92583" y="190462"/>
                  </a:lnTo>
                  <a:cubicBezTo>
                    <a:pt x="42101" y="189071"/>
                    <a:pt x="1429" y="148399"/>
                    <a:pt x="38" y="97917"/>
                  </a:cubicBezTo>
                  <a:lnTo>
                    <a:pt x="0" y="95250"/>
                  </a:lnTo>
                  <a:cubicBezTo>
                    <a:pt x="0" y="42643"/>
                    <a:pt x="42643" y="0"/>
                    <a:pt x="95250" y="0"/>
                  </a:cubicBezTo>
                  <a:moveTo>
                    <a:pt x="61912" y="61912"/>
                  </a:moveTo>
                  <a:cubicBezTo>
                    <a:pt x="51943" y="61909"/>
                    <a:pt x="43658" y="69593"/>
                    <a:pt x="42910" y="79534"/>
                  </a:cubicBezTo>
                  <a:lnTo>
                    <a:pt x="42862" y="80962"/>
                  </a:lnTo>
                  <a:cubicBezTo>
                    <a:pt x="42862" y="91484"/>
                    <a:pt x="51391" y="100012"/>
                    <a:pt x="61912" y="100012"/>
                  </a:cubicBezTo>
                  <a:cubicBezTo>
                    <a:pt x="72434" y="100012"/>
                    <a:pt x="80962" y="91484"/>
                    <a:pt x="80962" y="80962"/>
                  </a:cubicBezTo>
                  <a:cubicBezTo>
                    <a:pt x="80962" y="70441"/>
                    <a:pt x="72434" y="61912"/>
                    <a:pt x="61912" y="61912"/>
                  </a:cubicBezTo>
                  <a:moveTo>
                    <a:pt x="138112" y="61912"/>
                  </a:moveTo>
                  <a:cubicBezTo>
                    <a:pt x="128143" y="61909"/>
                    <a:pt x="119858" y="69593"/>
                    <a:pt x="119110" y="79534"/>
                  </a:cubicBezTo>
                  <a:lnTo>
                    <a:pt x="119062" y="80962"/>
                  </a:lnTo>
                  <a:cubicBezTo>
                    <a:pt x="119062" y="91484"/>
                    <a:pt x="127591" y="100012"/>
                    <a:pt x="138112" y="100012"/>
                  </a:cubicBezTo>
                  <a:cubicBezTo>
                    <a:pt x="148634" y="100012"/>
                    <a:pt x="157162" y="91484"/>
                    <a:pt x="157162" y="80962"/>
                  </a:cubicBezTo>
                  <a:cubicBezTo>
                    <a:pt x="157162" y="70441"/>
                    <a:pt x="148634" y="61912"/>
                    <a:pt x="138112" y="61912"/>
                  </a:cubicBezTo>
                  <a:moveTo>
                    <a:pt x="100012" y="33338"/>
                  </a:moveTo>
                  <a:cubicBezTo>
                    <a:pt x="90043" y="33334"/>
                    <a:pt x="81758" y="41018"/>
                    <a:pt x="81010" y="50959"/>
                  </a:cubicBezTo>
                  <a:lnTo>
                    <a:pt x="80962" y="52388"/>
                  </a:lnTo>
                  <a:cubicBezTo>
                    <a:pt x="80962" y="62909"/>
                    <a:pt x="89491" y="71438"/>
                    <a:pt x="100012" y="71438"/>
                  </a:cubicBezTo>
                  <a:cubicBezTo>
                    <a:pt x="110534" y="71438"/>
                    <a:pt x="119062" y="62909"/>
                    <a:pt x="119062" y="52388"/>
                  </a:cubicBezTo>
                  <a:cubicBezTo>
                    <a:pt x="119062" y="41866"/>
                    <a:pt x="110534" y="33338"/>
                    <a:pt x="100012" y="33338"/>
                  </a:cubicBezTo>
                </a:path>
              </a:pathLst>
            </a:custGeom>
            <a:solidFill>
              <a:srgbClr val="C4A88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1337310" y="4232910"/>
              <a:ext cx="38100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C4A882"/>
                  </a:solidFill>
                  <a:latin typeface="Arial"/>
                  <a:ea typeface="Microsoft YaHei"/>
                  <a:cs typeface="Arial"/>
                </a:rPr>
                <a:t>色彩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815465" y="4249102"/>
              <a:ext cx="92378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· 情绪魔法师</a:t>
              </a:r>
            </a:p>
          </p:txBody>
        </p:sp>
        <p:sp>
          <p:nvSpPr>
            <p:cNvPr id="16" name="Freeform 16"/>
            <p:cNvSpPr/>
            <p:nvPr/>
          </p:nvSpPr>
          <p:spPr>
            <a:xfrm>
              <a:off x="1066101" y="4572000"/>
              <a:ext cx="191747" cy="159165"/>
            </a:xfrm>
            <a:custGeom>
              <a:avLst/>
              <a:gdLst/>
              <a:ahLst/>
              <a:cxnLst/>
              <a:rect l="l" t="t" r="r" b="b"/>
              <a:pathLst>
                <a:path w="191747" h="159165">
                  <a:moveTo>
                    <a:pt x="153099" y="0"/>
                  </a:moveTo>
                  <a:cubicBezTo>
                    <a:pt x="156004" y="0"/>
                    <a:pt x="158750" y="1326"/>
                    <a:pt x="160557" y="3600"/>
                  </a:cubicBezTo>
                  <a:lnTo>
                    <a:pt x="161262" y="4629"/>
                  </a:lnTo>
                  <a:lnTo>
                    <a:pt x="189837" y="52254"/>
                  </a:lnTo>
                  <a:cubicBezTo>
                    <a:pt x="191747" y="55443"/>
                    <a:pt x="191628" y="59452"/>
                    <a:pt x="189532" y="62522"/>
                  </a:cubicBezTo>
                  <a:lnTo>
                    <a:pt x="188770" y="63503"/>
                  </a:lnTo>
                  <a:lnTo>
                    <a:pt x="107522" y="154305"/>
                  </a:lnTo>
                  <a:cubicBezTo>
                    <a:pt x="104474" y="157414"/>
                    <a:pt x="100303" y="159165"/>
                    <a:pt x="95949" y="159163"/>
                  </a:cubicBezTo>
                  <a:cubicBezTo>
                    <a:pt x="92139" y="159163"/>
                    <a:pt x="88472" y="157829"/>
                    <a:pt x="85376" y="155191"/>
                  </a:cubicBezTo>
                  <a:lnTo>
                    <a:pt x="84090" y="153991"/>
                  </a:lnTo>
                  <a:lnTo>
                    <a:pt x="3128" y="63503"/>
                  </a:lnTo>
                  <a:cubicBezTo>
                    <a:pt x="640" y="60728"/>
                    <a:pt x="0" y="56756"/>
                    <a:pt x="1489" y="53340"/>
                  </a:cubicBezTo>
                  <a:lnTo>
                    <a:pt x="2061" y="52245"/>
                  </a:lnTo>
                  <a:lnTo>
                    <a:pt x="30760" y="4410"/>
                  </a:lnTo>
                  <a:lnTo>
                    <a:pt x="31369" y="3553"/>
                  </a:lnTo>
                  <a:cubicBezTo>
                    <a:pt x="31805" y="3010"/>
                    <a:pt x="32300" y="2518"/>
                    <a:pt x="32846" y="2086"/>
                  </a:cubicBezTo>
                  <a:lnTo>
                    <a:pt x="33693" y="1476"/>
                  </a:lnTo>
                  <a:lnTo>
                    <a:pt x="34531" y="1000"/>
                  </a:lnTo>
                  <a:lnTo>
                    <a:pt x="35008" y="781"/>
                  </a:lnTo>
                  <a:lnTo>
                    <a:pt x="35579" y="543"/>
                  </a:lnTo>
                  <a:lnTo>
                    <a:pt x="36617" y="238"/>
                  </a:lnTo>
                  <a:lnTo>
                    <a:pt x="37684" y="48"/>
                  </a:lnTo>
                  <a:lnTo>
                    <a:pt x="38799" y="0"/>
                  </a:lnTo>
                  <a:lnTo>
                    <a:pt x="153099" y="0"/>
                  </a:lnTo>
                  <a:close/>
                  <a:moveTo>
                    <a:pt x="68460" y="37557"/>
                  </a:moveTo>
                  <a:cubicBezTo>
                    <a:pt x="63951" y="34857"/>
                    <a:pt x="58107" y="36319"/>
                    <a:pt x="55401" y="40824"/>
                  </a:cubicBezTo>
                  <a:lnTo>
                    <a:pt x="49686" y="50349"/>
                  </a:lnTo>
                  <a:lnTo>
                    <a:pt x="49114" y="51454"/>
                  </a:lnTo>
                  <a:cubicBezTo>
                    <a:pt x="47625" y="54888"/>
                    <a:pt x="48285" y="58875"/>
                    <a:pt x="50800" y="61646"/>
                  </a:cubicBezTo>
                  <a:lnTo>
                    <a:pt x="69850" y="82601"/>
                  </a:lnTo>
                  <a:lnTo>
                    <a:pt x="70707" y="83439"/>
                  </a:lnTo>
                  <a:cubicBezTo>
                    <a:pt x="74356" y="86561"/>
                    <a:pt x="79757" y="86479"/>
                    <a:pt x="83309" y="83249"/>
                  </a:cubicBezTo>
                  <a:lnTo>
                    <a:pt x="84138" y="82391"/>
                  </a:lnTo>
                  <a:cubicBezTo>
                    <a:pt x="87259" y="78743"/>
                    <a:pt x="87178" y="73342"/>
                    <a:pt x="83947" y="69790"/>
                  </a:cubicBezTo>
                  <a:lnTo>
                    <a:pt x="69650" y="54073"/>
                  </a:lnTo>
                  <a:lnTo>
                    <a:pt x="71727" y="50616"/>
                  </a:lnTo>
                  <a:lnTo>
                    <a:pt x="72250" y="49635"/>
                  </a:lnTo>
                  <a:cubicBezTo>
                    <a:pt x="74232" y="45230"/>
                    <a:pt x="72603" y="40040"/>
                    <a:pt x="68460" y="37557"/>
                  </a:cubicBezTo>
                  <a:close/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1337310" y="4575810"/>
              <a:ext cx="38100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D4956A"/>
                  </a:solidFill>
                  <a:latin typeface="Arial"/>
                  <a:ea typeface="Microsoft YaHei"/>
                  <a:cs typeface="Arial"/>
                </a:rPr>
                <a:t>材质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815465" y="4592002"/>
              <a:ext cx="123048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· 触手可及的语言</a:t>
              </a:r>
            </a:p>
          </p:txBody>
        </p:sp>
        <p:sp>
          <p:nvSpPr>
            <p:cNvPr id="19" name="Freeform 19"/>
            <p:cNvSpPr/>
            <p:nvPr/>
          </p:nvSpPr>
          <p:spPr>
            <a:xfrm>
              <a:off x="1085849" y="4895849"/>
              <a:ext cx="180977" cy="190504"/>
            </a:xfrm>
            <a:custGeom>
              <a:avLst/>
              <a:gdLst/>
              <a:ahLst/>
              <a:cxnLst/>
              <a:rect l="l" t="t" r="r" b="b"/>
              <a:pathLst>
                <a:path w="180977" h="190504">
                  <a:moveTo>
                    <a:pt x="123826" y="1"/>
                  </a:moveTo>
                  <a:cubicBezTo>
                    <a:pt x="138957" y="0"/>
                    <a:pt x="151466" y="11794"/>
                    <a:pt x="152353" y="26899"/>
                  </a:cubicBezTo>
                  <a:lnTo>
                    <a:pt x="152401" y="28576"/>
                  </a:lnTo>
                  <a:cubicBezTo>
                    <a:pt x="168182" y="28576"/>
                    <a:pt x="180976" y="41369"/>
                    <a:pt x="180976" y="57151"/>
                  </a:cubicBezTo>
                  <a:cubicBezTo>
                    <a:pt x="180977" y="87881"/>
                    <a:pt x="156677" y="113110"/>
                    <a:pt x="125969" y="114263"/>
                  </a:cubicBezTo>
                  <a:lnTo>
                    <a:pt x="123826" y="114301"/>
                  </a:lnTo>
                  <a:lnTo>
                    <a:pt x="85726" y="114301"/>
                  </a:lnTo>
                  <a:lnTo>
                    <a:pt x="87155" y="114348"/>
                  </a:lnTo>
                  <a:cubicBezTo>
                    <a:pt x="96526" y="115053"/>
                    <a:pt x="103984" y="122486"/>
                    <a:pt x="104719" y="131855"/>
                  </a:cubicBezTo>
                  <a:lnTo>
                    <a:pt x="104776" y="133351"/>
                  </a:lnTo>
                  <a:lnTo>
                    <a:pt x="104776" y="171451"/>
                  </a:lnTo>
                  <a:cubicBezTo>
                    <a:pt x="104779" y="181420"/>
                    <a:pt x="97096" y="189706"/>
                    <a:pt x="87155" y="190453"/>
                  </a:cubicBezTo>
                  <a:lnTo>
                    <a:pt x="85726" y="190501"/>
                  </a:lnTo>
                  <a:lnTo>
                    <a:pt x="66676" y="190501"/>
                  </a:lnTo>
                  <a:cubicBezTo>
                    <a:pt x="56707" y="190504"/>
                    <a:pt x="48421" y="182821"/>
                    <a:pt x="47673" y="172880"/>
                  </a:cubicBezTo>
                  <a:lnTo>
                    <a:pt x="47626" y="171451"/>
                  </a:lnTo>
                  <a:lnTo>
                    <a:pt x="47626" y="133351"/>
                  </a:lnTo>
                  <a:cubicBezTo>
                    <a:pt x="47623" y="123382"/>
                    <a:pt x="55306" y="115096"/>
                    <a:pt x="65247" y="114348"/>
                  </a:cubicBezTo>
                  <a:lnTo>
                    <a:pt x="66676" y="114301"/>
                  </a:lnTo>
                  <a:lnTo>
                    <a:pt x="66676" y="104776"/>
                  </a:lnTo>
                  <a:cubicBezTo>
                    <a:pt x="66676" y="99947"/>
                    <a:pt x="70291" y="95883"/>
                    <a:pt x="75086" y="95318"/>
                  </a:cubicBezTo>
                  <a:lnTo>
                    <a:pt x="76201" y="95251"/>
                  </a:lnTo>
                  <a:lnTo>
                    <a:pt x="123826" y="95251"/>
                  </a:lnTo>
                  <a:cubicBezTo>
                    <a:pt x="144868" y="95251"/>
                    <a:pt x="161926" y="78193"/>
                    <a:pt x="161926" y="57151"/>
                  </a:cubicBezTo>
                  <a:cubicBezTo>
                    <a:pt x="161925" y="52322"/>
                    <a:pt x="158311" y="48258"/>
                    <a:pt x="153515" y="47693"/>
                  </a:cubicBezTo>
                  <a:lnTo>
                    <a:pt x="152401" y="47626"/>
                  </a:lnTo>
                  <a:lnTo>
                    <a:pt x="152353" y="49302"/>
                  </a:lnTo>
                  <a:cubicBezTo>
                    <a:pt x="151504" y="63765"/>
                    <a:pt x="139965" y="75304"/>
                    <a:pt x="125502" y="76153"/>
                  </a:cubicBezTo>
                  <a:lnTo>
                    <a:pt x="123826" y="76201"/>
                  </a:lnTo>
                  <a:lnTo>
                    <a:pt x="28576" y="76201"/>
                  </a:lnTo>
                  <a:cubicBezTo>
                    <a:pt x="13445" y="76202"/>
                    <a:pt x="936" y="64407"/>
                    <a:pt x="48" y="49302"/>
                  </a:cubicBezTo>
                  <a:lnTo>
                    <a:pt x="1" y="47626"/>
                  </a:lnTo>
                  <a:lnTo>
                    <a:pt x="1" y="28576"/>
                  </a:lnTo>
                  <a:cubicBezTo>
                    <a:pt x="0" y="13445"/>
                    <a:pt x="11794" y="936"/>
                    <a:pt x="26899" y="48"/>
                  </a:cubicBezTo>
                  <a:lnTo>
                    <a:pt x="28576" y="1"/>
                  </a:lnTo>
                  <a:lnTo>
                    <a:pt x="123826" y="1"/>
                  </a:lnTo>
                  <a:close/>
                </a:path>
              </a:pathLst>
            </a:custGeom>
            <a:solidFill>
              <a:srgbClr val="8B7355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1337310" y="4918710"/>
              <a:ext cx="38100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8B7355"/>
                  </a:solidFill>
                  <a:latin typeface="Arial"/>
                  <a:ea typeface="Microsoft YaHei"/>
                  <a:cs typeface="Arial"/>
                </a:rPr>
                <a:t>纹理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815465" y="4934902"/>
              <a:ext cx="123048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· 空间灵魂的细节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060349" y="5435918"/>
            <a:ext cx="2440088" cy="274320"/>
            <a:chOff x="1060349" y="5435918"/>
            <a:chExt cx="2440088" cy="274320"/>
          </a:xfrm>
        </p:grpSpPr>
        <p:sp>
          <p:nvSpPr>
            <p:cNvPr id="23" name="Freeform 23"/>
            <p:cNvSpPr/>
            <p:nvPr/>
          </p:nvSpPr>
          <p:spPr>
            <a:xfrm>
              <a:off x="1060349" y="5451225"/>
              <a:ext cx="165089" cy="145489"/>
            </a:xfrm>
            <a:custGeom>
              <a:avLst/>
              <a:gdLst/>
              <a:ahLst/>
              <a:cxnLst/>
              <a:rect l="l" t="t" r="r" b="b"/>
              <a:pathLst>
                <a:path w="165089" h="145489">
                  <a:moveTo>
                    <a:pt x="42797" y="2425"/>
                  </a:moveTo>
                  <a:cubicBezTo>
                    <a:pt x="57027" y="0"/>
                    <a:pt x="71588" y="4160"/>
                    <a:pt x="82389" y="13735"/>
                  </a:cubicBezTo>
                  <a:lnTo>
                    <a:pt x="82683" y="13997"/>
                  </a:lnTo>
                  <a:lnTo>
                    <a:pt x="82953" y="13759"/>
                  </a:lnTo>
                  <a:cubicBezTo>
                    <a:pt x="93249" y="4724"/>
                    <a:pt x="106937" y="559"/>
                    <a:pt x="120521" y="2329"/>
                  </a:cubicBezTo>
                  <a:lnTo>
                    <a:pt x="122474" y="2615"/>
                  </a:lnTo>
                  <a:cubicBezTo>
                    <a:pt x="139717" y="5592"/>
                    <a:pt x="153939" y="17785"/>
                    <a:pt x="159514" y="34372"/>
                  </a:cubicBezTo>
                  <a:cubicBezTo>
                    <a:pt x="165089" y="50958"/>
                    <a:pt x="161119" y="69266"/>
                    <a:pt x="149176" y="82054"/>
                  </a:cubicBezTo>
                  <a:lnTo>
                    <a:pt x="147747" y="83522"/>
                  </a:lnTo>
                  <a:lnTo>
                    <a:pt x="147366" y="83847"/>
                  </a:lnTo>
                  <a:lnTo>
                    <a:pt x="88231" y="142418"/>
                  </a:lnTo>
                  <a:cubicBezTo>
                    <a:pt x="85409" y="145211"/>
                    <a:pt x="80957" y="145489"/>
                    <a:pt x="77809" y="143069"/>
                  </a:cubicBezTo>
                  <a:lnTo>
                    <a:pt x="77063" y="142418"/>
                  </a:lnTo>
                  <a:lnTo>
                    <a:pt x="17588" y="83506"/>
                  </a:lnTo>
                  <a:cubicBezTo>
                    <a:pt x="4740" y="71006"/>
                    <a:pt x="0" y="52350"/>
                    <a:pt x="5322" y="35233"/>
                  </a:cubicBezTo>
                  <a:cubicBezTo>
                    <a:pt x="10644" y="18116"/>
                    <a:pt x="25127" y="5437"/>
                    <a:pt x="42797" y="2425"/>
                  </a:cubicBezTo>
                  <a:close/>
                </a:path>
              </a:pathLst>
            </a:custGeom>
            <a:solidFill>
              <a:srgbClr val="C06048"/>
            </a:solidFill>
            <a:ln>
              <a:noFill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1297305" y="5435918"/>
              <a:ext cx="2203132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i="1" dirty="0">
                  <a:solidFill>
                    <a:srgbClr val="E8E0D4"/>
                  </a:solidFill>
                  <a:latin typeface="Georgia"/>
                  <a:ea typeface="SimSun"/>
                  <a:cs typeface="Georgia"/>
                </a:rPr>
                <a:t>有颜值，更有温度与情感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6953250" y="1714500"/>
            <a:ext cx="4572000" cy="3048000"/>
            <a:chOff x="6953250" y="1714500"/>
            <a:chExt cx="4572000" cy="3048000"/>
          </a:xfrm>
        </p:grpSpPr>
        <p:pic>
          <p:nvPicPr>
            <p:cNvPr id="26" name="Image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3250" y="1714500"/>
              <a:ext cx="2190750" cy="3048000"/>
            </a:xfrm>
            <a:custGeom>
              <a:avLst/>
              <a:gdLst/>
              <a:ahLst/>
              <a:cxnLst/>
              <a:rect l="l" t="t" r="r" b="b"/>
              <a:pathLst>
                <a:path w="2190750" h="3048000">
                  <a:moveTo>
                    <a:pt x="95250" y="0"/>
                  </a:moveTo>
                  <a:lnTo>
                    <a:pt x="2095500" y="0"/>
                  </a:lnTo>
                  <a:cubicBezTo>
                    <a:pt x="2148105" y="0"/>
                    <a:pt x="2190750" y="42645"/>
                    <a:pt x="2190750" y="95250"/>
                  </a:cubicBezTo>
                  <a:lnTo>
                    <a:pt x="2190750" y="2952750"/>
                  </a:lnTo>
                  <a:cubicBezTo>
                    <a:pt x="2190750" y="3005355"/>
                    <a:pt x="2148105" y="3048000"/>
                    <a:pt x="2095500" y="3048000"/>
                  </a:cubicBezTo>
                  <a:lnTo>
                    <a:pt x="95250" y="3048000"/>
                  </a:lnTo>
                  <a:cubicBezTo>
                    <a:pt x="42645" y="3048000"/>
                    <a:pt x="0" y="3005355"/>
                    <a:pt x="0" y="29527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</p:spPr>
        </p:pic>
        <p:pic>
          <p:nvPicPr>
            <p:cNvPr id="27" name="Image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500" y="1714500"/>
              <a:ext cx="2190750" cy="3048000"/>
            </a:xfrm>
            <a:custGeom>
              <a:avLst/>
              <a:gdLst/>
              <a:ahLst/>
              <a:cxnLst/>
              <a:rect l="l" t="t" r="r" b="b"/>
              <a:pathLst>
                <a:path w="2190750" h="3048000">
                  <a:moveTo>
                    <a:pt x="95250" y="0"/>
                  </a:moveTo>
                  <a:lnTo>
                    <a:pt x="2095500" y="0"/>
                  </a:lnTo>
                  <a:cubicBezTo>
                    <a:pt x="2148105" y="0"/>
                    <a:pt x="2190750" y="42645"/>
                    <a:pt x="2190750" y="95250"/>
                  </a:cubicBezTo>
                  <a:lnTo>
                    <a:pt x="2190750" y="2952750"/>
                  </a:lnTo>
                  <a:cubicBezTo>
                    <a:pt x="2190750" y="3005355"/>
                    <a:pt x="2148105" y="3048000"/>
                    <a:pt x="2095500" y="3048000"/>
                  </a:cubicBezTo>
                  <a:lnTo>
                    <a:pt x="95250" y="3048000"/>
                  </a:lnTo>
                  <a:cubicBezTo>
                    <a:pt x="42645" y="3048000"/>
                    <a:pt x="0" y="3005355"/>
                    <a:pt x="0" y="29527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</p:spPr>
        </p:pic>
      </p:grpSp>
      <p:sp>
        <p:nvSpPr>
          <p:cNvPr id="29" name="TextBox 29"/>
          <p:cNvSpPr txBox="1"/>
          <p:nvPr/>
        </p:nvSpPr>
        <p:spPr>
          <a:xfrm>
            <a:off x="6940868" y="4942999"/>
            <a:ext cx="594360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7A6E60"/>
                </a:solidFill>
                <a:latin typeface="Arial"/>
                <a:ea typeface="Microsoft YaHei"/>
                <a:cs typeface="Arial"/>
              </a:rPr>
              <a:t>参考来源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940868" y="5181124"/>
            <a:ext cx="217498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B0A08E"/>
                </a:solidFill>
                <a:latin typeface="Arial"/>
                <a:ea typeface="Microsoft YaHei"/>
                <a:cs typeface="Arial"/>
              </a:rPr>
              <a:t>《空间的高级感——设计师的色彩、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940868" y="5371624"/>
            <a:ext cx="1448752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B0A08E"/>
                </a:solidFill>
                <a:latin typeface="Arial"/>
                <a:ea typeface="Microsoft YaHei"/>
                <a:cs typeface="Arial"/>
              </a:rPr>
              <a:t>材质、纹理搭配指南》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6941820" y="5617845"/>
            <a:ext cx="240858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7A6E60"/>
                </a:solidFill>
                <a:latin typeface="Arial"/>
                <a:ea typeface="Microsoft YaHei"/>
                <a:cs typeface="Arial"/>
              </a:rPr>
              <a:t>著者：宋文雯 · 江苏凤凰科学技术出版社</a:t>
            </a:r>
          </a:p>
        </p:txBody>
      </p:sp>
      <p:sp>
        <p:nvSpPr>
          <p:cNvPr id="33" name="Rectangle 33"/>
          <p:cNvSpPr/>
          <p:nvPr/>
        </p:nvSpPr>
        <p:spPr>
          <a:xfrm>
            <a:off x="571500" y="6286500"/>
            <a:ext cx="11049000" cy="9525"/>
          </a:xfrm>
          <a:prstGeom prst="rect">
            <a:avLst/>
          </a:prstGeom>
          <a:solidFill>
            <a:srgbClr val="3D362E"/>
          </a:solidFill>
          <a:ln>
            <a:noFill/>
          </a:ln>
        </p:spPr>
      </p:sp>
      <p:sp>
        <p:nvSpPr>
          <p:cNvPr id="34" name="TextBox 34"/>
          <p:cNvSpPr txBox="1"/>
          <p:nvPr/>
        </p:nvSpPr>
        <p:spPr>
          <a:xfrm>
            <a:off x="5382304" y="6466999"/>
            <a:ext cx="1427393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75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谢谢观看 · Thank You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1139202" y="6475095"/>
            <a:ext cx="397478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12 / 12</a:t>
            </a:r>
          </a:p>
        </p:txBody>
      </p:sp>
    </p:spTree>
  </p:cSld>
  <p:clrMapOvr>
    <a:masterClrMapping/>
  </p:clrMapOvr>
  <p:transition dur="4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pic>
        <p:nvPicPr>
          <p:cNvPr id="3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7620000" cy="6858000"/>
          </a:xfrm>
          <a:prstGeom prst="rect">
            <a:avLst/>
          </a:prstGeom>
        </p:spPr>
      </p:pic>
      <p:sp>
        <p:nvSpPr>
          <p:cNvPr id="4" name="Rectangle 4"/>
          <p:cNvSpPr/>
          <p:nvPr/>
        </p:nvSpPr>
        <p:spPr>
          <a:xfrm>
            <a:off x="4572000" y="0"/>
            <a:ext cx="7620000" cy="6858000"/>
          </a:xfrm>
          <a:prstGeom prst="rect">
            <a:avLst/>
          </a:prstGeom>
          <a:gradFill>
            <a:gsLst>
              <a:gs pos="0">
                <a:srgbClr val="1A1714">
                  <a:alpha val="10000"/>
                </a:srgbClr>
              </a:gs>
              <a:gs pos="40000">
                <a:srgbClr val="1A1714">
                  <a:alpha val="70000"/>
                </a:srgbClr>
              </a:gs>
              <a:gs pos="100000">
                <a:srgbClr val="1A1714">
                  <a:alpha val="95000"/>
                </a:srgbClr>
              </a:gs>
            </a:gsLst>
            <a:lin ang="10800000" scaled="1"/>
          </a:gradFill>
          <a:ln>
            <a:noFill/>
          </a:ln>
        </p:spPr>
      </p:sp>
      <p:sp>
        <p:nvSpPr>
          <p:cNvPr id="5" name="Freeform 5"/>
          <p:cNvSpPr/>
          <p:nvPr/>
        </p:nvSpPr>
        <p:spPr>
          <a:xfrm>
            <a:off x="762000" y="1714500"/>
            <a:ext cx="28575" cy="952500"/>
          </a:xfrm>
          <a:custGeom>
            <a:avLst/>
            <a:gdLst/>
            <a:ahLst/>
            <a:cxnLst/>
            <a:rect l="l" t="t" r="r" b="b"/>
            <a:pathLst>
              <a:path w="28575" h="952500">
                <a:moveTo>
                  <a:pt x="14288" y="0"/>
                </a:moveTo>
                <a:lnTo>
                  <a:pt x="14288" y="0"/>
                </a:lnTo>
                <a:cubicBezTo>
                  <a:pt x="22178" y="0"/>
                  <a:pt x="28575" y="6397"/>
                  <a:pt x="28575" y="14288"/>
                </a:cubicBezTo>
                <a:lnTo>
                  <a:pt x="28575" y="938212"/>
                </a:lnTo>
                <a:cubicBezTo>
                  <a:pt x="28575" y="946103"/>
                  <a:pt x="22178" y="952500"/>
                  <a:pt x="14288" y="952500"/>
                </a:cubicBezTo>
                <a:lnTo>
                  <a:pt x="14288" y="952500"/>
                </a:lnTo>
                <a:cubicBezTo>
                  <a:pt x="6397" y="952500"/>
                  <a:pt x="0" y="946103"/>
                  <a:pt x="0" y="938212"/>
                </a:cubicBezTo>
                <a:lnTo>
                  <a:pt x="0" y="14288"/>
                </a:lnTo>
                <a:cubicBezTo>
                  <a:pt x="0" y="6397"/>
                  <a:pt x="6397" y="0"/>
                  <a:pt x="14288" y="0"/>
                </a:cubicBezTo>
                <a:close/>
              </a:path>
            </a:pathLst>
          </a:custGeom>
          <a:gradFill>
            <a:gsLst>
              <a:gs pos="0">
                <a:srgbClr val="C4A882"/>
              </a:gs>
              <a:gs pos="100000">
                <a:srgbClr val="D4956A"/>
              </a:gs>
            </a:gsLst>
            <a:lin ang="5400000" scaled="1"/>
          </a:gradFill>
          <a:ln>
            <a:noFill/>
          </a:ln>
        </p:spPr>
      </p:sp>
      <p:sp>
        <p:nvSpPr>
          <p:cNvPr id="6" name="TextBox 6"/>
          <p:cNvSpPr txBox="1"/>
          <p:nvPr/>
        </p:nvSpPr>
        <p:spPr>
          <a:xfrm>
            <a:off x="748665" y="1505902"/>
            <a:ext cx="793433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050" dirty="0">
                <a:solidFill>
                  <a:srgbClr val="8B7355"/>
                </a:solidFill>
                <a:latin typeface="Georgia"/>
                <a:ea typeface="SimSun"/>
                <a:cs typeface="Georgia"/>
              </a:rPr>
              <a:t>CHAPTER 01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916305" y="1978342"/>
            <a:ext cx="2738423" cy="1055370"/>
            <a:chOff x="916305" y="1978342"/>
            <a:chExt cx="2738423" cy="1055370"/>
          </a:xfrm>
        </p:grpSpPr>
        <p:sp>
          <p:nvSpPr>
            <p:cNvPr id="7" name="TextBox 7"/>
            <p:cNvSpPr txBox="1"/>
            <p:nvPr/>
          </p:nvSpPr>
          <p:spPr>
            <a:xfrm>
              <a:off x="916305" y="1978342"/>
              <a:ext cx="2301369" cy="579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850" b="1" dirty="0">
                  <a:solidFill>
                    <a:srgbClr val="E8E0D4"/>
                  </a:solidFill>
                  <a:latin typeface="Georgia"/>
                  <a:ea typeface="SimSun"/>
                  <a:cs typeface="Georgia"/>
                </a:rPr>
                <a:t>从"网红风"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916305" y="2454592"/>
              <a:ext cx="2738423" cy="579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850" b="1" dirty="0">
                  <a:solidFill>
                    <a:srgbClr val="C4A882"/>
                  </a:solidFill>
                  <a:latin typeface="Georgia"/>
                  <a:ea typeface="SimSun"/>
                  <a:cs typeface="Georgia"/>
                </a:rPr>
                <a:t>到"人的尺度"</a:t>
              </a:r>
            </a:p>
          </p:txBody>
        </p:sp>
      </p:grpSp>
      <p:sp>
        <p:nvSpPr>
          <p:cNvPr id="10" name="Rectangle 10"/>
          <p:cNvSpPr/>
          <p:nvPr/>
        </p:nvSpPr>
        <p:spPr>
          <a:xfrm>
            <a:off x="952500" y="3000375"/>
            <a:ext cx="571500" cy="19050"/>
          </a:xfrm>
          <a:prstGeom prst="rect">
            <a:avLst/>
          </a:prstGeom>
          <a:solidFill>
            <a:srgbClr val="3D362E"/>
          </a:solidFill>
          <a:ln>
            <a:noFill/>
          </a:ln>
        </p:spPr>
      </p:sp>
      <p:grpSp>
        <p:nvGrpSpPr>
          <p:cNvPr id="14" name="Group 14"/>
          <p:cNvGrpSpPr/>
          <p:nvPr/>
        </p:nvGrpSpPr>
        <p:grpSpPr>
          <a:xfrm>
            <a:off x="933450" y="3267075"/>
            <a:ext cx="5317808" cy="1162050"/>
            <a:chOff x="933450" y="3267075"/>
            <a:chExt cx="5317808" cy="1162050"/>
          </a:xfrm>
        </p:grpSpPr>
        <p:sp>
          <p:nvSpPr>
            <p:cNvPr id="11" name="TextBox 11"/>
            <p:cNvSpPr txBox="1"/>
            <p:nvPr/>
          </p:nvSpPr>
          <p:spPr>
            <a:xfrm>
              <a:off x="933450" y="3267075"/>
              <a:ext cx="5317808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过去几年，我们见惯了各种家居"网红风"的迅速更迭。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933450" y="3743325"/>
              <a:ext cx="5273992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到了 2026 年，家居设计正悄然发生一场深刻的转变——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933450" y="4124325"/>
              <a:ext cx="4419600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从视觉符号的堆砌，回归到对人本身的关怀。</a:t>
              </a:r>
            </a:p>
          </p:txBody>
        </p:sp>
      </p:grpSp>
      <p:sp>
        <p:nvSpPr>
          <p:cNvPr id="15" name="Freeform 15"/>
          <p:cNvSpPr/>
          <p:nvPr/>
        </p:nvSpPr>
        <p:spPr>
          <a:xfrm>
            <a:off x="952500" y="4667250"/>
            <a:ext cx="38100" cy="571500"/>
          </a:xfrm>
          <a:custGeom>
            <a:avLst/>
            <a:gdLst/>
            <a:ahLst/>
            <a:cxnLst/>
            <a:rect l="l" t="t" r="r" b="b"/>
            <a:pathLst>
              <a:path w="38100" h="571500">
                <a:moveTo>
                  <a:pt x="19050" y="0"/>
                </a:moveTo>
                <a:lnTo>
                  <a:pt x="19050" y="0"/>
                </a:lnTo>
                <a:cubicBezTo>
                  <a:pt x="29571" y="0"/>
                  <a:pt x="38100" y="8529"/>
                  <a:pt x="38100" y="19050"/>
                </a:cubicBezTo>
                <a:lnTo>
                  <a:pt x="38100" y="552450"/>
                </a:lnTo>
                <a:cubicBezTo>
                  <a:pt x="38100" y="562971"/>
                  <a:pt x="29571" y="571500"/>
                  <a:pt x="19050" y="571500"/>
                </a:cubicBezTo>
                <a:lnTo>
                  <a:pt x="19050" y="571500"/>
                </a:lnTo>
                <a:cubicBezTo>
                  <a:pt x="8529" y="571500"/>
                  <a:pt x="0" y="562971"/>
                  <a:pt x="0" y="5524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D4956A"/>
          </a:solidFill>
          <a:ln>
            <a:noFill/>
          </a:ln>
        </p:spPr>
      </p:sp>
      <p:sp>
        <p:nvSpPr>
          <p:cNvPr id="16" name="TextBox 16"/>
          <p:cNvSpPr txBox="1"/>
          <p:nvPr/>
        </p:nvSpPr>
        <p:spPr>
          <a:xfrm>
            <a:off x="1122045" y="4727258"/>
            <a:ext cx="4030170" cy="3352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650" i="1" dirty="0">
                <a:solidFill>
                  <a:srgbClr val="C4A882"/>
                </a:solidFill>
                <a:latin typeface="Georgia"/>
                <a:ea typeface="SimSun"/>
                <a:cs typeface="Georgia"/>
              </a:rPr>
              <a:t>"高级感的空间，是色彩、材质、纹理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22045" y="5013008"/>
            <a:ext cx="3066240" cy="3352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650" i="1" dirty="0">
                <a:solidFill>
                  <a:srgbClr val="C4A882"/>
                </a:solidFill>
                <a:latin typeface="Georgia"/>
                <a:ea typeface="SimSun"/>
                <a:cs typeface="Georgia"/>
              </a:rPr>
              <a:t>的精妙搭配所营造出来的。"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37260" y="5775960"/>
            <a:ext cx="1958340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7A6E60"/>
                </a:solidFill>
                <a:latin typeface="Arial"/>
                <a:ea typeface="Microsoft YaHei"/>
                <a:cs typeface="Arial"/>
              </a:rPr>
              <a:t>有颜值，更有温度与情感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10634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02 / 12</a:t>
            </a:r>
          </a:p>
        </p:txBody>
      </p:sp>
    </p:spTree>
  </p:cSld>
  <p:clrMapOvr>
    <a:masterClrMapping/>
  </p:clrMapOvr>
  <p:transition dur="4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571500" y="311150"/>
            <a:ext cx="1663208" cy="431800"/>
            <a:chOff x="571500" y="311150"/>
            <a:chExt cx="1663208" cy="431800"/>
          </a:xfrm>
        </p:grpSpPr>
        <p:sp>
          <p:nvSpPr>
            <p:cNvPr id="3" name="Freeform 3"/>
            <p:cNvSpPr/>
            <p:nvPr/>
          </p:nvSpPr>
          <p:spPr>
            <a:xfrm>
              <a:off x="596900" y="311150"/>
              <a:ext cx="254000" cy="254260"/>
            </a:xfrm>
            <a:custGeom>
              <a:avLst/>
              <a:gdLst/>
              <a:ahLst/>
              <a:cxnLst/>
              <a:rect l="l" t="t" r="r" b="b"/>
              <a:pathLst>
                <a:path w="254000" h="254260">
                  <a:moveTo>
                    <a:pt x="127000" y="0"/>
                  </a:moveTo>
                  <a:cubicBezTo>
                    <a:pt x="196825" y="0"/>
                    <a:pt x="254000" y="50825"/>
                    <a:pt x="254000" y="114300"/>
                  </a:cubicBezTo>
                  <a:cubicBezTo>
                    <a:pt x="254000" y="131458"/>
                    <a:pt x="246380" y="147828"/>
                    <a:pt x="232994" y="159715"/>
                  </a:cubicBezTo>
                  <a:cubicBezTo>
                    <a:pt x="219913" y="171323"/>
                    <a:pt x="202362" y="177800"/>
                    <a:pt x="184150" y="177800"/>
                  </a:cubicBezTo>
                  <a:lnTo>
                    <a:pt x="152197" y="177800"/>
                  </a:lnTo>
                  <a:cubicBezTo>
                    <a:pt x="146368" y="177706"/>
                    <a:pt x="141223" y="181593"/>
                    <a:pt x="139721" y="187226"/>
                  </a:cubicBezTo>
                  <a:cubicBezTo>
                    <a:pt x="138219" y="192859"/>
                    <a:pt x="140745" y="198791"/>
                    <a:pt x="145847" y="201612"/>
                  </a:cubicBezTo>
                  <a:cubicBezTo>
                    <a:pt x="146736" y="202104"/>
                    <a:pt x="147563" y="202701"/>
                    <a:pt x="148311" y="203390"/>
                  </a:cubicBezTo>
                  <a:cubicBezTo>
                    <a:pt x="157214" y="211606"/>
                    <a:pt x="160122" y="224464"/>
                    <a:pt x="155620" y="235712"/>
                  </a:cubicBezTo>
                  <a:cubicBezTo>
                    <a:pt x="151118" y="246959"/>
                    <a:pt x="140142" y="254260"/>
                    <a:pt x="128029" y="254064"/>
                  </a:cubicBezTo>
                  <a:lnTo>
                    <a:pt x="126048" y="253949"/>
                  </a:lnTo>
                  <a:lnTo>
                    <a:pt x="126911" y="254000"/>
                  </a:lnTo>
                  <a:lnTo>
                    <a:pt x="123444" y="253949"/>
                  </a:lnTo>
                  <a:cubicBezTo>
                    <a:pt x="56134" y="252095"/>
                    <a:pt x="1905" y="197866"/>
                    <a:pt x="51" y="130556"/>
                  </a:cubicBezTo>
                  <a:lnTo>
                    <a:pt x="0" y="127000"/>
                  </a:lnTo>
                  <a:cubicBezTo>
                    <a:pt x="0" y="56858"/>
                    <a:pt x="56858" y="0"/>
                    <a:pt x="127000" y="0"/>
                  </a:cubicBezTo>
                  <a:moveTo>
                    <a:pt x="82550" y="82550"/>
                  </a:moveTo>
                  <a:cubicBezTo>
                    <a:pt x="69258" y="82546"/>
                    <a:pt x="58210" y="92790"/>
                    <a:pt x="57213" y="106045"/>
                  </a:cubicBezTo>
                  <a:lnTo>
                    <a:pt x="57150" y="107950"/>
                  </a:lnTo>
                  <a:cubicBezTo>
                    <a:pt x="57150" y="121978"/>
                    <a:pt x="68522" y="133350"/>
                    <a:pt x="82550" y="133350"/>
                  </a:cubicBezTo>
                  <a:cubicBezTo>
                    <a:pt x="96578" y="133350"/>
                    <a:pt x="107950" y="121978"/>
                    <a:pt x="107950" y="107950"/>
                  </a:cubicBezTo>
                  <a:cubicBezTo>
                    <a:pt x="107950" y="93922"/>
                    <a:pt x="96578" y="82550"/>
                    <a:pt x="82550" y="82550"/>
                  </a:cubicBezTo>
                  <a:moveTo>
                    <a:pt x="184150" y="82550"/>
                  </a:moveTo>
                  <a:cubicBezTo>
                    <a:pt x="170858" y="82546"/>
                    <a:pt x="159810" y="92790"/>
                    <a:pt x="158814" y="106045"/>
                  </a:cubicBezTo>
                  <a:lnTo>
                    <a:pt x="158750" y="107950"/>
                  </a:lnTo>
                  <a:cubicBezTo>
                    <a:pt x="158750" y="121978"/>
                    <a:pt x="170122" y="133350"/>
                    <a:pt x="184150" y="133350"/>
                  </a:cubicBezTo>
                  <a:cubicBezTo>
                    <a:pt x="198178" y="133350"/>
                    <a:pt x="209550" y="121978"/>
                    <a:pt x="209550" y="107950"/>
                  </a:cubicBezTo>
                  <a:cubicBezTo>
                    <a:pt x="209550" y="93922"/>
                    <a:pt x="198178" y="82550"/>
                    <a:pt x="184150" y="82550"/>
                  </a:cubicBezTo>
                  <a:moveTo>
                    <a:pt x="133350" y="44450"/>
                  </a:moveTo>
                  <a:cubicBezTo>
                    <a:pt x="120058" y="44446"/>
                    <a:pt x="109010" y="54690"/>
                    <a:pt x="108013" y="67945"/>
                  </a:cubicBezTo>
                  <a:lnTo>
                    <a:pt x="107950" y="69850"/>
                  </a:lnTo>
                  <a:cubicBezTo>
                    <a:pt x="107950" y="83878"/>
                    <a:pt x="119322" y="95250"/>
                    <a:pt x="133350" y="95250"/>
                  </a:cubicBezTo>
                  <a:cubicBezTo>
                    <a:pt x="147378" y="95250"/>
                    <a:pt x="158750" y="83878"/>
                    <a:pt x="158750" y="69850"/>
                  </a:cubicBezTo>
                  <a:cubicBezTo>
                    <a:pt x="158750" y="55822"/>
                    <a:pt x="147378" y="44450"/>
                    <a:pt x="133350" y="44450"/>
                  </a:cubicBezTo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958215" y="420052"/>
              <a:ext cx="1276493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7355"/>
                  </a:solidFill>
                  <a:latin typeface="Georgia"/>
                  <a:ea typeface="SimSun"/>
                  <a:cs typeface="Georgia"/>
                </a:rPr>
                <a:t>三大底层元素 · 壹</a:t>
              </a:r>
            </a:p>
          </p:txBody>
        </p:sp>
        <p:sp>
          <p:nvSpPr>
            <p:cNvPr id="5" name="Freeform 5"/>
            <p:cNvSpPr/>
            <p:nvPr/>
          </p:nvSpPr>
          <p:spPr>
            <a:xfrm>
              <a:off x="571500" y="714375"/>
              <a:ext cx="476250" cy="28575"/>
            </a:xfrm>
            <a:custGeom>
              <a:avLst/>
              <a:gdLst/>
              <a:ahLst/>
              <a:cxnLst/>
              <a:rect l="l" t="t" r="r" b="b"/>
              <a:pathLst>
                <a:path w="476250" h="28575">
                  <a:moveTo>
                    <a:pt x="14288" y="0"/>
                  </a:moveTo>
                  <a:lnTo>
                    <a:pt x="461962" y="0"/>
                  </a:lnTo>
                  <a:cubicBezTo>
                    <a:pt x="469853" y="0"/>
                    <a:pt x="476250" y="6397"/>
                    <a:pt x="476250" y="14288"/>
                  </a:cubicBezTo>
                  <a:lnTo>
                    <a:pt x="476250" y="14288"/>
                  </a:lnTo>
                  <a:cubicBezTo>
                    <a:pt x="476250" y="22178"/>
                    <a:pt x="469853" y="28575"/>
                    <a:pt x="461962" y="28575"/>
                  </a:cubicBezTo>
                  <a:lnTo>
                    <a:pt x="14288" y="28575"/>
                  </a:lnTo>
                  <a:cubicBezTo>
                    <a:pt x="6397" y="28575"/>
                    <a:pt x="0" y="22178"/>
                    <a:pt x="0" y="14288"/>
                  </a:cubicBezTo>
                  <a:lnTo>
                    <a:pt x="0" y="14288"/>
                  </a:lnTo>
                  <a:cubicBezTo>
                    <a:pt x="0" y="6397"/>
                    <a:pt x="6397" y="0"/>
                    <a:pt x="14288" y="0"/>
                  </a:cubicBezTo>
                  <a:close/>
                </a:path>
              </a:pathLst>
            </a:custGeom>
            <a:gradFill>
              <a:gsLst>
                <a:gs pos="0">
                  <a:srgbClr val="C4A882"/>
                </a:gs>
                <a:gs pos="100000">
                  <a:srgbClr val="D4956A"/>
                </a:gs>
              </a:gsLst>
              <a:lin ang="0" scaled="1"/>
            </a:gradFill>
            <a:ln>
              <a:noFill/>
            </a:ln>
          </p:spPr>
        </p:sp>
      </p:grpSp>
      <p:pic>
        <p:nvPicPr>
          <p:cNvPr id="7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050608"/>
            <a:ext cx="4000500" cy="5138738"/>
          </a:xfrm>
          <a:custGeom>
            <a:avLst/>
            <a:gdLst/>
            <a:ahLst/>
            <a:cxnLst/>
            <a:rect l="l" t="t" r="r" b="b"/>
            <a:pathLst>
              <a:path w="4000500" h="5138738">
                <a:moveTo>
                  <a:pt x="152400" y="-2857"/>
                </a:moveTo>
                <a:lnTo>
                  <a:pt x="3848100" y="-2857"/>
                </a:lnTo>
                <a:cubicBezTo>
                  <a:pt x="3932268" y="-2857"/>
                  <a:pt x="4000500" y="65374"/>
                  <a:pt x="4000500" y="149543"/>
                </a:cubicBezTo>
                <a:lnTo>
                  <a:pt x="4000500" y="4988242"/>
                </a:lnTo>
                <a:cubicBezTo>
                  <a:pt x="4000500" y="5072411"/>
                  <a:pt x="3932268" y="5140642"/>
                  <a:pt x="3848100" y="5140642"/>
                </a:cubicBezTo>
                <a:lnTo>
                  <a:pt x="152400" y="5140642"/>
                </a:lnTo>
                <a:cubicBezTo>
                  <a:pt x="68232" y="5140642"/>
                  <a:pt x="0" y="5072411"/>
                  <a:pt x="0" y="4988242"/>
                </a:cubicBezTo>
                <a:lnTo>
                  <a:pt x="0" y="149543"/>
                </a:lnTo>
                <a:cubicBezTo>
                  <a:pt x="0" y="65374"/>
                  <a:pt x="68232" y="-2857"/>
                  <a:pt x="152400" y="-2857"/>
                </a:cubicBezTo>
                <a:close/>
              </a:path>
            </a:pathLst>
          </a:custGeom>
        </p:spPr>
      </p:pic>
      <p:grpSp>
        <p:nvGrpSpPr>
          <p:cNvPr id="10" name="Group 10"/>
          <p:cNvGrpSpPr/>
          <p:nvPr/>
        </p:nvGrpSpPr>
        <p:grpSpPr>
          <a:xfrm>
            <a:off x="4918710" y="1184910"/>
            <a:ext cx="2650712" cy="905828"/>
            <a:chOff x="4918710" y="1184910"/>
            <a:chExt cx="2650712" cy="905828"/>
          </a:xfrm>
        </p:grpSpPr>
        <p:sp>
          <p:nvSpPr>
            <p:cNvPr id="8" name="TextBox 8"/>
            <p:cNvSpPr txBox="1"/>
            <p:nvPr/>
          </p:nvSpPr>
          <p:spPr>
            <a:xfrm>
              <a:off x="4918710" y="1184910"/>
              <a:ext cx="896684" cy="548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700" b="1" dirty="0">
                  <a:solidFill>
                    <a:srgbClr val="E8E0D4"/>
                  </a:solidFill>
                  <a:latin typeface="Georgia"/>
                  <a:ea typeface="SimSun"/>
                  <a:cs typeface="Georgia"/>
                </a:rPr>
                <a:t>色彩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928235" y="1694498"/>
              <a:ext cx="2641187" cy="3962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950" dirty="0">
                  <a:solidFill>
                    <a:srgbClr val="C4A882"/>
                  </a:solidFill>
                  <a:latin typeface="Georgia"/>
                  <a:ea typeface="SimSun"/>
                  <a:cs typeface="Georgia"/>
                </a:rPr>
                <a:t>空间的"情绪魔法师"</a:t>
              </a:r>
            </a:p>
          </p:txBody>
        </p:sp>
      </p:grpSp>
      <p:sp>
        <p:nvSpPr>
          <p:cNvPr id="11" name="Rectangle 11"/>
          <p:cNvSpPr/>
          <p:nvPr/>
        </p:nvSpPr>
        <p:spPr>
          <a:xfrm>
            <a:off x="4953000" y="2095500"/>
            <a:ext cx="381000" cy="19050"/>
          </a:xfrm>
          <a:prstGeom prst="rect">
            <a:avLst/>
          </a:prstGeom>
          <a:solidFill>
            <a:srgbClr val="3D362E"/>
          </a:solidFill>
          <a:ln>
            <a:noFill/>
          </a:ln>
        </p:spPr>
      </p:sp>
      <p:grpSp>
        <p:nvGrpSpPr>
          <p:cNvPr id="27" name="Group 27"/>
          <p:cNvGrpSpPr/>
          <p:nvPr/>
        </p:nvGrpSpPr>
        <p:grpSpPr>
          <a:xfrm>
            <a:off x="4953000" y="2362200"/>
            <a:ext cx="6667500" cy="2609850"/>
            <a:chOff x="4953000" y="2362200"/>
            <a:chExt cx="6667500" cy="2609850"/>
          </a:xfrm>
        </p:grpSpPr>
        <p:grpSp>
          <p:nvGrpSpPr>
            <p:cNvPr id="16" name="Group 16"/>
            <p:cNvGrpSpPr/>
            <p:nvPr/>
          </p:nvGrpSpPr>
          <p:grpSpPr>
            <a:xfrm>
              <a:off x="4953000" y="2362200"/>
              <a:ext cx="6667500" cy="762000"/>
              <a:chOff x="4953000" y="2362200"/>
              <a:chExt cx="6667500" cy="7620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4953000" y="2362200"/>
                <a:ext cx="6667500" cy="762000"/>
              </a:xfrm>
              <a:custGeom>
                <a:avLst/>
                <a:gdLst/>
                <a:ahLst/>
                <a:cxnLst/>
                <a:rect l="l" t="t" r="r" b="b"/>
                <a:pathLst>
                  <a:path w="6667500" h="762000">
                    <a:moveTo>
                      <a:pt x="95250" y="0"/>
                    </a:moveTo>
                    <a:lnTo>
                      <a:pt x="6572250" y="0"/>
                    </a:lnTo>
                    <a:cubicBezTo>
                      <a:pt x="6624855" y="0"/>
                      <a:pt x="6667500" y="42645"/>
                      <a:pt x="6667500" y="95250"/>
                    </a:cubicBezTo>
                    <a:lnTo>
                      <a:pt x="6667500" y="666750"/>
                    </a:lnTo>
                    <a:cubicBezTo>
                      <a:pt x="6667500" y="719355"/>
                      <a:pt x="6624855" y="762000"/>
                      <a:pt x="6572250" y="762000"/>
                    </a:cubicBezTo>
                    <a:lnTo>
                      <a:pt x="95250" y="762000"/>
                    </a:lnTo>
                    <a:cubicBezTo>
                      <a:pt x="42645" y="762000"/>
                      <a:pt x="0" y="719355"/>
                      <a:pt x="0" y="666750"/>
                    </a:cubicBezTo>
                    <a:lnTo>
                      <a:pt x="0" y="95250"/>
                    </a:lnTo>
                    <a:cubicBezTo>
                      <a:pt x="0" y="42645"/>
                      <a:pt x="42645" y="0"/>
                      <a:pt x="95250" y="0"/>
                    </a:cubicBezTo>
                    <a:close/>
                  </a:path>
                </a:pathLst>
              </a:custGeom>
              <a:solidFill>
                <a:srgbClr val="2A2520"/>
              </a:solidFill>
              <a:ln>
                <a:noFill/>
              </a:ln>
              <a:effectLst>
                <a:outerShdw blurRad="190500" dist="47625" dir="5400000" algn="ctr" rotWithShape="0">
                  <a:srgbClr val="000000">
                    <a:alpha val="13500"/>
                  </a:srgbClr>
                </a:outerShdw>
              </a:effectLst>
            </p:spPr>
          </p:sp>
          <p:sp>
            <p:nvSpPr>
              <p:cNvPr id="13" name="Freeform 13"/>
              <p:cNvSpPr/>
              <p:nvPr/>
            </p:nvSpPr>
            <p:spPr>
              <a:xfrm>
                <a:off x="4953000" y="2362200"/>
                <a:ext cx="38100" cy="762000"/>
              </a:xfrm>
              <a:custGeom>
                <a:avLst/>
                <a:gdLst/>
                <a:ahLst/>
                <a:cxnLst/>
                <a:rect l="l" t="t" r="r" b="b"/>
                <a:pathLst>
                  <a:path w="38100" h="762000">
                    <a:moveTo>
                      <a:pt x="19050" y="0"/>
                    </a:moveTo>
                    <a:lnTo>
                      <a:pt x="19050" y="0"/>
                    </a:lnTo>
                    <a:cubicBezTo>
                      <a:pt x="29571" y="0"/>
                      <a:pt x="38100" y="8529"/>
                      <a:pt x="38100" y="19050"/>
                    </a:cubicBezTo>
                    <a:lnTo>
                      <a:pt x="38100" y="742950"/>
                    </a:lnTo>
                    <a:cubicBezTo>
                      <a:pt x="38100" y="753471"/>
                      <a:pt x="29571" y="762000"/>
                      <a:pt x="19050" y="762000"/>
                    </a:cubicBezTo>
                    <a:lnTo>
                      <a:pt x="19050" y="762000"/>
                    </a:lnTo>
                    <a:cubicBezTo>
                      <a:pt x="8529" y="762000"/>
                      <a:pt x="0" y="753471"/>
                      <a:pt x="0" y="742950"/>
                    </a:cubicBezTo>
                    <a:lnTo>
                      <a:pt x="0" y="19050"/>
                    </a:lnTo>
                    <a:cubicBezTo>
                      <a:pt x="0" y="8529"/>
                      <a:pt x="8529" y="0"/>
                      <a:pt x="19050" y="0"/>
                    </a:cubicBezTo>
                    <a:close/>
                  </a:path>
                </a:pathLst>
              </a:custGeom>
              <a:solidFill>
                <a:srgbClr val="C4A882"/>
              </a:solidFill>
              <a:ln>
                <a:noFill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5162550" y="2486025"/>
                <a:ext cx="958215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8E0D4"/>
                    </a:solidFill>
                    <a:latin typeface="Arial"/>
                    <a:ea typeface="Microsoft YaHei"/>
                    <a:cs typeface="Arial"/>
                  </a:rPr>
                  <a:t>第一印象</a:t>
                </a:r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5166360" y="2804160"/>
                <a:ext cx="336042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B0A08E"/>
                    </a:solidFill>
                    <a:latin typeface="Arial"/>
                    <a:ea typeface="Microsoft YaHei"/>
                    <a:cs typeface="Arial"/>
                  </a:rPr>
                  <a:t>色彩是空间给人的第一印象和最直观的感受</a:t>
                </a:r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4953000" y="3286125"/>
              <a:ext cx="6667500" cy="762000"/>
              <a:chOff x="4953000" y="3286125"/>
              <a:chExt cx="6667500" cy="7620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4953000" y="3286125"/>
                <a:ext cx="6667500" cy="762000"/>
              </a:xfrm>
              <a:custGeom>
                <a:avLst/>
                <a:gdLst/>
                <a:ahLst/>
                <a:cxnLst/>
                <a:rect l="l" t="t" r="r" b="b"/>
                <a:pathLst>
                  <a:path w="6667500" h="762000">
                    <a:moveTo>
                      <a:pt x="95250" y="0"/>
                    </a:moveTo>
                    <a:lnTo>
                      <a:pt x="6572250" y="0"/>
                    </a:lnTo>
                    <a:cubicBezTo>
                      <a:pt x="6624855" y="0"/>
                      <a:pt x="6667500" y="42645"/>
                      <a:pt x="6667500" y="95250"/>
                    </a:cubicBezTo>
                    <a:lnTo>
                      <a:pt x="6667500" y="666750"/>
                    </a:lnTo>
                    <a:cubicBezTo>
                      <a:pt x="6667500" y="719355"/>
                      <a:pt x="6624855" y="762000"/>
                      <a:pt x="6572250" y="762000"/>
                    </a:cubicBezTo>
                    <a:lnTo>
                      <a:pt x="95250" y="762000"/>
                    </a:lnTo>
                    <a:cubicBezTo>
                      <a:pt x="42645" y="762000"/>
                      <a:pt x="0" y="719355"/>
                      <a:pt x="0" y="666750"/>
                    </a:cubicBezTo>
                    <a:lnTo>
                      <a:pt x="0" y="95250"/>
                    </a:lnTo>
                    <a:cubicBezTo>
                      <a:pt x="0" y="42645"/>
                      <a:pt x="42645" y="0"/>
                      <a:pt x="95250" y="0"/>
                    </a:cubicBezTo>
                    <a:close/>
                  </a:path>
                </a:pathLst>
              </a:custGeom>
              <a:solidFill>
                <a:srgbClr val="2A2520"/>
              </a:solidFill>
              <a:ln>
                <a:noFill/>
              </a:ln>
              <a:effectLst>
                <a:outerShdw blurRad="190500" dist="47625" dir="5400000" algn="ctr" rotWithShape="0">
                  <a:srgbClr val="000000">
                    <a:alpha val="13500"/>
                  </a:srgbClr>
                </a:outerShdw>
              </a:effectLst>
            </p:spPr>
          </p:sp>
          <p:sp>
            <p:nvSpPr>
              <p:cNvPr id="18" name="Freeform 18"/>
              <p:cNvSpPr/>
              <p:nvPr/>
            </p:nvSpPr>
            <p:spPr>
              <a:xfrm>
                <a:off x="4953000" y="3286125"/>
                <a:ext cx="38100" cy="762000"/>
              </a:xfrm>
              <a:custGeom>
                <a:avLst/>
                <a:gdLst/>
                <a:ahLst/>
                <a:cxnLst/>
                <a:rect l="l" t="t" r="r" b="b"/>
                <a:pathLst>
                  <a:path w="38100" h="762000">
                    <a:moveTo>
                      <a:pt x="19050" y="0"/>
                    </a:moveTo>
                    <a:lnTo>
                      <a:pt x="19050" y="0"/>
                    </a:lnTo>
                    <a:cubicBezTo>
                      <a:pt x="29571" y="0"/>
                      <a:pt x="38100" y="8529"/>
                      <a:pt x="38100" y="19050"/>
                    </a:cubicBezTo>
                    <a:lnTo>
                      <a:pt x="38100" y="742950"/>
                    </a:lnTo>
                    <a:cubicBezTo>
                      <a:pt x="38100" y="753471"/>
                      <a:pt x="29571" y="762000"/>
                      <a:pt x="19050" y="762000"/>
                    </a:cubicBezTo>
                    <a:lnTo>
                      <a:pt x="19050" y="762000"/>
                    </a:lnTo>
                    <a:cubicBezTo>
                      <a:pt x="8529" y="762000"/>
                      <a:pt x="0" y="753471"/>
                      <a:pt x="0" y="742950"/>
                    </a:cubicBezTo>
                    <a:lnTo>
                      <a:pt x="0" y="19050"/>
                    </a:lnTo>
                    <a:cubicBezTo>
                      <a:pt x="0" y="8529"/>
                      <a:pt x="8529" y="0"/>
                      <a:pt x="19050" y="0"/>
                    </a:cubicBezTo>
                    <a:close/>
                  </a:path>
                </a:pathLst>
              </a:custGeom>
              <a:solidFill>
                <a:srgbClr val="D4956A"/>
              </a:solidFill>
              <a:ln>
                <a:noFill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5162550" y="3409950"/>
                <a:ext cx="1418272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8E0D4"/>
                    </a:solidFill>
                    <a:latin typeface="Arial"/>
                    <a:ea typeface="Microsoft YaHei"/>
                    <a:cs typeface="Arial"/>
                  </a:rPr>
                  <a:t>改变视觉尺度</a:t>
                </a: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5166360" y="3728085"/>
                <a:ext cx="3342894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B0A08E"/>
                    </a:solidFill>
                    <a:latin typeface="Arial"/>
                    <a:ea typeface="Microsoft YaHei"/>
                    <a:cs typeface="Arial"/>
                  </a:rPr>
                  <a:t>暖色调 → 温柔包裹感 ｜ 冷色调 → 开阔冷静</a:t>
                </a:r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>
              <a:off x="4953000" y="4210050"/>
              <a:ext cx="6667500" cy="762000"/>
              <a:chOff x="4953000" y="4210050"/>
              <a:chExt cx="6667500" cy="762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4953000" y="4210050"/>
                <a:ext cx="6667500" cy="762000"/>
              </a:xfrm>
              <a:custGeom>
                <a:avLst/>
                <a:gdLst/>
                <a:ahLst/>
                <a:cxnLst/>
                <a:rect l="l" t="t" r="r" b="b"/>
                <a:pathLst>
                  <a:path w="6667500" h="762000">
                    <a:moveTo>
                      <a:pt x="95250" y="0"/>
                    </a:moveTo>
                    <a:lnTo>
                      <a:pt x="6572250" y="0"/>
                    </a:lnTo>
                    <a:cubicBezTo>
                      <a:pt x="6624855" y="0"/>
                      <a:pt x="6667500" y="42645"/>
                      <a:pt x="6667500" y="95250"/>
                    </a:cubicBezTo>
                    <a:lnTo>
                      <a:pt x="6667500" y="666750"/>
                    </a:lnTo>
                    <a:cubicBezTo>
                      <a:pt x="6667500" y="719355"/>
                      <a:pt x="6624855" y="762000"/>
                      <a:pt x="6572250" y="762000"/>
                    </a:cubicBezTo>
                    <a:lnTo>
                      <a:pt x="95250" y="762000"/>
                    </a:lnTo>
                    <a:cubicBezTo>
                      <a:pt x="42645" y="762000"/>
                      <a:pt x="0" y="719355"/>
                      <a:pt x="0" y="666750"/>
                    </a:cubicBezTo>
                    <a:lnTo>
                      <a:pt x="0" y="95250"/>
                    </a:lnTo>
                    <a:cubicBezTo>
                      <a:pt x="0" y="42645"/>
                      <a:pt x="42645" y="0"/>
                      <a:pt x="95250" y="0"/>
                    </a:cubicBezTo>
                    <a:close/>
                  </a:path>
                </a:pathLst>
              </a:custGeom>
              <a:solidFill>
                <a:srgbClr val="2A2520"/>
              </a:solidFill>
              <a:ln>
                <a:noFill/>
              </a:ln>
              <a:effectLst>
                <a:outerShdw blurRad="190500" dist="47625" dir="5400000" algn="ctr" rotWithShape="0">
                  <a:srgbClr val="000000">
                    <a:alpha val="13500"/>
                  </a:srgbClr>
                </a:outerShdw>
              </a:effectLst>
            </p:spPr>
          </p:sp>
          <p:sp>
            <p:nvSpPr>
              <p:cNvPr id="23" name="Freeform 23"/>
              <p:cNvSpPr/>
              <p:nvPr/>
            </p:nvSpPr>
            <p:spPr>
              <a:xfrm>
                <a:off x="4953000" y="4210050"/>
                <a:ext cx="38100" cy="762000"/>
              </a:xfrm>
              <a:custGeom>
                <a:avLst/>
                <a:gdLst/>
                <a:ahLst/>
                <a:cxnLst/>
                <a:rect l="l" t="t" r="r" b="b"/>
                <a:pathLst>
                  <a:path w="38100" h="762000">
                    <a:moveTo>
                      <a:pt x="19050" y="0"/>
                    </a:moveTo>
                    <a:lnTo>
                      <a:pt x="19050" y="0"/>
                    </a:lnTo>
                    <a:cubicBezTo>
                      <a:pt x="29571" y="0"/>
                      <a:pt x="38100" y="8529"/>
                      <a:pt x="38100" y="19050"/>
                    </a:cubicBezTo>
                    <a:lnTo>
                      <a:pt x="38100" y="742950"/>
                    </a:lnTo>
                    <a:cubicBezTo>
                      <a:pt x="38100" y="753471"/>
                      <a:pt x="29571" y="762000"/>
                      <a:pt x="19050" y="762000"/>
                    </a:cubicBezTo>
                    <a:lnTo>
                      <a:pt x="19050" y="762000"/>
                    </a:lnTo>
                    <a:cubicBezTo>
                      <a:pt x="8529" y="762000"/>
                      <a:pt x="0" y="753471"/>
                      <a:pt x="0" y="742950"/>
                    </a:cubicBezTo>
                    <a:lnTo>
                      <a:pt x="0" y="19050"/>
                    </a:lnTo>
                    <a:cubicBezTo>
                      <a:pt x="0" y="8529"/>
                      <a:pt x="8529" y="0"/>
                      <a:pt x="19050" y="0"/>
                    </a:cubicBezTo>
                    <a:close/>
                  </a:path>
                </a:pathLst>
              </a:custGeom>
              <a:solidFill>
                <a:srgbClr val="8B7355"/>
              </a:solidFill>
              <a:ln>
                <a:noFill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5162550" y="4333875"/>
                <a:ext cx="958215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8E0D4"/>
                    </a:solidFill>
                    <a:latin typeface="Arial"/>
                    <a:ea typeface="Microsoft YaHei"/>
                    <a:cs typeface="Arial"/>
                  </a:rPr>
                  <a:t>心理反应</a:t>
                </a: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5166360" y="4652010"/>
                <a:ext cx="4350639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B0A08E"/>
                    </a:solidFill>
                    <a:latin typeface="Arial"/>
                    <a:ea typeface="Microsoft YaHei"/>
                    <a:cs typeface="Arial"/>
                  </a:rPr>
                  <a:t>灰绿 → 平静专注 ｜ 咖色 → 阳光包裹 ｜ 跳色 → 个性活力</a:t>
                </a:r>
              </a:p>
            </p:txBody>
          </p:sp>
        </p:grpSp>
      </p:grpSp>
      <p:pic>
        <p:nvPicPr>
          <p:cNvPr id="28" name="Imag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0" y="5191125"/>
            <a:ext cx="2857500" cy="1143000"/>
          </a:xfrm>
          <a:prstGeom prst="rect">
            <a:avLst/>
          </a:prstGeom>
        </p:spPr>
      </p:pic>
      <p:sp>
        <p:nvSpPr>
          <p:cNvPr id="29" name="Rectangle 29"/>
          <p:cNvSpPr/>
          <p:nvPr/>
        </p:nvSpPr>
        <p:spPr>
          <a:xfrm>
            <a:off x="8763000" y="5191125"/>
            <a:ext cx="2857500" cy="1143000"/>
          </a:xfrm>
          <a:prstGeom prst="rect">
            <a:avLst/>
          </a:prstGeom>
          <a:solidFill>
            <a:srgbClr val="1A1714">
              <a:alpha val="25000"/>
            </a:srgbClr>
          </a:solidFill>
          <a:ln>
            <a:noFill/>
          </a:ln>
        </p:spPr>
      </p:sp>
      <p:sp>
        <p:nvSpPr>
          <p:cNvPr id="30" name="TextBox 30"/>
          <p:cNvSpPr txBox="1"/>
          <p:nvPr/>
        </p:nvSpPr>
        <p:spPr>
          <a:xfrm>
            <a:off x="8894445" y="6113145"/>
            <a:ext cx="160020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7A6E60"/>
                </a:solidFill>
                <a:latin typeface="Arial"/>
                <a:ea typeface="Microsoft YaHei"/>
                <a:cs typeface="Arial"/>
              </a:rPr>
              <a:t>混色调棕色营造宁静与质朴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110634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03 / 12</a:t>
            </a:r>
          </a:p>
        </p:txBody>
      </p:sp>
    </p:spTree>
  </p:cSld>
  <p:clrMapOvr>
    <a:masterClrMapping/>
  </p:clrMapOvr>
  <p:transition dur="4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grpSp>
        <p:nvGrpSpPr>
          <p:cNvPr id="5" name="Group 5"/>
          <p:cNvGrpSpPr/>
          <p:nvPr/>
        </p:nvGrpSpPr>
        <p:grpSpPr>
          <a:xfrm>
            <a:off x="593725" y="307975"/>
            <a:ext cx="966470" cy="287337"/>
            <a:chOff x="593725" y="307975"/>
            <a:chExt cx="966470" cy="287337"/>
          </a:xfrm>
        </p:grpSpPr>
        <p:sp>
          <p:nvSpPr>
            <p:cNvPr id="3" name="Freeform 3"/>
            <p:cNvSpPr/>
            <p:nvPr/>
          </p:nvSpPr>
          <p:spPr>
            <a:xfrm>
              <a:off x="593725" y="307975"/>
              <a:ext cx="222250" cy="222477"/>
            </a:xfrm>
            <a:custGeom>
              <a:avLst/>
              <a:gdLst/>
              <a:ahLst/>
              <a:cxnLst/>
              <a:rect l="l" t="t" r="r" b="b"/>
              <a:pathLst>
                <a:path w="222250" h="222477">
                  <a:moveTo>
                    <a:pt x="111125" y="0"/>
                  </a:moveTo>
                  <a:cubicBezTo>
                    <a:pt x="172222" y="0"/>
                    <a:pt x="222250" y="44472"/>
                    <a:pt x="222250" y="100012"/>
                  </a:cubicBezTo>
                  <a:cubicBezTo>
                    <a:pt x="222250" y="115025"/>
                    <a:pt x="215582" y="129349"/>
                    <a:pt x="203870" y="139751"/>
                  </a:cubicBezTo>
                  <a:cubicBezTo>
                    <a:pt x="192424" y="149908"/>
                    <a:pt x="177067" y="155575"/>
                    <a:pt x="161131" y="155575"/>
                  </a:cubicBezTo>
                  <a:lnTo>
                    <a:pt x="133172" y="155575"/>
                  </a:lnTo>
                  <a:cubicBezTo>
                    <a:pt x="128072" y="155493"/>
                    <a:pt x="123570" y="158894"/>
                    <a:pt x="122256" y="163823"/>
                  </a:cubicBezTo>
                  <a:cubicBezTo>
                    <a:pt x="120941" y="168752"/>
                    <a:pt x="123152" y="173943"/>
                    <a:pt x="127616" y="176411"/>
                  </a:cubicBezTo>
                  <a:cubicBezTo>
                    <a:pt x="128394" y="176841"/>
                    <a:pt x="129118" y="177364"/>
                    <a:pt x="129772" y="177967"/>
                  </a:cubicBezTo>
                  <a:cubicBezTo>
                    <a:pt x="137562" y="185155"/>
                    <a:pt x="140106" y="196406"/>
                    <a:pt x="136167" y="206248"/>
                  </a:cubicBezTo>
                  <a:cubicBezTo>
                    <a:pt x="132229" y="216089"/>
                    <a:pt x="122624" y="222477"/>
                    <a:pt x="112025" y="222306"/>
                  </a:cubicBezTo>
                  <a:lnTo>
                    <a:pt x="110292" y="222206"/>
                  </a:lnTo>
                  <a:lnTo>
                    <a:pt x="111047" y="222250"/>
                  </a:lnTo>
                  <a:lnTo>
                    <a:pt x="108013" y="222206"/>
                  </a:lnTo>
                  <a:cubicBezTo>
                    <a:pt x="49117" y="220583"/>
                    <a:pt x="1667" y="173133"/>
                    <a:pt x="44" y="114236"/>
                  </a:cubicBezTo>
                  <a:lnTo>
                    <a:pt x="0" y="111125"/>
                  </a:lnTo>
                  <a:cubicBezTo>
                    <a:pt x="0" y="49751"/>
                    <a:pt x="49751" y="0"/>
                    <a:pt x="111125" y="0"/>
                  </a:cubicBezTo>
                  <a:moveTo>
                    <a:pt x="72231" y="72231"/>
                  </a:moveTo>
                  <a:cubicBezTo>
                    <a:pt x="60601" y="72228"/>
                    <a:pt x="50934" y="81192"/>
                    <a:pt x="50062" y="92789"/>
                  </a:cubicBezTo>
                  <a:lnTo>
                    <a:pt x="50006" y="94456"/>
                  </a:lnTo>
                  <a:cubicBezTo>
                    <a:pt x="50006" y="106731"/>
                    <a:pt x="59957" y="116681"/>
                    <a:pt x="72231" y="116681"/>
                  </a:cubicBezTo>
                  <a:cubicBezTo>
                    <a:pt x="84506" y="116681"/>
                    <a:pt x="94456" y="106731"/>
                    <a:pt x="94456" y="94456"/>
                  </a:cubicBezTo>
                  <a:cubicBezTo>
                    <a:pt x="94456" y="82182"/>
                    <a:pt x="84506" y="72231"/>
                    <a:pt x="72231" y="72231"/>
                  </a:cubicBezTo>
                  <a:moveTo>
                    <a:pt x="161131" y="72231"/>
                  </a:moveTo>
                  <a:cubicBezTo>
                    <a:pt x="149501" y="72228"/>
                    <a:pt x="139834" y="81192"/>
                    <a:pt x="138962" y="92789"/>
                  </a:cubicBezTo>
                  <a:lnTo>
                    <a:pt x="138906" y="94456"/>
                  </a:lnTo>
                  <a:cubicBezTo>
                    <a:pt x="138906" y="106731"/>
                    <a:pt x="148857" y="116681"/>
                    <a:pt x="161131" y="116681"/>
                  </a:cubicBezTo>
                  <a:cubicBezTo>
                    <a:pt x="173406" y="116681"/>
                    <a:pt x="183356" y="106731"/>
                    <a:pt x="183356" y="94456"/>
                  </a:cubicBezTo>
                  <a:cubicBezTo>
                    <a:pt x="183356" y="82182"/>
                    <a:pt x="173406" y="72231"/>
                    <a:pt x="161131" y="72231"/>
                  </a:cubicBezTo>
                  <a:moveTo>
                    <a:pt x="116681" y="38894"/>
                  </a:moveTo>
                  <a:cubicBezTo>
                    <a:pt x="105051" y="38890"/>
                    <a:pt x="95384" y="47854"/>
                    <a:pt x="94512" y="59452"/>
                  </a:cubicBezTo>
                  <a:lnTo>
                    <a:pt x="94456" y="61119"/>
                  </a:lnTo>
                  <a:cubicBezTo>
                    <a:pt x="94456" y="73393"/>
                    <a:pt x="104407" y="83344"/>
                    <a:pt x="116681" y="83344"/>
                  </a:cubicBezTo>
                  <a:cubicBezTo>
                    <a:pt x="128956" y="83344"/>
                    <a:pt x="138906" y="73393"/>
                    <a:pt x="138906" y="61119"/>
                  </a:cubicBezTo>
                  <a:cubicBezTo>
                    <a:pt x="138906" y="48844"/>
                    <a:pt x="128956" y="38894"/>
                    <a:pt x="116681" y="38894"/>
                  </a:cubicBezTo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920115" y="381952"/>
              <a:ext cx="64008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7355"/>
                  </a:solidFill>
                  <a:latin typeface="Georgia"/>
                  <a:ea typeface="SimSun"/>
                  <a:cs typeface="Georgia"/>
                </a:rPr>
                <a:t>色彩实践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41020" y="788670"/>
            <a:ext cx="4109466" cy="4876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400" b="1" dirty="0">
                <a:solidFill>
                  <a:srgbClr val="E8E0D4"/>
                </a:solidFill>
                <a:latin typeface="Georgia"/>
                <a:ea typeface="SimSun"/>
                <a:cs typeface="Georgia"/>
              </a:rPr>
              <a:t>冷暖色调的空间效果对比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571500" y="1333500"/>
            <a:ext cx="5334000" cy="3810000"/>
            <a:chOff x="571500" y="1333500"/>
            <a:chExt cx="5334000" cy="3810000"/>
          </a:xfrm>
          <a:effectLst>
            <a:outerShdw blurRad="152400" dist="38100" dir="5400000" algn="ctr" rotWithShape="0">
              <a:srgbClr val="000000">
                <a:alpha val="15000"/>
              </a:srgbClr>
            </a:outerShdw>
          </a:effectLst>
        </p:grpSpPr>
        <p:pic>
          <p:nvPicPr>
            <p:cNvPr id="7" name="Imag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333500"/>
              <a:ext cx="5334000" cy="3810000"/>
            </a:xfrm>
            <a:custGeom>
              <a:avLst/>
              <a:gdLst/>
              <a:ahLst/>
              <a:cxnLst/>
              <a:rect l="l" t="t" r="r" b="b"/>
              <a:pathLst>
                <a:path w="5334000" h="3810000">
                  <a:moveTo>
                    <a:pt x="114300" y="0"/>
                  </a:moveTo>
                  <a:lnTo>
                    <a:pt x="5219700" y="0"/>
                  </a:lnTo>
                  <a:cubicBezTo>
                    <a:pt x="5282826" y="0"/>
                    <a:pt x="5334000" y="51174"/>
                    <a:pt x="5334000" y="114300"/>
                  </a:cubicBezTo>
                  <a:lnTo>
                    <a:pt x="5334000" y="3695700"/>
                  </a:lnTo>
                  <a:cubicBezTo>
                    <a:pt x="5334000" y="3758826"/>
                    <a:pt x="5282826" y="3810000"/>
                    <a:pt x="5219700" y="3810000"/>
                  </a:cubicBezTo>
                  <a:lnTo>
                    <a:pt x="114300" y="3810000"/>
                  </a:lnTo>
                  <a:cubicBezTo>
                    <a:pt x="51174" y="3810000"/>
                    <a:pt x="0" y="3758826"/>
                    <a:pt x="0" y="36957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</p:spPr>
        </p:pic>
        <p:sp>
          <p:nvSpPr>
            <p:cNvPr id="8" name="Rectangle 8"/>
            <p:cNvSpPr/>
            <p:nvPr/>
          </p:nvSpPr>
          <p:spPr>
            <a:xfrm>
              <a:off x="571500" y="4572000"/>
              <a:ext cx="5334000" cy="571500"/>
            </a:xfrm>
            <a:prstGeom prst="rect">
              <a:avLst/>
            </a:prstGeom>
            <a:solidFill>
              <a:srgbClr val="1A1714">
                <a:alpha val="70000"/>
              </a:srgbClr>
            </a:solidFill>
            <a:ln>
              <a:noFill/>
            </a:ln>
            <a:effectLst>
              <a:outerShdw blurRad="152400" dist="38100" dir="5400000" algn="ctr" rotWithShape="0">
                <a:srgbClr val="000000">
                  <a:alpha val="15000"/>
                </a:srgbClr>
              </a:outerShdw>
            </a:effectLst>
          </p:spPr>
        </p:sp>
        <p:sp>
          <p:nvSpPr>
            <p:cNvPr id="9" name="Rectangle 9"/>
            <p:cNvSpPr/>
            <p:nvPr/>
          </p:nvSpPr>
          <p:spPr>
            <a:xfrm>
              <a:off x="571500" y="5105400"/>
              <a:ext cx="5334000" cy="38100"/>
            </a:xfrm>
            <a:prstGeom prst="rect">
              <a:avLst/>
            </a:prstGeom>
            <a:solidFill>
              <a:srgbClr val="1A1714">
                <a:alpha val="70000"/>
              </a:srgbClr>
            </a:solidFill>
            <a:ln>
              <a:noFill/>
            </a:ln>
            <a:effectLst>
              <a:outerShdw blurRad="152400" dist="38100" dir="5400000" algn="ctr" rotWithShape="0">
                <a:srgbClr val="000000">
                  <a:alpha val="15000"/>
                </a:srgbClr>
              </a:outerShdw>
            </a:effectLst>
          </p:spPr>
        </p:sp>
        <p:sp>
          <p:nvSpPr>
            <p:cNvPr id="10" name="TextBox 10"/>
            <p:cNvSpPr txBox="1"/>
            <p:nvPr/>
          </p:nvSpPr>
          <p:spPr>
            <a:xfrm>
              <a:off x="838200" y="4772025"/>
              <a:ext cx="728186" cy="30480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8100" dir="5400000" algn="ctr" rotWithShape="0">
                <a:srgbClr val="000000">
                  <a:alpha val="1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浅色调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889760" y="4804410"/>
              <a:ext cx="2308860" cy="24384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8100" dir="5400000" algn="ctr" rotWithShape="0">
                <a:srgbClr val="000000">
                  <a:alpha val="1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增大光线反射，空间显得宽敞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6286500" y="1333500"/>
            <a:ext cx="5334000" cy="3810000"/>
            <a:chOff x="6286500" y="1333500"/>
            <a:chExt cx="5334000" cy="3810000"/>
          </a:xfrm>
          <a:effectLst>
            <a:outerShdw blurRad="152400" dist="38100" dir="5400000" algn="ctr" rotWithShape="0">
              <a:srgbClr val="000000">
                <a:alpha val="15000"/>
              </a:srgbClr>
            </a:outerShdw>
          </a:effectLst>
        </p:grpSpPr>
        <p:pic>
          <p:nvPicPr>
            <p:cNvPr id="13" name="Imag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6500" y="1333500"/>
              <a:ext cx="5334000" cy="3810000"/>
            </a:xfrm>
            <a:custGeom>
              <a:avLst/>
              <a:gdLst/>
              <a:ahLst/>
              <a:cxnLst/>
              <a:rect l="l" t="t" r="r" b="b"/>
              <a:pathLst>
                <a:path w="5334000" h="3810000">
                  <a:moveTo>
                    <a:pt x="114300" y="0"/>
                  </a:moveTo>
                  <a:lnTo>
                    <a:pt x="5219700" y="0"/>
                  </a:lnTo>
                  <a:cubicBezTo>
                    <a:pt x="5282826" y="0"/>
                    <a:pt x="5334000" y="51174"/>
                    <a:pt x="5334000" y="114300"/>
                  </a:cubicBezTo>
                  <a:lnTo>
                    <a:pt x="5334000" y="3695700"/>
                  </a:lnTo>
                  <a:cubicBezTo>
                    <a:pt x="5334000" y="3758826"/>
                    <a:pt x="5282826" y="3810000"/>
                    <a:pt x="5219700" y="3810000"/>
                  </a:cubicBezTo>
                  <a:lnTo>
                    <a:pt x="114300" y="3810000"/>
                  </a:lnTo>
                  <a:cubicBezTo>
                    <a:pt x="51174" y="3810000"/>
                    <a:pt x="0" y="3758826"/>
                    <a:pt x="0" y="36957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</p:spPr>
        </p:pic>
        <p:sp>
          <p:nvSpPr>
            <p:cNvPr id="14" name="Rectangle 14"/>
            <p:cNvSpPr/>
            <p:nvPr/>
          </p:nvSpPr>
          <p:spPr>
            <a:xfrm>
              <a:off x="6286500" y="4572000"/>
              <a:ext cx="5334000" cy="571500"/>
            </a:xfrm>
            <a:prstGeom prst="rect">
              <a:avLst/>
            </a:prstGeom>
            <a:solidFill>
              <a:srgbClr val="1A1714">
                <a:alpha val="70000"/>
              </a:srgbClr>
            </a:solidFill>
            <a:ln>
              <a:noFill/>
            </a:ln>
            <a:effectLst>
              <a:outerShdw blurRad="152400" dist="38100" dir="5400000" algn="ctr" rotWithShape="0">
                <a:srgbClr val="000000">
                  <a:alpha val="15000"/>
                </a:srgbClr>
              </a:outerShdw>
            </a:effectLst>
          </p:spPr>
        </p:sp>
        <p:sp>
          <p:nvSpPr>
            <p:cNvPr id="15" name="Rectangle 15"/>
            <p:cNvSpPr/>
            <p:nvPr/>
          </p:nvSpPr>
          <p:spPr>
            <a:xfrm>
              <a:off x="6286500" y="5105400"/>
              <a:ext cx="5334000" cy="38100"/>
            </a:xfrm>
            <a:prstGeom prst="rect">
              <a:avLst/>
            </a:prstGeom>
            <a:solidFill>
              <a:srgbClr val="1A1714">
                <a:alpha val="70000"/>
              </a:srgbClr>
            </a:solidFill>
            <a:ln>
              <a:noFill/>
            </a:ln>
            <a:effectLst>
              <a:outerShdw blurRad="152400" dist="38100" dir="5400000" algn="ctr" rotWithShape="0">
                <a:srgbClr val="000000">
                  <a:alpha val="15000"/>
                </a:srgbClr>
              </a:outerShdw>
            </a:effectLst>
          </p:spPr>
        </p:sp>
        <p:sp>
          <p:nvSpPr>
            <p:cNvPr id="16" name="TextBox 16"/>
            <p:cNvSpPr txBox="1"/>
            <p:nvPr/>
          </p:nvSpPr>
          <p:spPr>
            <a:xfrm>
              <a:off x="6553200" y="4772025"/>
              <a:ext cx="958215" cy="30480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8100" dir="5400000" algn="ctr" rotWithShape="0">
                <a:srgbClr val="000000">
                  <a:alpha val="1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高饱和度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890510" y="4804410"/>
              <a:ext cx="1958340" cy="24384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8100" dir="5400000" algn="ctr" rotWithShape="0">
                <a:srgbClr val="000000">
                  <a:alpha val="1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房间紧凑小巧，色彩浓郁</a:t>
              </a:r>
            </a:p>
          </p:txBody>
        </p:sp>
      </p:grpSp>
      <p:sp>
        <p:nvSpPr>
          <p:cNvPr id="19" name="Ellipse 19"/>
          <p:cNvSpPr/>
          <p:nvPr/>
        </p:nvSpPr>
        <p:spPr>
          <a:xfrm>
            <a:off x="5867400" y="3009900"/>
            <a:ext cx="457200" cy="457200"/>
          </a:xfrm>
          <a:prstGeom prst="ellipse">
            <a:avLst/>
          </a:prstGeom>
          <a:solidFill>
            <a:srgbClr val="2A2520"/>
          </a:solidFill>
          <a:ln w="19050">
            <a:solidFill>
              <a:srgbClr val="3D362E"/>
            </a:solidFill>
          </a:ln>
        </p:spPr>
      </p:sp>
      <p:sp>
        <p:nvSpPr>
          <p:cNvPr id="20" name="TextBox 20"/>
          <p:cNvSpPr txBox="1"/>
          <p:nvPr/>
        </p:nvSpPr>
        <p:spPr>
          <a:xfrm>
            <a:off x="5979547" y="3175635"/>
            <a:ext cx="232905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200" b="1" dirty="0">
                <a:solidFill>
                  <a:srgbClr val="C4A882"/>
                </a:solidFill>
                <a:latin typeface="Georgia"/>
                <a:ea typeface="SimSun"/>
                <a:cs typeface="Georgia"/>
              </a:rPr>
              <a:t>VS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571500" y="5429250"/>
            <a:ext cx="11049000" cy="666750"/>
            <a:chOff x="571500" y="5429250"/>
            <a:chExt cx="11049000" cy="666750"/>
          </a:xfrm>
        </p:grpSpPr>
        <p:sp>
          <p:nvSpPr>
            <p:cNvPr id="21" name="Freeform 21"/>
            <p:cNvSpPr/>
            <p:nvPr/>
          </p:nvSpPr>
          <p:spPr>
            <a:xfrm>
              <a:off x="571500" y="5429250"/>
              <a:ext cx="11049000" cy="666750"/>
            </a:xfrm>
            <a:custGeom>
              <a:avLst/>
              <a:gdLst/>
              <a:ahLst/>
              <a:cxnLst/>
              <a:rect l="l" t="t" r="r" b="b"/>
              <a:pathLst>
                <a:path w="11049000" h="666750">
                  <a:moveTo>
                    <a:pt x="95250" y="0"/>
                  </a:moveTo>
                  <a:lnTo>
                    <a:pt x="10953750" y="0"/>
                  </a:lnTo>
                  <a:cubicBezTo>
                    <a:pt x="11006355" y="0"/>
                    <a:pt x="11049000" y="42645"/>
                    <a:pt x="11049000" y="95250"/>
                  </a:cubicBezTo>
                  <a:lnTo>
                    <a:pt x="11049000" y="571500"/>
                  </a:lnTo>
                  <a:cubicBezTo>
                    <a:pt x="11049000" y="624105"/>
                    <a:pt x="11006355" y="666750"/>
                    <a:pt x="10953750" y="666750"/>
                  </a:cubicBezTo>
                  <a:lnTo>
                    <a:pt x="95250" y="666750"/>
                  </a:lnTo>
                  <a:cubicBezTo>
                    <a:pt x="42645" y="666750"/>
                    <a:pt x="0" y="624105"/>
                    <a:pt x="0" y="5715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2A2520"/>
            </a:solidFill>
            <a:ln>
              <a:noFill/>
            </a:ln>
          </p:spPr>
        </p:sp>
        <p:sp>
          <p:nvSpPr>
            <p:cNvPr id="22" name="Freeform 22"/>
            <p:cNvSpPr/>
            <p:nvPr/>
          </p:nvSpPr>
          <p:spPr>
            <a:xfrm>
              <a:off x="571500" y="5429250"/>
              <a:ext cx="38100" cy="666750"/>
            </a:xfrm>
            <a:custGeom>
              <a:avLst/>
              <a:gdLst/>
              <a:ahLst/>
              <a:cxnLst/>
              <a:rect l="l" t="t" r="r" b="b"/>
              <a:pathLst>
                <a:path w="38100" h="666750">
                  <a:moveTo>
                    <a:pt x="19050" y="0"/>
                  </a:moveTo>
                  <a:lnTo>
                    <a:pt x="19050" y="0"/>
                  </a:lnTo>
                  <a:cubicBezTo>
                    <a:pt x="29571" y="0"/>
                    <a:pt x="38100" y="8529"/>
                    <a:pt x="38100" y="19050"/>
                  </a:cubicBezTo>
                  <a:lnTo>
                    <a:pt x="38100" y="647700"/>
                  </a:lnTo>
                  <a:cubicBezTo>
                    <a:pt x="38100" y="658221"/>
                    <a:pt x="29571" y="666750"/>
                    <a:pt x="19050" y="666750"/>
                  </a:cubicBezTo>
                  <a:lnTo>
                    <a:pt x="19050" y="666750"/>
                  </a:lnTo>
                  <a:cubicBezTo>
                    <a:pt x="8529" y="666750"/>
                    <a:pt x="0" y="658221"/>
                    <a:pt x="0" y="64770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782955" y="5550218"/>
              <a:ext cx="4963478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色彩的魔力：同样的面积，不同色彩让空间感受截然不同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85812" y="5822156"/>
              <a:ext cx="5886093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灰绿 → 平静专注 ｜ 温暖咖色 → 阳光包裹的舒适感 ｜ 少量跳色 → 独特个性与活力</a:t>
              </a: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110634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04 / 12</a:t>
            </a:r>
          </a:p>
        </p:txBody>
      </p:sp>
    </p:spTree>
  </p:cSld>
  <p:clrMapOvr>
    <a:masterClrMapping/>
  </p:clrMapOvr>
  <p:transition dur="4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grpSp>
        <p:nvGrpSpPr>
          <p:cNvPr id="5" name="Group 5"/>
          <p:cNvGrpSpPr/>
          <p:nvPr/>
        </p:nvGrpSpPr>
        <p:grpSpPr>
          <a:xfrm>
            <a:off x="592910" y="330200"/>
            <a:ext cx="1603698" cy="265112"/>
            <a:chOff x="592910" y="330200"/>
            <a:chExt cx="1603698" cy="265112"/>
          </a:xfrm>
        </p:grpSpPr>
        <p:sp>
          <p:nvSpPr>
            <p:cNvPr id="3" name="Freeform 3"/>
            <p:cNvSpPr/>
            <p:nvPr/>
          </p:nvSpPr>
          <p:spPr>
            <a:xfrm>
              <a:off x="592910" y="330200"/>
              <a:ext cx="223705" cy="185693"/>
            </a:xfrm>
            <a:custGeom>
              <a:avLst/>
              <a:gdLst/>
              <a:ahLst/>
              <a:cxnLst/>
              <a:rect l="l" t="t" r="r" b="b"/>
              <a:pathLst>
                <a:path w="223705" h="185693">
                  <a:moveTo>
                    <a:pt x="178615" y="0"/>
                  </a:moveTo>
                  <a:cubicBezTo>
                    <a:pt x="182004" y="0"/>
                    <a:pt x="185208" y="1547"/>
                    <a:pt x="187316" y="4201"/>
                  </a:cubicBezTo>
                  <a:lnTo>
                    <a:pt x="188139" y="5401"/>
                  </a:lnTo>
                  <a:lnTo>
                    <a:pt x="221476" y="60963"/>
                  </a:lnTo>
                  <a:cubicBezTo>
                    <a:pt x="223705" y="64684"/>
                    <a:pt x="223567" y="69361"/>
                    <a:pt x="221120" y="72942"/>
                  </a:cubicBezTo>
                  <a:lnTo>
                    <a:pt x="220231" y="74087"/>
                  </a:lnTo>
                  <a:lnTo>
                    <a:pt x="125442" y="180022"/>
                  </a:lnTo>
                  <a:cubicBezTo>
                    <a:pt x="121886" y="183650"/>
                    <a:pt x="117020" y="185693"/>
                    <a:pt x="111940" y="185690"/>
                  </a:cubicBezTo>
                  <a:cubicBezTo>
                    <a:pt x="107495" y="185690"/>
                    <a:pt x="103217" y="184134"/>
                    <a:pt x="99605" y="181056"/>
                  </a:cubicBezTo>
                  <a:lnTo>
                    <a:pt x="98105" y="179656"/>
                  </a:lnTo>
                  <a:lnTo>
                    <a:pt x="3649" y="74087"/>
                  </a:lnTo>
                  <a:cubicBezTo>
                    <a:pt x="747" y="70849"/>
                    <a:pt x="0" y="66216"/>
                    <a:pt x="1737" y="62230"/>
                  </a:cubicBezTo>
                  <a:lnTo>
                    <a:pt x="2404" y="60952"/>
                  </a:lnTo>
                  <a:lnTo>
                    <a:pt x="35886" y="5145"/>
                  </a:lnTo>
                  <a:lnTo>
                    <a:pt x="36597" y="4145"/>
                  </a:lnTo>
                  <a:cubicBezTo>
                    <a:pt x="37106" y="3512"/>
                    <a:pt x="37684" y="2938"/>
                    <a:pt x="38320" y="2434"/>
                  </a:cubicBezTo>
                  <a:lnTo>
                    <a:pt x="39309" y="1722"/>
                  </a:lnTo>
                  <a:lnTo>
                    <a:pt x="40287" y="1167"/>
                  </a:lnTo>
                  <a:lnTo>
                    <a:pt x="40842" y="911"/>
                  </a:lnTo>
                  <a:lnTo>
                    <a:pt x="41509" y="633"/>
                  </a:lnTo>
                  <a:lnTo>
                    <a:pt x="42720" y="278"/>
                  </a:lnTo>
                  <a:lnTo>
                    <a:pt x="43965" y="56"/>
                  </a:lnTo>
                  <a:lnTo>
                    <a:pt x="45265" y="0"/>
                  </a:lnTo>
                  <a:lnTo>
                    <a:pt x="178615" y="0"/>
                  </a:lnTo>
                  <a:close/>
                  <a:moveTo>
                    <a:pt x="79869" y="43817"/>
                  </a:moveTo>
                  <a:cubicBezTo>
                    <a:pt x="74609" y="40666"/>
                    <a:pt x="67791" y="42372"/>
                    <a:pt x="64634" y="47628"/>
                  </a:cubicBezTo>
                  <a:lnTo>
                    <a:pt x="57967" y="58741"/>
                  </a:lnTo>
                  <a:lnTo>
                    <a:pt x="57300" y="60030"/>
                  </a:lnTo>
                  <a:cubicBezTo>
                    <a:pt x="55563" y="64035"/>
                    <a:pt x="56332" y="68687"/>
                    <a:pt x="59267" y="71920"/>
                  </a:cubicBezTo>
                  <a:lnTo>
                    <a:pt x="81492" y="96368"/>
                  </a:lnTo>
                  <a:lnTo>
                    <a:pt x="82492" y="97346"/>
                  </a:lnTo>
                  <a:cubicBezTo>
                    <a:pt x="86748" y="100988"/>
                    <a:pt x="93050" y="100892"/>
                    <a:pt x="97194" y="97123"/>
                  </a:cubicBezTo>
                  <a:lnTo>
                    <a:pt x="98161" y="96123"/>
                  </a:lnTo>
                  <a:cubicBezTo>
                    <a:pt x="101803" y="91867"/>
                    <a:pt x="101707" y="85565"/>
                    <a:pt x="97938" y="81421"/>
                  </a:cubicBezTo>
                  <a:lnTo>
                    <a:pt x="81259" y="63086"/>
                  </a:lnTo>
                  <a:lnTo>
                    <a:pt x="83681" y="59052"/>
                  </a:lnTo>
                  <a:lnTo>
                    <a:pt x="84292" y="57907"/>
                  </a:lnTo>
                  <a:cubicBezTo>
                    <a:pt x="86604" y="52768"/>
                    <a:pt x="84703" y="46713"/>
                    <a:pt x="79869" y="43817"/>
                  </a:cubicBezTo>
                  <a:close/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920115" y="381952"/>
              <a:ext cx="1276493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7355"/>
                  </a:solidFill>
                  <a:latin typeface="Georgia"/>
                  <a:ea typeface="SimSun"/>
                  <a:cs typeface="Georgia"/>
                </a:rPr>
                <a:t>三大底层元素 · 贰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37210" y="946785"/>
            <a:ext cx="2622232" cy="877253"/>
            <a:chOff x="537210" y="946785"/>
            <a:chExt cx="2622232" cy="877253"/>
          </a:xfrm>
        </p:grpSpPr>
        <p:sp>
          <p:nvSpPr>
            <p:cNvPr id="6" name="TextBox 6"/>
            <p:cNvSpPr txBox="1"/>
            <p:nvPr/>
          </p:nvSpPr>
          <p:spPr>
            <a:xfrm>
              <a:off x="537210" y="946785"/>
              <a:ext cx="896684" cy="548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700" b="1" dirty="0">
                  <a:solidFill>
                    <a:srgbClr val="E8E0D4"/>
                  </a:solidFill>
                  <a:latin typeface="Georgia"/>
                  <a:ea typeface="SimSun"/>
                  <a:cs typeface="Georgia"/>
                </a:rPr>
                <a:t>材质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546735" y="1427798"/>
              <a:ext cx="2612707" cy="3962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950" dirty="0">
                  <a:solidFill>
                    <a:srgbClr val="C4A882"/>
                  </a:solidFill>
                  <a:latin typeface="Georgia"/>
                  <a:ea typeface="SimSun"/>
                  <a:cs typeface="Georgia"/>
                </a:rPr>
                <a:t>触手可及的空间语言</a:t>
              </a:r>
            </a:p>
          </p:txBody>
        </p:sp>
      </p:grpSp>
      <p:sp>
        <p:nvSpPr>
          <p:cNvPr id="9" name="Rectangle 9"/>
          <p:cNvSpPr/>
          <p:nvPr/>
        </p:nvSpPr>
        <p:spPr>
          <a:xfrm>
            <a:off x="571500" y="1828800"/>
            <a:ext cx="381000" cy="19050"/>
          </a:xfrm>
          <a:prstGeom prst="rect">
            <a:avLst/>
          </a:prstGeom>
          <a:solidFill>
            <a:srgbClr val="3D362E"/>
          </a:solidFill>
          <a:ln>
            <a:noFill/>
          </a:ln>
        </p:spPr>
      </p:sp>
      <p:grpSp>
        <p:nvGrpSpPr>
          <p:cNvPr id="40" name="Group 40"/>
          <p:cNvGrpSpPr/>
          <p:nvPr/>
        </p:nvGrpSpPr>
        <p:grpSpPr>
          <a:xfrm>
            <a:off x="571500" y="2076450"/>
            <a:ext cx="5715000" cy="3257550"/>
            <a:chOff x="571500" y="2076450"/>
            <a:chExt cx="5715000" cy="3257550"/>
          </a:xfrm>
        </p:grpSpPr>
        <p:grpSp>
          <p:nvGrpSpPr>
            <p:cNvPr id="24" name="Group 24"/>
            <p:cNvGrpSpPr/>
            <p:nvPr/>
          </p:nvGrpSpPr>
          <p:grpSpPr>
            <a:xfrm>
              <a:off x="571500" y="2076450"/>
              <a:ext cx="5715000" cy="685800"/>
              <a:chOff x="571500" y="2076450"/>
              <a:chExt cx="5715000" cy="6858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571500" y="2076450"/>
                <a:ext cx="57150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5715000" h="685800">
                    <a:moveTo>
                      <a:pt x="95250" y="0"/>
                    </a:moveTo>
                    <a:lnTo>
                      <a:pt x="5619750" y="0"/>
                    </a:lnTo>
                    <a:cubicBezTo>
                      <a:pt x="5672355" y="0"/>
                      <a:pt x="5715000" y="42645"/>
                      <a:pt x="5715000" y="95250"/>
                    </a:cubicBezTo>
                    <a:lnTo>
                      <a:pt x="5715000" y="590550"/>
                    </a:lnTo>
                    <a:cubicBezTo>
                      <a:pt x="5715000" y="643155"/>
                      <a:pt x="5672355" y="685800"/>
                      <a:pt x="5619750" y="685800"/>
                    </a:cubicBezTo>
                    <a:lnTo>
                      <a:pt x="95250" y="685800"/>
                    </a:lnTo>
                    <a:cubicBezTo>
                      <a:pt x="42645" y="685800"/>
                      <a:pt x="0" y="643155"/>
                      <a:pt x="0" y="590550"/>
                    </a:cubicBezTo>
                    <a:lnTo>
                      <a:pt x="0" y="95250"/>
                    </a:lnTo>
                    <a:cubicBezTo>
                      <a:pt x="0" y="42645"/>
                      <a:pt x="42645" y="0"/>
                      <a:pt x="95250" y="0"/>
                    </a:cubicBezTo>
                    <a:close/>
                  </a:path>
                </a:pathLst>
              </a:custGeom>
              <a:solidFill>
                <a:srgbClr val="2A2520"/>
              </a:solidFill>
              <a:ln>
                <a:noFill/>
              </a:ln>
              <a:effectLst>
                <a:outerShdw blurRad="190500" dist="47625" dir="5400000" algn="ctr" rotWithShape="0">
                  <a:srgbClr val="000000">
                    <a:alpha val="13500"/>
                  </a:srgbClr>
                </a:outerShdw>
              </a:effectLst>
            </p:spPr>
          </p:sp>
          <p:sp>
            <p:nvSpPr>
              <p:cNvPr id="11" name="Freeform 11"/>
              <p:cNvSpPr/>
              <p:nvPr/>
            </p:nvSpPr>
            <p:spPr>
              <a:xfrm>
                <a:off x="571500" y="2076450"/>
                <a:ext cx="381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38100" h="685800">
                    <a:moveTo>
                      <a:pt x="19050" y="0"/>
                    </a:moveTo>
                    <a:lnTo>
                      <a:pt x="19050" y="0"/>
                    </a:lnTo>
                    <a:cubicBezTo>
                      <a:pt x="29571" y="0"/>
                      <a:pt x="38100" y="8529"/>
                      <a:pt x="38100" y="19050"/>
                    </a:cubicBezTo>
                    <a:lnTo>
                      <a:pt x="38100" y="666750"/>
                    </a:lnTo>
                    <a:cubicBezTo>
                      <a:pt x="38100" y="677271"/>
                      <a:pt x="29571" y="685800"/>
                      <a:pt x="19050" y="685800"/>
                    </a:cubicBezTo>
                    <a:lnTo>
                      <a:pt x="19050" y="685800"/>
                    </a:lnTo>
                    <a:cubicBezTo>
                      <a:pt x="8529" y="685800"/>
                      <a:pt x="0" y="677271"/>
                      <a:pt x="0" y="666750"/>
                    </a:cubicBezTo>
                    <a:lnTo>
                      <a:pt x="0" y="19050"/>
                    </a:lnTo>
                    <a:cubicBezTo>
                      <a:pt x="0" y="8529"/>
                      <a:pt x="8529" y="0"/>
                      <a:pt x="19050" y="0"/>
                    </a:cubicBezTo>
                    <a:close/>
                  </a:path>
                </a:pathLst>
              </a:custGeom>
              <a:solidFill>
                <a:srgbClr val="C4A882"/>
              </a:solidFill>
              <a:ln>
                <a:noFill/>
              </a:ln>
            </p:spPr>
          </p:sp>
          <p:grpSp>
            <p:nvGrpSpPr>
              <p:cNvPr id="21" name="Group 21"/>
              <p:cNvGrpSpPr/>
              <p:nvPr/>
            </p:nvGrpSpPr>
            <p:grpSpPr>
              <a:xfrm>
                <a:off x="783912" y="2270125"/>
                <a:ext cx="222876" cy="222564"/>
                <a:chOff x="783912" y="2270125"/>
                <a:chExt cx="222876" cy="222564"/>
              </a:xfrm>
            </p:grpSpPr>
            <p:sp>
              <p:nvSpPr>
                <p:cNvPr id="12" name="Freeform 12"/>
                <p:cNvSpPr/>
                <p:nvPr/>
              </p:nvSpPr>
              <p:spPr>
                <a:xfrm>
                  <a:off x="884238" y="2459038"/>
                  <a:ext cx="22225" cy="33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25" h="33651">
                      <a:moveTo>
                        <a:pt x="11113" y="0"/>
                      </a:moveTo>
                      <a:cubicBezTo>
                        <a:pt x="16746" y="1"/>
                        <a:pt x="21488" y="4217"/>
                        <a:pt x="22147" y="9812"/>
                      </a:cubicBezTo>
                      <a:lnTo>
                        <a:pt x="22225" y="11112"/>
                      </a:lnTo>
                      <a:lnTo>
                        <a:pt x="22225" y="22225"/>
                      </a:lnTo>
                      <a:cubicBezTo>
                        <a:pt x="22218" y="28105"/>
                        <a:pt x="17633" y="32962"/>
                        <a:pt x="11764" y="33306"/>
                      </a:cubicBezTo>
                      <a:cubicBezTo>
                        <a:pt x="5894" y="33651"/>
                        <a:pt x="772" y="29364"/>
                        <a:pt x="78" y="23525"/>
                      </a:cubicBezTo>
                      <a:lnTo>
                        <a:pt x="0" y="22225"/>
                      </a:lnTo>
                      <a:lnTo>
                        <a:pt x="0" y="11112"/>
                      </a:lnTo>
                      <a:cubicBezTo>
                        <a:pt x="0" y="4975"/>
                        <a:pt x="4975" y="0"/>
                        <a:pt x="11113" y="0"/>
                      </a:cubicBezTo>
                      <a:close/>
                    </a:path>
                  </a:pathLst>
                </a:custGeom>
                <a:solidFill>
                  <a:srgbClr val="C4A882"/>
                </a:solidFill>
                <a:ln>
                  <a:noFill/>
                </a:ln>
              </p:spPr>
            </p:sp>
            <p:sp>
              <p:nvSpPr>
                <p:cNvPr id="13" name="Freeform 13"/>
                <p:cNvSpPr/>
                <p:nvPr/>
              </p:nvSpPr>
              <p:spPr>
                <a:xfrm>
                  <a:off x="946471" y="2432167"/>
                  <a:ext cx="32195" cy="325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95" h="32566">
                      <a:moveTo>
                        <a:pt x="19032" y="3646"/>
                      </a:moveTo>
                      <a:lnTo>
                        <a:pt x="20077" y="4568"/>
                      </a:lnTo>
                      <a:lnTo>
                        <a:pt x="27856" y="12347"/>
                      </a:lnTo>
                      <a:cubicBezTo>
                        <a:pt x="31992" y="16497"/>
                        <a:pt x="32195" y="23146"/>
                        <a:pt x="28319" y="27541"/>
                      </a:cubicBezTo>
                      <a:cubicBezTo>
                        <a:pt x="24444" y="31936"/>
                        <a:pt x="17822" y="32566"/>
                        <a:pt x="13187" y="28982"/>
                      </a:cubicBezTo>
                      <a:lnTo>
                        <a:pt x="12142" y="28060"/>
                      </a:lnTo>
                      <a:lnTo>
                        <a:pt x="4364" y="20281"/>
                      </a:lnTo>
                      <a:cubicBezTo>
                        <a:pt x="396" y="16320"/>
                        <a:pt x="0" y="10024"/>
                        <a:pt x="3441" y="5597"/>
                      </a:cubicBezTo>
                      <a:cubicBezTo>
                        <a:pt x="6882" y="1170"/>
                        <a:pt x="13081" y="0"/>
                        <a:pt x="17899" y="2868"/>
                      </a:cubicBezTo>
                      <a:lnTo>
                        <a:pt x="19032" y="3646"/>
                      </a:lnTo>
                      <a:close/>
                    </a:path>
                  </a:pathLst>
                </a:custGeom>
                <a:solidFill>
                  <a:srgbClr val="C4A882"/>
                </a:solidFill>
                <a:ln>
                  <a:noFill/>
                </a:ln>
              </p:spPr>
            </p:sp>
            <p:sp>
              <p:nvSpPr>
                <p:cNvPr id="14" name="Freeform 14"/>
                <p:cNvSpPr/>
                <p:nvPr/>
              </p:nvSpPr>
              <p:spPr>
                <a:xfrm>
                  <a:off x="811867" y="2432397"/>
                  <a:ext cx="32352" cy="32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52" h="32169">
                      <a:moveTo>
                        <a:pt x="27998" y="4338"/>
                      </a:moveTo>
                      <a:cubicBezTo>
                        <a:pt x="31957" y="8297"/>
                        <a:pt x="32352" y="14583"/>
                        <a:pt x="28921" y="19007"/>
                      </a:cubicBezTo>
                      <a:lnTo>
                        <a:pt x="27998" y="20051"/>
                      </a:lnTo>
                      <a:lnTo>
                        <a:pt x="20220" y="27830"/>
                      </a:lnTo>
                      <a:cubicBezTo>
                        <a:pt x="16069" y="31966"/>
                        <a:pt x="9421" y="32169"/>
                        <a:pt x="5026" y="28294"/>
                      </a:cubicBezTo>
                      <a:cubicBezTo>
                        <a:pt x="631" y="24419"/>
                        <a:pt x="0" y="17797"/>
                        <a:pt x="3584" y="13161"/>
                      </a:cubicBezTo>
                      <a:lnTo>
                        <a:pt x="4507" y="12117"/>
                      </a:lnTo>
                      <a:lnTo>
                        <a:pt x="12285" y="4338"/>
                      </a:lnTo>
                      <a:cubicBezTo>
                        <a:pt x="16625" y="0"/>
                        <a:pt x="23659" y="0"/>
                        <a:pt x="27998" y="4338"/>
                      </a:cubicBezTo>
                      <a:close/>
                    </a:path>
                  </a:pathLst>
                </a:custGeom>
                <a:solidFill>
                  <a:srgbClr val="C4A882"/>
                </a:solidFill>
                <a:ln>
                  <a:noFill/>
                </a:ln>
              </p:spPr>
            </p:sp>
            <p:sp>
              <p:nvSpPr>
                <p:cNvPr id="15" name="Freeform 15"/>
                <p:cNvSpPr/>
                <p:nvPr/>
              </p:nvSpPr>
              <p:spPr>
                <a:xfrm>
                  <a:off x="783912" y="2370138"/>
                  <a:ext cx="33964" cy="2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64" h="22225">
                      <a:moveTo>
                        <a:pt x="22538" y="0"/>
                      </a:moveTo>
                      <a:cubicBezTo>
                        <a:pt x="28418" y="7"/>
                        <a:pt x="33275" y="4592"/>
                        <a:pt x="33619" y="10461"/>
                      </a:cubicBezTo>
                      <a:cubicBezTo>
                        <a:pt x="33964" y="16331"/>
                        <a:pt x="29677" y="21453"/>
                        <a:pt x="23838" y="22147"/>
                      </a:cubicBezTo>
                      <a:lnTo>
                        <a:pt x="22538" y="22225"/>
                      </a:lnTo>
                      <a:lnTo>
                        <a:pt x="11426" y="22225"/>
                      </a:lnTo>
                      <a:cubicBezTo>
                        <a:pt x="5546" y="22218"/>
                        <a:pt x="689" y="17633"/>
                        <a:pt x="345" y="11764"/>
                      </a:cubicBezTo>
                      <a:cubicBezTo>
                        <a:pt x="0" y="5894"/>
                        <a:pt x="4287" y="772"/>
                        <a:pt x="10125" y="78"/>
                      </a:cubicBezTo>
                      <a:lnTo>
                        <a:pt x="11426" y="0"/>
                      </a:lnTo>
                      <a:lnTo>
                        <a:pt x="22538" y="0"/>
                      </a:lnTo>
                      <a:close/>
                    </a:path>
                  </a:pathLst>
                </a:custGeom>
                <a:solidFill>
                  <a:srgbClr val="C4A882"/>
                </a:solidFill>
                <a:ln>
                  <a:noFill/>
                </a:ln>
              </p:spPr>
            </p:sp>
            <p:sp>
              <p:nvSpPr>
                <p:cNvPr id="16" name="Freeform 16"/>
                <p:cNvSpPr/>
                <p:nvPr/>
              </p:nvSpPr>
              <p:spPr>
                <a:xfrm>
                  <a:off x="972824" y="2370138"/>
                  <a:ext cx="33964" cy="2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64" h="22225">
                      <a:moveTo>
                        <a:pt x="22538" y="0"/>
                      </a:moveTo>
                      <a:cubicBezTo>
                        <a:pt x="28418" y="7"/>
                        <a:pt x="33275" y="4592"/>
                        <a:pt x="33619" y="10461"/>
                      </a:cubicBezTo>
                      <a:cubicBezTo>
                        <a:pt x="33964" y="16331"/>
                        <a:pt x="29677" y="21453"/>
                        <a:pt x="23838" y="22147"/>
                      </a:cubicBezTo>
                      <a:lnTo>
                        <a:pt x="22538" y="22225"/>
                      </a:lnTo>
                      <a:lnTo>
                        <a:pt x="11426" y="22225"/>
                      </a:lnTo>
                      <a:cubicBezTo>
                        <a:pt x="5546" y="22218"/>
                        <a:pt x="689" y="17633"/>
                        <a:pt x="345" y="11764"/>
                      </a:cubicBezTo>
                      <a:cubicBezTo>
                        <a:pt x="0" y="5894"/>
                        <a:pt x="4287" y="772"/>
                        <a:pt x="10125" y="78"/>
                      </a:cubicBezTo>
                      <a:lnTo>
                        <a:pt x="11426" y="0"/>
                      </a:lnTo>
                      <a:lnTo>
                        <a:pt x="22538" y="0"/>
                      </a:lnTo>
                      <a:close/>
                    </a:path>
                  </a:pathLst>
                </a:custGeom>
                <a:solidFill>
                  <a:srgbClr val="C4A882"/>
                </a:solidFill>
                <a:ln>
                  <a:noFill/>
                </a:ln>
              </p:spPr>
            </p:sp>
            <p:sp>
              <p:nvSpPr>
                <p:cNvPr id="17" name="Freeform 17"/>
                <p:cNvSpPr/>
                <p:nvPr/>
              </p:nvSpPr>
              <p:spPr>
                <a:xfrm>
                  <a:off x="812031" y="2297724"/>
                  <a:ext cx="32173" cy="325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73" h="32547">
                      <a:moveTo>
                        <a:pt x="19011" y="3627"/>
                      </a:moveTo>
                      <a:lnTo>
                        <a:pt x="20055" y="4549"/>
                      </a:lnTo>
                      <a:lnTo>
                        <a:pt x="27834" y="12328"/>
                      </a:lnTo>
                      <a:cubicBezTo>
                        <a:pt x="31970" y="16478"/>
                        <a:pt x="32173" y="23127"/>
                        <a:pt x="28298" y="27522"/>
                      </a:cubicBezTo>
                      <a:cubicBezTo>
                        <a:pt x="24423" y="31917"/>
                        <a:pt x="17801" y="32547"/>
                        <a:pt x="13165" y="28963"/>
                      </a:cubicBezTo>
                      <a:lnTo>
                        <a:pt x="12121" y="28041"/>
                      </a:lnTo>
                      <a:lnTo>
                        <a:pt x="4342" y="20262"/>
                      </a:lnTo>
                      <a:cubicBezTo>
                        <a:pt x="390" y="16300"/>
                        <a:pt x="0" y="10017"/>
                        <a:pt x="3433" y="5598"/>
                      </a:cubicBezTo>
                      <a:cubicBezTo>
                        <a:pt x="6865" y="1178"/>
                        <a:pt x="13049" y="0"/>
                        <a:pt x="17866" y="2849"/>
                      </a:cubicBezTo>
                      <a:lnTo>
                        <a:pt x="18999" y="3627"/>
                      </a:lnTo>
                      <a:close/>
                    </a:path>
                  </a:pathLst>
                </a:custGeom>
                <a:solidFill>
                  <a:srgbClr val="C4A882"/>
                </a:solidFill>
                <a:ln>
                  <a:noFill/>
                </a:ln>
              </p:spPr>
            </p:sp>
            <p:sp>
              <p:nvSpPr>
                <p:cNvPr id="18" name="Freeform 18"/>
                <p:cNvSpPr/>
                <p:nvPr/>
              </p:nvSpPr>
              <p:spPr>
                <a:xfrm>
                  <a:off x="946328" y="2297935"/>
                  <a:ext cx="32352" cy="32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52" h="32169">
                      <a:moveTo>
                        <a:pt x="27998" y="4338"/>
                      </a:moveTo>
                      <a:cubicBezTo>
                        <a:pt x="31957" y="8297"/>
                        <a:pt x="32352" y="14583"/>
                        <a:pt x="28921" y="19007"/>
                      </a:cubicBezTo>
                      <a:lnTo>
                        <a:pt x="27998" y="20051"/>
                      </a:lnTo>
                      <a:lnTo>
                        <a:pt x="20220" y="27830"/>
                      </a:lnTo>
                      <a:cubicBezTo>
                        <a:pt x="16069" y="31966"/>
                        <a:pt x="9421" y="32169"/>
                        <a:pt x="5026" y="28294"/>
                      </a:cubicBezTo>
                      <a:cubicBezTo>
                        <a:pt x="631" y="24419"/>
                        <a:pt x="0" y="17797"/>
                        <a:pt x="3584" y="13161"/>
                      </a:cubicBezTo>
                      <a:lnTo>
                        <a:pt x="4507" y="12117"/>
                      </a:lnTo>
                      <a:lnTo>
                        <a:pt x="12285" y="4338"/>
                      </a:lnTo>
                      <a:cubicBezTo>
                        <a:pt x="16625" y="0"/>
                        <a:pt x="23659" y="0"/>
                        <a:pt x="27998" y="4338"/>
                      </a:cubicBezTo>
                      <a:close/>
                    </a:path>
                  </a:pathLst>
                </a:custGeom>
                <a:solidFill>
                  <a:srgbClr val="C4A882"/>
                </a:solidFill>
                <a:ln>
                  <a:noFill/>
                </a:ln>
              </p:spPr>
            </p:sp>
            <p:sp>
              <p:nvSpPr>
                <p:cNvPr id="19" name="Freeform 19"/>
                <p:cNvSpPr/>
                <p:nvPr/>
              </p:nvSpPr>
              <p:spPr>
                <a:xfrm>
                  <a:off x="884238" y="2270125"/>
                  <a:ext cx="22225" cy="33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25" h="33651">
                      <a:moveTo>
                        <a:pt x="11113" y="0"/>
                      </a:moveTo>
                      <a:cubicBezTo>
                        <a:pt x="16746" y="1"/>
                        <a:pt x="21488" y="4217"/>
                        <a:pt x="22147" y="9812"/>
                      </a:cubicBezTo>
                      <a:lnTo>
                        <a:pt x="22225" y="11112"/>
                      </a:lnTo>
                      <a:lnTo>
                        <a:pt x="22225" y="22225"/>
                      </a:lnTo>
                      <a:cubicBezTo>
                        <a:pt x="22218" y="28105"/>
                        <a:pt x="17633" y="32962"/>
                        <a:pt x="11764" y="33306"/>
                      </a:cubicBezTo>
                      <a:cubicBezTo>
                        <a:pt x="5894" y="33651"/>
                        <a:pt x="772" y="29364"/>
                        <a:pt x="78" y="23525"/>
                      </a:cubicBezTo>
                      <a:lnTo>
                        <a:pt x="0" y="22225"/>
                      </a:lnTo>
                      <a:lnTo>
                        <a:pt x="0" y="11112"/>
                      </a:lnTo>
                      <a:cubicBezTo>
                        <a:pt x="0" y="4975"/>
                        <a:pt x="4975" y="0"/>
                        <a:pt x="11113" y="0"/>
                      </a:cubicBezTo>
                      <a:close/>
                    </a:path>
                  </a:pathLst>
                </a:custGeom>
                <a:solidFill>
                  <a:srgbClr val="C4A882"/>
                </a:solidFill>
                <a:ln>
                  <a:noFill/>
                </a:ln>
              </p:spPr>
            </p:sp>
            <p:sp>
              <p:nvSpPr>
                <p:cNvPr id="20" name="Freeform 20"/>
                <p:cNvSpPr/>
                <p:nvPr/>
              </p:nvSpPr>
              <p:spPr>
                <a:xfrm>
                  <a:off x="839788" y="2325686"/>
                  <a:ext cx="111563" cy="1119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63" h="111983">
                      <a:moveTo>
                        <a:pt x="55562" y="2"/>
                      </a:moveTo>
                      <a:cubicBezTo>
                        <a:pt x="85936" y="0"/>
                        <a:pt x="110682" y="24388"/>
                        <a:pt x="111122" y="54758"/>
                      </a:cubicBezTo>
                      <a:cubicBezTo>
                        <a:pt x="111563" y="85128"/>
                        <a:pt x="87535" y="110224"/>
                        <a:pt x="57175" y="111103"/>
                      </a:cubicBezTo>
                      <a:cubicBezTo>
                        <a:pt x="26814" y="111983"/>
                        <a:pt x="1374" y="88320"/>
                        <a:pt x="56" y="57976"/>
                      </a:cubicBezTo>
                      <a:lnTo>
                        <a:pt x="0" y="55564"/>
                      </a:lnTo>
                      <a:lnTo>
                        <a:pt x="56" y="53153"/>
                      </a:lnTo>
                      <a:cubicBezTo>
                        <a:pt x="1347" y="23434"/>
                        <a:pt x="25815" y="3"/>
                        <a:pt x="55562" y="2"/>
                      </a:cubicBezTo>
                      <a:close/>
                    </a:path>
                  </a:pathLst>
                </a:custGeom>
                <a:solidFill>
                  <a:srgbClr val="C4A882"/>
                </a:solidFill>
                <a:ln>
                  <a:noFill/>
                </a:ln>
              </p:spPr>
            </p:sp>
          </p:grpSp>
          <p:sp>
            <p:nvSpPr>
              <p:cNvPr id="22" name="TextBox 22"/>
              <p:cNvSpPr txBox="1"/>
              <p:nvPr/>
            </p:nvSpPr>
            <p:spPr>
              <a:xfrm>
                <a:off x="1125855" y="2216468"/>
                <a:ext cx="862393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E8E0D4"/>
                    </a:solidFill>
                    <a:latin typeface="Arial"/>
                    <a:ea typeface="Microsoft YaHei"/>
                    <a:cs typeface="Arial"/>
                  </a:rPr>
                  <a:t>物理基础</a:t>
                </a: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1128712" y="2488406"/>
                <a:ext cx="3479006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B0A08E"/>
                    </a:solidFill>
                    <a:latin typeface="Arial"/>
                    <a:ea typeface="Microsoft YaHei"/>
                    <a:cs typeface="Arial"/>
                  </a:rPr>
                  <a:t>材料决定空间的色彩呈现、光照效果与质感表现</a:t>
                </a:r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571500" y="2933700"/>
              <a:ext cx="5715000" cy="685800"/>
              <a:chOff x="571500" y="2933700"/>
              <a:chExt cx="5715000" cy="685800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571500" y="2933700"/>
                <a:ext cx="57150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5715000" h="685800">
                    <a:moveTo>
                      <a:pt x="95250" y="0"/>
                    </a:moveTo>
                    <a:lnTo>
                      <a:pt x="5619750" y="0"/>
                    </a:lnTo>
                    <a:cubicBezTo>
                      <a:pt x="5672355" y="0"/>
                      <a:pt x="5715000" y="42645"/>
                      <a:pt x="5715000" y="95250"/>
                    </a:cubicBezTo>
                    <a:lnTo>
                      <a:pt x="5715000" y="590550"/>
                    </a:lnTo>
                    <a:cubicBezTo>
                      <a:pt x="5715000" y="643155"/>
                      <a:pt x="5672355" y="685800"/>
                      <a:pt x="5619750" y="685800"/>
                    </a:cubicBezTo>
                    <a:lnTo>
                      <a:pt x="95250" y="685800"/>
                    </a:lnTo>
                    <a:cubicBezTo>
                      <a:pt x="42645" y="685800"/>
                      <a:pt x="0" y="643155"/>
                      <a:pt x="0" y="590550"/>
                    </a:cubicBezTo>
                    <a:lnTo>
                      <a:pt x="0" y="95250"/>
                    </a:lnTo>
                    <a:cubicBezTo>
                      <a:pt x="0" y="42645"/>
                      <a:pt x="42645" y="0"/>
                      <a:pt x="95250" y="0"/>
                    </a:cubicBezTo>
                    <a:close/>
                  </a:path>
                </a:pathLst>
              </a:custGeom>
              <a:solidFill>
                <a:srgbClr val="2A2520"/>
              </a:solidFill>
              <a:ln>
                <a:noFill/>
              </a:ln>
              <a:effectLst>
                <a:outerShdw blurRad="190500" dist="47625" dir="5400000" algn="ctr" rotWithShape="0">
                  <a:srgbClr val="000000">
                    <a:alpha val="13500"/>
                  </a:srgbClr>
                </a:outerShdw>
              </a:effectLst>
            </p:spPr>
          </p:sp>
          <p:sp>
            <p:nvSpPr>
              <p:cNvPr id="26" name="Freeform 26"/>
              <p:cNvSpPr/>
              <p:nvPr/>
            </p:nvSpPr>
            <p:spPr>
              <a:xfrm>
                <a:off x="571500" y="2933700"/>
                <a:ext cx="381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38100" h="685800">
                    <a:moveTo>
                      <a:pt x="19050" y="0"/>
                    </a:moveTo>
                    <a:lnTo>
                      <a:pt x="19050" y="0"/>
                    </a:lnTo>
                    <a:cubicBezTo>
                      <a:pt x="29571" y="0"/>
                      <a:pt x="38100" y="8529"/>
                      <a:pt x="38100" y="19050"/>
                    </a:cubicBezTo>
                    <a:lnTo>
                      <a:pt x="38100" y="666750"/>
                    </a:lnTo>
                    <a:cubicBezTo>
                      <a:pt x="38100" y="677271"/>
                      <a:pt x="29571" y="685800"/>
                      <a:pt x="19050" y="685800"/>
                    </a:cubicBezTo>
                    <a:lnTo>
                      <a:pt x="19050" y="685800"/>
                    </a:lnTo>
                    <a:cubicBezTo>
                      <a:pt x="8529" y="685800"/>
                      <a:pt x="0" y="677271"/>
                      <a:pt x="0" y="666750"/>
                    </a:cubicBezTo>
                    <a:lnTo>
                      <a:pt x="0" y="19050"/>
                    </a:lnTo>
                    <a:cubicBezTo>
                      <a:pt x="0" y="8529"/>
                      <a:pt x="8529" y="0"/>
                      <a:pt x="19050" y="0"/>
                    </a:cubicBezTo>
                    <a:close/>
                  </a:path>
                </a:pathLst>
              </a:custGeom>
              <a:solidFill>
                <a:srgbClr val="D4956A"/>
              </a:solidFill>
              <a:ln>
                <a:noFill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744855" y="3092768"/>
                <a:ext cx="862393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E8E0D4"/>
                    </a:solidFill>
                    <a:latin typeface="Arial"/>
                    <a:ea typeface="Microsoft YaHei"/>
                    <a:cs typeface="Arial"/>
                  </a:rPr>
                  <a:t>材质语言</a:t>
                </a:r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747712" y="3364706"/>
                <a:ext cx="2969657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B0A08E"/>
                    </a:solidFill>
                    <a:latin typeface="Arial"/>
                    <a:ea typeface="Microsoft YaHei"/>
                    <a:cs typeface="Arial"/>
                  </a:rPr>
                  <a:t>原木 → 质朴温暖 ｜ 手工编织 → 慵懒松弛</a:t>
                </a:r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571500" y="3790950"/>
              <a:ext cx="5715000" cy="685800"/>
              <a:chOff x="571500" y="3790950"/>
              <a:chExt cx="5715000" cy="685800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571500" y="3790950"/>
                <a:ext cx="57150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5715000" h="685800">
                    <a:moveTo>
                      <a:pt x="95250" y="0"/>
                    </a:moveTo>
                    <a:lnTo>
                      <a:pt x="5619750" y="0"/>
                    </a:lnTo>
                    <a:cubicBezTo>
                      <a:pt x="5672355" y="0"/>
                      <a:pt x="5715000" y="42645"/>
                      <a:pt x="5715000" y="95250"/>
                    </a:cubicBezTo>
                    <a:lnTo>
                      <a:pt x="5715000" y="590550"/>
                    </a:lnTo>
                    <a:cubicBezTo>
                      <a:pt x="5715000" y="643155"/>
                      <a:pt x="5672355" y="685800"/>
                      <a:pt x="5619750" y="685800"/>
                    </a:cubicBezTo>
                    <a:lnTo>
                      <a:pt x="95250" y="685800"/>
                    </a:lnTo>
                    <a:cubicBezTo>
                      <a:pt x="42645" y="685800"/>
                      <a:pt x="0" y="643155"/>
                      <a:pt x="0" y="590550"/>
                    </a:cubicBezTo>
                    <a:lnTo>
                      <a:pt x="0" y="95250"/>
                    </a:lnTo>
                    <a:cubicBezTo>
                      <a:pt x="0" y="42645"/>
                      <a:pt x="42645" y="0"/>
                      <a:pt x="95250" y="0"/>
                    </a:cubicBezTo>
                    <a:close/>
                  </a:path>
                </a:pathLst>
              </a:custGeom>
              <a:solidFill>
                <a:srgbClr val="2A2520"/>
              </a:solidFill>
              <a:ln>
                <a:noFill/>
              </a:ln>
              <a:effectLst>
                <a:outerShdw blurRad="190500" dist="47625" dir="5400000" algn="ctr" rotWithShape="0">
                  <a:srgbClr val="000000">
                    <a:alpha val="13500"/>
                  </a:srgbClr>
                </a:outerShdw>
              </a:effectLst>
            </p:spPr>
          </p:sp>
          <p:sp>
            <p:nvSpPr>
              <p:cNvPr id="31" name="Freeform 31"/>
              <p:cNvSpPr/>
              <p:nvPr/>
            </p:nvSpPr>
            <p:spPr>
              <a:xfrm>
                <a:off x="571500" y="3790950"/>
                <a:ext cx="381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38100" h="685800">
                    <a:moveTo>
                      <a:pt x="19050" y="0"/>
                    </a:moveTo>
                    <a:lnTo>
                      <a:pt x="19050" y="0"/>
                    </a:lnTo>
                    <a:cubicBezTo>
                      <a:pt x="29571" y="0"/>
                      <a:pt x="38100" y="8529"/>
                      <a:pt x="38100" y="19050"/>
                    </a:cubicBezTo>
                    <a:lnTo>
                      <a:pt x="38100" y="666750"/>
                    </a:lnTo>
                    <a:cubicBezTo>
                      <a:pt x="38100" y="677271"/>
                      <a:pt x="29571" y="685800"/>
                      <a:pt x="19050" y="685800"/>
                    </a:cubicBezTo>
                    <a:lnTo>
                      <a:pt x="19050" y="685800"/>
                    </a:lnTo>
                    <a:cubicBezTo>
                      <a:pt x="8529" y="685800"/>
                      <a:pt x="0" y="677271"/>
                      <a:pt x="0" y="666750"/>
                    </a:cubicBezTo>
                    <a:lnTo>
                      <a:pt x="0" y="19050"/>
                    </a:lnTo>
                    <a:cubicBezTo>
                      <a:pt x="0" y="8529"/>
                      <a:pt x="8529" y="0"/>
                      <a:pt x="19050" y="0"/>
                    </a:cubicBezTo>
                    <a:close/>
                  </a:path>
                </a:pathLst>
              </a:custGeom>
              <a:solidFill>
                <a:srgbClr val="8B7355"/>
              </a:solidFill>
              <a:ln>
                <a:noFill/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744855" y="3950018"/>
                <a:ext cx="1307499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E8E0D4"/>
                    </a:solidFill>
                    <a:latin typeface="Arial"/>
                    <a:ea typeface="Microsoft YaHei"/>
                    <a:cs typeface="Arial"/>
                  </a:rPr>
                  <a:t>光 = 一种材质</a:t>
                </a:r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747712" y="4221956"/>
                <a:ext cx="3150394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B0A08E"/>
                    </a:solidFill>
                    <a:latin typeface="Arial"/>
                    <a:ea typeface="Microsoft YaHei"/>
                    <a:cs typeface="Arial"/>
                  </a:rPr>
                  <a:t>不同材质在光线照射下呈现截然不同的质感</a:t>
                </a:r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>
              <a:off x="571500" y="4648200"/>
              <a:ext cx="5715000" cy="685800"/>
              <a:chOff x="571500" y="4648200"/>
              <a:chExt cx="5715000" cy="6858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571500" y="4648200"/>
                <a:ext cx="57150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5715000" h="685800">
                    <a:moveTo>
                      <a:pt x="95250" y="0"/>
                    </a:moveTo>
                    <a:lnTo>
                      <a:pt x="5619750" y="0"/>
                    </a:lnTo>
                    <a:cubicBezTo>
                      <a:pt x="5672355" y="0"/>
                      <a:pt x="5715000" y="42645"/>
                      <a:pt x="5715000" y="95250"/>
                    </a:cubicBezTo>
                    <a:lnTo>
                      <a:pt x="5715000" y="590550"/>
                    </a:lnTo>
                    <a:cubicBezTo>
                      <a:pt x="5715000" y="643155"/>
                      <a:pt x="5672355" y="685800"/>
                      <a:pt x="5619750" y="685800"/>
                    </a:cubicBezTo>
                    <a:lnTo>
                      <a:pt x="95250" y="685800"/>
                    </a:lnTo>
                    <a:cubicBezTo>
                      <a:pt x="42645" y="685800"/>
                      <a:pt x="0" y="643155"/>
                      <a:pt x="0" y="590550"/>
                    </a:cubicBezTo>
                    <a:lnTo>
                      <a:pt x="0" y="95250"/>
                    </a:lnTo>
                    <a:cubicBezTo>
                      <a:pt x="0" y="42645"/>
                      <a:pt x="42645" y="0"/>
                      <a:pt x="95250" y="0"/>
                    </a:cubicBezTo>
                    <a:close/>
                  </a:path>
                </a:pathLst>
              </a:custGeom>
              <a:solidFill>
                <a:srgbClr val="2A2520"/>
              </a:solidFill>
              <a:ln>
                <a:noFill/>
              </a:ln>
              <a:effectLst>
                <a:outerShdw blurRad="190500" dist="47625" dir="5400000" algn="ctr" rotWithShape="0">
                  <a:srgbClr val="000000">
                    <a:alpha val="13500"/>
                  </a:srgbClr>
                </a:outerShdw>
              </a:effectLst>
            </p:spPr>
          </p:sp>
          <p:sp>
            <p:nvSpPr>
              <p:cNvPr id="36" name="Freeform 36"/>
              <p:cNvSpPr/>
              <p:nvPr/>
            </p:nvSpPr>
            <p:spPr>
              <a:xfrm>
                <a:off x="571500" y="4648200"/>
                <a:ext cx="38100" cy="685800"/>
              </a:xfrm>
              <a:custGeom>
                <a:avLst/>
                <a:gdLst/>
                <a:ahLst/>
                <a:cxnLst/>
                <a:rect l="l" t="t" r="r" b="b"/>
                <a:pathLst>
                  <a:path w="38100" h="685800">
                    <a:moveTo>
                      <a:pt x="19050" y="0"/>
                    </a:moveTo>
                    <a:lnTo>
                      <a:pt x="19050" y="0"/>
                    </a:lnTo>
                    <a:cubicBezTo>
                      <a:pt x="29571" y="0"/>
                      <a:pt x="38100" y="8529"/>
                      <a:pt x="38100" y="19050"/>
                    </a:cubicBezTo>
                    <a:lnTo>
                      <a:pt x="38100" y="666750"/>
                    </a:lnTo>
                    <a:cubicBezTo>
                      <a:pt x="38100" y="677271"/>
                      <a:pt x="29571" y="685800"/>
                      <a:pt x="19050" y="685800"/>
                    </a:cubicBezTo>
                    <a:lnTo>
                      <a:pt x="19050" y="685800"/>
                    </a:lnTo>
                    <a:cubicBezTo>
                      <a:pt x="8529" y="685800"/>
                      <a:pt x="0" y="677271"/>
                      <a:pt x="0" y="666750"/>
                    </a:cubicBezTo>
                    <a:lnTo>
                      <a:pt x="0" y="19050"/>
                    </a:lnTo>
                    <a:cubicBezTo>
                      <a:pt x="0" y="8529"/>
                      <a:pt x="8529" y="0"/>
                      <a:pt x="19050" y="0"/>
                    </a:cubicBezTo>
                    <a:close/>
                  </a:path>
                </a:pathLst>
              </a:custGeom>
              <a:solidFill>
                <a:srgbClr val="7BA37B"/>
              </a:solidFill>
              <a:ln>
                <a:noFill/>
              </a:ln>
            </p:spPr>
          </p:sp>
          <p:sp>
            <p:nvSpPr>
              <p:cNvPr id="37" name="TextBox 37"/>
              <p:cNvSpPr txBox="1"/>
              <p:nvPr/>
            </p:nvSpPr>
            <p:spPr>
              <a:xfrm>
                <a:off x="744855" y="4807268"/>
                <a:ext cx="1069419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E8E0D4"/>
                    </a:solidFill>
                    <a:latin typeface="Arial"/>
                    <a:ea typeface="Microsoft YaHei"/>
                    <a:cs typeface="Arial"/>
                  </a:rPr>
                  <a:t>不依赖昂贵</a:t>
                </a:r>
              </a:p>
            </p:txBody>
          </p:sp>
          <p:sp>
            <p:nvSpPr>
              <p:cNvPr id="38" name="TextBox 38"/>
              <p:cNvSpPr txBox="1"/>
              <p:nvPr/>
            </p:nvSpPr>
            <p:spPr>
              <a:xfrm>
                <a:off x="747712" y="5079206"/>
                <a:ext cx="3199686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B0A08E"/>
                    </a:solidFill>
                    <a:latin typeface="Arial"/>
                    <a:ea typeface="Microsoft YaHei"/>
                    <a:cs typeface="Arial"/>
                  </a:rPr>
                  <a:t>巧妙照明 + 色彩光影搭配 → 赋予空间高级感</a:t>
                </a:r>
              </a:p>
            </p:txBody>
          </p:sp>
        </p:grpSp>
      </p:grpSp>
      <p:pic>
        <p:nvPicPr>
          <p:cNvPr id="41" name="Imag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0" y="857250"/>
            <a:ext cx="5048250" cy="3619500"/>
          </a:xfrm>
          <a:custGeom>
            <a:avLst/>
            <a:gdLst/>
            <a:ahLst/>
            <a:cxnLst/>
            <a:rect l="l" t="t" r="r" b="b"/>
            <a:pathLst>
              <a:path w="5048250" h="3619500">
                <a:moveTo>
                  <a:pt x="133350" y="0"/>
                </a:moveTo>
                <a:lnTo>
                  <a:pt x="4914900" y="0"/>
                </a:lnTo>
                <a:cubicBezTo>
                  <a:pt x="4988547" y="0"/>
                  <a:pt x="5048250" y="59703"/>
                  <a:pt x="5048250" y="133350"/>
                </a:cubicBezTo>
                <a:lnTo>
                  <a:pt x="5048250" y="3486150"/>
                </a:lnTo>
                <a:cubicBezTo>
                  <a:pt x="5048250" y="3559797"/>
                  <a:pt x="4988547" y="3619500"/>
                  <a:pt x="4914900" y="3619500"/>
                </a:cubicBezTo>
                <a:lnTo>
                  <a:pt x="133350" y="3619500"/>
                </a:lnTo>
                <a:cubicBezTo>
                  <a:pt x="59703" y="3619500"/>
                  <a:pt x="0" y="3559797"/>
                  <a:pt x="0" y="3486150"/>
                </a:cubicBezTo>
                <a:lnTo>
                  <a:pt x="0" y="133350"/>
                </a:lnTo>
                <a:cubicBezTo>
                  <a:pt x="0" y="59703"/>
                  <a:pt x="59703" y="0"/>
                  <a:pt x="133350" y="0"/>
                </a:cubicBezTo>
                <a:close/>
              </a:path>
            </a:pathLst>
          </a:custGeom>
        </p:spPr>
      </p:pic>
      <p:grpSp>
        <p:nvGrpSpPr>
          <p:cNvPr id="44" name="Group 44"/>
          <p:cNvGrpSpPr/>
          <p:nvPr/>
        </p:nvGrpSpPr>
        <p:grpSpPr>
          <a:xfrm>
            <a:off x="6667500" y="4667250"/>
            <a:ext cx="2381250" cy="1847850"/>
            <a:chOff x="6667500" y="4667250"/>
            <a:chExt cx="2381250" cy="1847850"/>
          </a:xfrm>
        </p:grpSpPr>
        <p:pic>
          <p:nvPicPr>
            <p:cNvPr id="42" name="Image 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7500" y="4667250"/>
              <a:ext cx="2381250" cy="1619250"/>
            </a:xfrm>
            <a:custGeom>
              <a:avLst/>
              <a:gdLst/>
              <a:ahLst/>
              <a:cxnLst/>
              <a:rect l="l" t="t" r="r" b="b"/>
              <a:pathLst>
                <a:path w="2381250" h="1619250">
                  <a:moveTo>
                    <a:pt x="95250" y="0"/>
                  </a:moveTo>
                  <a:lnTo>
                    <a:pt x="2286000" y="0"/>
                  </a:lnTo>
                  <a:cubicBezTo>
                    <a:pt x="2338605" y="0"/>
                    <a:pt x="2381250" y="42645"/>
                    <a:pt x="2381250" y="95250"/>
                  </a:cubicBezTo>
                  <a:lnTo>
                    <a:pt x="2381250" y="1524000"/>
                  </a:lnTo>
                  <a:cubicBezTo>
                    <a:pt x="2381250" y="1576605"/>
                    <a:pt x="2338605" y="1619250"/>
                    <a:pt x="2286000" y="1619250"/>
                  </a:cubicBezTo>
                  <a:lnTo>
                    <a:pt x="95250" y="1619250"/>
                  </a:lnTo>
                  <a:cubicBezTo>
                    <a:pt x="42645" y="1619250"/>
                    <a:pt x="0" y="1576605"/>
                    <a:pt x="0" y="15240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</p:spPr>
        </p:pic>
        <p:sp>
          <p:nvSpPr>
            <p:cNvPr id="43" name="TextBox 43"/>
            <p:cNvSpPr txBox="1"/>
            <p:nvPr/>
          </p:nvSpPr>
          <p:spPr>
            <a:xfrm>
              <a:off x="6751320" y="6332220"/>
              <a:ext cx="1074420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光影下的材质质感</a:t>
              </a: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9319260" y="5394960"/>
            <a:ext cx="1353693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i="1" dirty="0">
                <a:solidFill>
                  <a:srgbClr val="8B7355"/>
                </a:solidFill>
                <a:latin typeface="Georgia"/>
                <a:ea typeface="SimSun"/>
                <a:cs typeface="Georgia"/>
              </a:rPr>
              <a:t>"粗糙变得温柔，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9319260" y="5623560"/>
            <a:ext cx="1353693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i="1" dirty="0">
                <a:solidFill>
                  <a:srgbClr val="8B7355"/>
                </a:solidFill>
                <a:latin typeface="Georgia"/>
                <a:ea typeface="SimSun"/>
                <a:cs typeface="Georgia"/>
              </a:rPr>
              <a:t>平滑折射出深度"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10634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05 / 12</a:t>
            </a:r>
          </a:p>
        </p:txBody>
      </p:sp>
    </p:spTree>
  </p:cSld>
  <p:clrMapOvr>
    <a:masterClrMapping/>
  </p:clrMapOvr>
  <p:transition dur="4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grpSp>
        <p:nvGrpSpPr>
          <p:cNvPr id="5" name="Group 5"/>
          <p:cNvGrpSpPr/>
          <p:nvPr/>
        </p:nvGrpSpPr>
        <p:grpSpPr>
          <a:xfrm>
            <a:off x="615949" y="307974"/>
            <a:ext cx="1580659" cy="287338"/>
            <a:chOff x="615949" y="307974"/>
            <a:chExt cx="1580659" cy="287338"/>
          </a:xfrm>
        </p:grpSpPr>
        <p:sp>
          <p:nvSpPr>
            <p:cNvPr id="3" name="Freeform 3"/>
            <p:cNvSpPr/>
            <p:nvPr/>
          </p:nvSpPr>
          <p:spPr>
            <a:xfrm>
              <a:off x="615949" y="307974"/>
              <a:ext cx="211140" cy="222255"/>
            </a:xfrm>
            <a:custGeom>
              <a:avLst/>
              <a:gdLst/>
              <a:ahLst/>
              <a:cxnLst/>
              <a:rect l="l" t="t" r="r" b="b"/>
              <a:pathLst>
                <a:path w="211140" h="222255">
                  <a:moveTo>
                    <a:pt x="144463" y="1"/>
                  </a:moveTo>
                  <a:cubicBezTo>
                    <a:pt x="162116" y="0"/>
                    <a:pt x="176710" y="13760"/>
                    <a:pt x="177745" y="31383"/>
                  </a:cubicBezTo>
                  <a:lnTo>
                    <a:pt x="177801" y="33338"/>
                  </a:lnTo>
                  <a:cubicBezTo>
                    <a:pt x="196213" y="33338"/>
                    <a:pt x="211138" y="48264"/>
                    <a:pt x="211138" y="66676"/>
                  </a:cubicBezTo>
                  <a:cubicBezTo>
                    <a:pt x="211140" y="102528"/>
                    <a:pt x="182790" y="131962"/>
                    <a:pt x="146964" y="133307"/>
                  </a:cubicBezTo>
                  <a:lnTo>
                    <a:pt x="144463" y="133351"/>
                  </a:lnTo>
                  <a:lnTo>
                    <a:pt x="100013" y="133351"/>
                  </a:lnTo>
                  <a:lnTo>
                    <a:pt x="101680" y="133407"/>
                  </a:lnTo>
                  <a:cubicBezTo>
                    <a:pt x="112614" y="134228"/>
                    <a:pt x="121315" y="142901"/>
                    <a:pt x="122172" y="153831"/>
                  </a:cubicBezTo>
                  <a:lnTo>
                    <a:pt x="122238" y="155576"/>
                  </a:lnTo>
                  <a:lnTo>
                    <a:pt x="122238" y="200026"/>
                  </a:lnTo>
                  <a:cubicBezTo>
                    <a:pt x="122242" y="211657"/>
                    <a:pt x="113278" y="221323"/>
                    <a:pt x="101680" y="222195"/>
                  </a:cubicBezTo>
                  <a:lnTo>
                    <a:pt x="100013" y="222251"/>
                  </a:lnTo>
                  <a:lnTo>
                    <a:pt x="77788" y="222251"/>
                  </a:lnTo>
                  <a:cubicBezTo>
                    <a:pt x="66158" y="222255"/>
                    <a:pt x="56491" y="213291"/>
                    <a:pt x="55619" y="201693"/>
                  </a:cubicBezTo>
                  <a:lnTo>
                    <a:pt x="55563" y="200026"/>
                  </a:lnTo>
                  <a:lnTo>
                    <a:pt x="55563" y="155576"/>
                  </a:lnTo>
                  <a:cubicBezTo>
                    <a:pt x="55560" y="143945"/>
                    <a:pt x="64524" y="134279"/>
                    <a:pt x="76122" y="133407"/>
                  </a:cubicBezTo>
                  <a:lnTo>
                    <a:pt x="77788" y="133351"/>
                  </a:lnTo>
                  <a:lnTo>
                    <a:pt x="77788" y="122238"/>
                  </a:lnTo>
                  <a:cubicBezTo>
                    <a:pt x="77789" y="116605"/>
                    <a:pt x="82006" y="111863"/>
                    <a:pt x="87601" y="111204"/>
                  </a:cubicBezTo>
                  <a:lnTo>
                    <a:pt x="88901" y="111126"/>
                  </a:lnTo>
                  <a:lnTo>
                    <a:pt x="144463" y="111126"/>
                  </a:lnTo>
                  <a:cubicBezTo>
                    <a:pt x="169013" y="111126"/>
                    <a:pt x="188913" y="91225"/>
                    <a:pt x="188913" y="66676"/>
                  </a:cubicBezTo>
                  <a:cubicBezTo>
                    <a:pt x="188913" y="61042"/>
                    <a:pt x="184696" y="56300"/>
                    <a:pt x="179101" y="55641"/>
                  </a:cubicBezTo>
                  <a:lnTo>
                    <a:pt x="177801" y="55563"/>
                  </a:lnTo>
                  <a:lnTo>
                    <a:pt x="177745" y="57519"/>
                  </a:lnTo>
                  <a:cubicBezTo>
                    <a:pt x="176755" y="74393"/>
                    <a:pt x="163293" y="87855"/>
                    <a:pt x="146419" y="88845"/>
                  </a:cubicBezTo>
                  <a:lnTo>
                    <a:pt x="144463" y="88901"/>
                  </a:lnTo>
                  <a:lnTo>
                    <a:pt x="33338" y="88901"/>
                  </a:lnTo>
                  <a:cubicBezTo>
                    <a:pt x="15686" y="88902"/>
                    <a:pt x="1092" y="75142"/>
                    <a:pt x="57" y="57519"/>
                  </a:cubicBezTo>
                  <a:lnTo>
                    <a:pt x="1" y="55563"/>
                  </a:lnTo>
                  <a:lnTo>
                    <a:pt x="1" y="33338"/>
                  </a:lnTo>
                  <a:cubicBezTo>
                    <a:pt x="0" y="15686"/>
                    <a:pt x="13760" y="1092"/>
                    <a:pt x="31383" y="57"/>
                  </a:cubicBezTo>
                  <a:lnTo>
                    <a:pt x="33338" y="1"/>
                  </a:lnTo>
                  <a:lnTo>
                    <a:pt x="144463" y="1"/>
                  </a:lnTo>
                  <a:close/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920115" y="381952"/>
              <a:ext cx="1276493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7355"/>
                  </a:solidFill>
                  <a:latin typeface="Georgia"/>
                  <a:ea typeface="SimSun"/>
                  <a:cs typeface="Georgia"/>
                </a:rPr>
                <a:t>三大底层元素 · 叁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37210" y="851535"/>
            <a:ext cx="5037201" cy="753427"/>
            <a:chOff x="537210" y="851535"/>
            <a:chExt cx="5037201" cy="753427"/>
          </a:xfrm>
        </p:grpSpPr>
        <p:sp>
          <p:nvSpPr>
            <p:cNvPr id="6" name="TextBox 6"/>
            <p:cNvSpPr txBox="1"/>
            <p:nvPr/>
          </p:nvSpPr>
          <p:spPr>
            <a:xfrm>
              <a:off x="537210" y="851535"/>
              <a:ext cx="5037201" cy="548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700" b="1" dirty="0">
                  <a:solidFill>
                    <a:srgbClr val="E8E0D4"/>
                  </a:solidFill>
                  <a:latin typeface="Georgia"/>
                  <a:ea typeface="SimSun"/>
                  <a:cs typeface="Georgia"/>
                </a:rPr>
                <a:t>纹理：赋予空间灵魂的细节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554355" y="1330642"/>
              <a:ext cx="4608576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纹理，就像是空间的"指纹"——赋予独一无二的辨识度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71500" y="1809750"/>
            <a:ext cx="5143500" cy="2952750"/>
            <a:chOff x="571500" y="1809750"/>
            <a:chExt cx="5143500" cy="2952750"/>
          </a:xfrm>
          <a:effectLst>
            <a:outerShdw blurRad="190500" dist="47625" dir="5400000" algn="ctr" rotWithShape="0">
              <a:srgbClr val="000000">
                <a:alpha val="13500"/>
              </a:srgbClr>
            </a:outerShdw>
          </a:effectLst>
        </p:grpSpPr>
        <p:pic>
          <p:nvPicPr>
            <p:cNvPr id="9" name="Imag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809750"/>
              <a:ext cx="5143500" cy="2952750"/>
            </a:xfrm>
            <a:custGeom>
              <a:avLst/>
              <a:gdLst/>
              <a:ahLst/>
              <a:cxnLst/>
              <a:rect l="l" t="t" r="r" b="b"/>
              <a:pathLst>
                <a:path w="5143500" h="2952750">
                  <a:moveTo>
                    <a:pt x="114300" y="0"/>
                  </a:moveTo>
                  <a:lnTo>
                    <a:pt x="5029200" y="0"/>
                  </a:lnTo>
                  <a:cubicBezTo>
                    <a:pt x="5092326" y="0"/>
                    <a:pt x="5143500" y="51174"/>
                    <a:pt x="5143500" y="114300"/>
                  </a:cubicBezTo>
                  <a:lnTo>
                    <a:pt x="5143500" y="2838450"/>
                  </a:lnTo>
                  <a:cubicBezTo>
                    <a:pt x="5143500" y="2901576"/>
                    <a:pt x="5092326" y="2952750"/>
                    <a:pt x="5029200" y="2952750"/>
                  </a:cubicBezTo>
                  <a:lnTo>
                    <a:pt x="114300" y="2952750"/>
                  </a:lnTo>
                  <a:cubicBezTo>
                    <a:pt x="51174" y="2952750"/>
                    <a:pt x="0" y="2901576"/>
                    <a:pt x="0" y="283845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</p:spPr>
        </p:pic>
        <p:sp>
          <p:nvSpPr>
            <p:cNvPr id="10" name="Rectangle 10"/>
            <p:cNvSpPr/>
            <p:nvPr/>
          </p:nvSpPr>
          <p:spPr>
            <a:xfrm>
              <a:off x="571500" y="4191000"/>
              <a:ext cx="5143500" cy="571500"/>
            </a:xfrm>
            <a:prstGeom prst="rect">
              <a:avLst/>
            </a:prstGeom>
            <a:solidFill>
              <a:srgbClr val="1A1714">
                <a:alpha val="75000"/>
              </a:srgbClr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11" name="Freeform 11"/>
            <p:cNvSpPr/>
            <p:nvPr/>
          </p:nvSpPr>
          <p:spPr>
            <a:xfrm>
              <a:off x="771110" y="4371975"/>
              <a:ext cx="209955" cy="152400"/>
            </a:xfrm>
            <a:custGeom>
              <a:avLst/>
              <a:gdLst/>
              <a:ahLst/>
              <a:cxnLst/>
              <a:rect l="l" t="t" r="r" b="b"/>
              <a:pathLst>
                <a:path w="209955" h="152400">
                  <a:moveTo>
                    <a:pt x="105190" y="0"/>
                  </a:moveTo>
                  <a:cubicBezTo>
                    <a:pt x="146052" y="0"/>
                    <a:pt x="180085" y="23136"/>
                    <a:pt x="206774" y="68142"/>
                  </a:cubicBezTo>
                  <a:lnTo>
                    <a:pt x="208870" y="71752"/>
                  </a:lnTo>
                  <a:lnTo>
                    <a:pt x="209298" y="72704"/>
                  </a:lnTo>
                  <a:lnTo>
                    <a:pt x="209584" y="73495"/>
                  </a:lnTo>
                  <a:lnTo>
                    <a:pt x="209717" y="74019"/>
                  </a:lnTo>
                  <a:lnTo>
                    <a:pt x="209851" y="74800"/>
                  </a:lnTo>
                  <a:lnTo>
                    <a:pt x="209955" y="75752"/>
                  </a:lnTo>
                  <a:lnTo>
                    <a:pt x="209955" y="76800"/>
                  </a:lnTo>
                  <a:lnTo>
                    <a:pt x="209822" y="77857"/>
                  </a:lnTo>
                  <a:cubicBezTo>
                    <a:pt x="209760" y="78211"/>
                    <a:pt x="209677" y="78561"/>
                    <a:pt x="209574" y="78905"/>
                  </a:cubicBezTo>
                  <a:lnTo>
                    <a:pt x="209203" y="79934"/>
                  </a:lnTo>
                  <a:lnTo>
                    <a:pt x="208860" y="80648"/>
                  </a:lnTo>
                  <a:lnTo>
                    <a:pt x="208708" y="80934"/>
                  </a:lnTo>
                  <a:cubicBezTo>
                    <a:pt x="182381" y="126997"/>
                    <a:pt x="148700" y="151228"/>
                    <a:pt x="108171" y="152362"/>
                  </a:cubicBezTo>
                  <a:lnTo>
                    <a:pt x="105190" y="152400"/>
                  </a:lnTo>
                  <a:cubicBezTo>
                    <a:pt x="63318" y="152400"/>
                    <a:pt x="28638" y="128121"/>
                    <a:pt x="1672" y="80924"/>
                  </a:cubicBezTo>
                  <a:cubicBezTo>
                    <a:pt x="0" y="77997"/>
                    <a:pt x="0" y="74403"/>
                    <a:pt x="1672" y="71476"/>
                  </a:cubicBezTo>
                  <a:cubicBezTo>
                    <a:pt x="28638" y="24279"/>
                    <a:pt x="63318" y="0"/>
                    <a:pt x="105190" y="0"/>
                  </a:cubicBezTo>
                  <a:close/>
                  <a:moveTo>
                    <a:pt x="105190" y="47625"/>
                  </a:moveTo>
                  <a:cubicBezTo>
                    <a:pt x="89408" y="47625"/>
                    <a:pt x="76615" y="60418"/>
                    <a:pt x="76615" y="76200"/>
                  </a:cubicBezTo>
                  <a:cubicBezTo>
                    <a:pt x="76615" y="91982"/>
                    <a:pt x="89408" y="104775"/>
                    <a:pt x="105190" y="104775"/>
                  </a:cubicBezTo>
                  <a:cubicBezTo>
                    <a:pt x="120972" y="104775"/>
                    <a:pt x="133765" y="91982"/>
                    <a:pt x="133765" y="76200"/>
                  </a:cubicBezTo>
                  <a:cubicBezTo>
                    <a:pt x="133765" y="60418"/>
                    <a:pt x="120972" y="47625"/>
                    <a:pt x="105190" y="47625"/>
                  </a:cubicBezTo>
                </a:path>
              </a:pathLst>
            </a:custGeom>
            <a:solidFill>
              <a:srgbClr val="C4A882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12" name="TextBox 12"/>
            <p:cNvSpPr txBox="1"/>
            <p:nvPr/>
          </p:nvSpPr>
          <p:spPr>
            <a:xfrm>
              <a:off x="1068705" y="4378642"/>
              <a:ext cx="862393" cy="2743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触觉纹理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2272665" y="4411028"/>
              <a:ext cx="2480310" cy="21336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手指、脚或身体直接感知的表面特征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096000" y="1809750"/>
            <a:ext cx="5524500" cy="2952750"/>
            <a:chOff x="6096000" y="1809750"/>
            <a:chExt cx="5524500" cy="2952750"/>
          </a:xfrm>
          <a:effectLst>
            <a:outerShdw blurRad="190500" dist="47625" dir="5400000" algn="ctr" rotWithShape="0">
              <a:srgbClr val="000000">
                <a:alpha val="13500"/>
              </a:srgbClr>
            </a:outerShdw>
          </a:effectLst>
        </p:grpSpPr>
        <p:pic>
          <p:nvPicPr>
            <p:cNvPr id="15" name="Image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1809750"/>
              <a:ext cx="5524500" cy="2952750"/>
            </a:xfrm>
            <a:custGeom>
              <a:avLst/>
              <a:gdLst/>
              <a:ahLst/>
              <a:cxnLst/>
              <a:rect l="l" t="t" r="r" b="b"/>
              <a:pathLst>
                <a:path w="5524500" h="2952750">
                  <a:moveTo>
                    <a:pt x="114300" y="0"/>
                  </a:moveTo>
                  <a:lnTo>
                    <a:pt x="5410200" y="0"/>
                  </a:lnTo>
                  <a:cubicBezTo>
                    <a:pt x="5473326" y="0"/>
                    <a:pt x="5524500" y="51174"/>
                    <a:pt x="5524500" y="114300"/>
                  </a:cubicBezTo>
                  <a:lnTo>
                    <a:pt x="5524500" y="2838450"/>
                  </a:lnTo>
                  <a:cubicBezTo>
                    <a:pt x="5524500" y="2901576"/>
                    <a:pt x="5473326" y="2952750"/>
                    <a:pt x="5410200" y="2952750"/>
                  </a:cubicBezTo>
                  <a:lnTo>
                    <a:pt x="114300" y="2952750"/>
                  </a:lnTo>
                  <a:cubicBezTo>
                    <a:pt x="51174" y="2952750"/>
                    <a:pt x="0" y="2901576"/>
                    <a:pt x="0" y="283845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</p:spPr>
        </p:pic>
        <p:sp>
          <p:nvSpPr>
            <p:cNvPr id="16" name="Rectangle 16"/>
            <p:cNvSpPr/>
            <p:nvPr/>
          </p:nvSpPr>
          <p:spPr>
            <a:xfrm>
              <a:off x="6096000" y="4191000"/>
              <a:ext cx="5524500" cy="571500"/>
            </a:xfrm>
            <a:prstGeom prst="rect">
              <a:avLst/>
            </a:prstGeom>
            <a:solidFill>
              <a:srgbClr val="1A1714">
                <a:alpha val="75000"/>
              </a:srgbClr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17" name="Freeform 17"/>
            <p:cNvSpPr/>
            <p:nvPr/>
          </p:nvSpPr>
          <p:spPr>
            <a:xfrm>
              <a:off x="6295610" y="4371975"/>
              <a:ext cx="209955" cy="152400"/>
            </a:xfrm>
            <a:custGeom>
              <a:avLst/>
              <a:gdLst/>
              <a:ahLst/>
              <a:cxnLst/>
              <a:rect l="l" t="t" r="r" b="b"/>
              <a:pathLst>
                <a:path w="209955" h="152400">
                  <a:moveTo>
                    <a:pt x="105190" y="0"/>
                  </a:moveTo>
                  <a:cubicBezTo>
                    <a:pt x="146052" y="0"/>
                    <a:pt x="180085" y="23136"/>
                    <a:pt x="206774" y="68142"/>
                  </a:cubicBezTo>
                  <a:lnTo>
                    <a:pt x="208870" y="71752"/>
                  </a:lnTo>
                  <a:lnTo>
                    <a:pt x="209298" y="72704"/>
                  </a:lnTo>
                  <a:lnTo>
                    <a:pt x="209584" y="73495"/>
                  </a:lnTo>
                  <a:lnTo>
                    <a:pt x="209717" y="74019"/>
                  </a:lnTo>
                  <a:lnTo>
                    <a:pt x="209851" y="74800"/>
                  </a:lnTo>
                  <a:lnTo>
                    <a:pt x="209955" y="75752"/>
                  </a:lnTo>
                  <a:lnTo>
                    <a:pt x="209955" y="76800"/>
                  </a:lnTo>
                  <a:lnTo>
                    <a:pt x="209822" y="77857"/>
                  </a:lnTo>
                  <a:cubicBezTo>
                    <a:pt x="209760" y="78211"/>
                    <a:pt x="209677" y="78561"/>
                    <a:pt x="209574" y="78905"/>
                  </a:cubicBezTo>
                  <a:lnTo>
                    <a:pt x="209203" y="79934"/>
                  </a:lnTo>
                  <a:lnTo>
                    <a:pt x="208860" y="80648"/>
                  </a:lnTo>
                  <a:lnTo>
                    <a:pt x="208708" y="80934"/>
                  </a:lnTo>
                  <a:cubicBezTo>
                    <a:pt x="182381" y="126997"/>
                    <a:pt x="148700" y="151228"/>
                    <a:pt x="108171" y="152362"/>
                  </a:cubicBezTo>
                  <a:lnTo>
                    <a:pt x="105190" y="152400"/>
                  </a:lnTo>
                  <a:cubicBezTo>
                    <a:pt x="63318" y="152400"/>
                    <a:pt x="28638" y="128121"/>
                    <a:pt x="1672" y="80924"/>
                  </a:cubicBezTo>
                  <a:cubicBezTo>
                    <a:pt x="0" y="77997"/>
                    <a:pt x="0" y="74403"/>
                    <a:pt x="1672" y="71476"/>
                  </a:cubicBezTo>
                  <a:cubicBezTo>
                    <a:pt x="28638" y="24279"/>
                    <a:pt x="63318" y="0"/>
                    <a:pt x="105190" y="0"/>
                  </a:cubicBezTo>
                  <a:close/>
                  <a:moveTo>
                    <a:pt x="105190" y="47625"/>
                  </a:moveTo>
                  <a:cubicBezTo>
                    <a:pt x="89408" y="47625"/>
                    <a:pt x="76615" y="60418"/>
                    <a:pt x="76615" y="76200"/>
                  </a:cubicBezTo>
                  <a:cubicBezTo>
                    <a:pt x="76615" y="91982"/>
                    <a:pt x="89408" y="104775"/>
                    <a:pt x="105190" y="104775"/>
                  </a:cubicBezTo>
                  <a:cubicBezTo>
                    <a:pt x="120972" y="104775"/>
                    <a:pt x="133765" y="91982"/>
                    <a:pt x="133765" y="76200"/>
                  </a:cubicBezTo>
                  <a:cubicBezTo>
                    <a:pt x="133765" y="60418"/>
                    <a:pt x="120972" y="47625"/>
                    <a:pt x="105190" y="47625"/>
                  </a:cubicBezTo>
                </a:path>
              </a:pathLst>
            </a:custGeom>
            <a:solidFill>
              <a:srgbClr val="D4956A"/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18" name="TextBox 18"/>
            <p:cNvSpPr txBox="1"/>
            <p:nvPr/>
          </p:nvSpPr>
          <p:spPr>
            <a:xfrm>
              <a:off x="6593205" y="4378642"/>
              <a:ext cx="862393" cy="2743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视觉纹理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797165" y="4411028"/>
              <a:ext cx="1713548" cy="21336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由视觉引发的想象与感受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71500" y="5048250"/>
            <a:ext cx="11049000" cy="1047750"/>
            <a:chOff x="571500" y="5048250"/>
            <a:chExt cx="11049000" cy="1047750"/>
          </a:xfrm>
        </p:grpSpPr>
        <p:sp>
          <p:nvSpPr>
            <p:cNvPr id="21" name="Freeform 21"/>
            <p:cNvSpPr/>
            <p:nvPr/>
          </p:nvSpPr>
          <p:spPr>
            <a:xfrm>
              <a:off x="571500" y="5048250"/>
              <a:ext cx="5334000" cy="1047750"/>
            </a:xfrm>
            <a:custGeom>
              <a:avLst/>
              <a:gdLst/>
              <a:ahLst/>
              <a:cxnLst/>
              <a:rect l="l" t="t" r="r" b="b"/>
              <a:pathLst>
                <a:path w="5334000" h="1047750">
                  <a:moveTo>
                    <a:pt x="95250" y="0"/>
                  </a:moveTo>
                  <a:lnTo>
                    <a:pt x="5238750" y="0"/>
                  </a:lnTo>
                  <a:cubicBezTo>
                    <a:pt x="5291355" y="0"/>
                    <a:pt x="5334000" y="42645"/>
                    <a:pt x="5334000" y="95250"/>
                  </a:cubicBezTo>
                  <a:lnTo>
                    <a:pt x="5334000" y="952500"/>
                  </a:lnTo>
                  <a:cubicBezTo>
                    <a:pt x="5334000" y="1005105"/>
                    <a:pt x="5291355" y="1047750"/>
                    <a:pt x="5238750" y="1047750"/>
                  </a:cubicBezTo>
                  <a:lnTo>
                    <a:pt x="95250" y="1047750"/>
                  </a:lnTo>
                  <a:cubicBezTo>
                    <a:pt x="42645" y="1047750"/>
                    <a:pt x="0" y="1005105"/>
                    <a:pt x="0" y="9525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2A2520"/>
            </a:solidFill>
            <a:ln>
              <a:noFill/>
            </a:ln>
          </p:spPr>
        </p:sp>
        <p:sp>
          <p:nvSpPr>
            <p:cNvPr id="22" name="Freeform 22"/>
            <p:cNvSpPr/>
            <p:nvPr/>
          </p:nvSpPr>
          <p:spPr>
            <a:xfrm>
              <a:off x="571500" y="5048250"/>
              <a:ext cx="38100" cy="1047750"/>
            </a:xfrm>
            <a:custGeom>
              <a:avLst/>
              <a:gdLst/>
              <a:ahLst/>
              <a:cxnLst/>
              <a:rect l="l" t="t" r="r" b="b"/>
              <a:pathLst>
                <a:path w="38100" h="1047750">
                  <a:moveTo>
                    <a:pt x="19050" y="0"/>
                  </a:moveTo>
                  <a:lnTo>
                    <a:pt x="19050" y="0"/>
                  </a:lnTo>
                  <a:cubicBezTo>
                    <a:pt x="29571" y="0"/>
                    <a:pt x="38100" y="8529"/>
                    <a:pt x="38100" y="19050"/>
                  </a:cubicBezTo>
                  <a:lnTo>
                    <a:pt x="38100" y="1028700"/>
                  </a:lnTo>
                  <a:cubicBezTo>
                    <a:pt x="38100" y="1039221"/>
                    <a:pt x="29571" y="1047750"/>
                    <a:pt x="19050" y="1047750"/>
                  </a:cubicBezTo>
                  <a:lnTo>
                    <a:pt x="19050" y="1047750"/>
                  </a:lnTo>
                  <a:cubicBezTo>
                    <a:pt x="8529" y="1047750"/>
                    <a:pt x="0" y="1039221"/>
                    <a:pt x="0" y="102870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C4A882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783908" y="5196364"/>
              <a:ext cx="814483" cy="259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75" b="1" dirty="0">
                  <a:solidFill>
                    <a:srgbClr val="C4A882"/>
                  </a:solidFill>
                  <a:latin typeface="Arial"/>
                  <a:ea typeface="Microsoft YaHei"/>
                  <a:cs typeface="Arial"/>
                </a:rPr>
                <a:t>触觉感知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85812" y="5498306"/>
              <a:ext cx="2353508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赤脚踩在羊毛地毯上 → 柔软温暖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85812" y="5765006"/>
              <a:ext cx="2682121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手指轻抚粗陶花瓶 → 凹凸不平的肌理</a:t>
              </a:r>
            </a:p>
          </p:txBody>
        </p:sp>
        <p:sp>
          <p:nvSpPr>
            <p:cNvPr id="26" name="Freeform 26"/>
            <p:cNvSpPr/>
            <p:nvPr/>
          </p:nvSpPr>
          <p:spPr>
            <a:xfrm>
              <a:off x="6286500" y="5048250"/>
              <a:ext cx="5334000" cy="1047750"/>
            </a:xfrm>
            <a:custGeom>
              <a:avLst/>
              <a:gdLst/>
              <a:ahLst/>
              <a:cxnLst/>
              <a:rect l="l" t="t" r="r" b="b"/>
              <a:pathLst>
                <a:path w="5334000" h="1047750">
                  <a:moveTo>
                    <a:pt x="95250" y="0"/>
                  </a:moveTo>
                  <a:lnTo>
                    <a:pt x="5238750" y="0"/>
                  </a:lnTo>
                  <a:cubicBezTo>
                    <a:pt x="5291355" y="0"/>
                    <a:pt x="5334000" y="42645"/>
                    <a:pt x="5334000" y="95250"/>
                  </a:cubicBezTo>
                  <a:lnTo>
                    <a:pt x="5334000" y="952500"/>
                  </a:lnTo>
                  <a:cubicBezTo>
                    <a:pt x="5334000" y="1005105"/>
                    <a:pt x="5291355" y="1047750"/>
                    <a:pt x="5238750" y="1047750"/>
                  </a:cubicBezTo>
                  <a:lnTo>
                    <a:pt x="95250" y="1047750"/>
                  </a:lnTo>
                  <a:cubicBezTo>
                    <a:pt x="42645" y="1047750"/>
                    <a:pt x="0" y="1005105"/>
                    <a:pt x="0" y="9525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2A2520"/>
            </a:solidFill>
            <a:ln>
              <a:noFill/>
            </a:ln>
          </p:spPr>
        </p:sp>
        <p:sp>
          <p:nvSpPr>
            <p:cNvPr id="27" name="Freeform 27"/>
            <p:cNvSpPr/>
            <p:nvPr/>
          </p:nvSpPr>
          <p:spPr>
            <a:xfrm>
              <a:off x="6286500" y="5048250"/>
              <a:ext cx="38100" cy="1047750"/>
            </a:xfrm>
            <a:custGeom>
              <a:avLst/>
              <a:gdLst/>
              <a:ahLst/>
              <a:cxnLst/>
              <a:rect l="l" t="t" r="r" b="b"/>
              <a:pathLst>
                <a:path w="38100" h="1047750">
                  <a:moveTo>
                    <a:pt x="19050" y="0"/>
                  </a:moveTo>
                  <a:lnTo>
                    <a:pt x="19050" y="0"/>
                  </a:lnTo>
                  <a:cubicBezTo>
                    <a:pt x="29571" y="0"/>
                    <a:pt x="38100" y="8529"/>
                    <a:pt x="38100" y="19050"/>
                  </a:cubicBezTo>
                  <a:lnTo>
                    <a:pt x="38100" y="1028700"/>
                  </a:lnTo>
                  <a:cubicBezTo>
                    <a:pt x="38100" y="1039221"/>
                    <a:pt x="29571" y="1047750"/>
                    <a:pt x="19050" y="1047750"/>
                  </a:cubicBezTo>
                  <a:lnTo>
                    <a:pt x="19050" y="1047750"/>
                  </a:lnTo>
                  <a:cubicBezTo>
                    <a:pt x="8529" y="1047750"/>
                    <a:pt x="0" y="1039221"/>
                    <a:pt x="0" y="102870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6498908" y="5196364"/>
              <a:ext cx="814483" cy="259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75" b="1" dirty="0">
                  <a:solidFill>
                    <a:srgbClr val="D4956A"/>
                  </a:solidFill>
                  <a:latin typeface="Arial"/>
                  <a:ea typeface="Microsoft YaHei"/>
                  <a:cs typeface="Arial"/>
                </a:rPr>
                <a:t>视觉感知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6500812" y="5498306"/>
              <a:ext cx="2698552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细腻图案的壁纸 → 眼睛"感受"到肌理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6500812" y="5765006"/>
              <a:ext cx="2493169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没有触摸，视觉已传递了质感信号</a:t>
              </a:r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1110634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06 / 12</a:t>
            </a:r>
          </a:p>
        </p:txBody>
      </p:sp>
    </p:spTree>
  </p:cSld>
  <p:clrMapOvr>
    <a:masterClrMapping/>
  </p:clrMapOvr>
  <p:transition dur="4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C4A882">
                  <a:alpha val="6000"/>
                </a:srgbClr>
              </a:gs>
              <a:gs pos="100000">
                <a:srgbClr val="C4A882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</p:sp>
      <p:grpSp>
        <p:nvGrpSpPr>
          <p:cNvPr id="11" name="Group 11"/>
          <p:cNvGrpSpPr/>
          <p:nvPr/>
        </p:nvGrpSpPr>
        <p:grpSpPr>
          <a:xfrm>
            <a:off x="541020" y="267762"/>
            <a:ext cx="3735705" cy="770463"/>
            <a:chOff x="541020" y="267762"/>
            <a:chExt cx="3735705" cy="770463"/>
          </a:xfrm>
        </p:grpSpPr>
        <p:grpSp>
          <p:nvGrpSpPr>
            <p:cNvPr id="7" name="Group 7"/>
            <p:cNvGrpSpPr/>
            <p:nvPr/>
          </p:nvGrpSpPr>
          <p:grpSpPr>
            <a:xfrm>
              <a:off x="590025" y="267762"/>
              <a:ext cx="218538" cy="207426"/>
              <a:chOff x="590025" y="267762"/>
              <a:chExt cx="218538" cy="207426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738188" y="401112"/>
                <a:ext cx="70375" cy="74076"/>
              </a:xfrm>
              <a:custGeom>
                <a:avLst/>
                <a:gdLst/>
                <a:ahLst/>
                <a:cxnLst/>
                <a:rect l="l" t="t" r="r" b="b"/>
                <a:pathLst>
                  <a:path w="70375" h="74076">
                    <a:moveTo>
                      <a:pt x="11113" y="48150"/>
                    </a:moveTo>
                    <a:cubicBezTo>
                      <a:pt x="4975" y="48150"/>
                      <a:pt x="0" y="43175"/>
                      <a:pt x="0" y="37038"/>
                    </a:cubicBezTo>
                    <a:cubicBezTo>
                      <a:pt x="0" y="30901"/>
                      <a:pt x="4975" y="25925"/>
                      <a:pt x="11113" y="25925"/>
                    </a:cubicBezTo>
                    <a:cubicBezTo>
                      <a:pt x="17250" y="25925"/>
                      <a:pt x="22225" y="20950"/>
                      <a:pt x="22225" y="14813"/>
                    </a:cubicBezTo>
                    <a:cubicBezTo>
                      <a:pt x="22225" y="0"/>
                      <a:pt x="44450" y="0"/>
                      <a:pt x="44450" y="14813"/>
                    </a:cubicBezTo>
                    <a:cubicBezTo>
                      <a:pt x="44450" y="20950"/>
                      <a:pt x="49425" y="25925"/>
                      <a:pt x="55563" y="25925"/>
                    </a:cubicBezTo>
                    <a:cubicBezTo>
                      <a:pt x="70375" y="25925"/>
                      <a:pt x="70375" y="48150"/>
                      <a:pt x="55563" y="48150"/>
                    </a:cubicBezTo>
                    <a:cubicBezTo>
                      <a:pt x="49425" y="48150"/>
                      <a:pt x="44450" y="53126"/>
                      <a:pt x="44450" y="59263"/>
                    </a:cubicBezTo>
                    <a:cubicBezTo>
                      <a:pt x="44450" y="74076"/>
                      <a:pt x="22225" y="74076"/>
                      <a:pt x="22225" y="59263"/>
                    </a:cubicBezTo>
                    <a:cubicBezTo>
                      <a:pt x="22225" y="53126"/>
                      <a:pt x="17250" y="48150"/>
                      <a:pt x="11113" y="48150"/>
                    </a:cubicBezTo>
                  </a:path>
                </a:pathLst>
              </a:custGeom>
              <a:solidFill>
                <a:srgbClr val="D4956A"/>
              </a:solidFill>
              <a:ln>
                <a:noFill/>
              </a:ln>
            </p:spPr>
          </p:sp>
          <p:sp>
            <p:nvSpPr>
              <p:cNvPr id="5" name="Freeform 5"/>
              <p:cNvSpPr/>
              <p:nvPr/>
            </p:nvSpPr>
            <p:spPr>
              <a:xfrm>
                <a:off x="590025" y="289987"/>
                <a:ext cx="162976" cy="159275"/>
              </a:xfrm>
              <a:custGeom>
                <a:avLst/>
                <a:gdLst/>
                <a:ahLst/>
                <a:cxnLst/>
                <a:rect l="l" t="t" r="r" b="b"/>
                <a:pathLst>
                  <a:path w="162976" h="159275">
                    <a:moveTo>
                      <a:pt x="14813" y="70375"/>
                    </a:moveTo>
                    <a:cubicBezTo>
                      <a:pt x="45499" y="70375"/>
                      <a:pt x="70375" y="45499"/>
                      <a:pt x="70375" y="14813"/>
                    </a:cubicBezTo>
                    <a:cubicBezTo>
                      <a:pt x="70375" y="0"/>
                      <a:pt x="92600" y="0"/>
                      <a:pt x="92600" y="14813"/>
                    </a:cubicBezTo>
                    <a:cubicBezTo>
                      <a:pt x="92600" y="45499"/>
                      <a:pt x="117477" y="70375"/>
                      <a:pt x="148163" y="70375"/>
                    </a:cubicBezTo>
                    <a:cubicBezTo>
                      <a:pt x="162976" y="70375"/>
                      <a:pt x="162976" y="92600"/>
                      <a:pt x="148163" y="92600"/>
                    </a:cubicBezTo>
                    <a:cubicBezTo>
                      <a:pt x="117477" y="92600"/>
                      <a:pt x="92600" y="117477"/>
                      <a:pt x="92600" y="148163"/>
                    </a:cubicBezTo>
                    <a:cubicBezTo>
                      <a:pt x="92600" y="154300"/>
                      <a:pt x="87625" y="159275"/>
                      <a:pt x="81488" y="159275"/>
                    </a:cubicBezTo>
                    <a:cubicBezTo>
                      <a:pt x="75351" y="159275"/>
                      <a:pt x="70375" y="154300"/>
                      <a:pt x="70375" y="148163"/>
                    </a:cubicBezTo>
                    <a:cubicBezTo>
                      <a:pt x="70375" y="117477"/>
                      <a:pt x="45499" y="92600"/>
                      <a:pt x="14813" y="92600"/>
                    </a:cubicBezTo>
                    <a:cubicBezTo>
                      <a:pt x="0" y="92600"/>
                      <a:pt x="0" y="70375"/>
                      <a:pt x="14813" y="70375"/>
                    </a:cubicBezTo>
                  </a:path>
                </a:pathLst>
              </a:custGeom>
              <a:solidFill>
                <a:srgbClr val="D4956A"/>
              </a:solidFill>
              <a:ln>
                <a:noFill/>
              </a:ln>
            </p:spPr>
          </p:sp>
          <p:sp>
            <p:nvSpPr>
              <p:cNvPr id="6" name="Freeform 6"/>
              <p:cNvSpPr/>
              <p:nvPr/>
            </p:nvSpPr>
            <p:spPr>
              <a:xfrm>
                <a:off x="738188" y="267762"/>
                <a:ext cx="70375" cy="74076"/>
              </a:xfrm>
              <a:custGeom>
                <a:avLst/>
                <a:gdLst/>
                <a:ahLst/>
                <a:cxnLst/>
                <a:rect l="l" t="t" r="r" b="b"/>
                <a:pathLst>
                  <a:path w="70375" h="74076">
                    <a:moveTo>
                      <a:pt x="11113" y="48150"/>
                    </a:moveTo>
                    <a:cubicBezTo>
                      <a:pt x="4975" y="48150"/>
                      <a:pt x="0" y="43175"/>
                      <a:pt x="0" y="37038"/>
                    </a:cubicBezTo>
                    <a:cubicBezTo>
                      <a:pt x="0" y="30901"/>
                      <a:pt x="4975" y="25925"/>
                      <a:pt x="11113" y="25925"/>
                    </a:cubicBezTo>
                    <a:cubicBezTo>
                      <a:pt x="17250" y="25925"/>
                      <a:pt x="22225" y="20950"/>
                      <a:pt x="22225" y="14813"/>
                    </a:cubicBezTo>
                    <a:cubicBezTo>
                      <a:pt x="22225" y="0"/>
                      <a:pt x="44450" y="0"/>
                      <a:pt x="44450" y="14813"/>
                    </a:cubicBezTo>
                    <a:cubicBezTo>
                      <a:pt x="44450" y="20950"/>
                      <a:pt x="49425" y="25925"/>
                      <a:pt x="55563" y="25925"/>
                    </a:cubicBezTo>
                    <a:cubicBezTo>
                      <a:pt x="70375" y="25925"/>
                      <a:pt x="70375" y="48150"/>
                      <a:pt x="55563" y="48150"/>
                    </a:cubicBezTo>
                    <a:cubicBezTo>
                      <a:pt x="49425" y="48150"/>
                      <a:pt x="44450" y="53126"/>
                      <a:pt x="44450" y="59263"/>
                    </a:cubicBezTo>
                    <a:cubicBezTo>
                      <a:pt x="44450" y="74076"/>
                      <a:pt x="22225" y="74076"/>
                      <a:pt x="22225" y="59263"/>
                    </a:cubicBezTo>
                    <a:cubicBezTo>
                      <a:pt x="22225" y="53126"/>
                      <a:pt x="17250" y="48150"/>
                      <a:pt x="11113" y="48150"/>
                    </a:cubicBezTo>
                  </a:path>
                </a:pathLst>
              </a:custGeom>
              <a:solidFill>
                <a:srgbClr val="D4956A"/>
              </a:solidFill>
              <a:ln>
                <a:noFill/>
              </a:ln>
            </p:spPr>
          </p:sp>
        </p:grpSp>
        <p:sp>
          <p:nvSpPr>
            <p:cNvPr id="8" name="TextBox 8"/>
            <p:cNvSpPr txBox="1"/>
            <p:nvPr/>
          </p:nvSpPr>
          <p:spPr>
            <a:xfrm>
              <a:off x="920115" y="334328"/>
              <a:ext cx="79343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7355"/>
                  </a:solidFill>
                  <a:latin typeface="Georgia"/>
                  <a:ea typeface="SimSun"/>
                  <a:cs typeface="Georgia"/>
                </a:rPr>
                <a:t>核心方法论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541020" y="550545"/>
              <a:ext cx="1588351" cy="4876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400" b="1" dirty="0">
                  <a:solidFill>
                    <a:srgbClr val="E8E0D4"/>
                  </a:solidFill>
                  <a:latin typeface="Georgia"/>
                  <a:ea typeface="SimSun"/>
                  <a:cs typeface="Georgia"/>
                </a:rPr>
                <a:t>CMT 体系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2266950" y="647700"/>
              <a:ext cx="2009775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dirty="0">
                  <a:solidFill>
                    <a:srgbClr val="C4A882"/>
                  </a:solidFill>
                  <a:latin typeface="Arial"/>
                  <a:ea typeface="Microsoft YaHei"/>
                  <a:cs typeface="Arial"/>
                </a:rPr>
                <a:t>编织全方位感官体验</a:t>
              </a:r>
            </a:p>
          </p:txBody>
        </p:sp>
      </p:grpSp>
      <p:sp>
        <p:nvSpPr>
          <p:cNvPr id="12" name="Ellipse 12"/>
          <p:cNvSpPr/>
          <p:nvPr/>
        </p:nvSpPr>
        <p:spPr>
          <a:xfrm>
            <a:off x="1047750" y="1714500"/>
            <a:ext cx="4381500" cy="4381500"/>
          </a:xfrm>
          <a:prstGeom prst="ellipse">
            <a:avLst/>
          </a:prstGeom>
          <a:solidFill>
            <a:srgbClr val="D4956A">
              <a:alpha val="6000"/>
            </a:srgbClr>
          </a:solidFill>
          <a:ln w="14288">
            <a:solidFill>
              <a:srgbClr val="D4956A">
                <a:alpha val="20000"/>
              </a:srgbClr>
            </a:solidFill>
          </a:ln>
        </p:spPr>
      </p:sp>
      <p:sp>
        <p:nvSpPr>
          <p:cNvPr id="13" name="TextBox 13"/>
          <p:cNvSpPr txBox="1"/>
          <p:nvPr/>
        </p:nvSpPr>
        <p:spPr>
          <a:xfrm>
            <a:off x="2730028" y="1791652"/>
            <a:ext cx="1016944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D4956A">
                    <a:alpha val="70000"/>
                  </a:srgbClr>
                </a:solidFill>
                <a:latin typeface="Georgia"/>
                <a:ea typeface="SimSun"/>
                <a:cs typeface="Georgia"/>
              </a:rPr>
              <a:t>纹理 Texture</a:t>
            </a:r>
          </a:p>
        </p:txBody>
      </p:sp>
      <p:sp>
        <p:nvSpPr>
          <p:cNvPr id="14" name="Ellipse 14"/>
          <p:cNvSpPr/>
          <p:nvPr/>
        </p:nvSpPr>
        <p:spPr>
          <a:xfrm>
            <a:off x="1762125" y="2428875"/>
            <a:ext cx="2952750" cy="2952750"/>
          </a:xfrm>
          <a:prstGeom prst="ellipse">
            <a:avLst/>
          </a:prstGeom>
          <a:solidFill>
            <a:srgbClr val="C4A882">
              <a:alpha val="8000"/>
            </a:srgbClr>
          </a:solidFill>
          <a:ln w="14288">
            <a:solidFill>
              <a:srgbClr val="C4A882">
                <a:alpha val="25000"/>
              </a:srgbClr>
            </a:solidFill>
          </a:ln>
        </p:spPr>
      </p:sp>
      <p:sp>
        <p:nvSpPr>
          <p:cNvPr id="15" name="TextBox 15"/>
          <p:cNvSpPr txBox="1"/>
          <p:nvPr/>
        </p:nvSpPr>
        <p:spPr>
          <a:xfrm>
            <a:off x="2709901" y="2477452"/>
            <a:ext cx="1057199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C4A882">
                    <a:alpha val="80000"/>
                  </a:srgbClr>
                </a:solidFill>
                <a:latin typeface="Georgia"/>
                <a:ea typeface="SimSun"/>
                <a:cs typeface="Georgia"/>
              </a:rPr>
              <a:t>材质 Material</a:t>
            </a:r>
          </a:p>
        </p:txBody>
      </p:sp>
      <p:sp>
        <p:nvSpPr>
          <p:cNvPr id="16" name="Ellipse 16"/>
          <p:cNvSpPr/>
          <p:nvPr/>
        </p:nvSpPr>
        <p:spPr>
          <a:xfrm>
            <a:off x="2524125" y="3190875"/>
            <a:ext cx="1428750" cy="1428750"/>
          </a:xfrm>
          <a:prstGeom prst="ellipse">
            <a:avLst/>
          </a:prstGeom>
          <a:solidFill>
            <a:srgbClr val="C4A882"/>
          </a:solidFill>
          <a:ln>
            <a:noFill/>
          </a:ln>
          <a:effectLst>
            <a:glow rad="76200">
              <a:srgbClr val="C4A882">
                <a:alpha val="25000"/>
              </a:srgbClr>
            </a:glow>
          </a:effectLst>
        </p:spPr>
      </p:sp>
      <p:sp>
        <p:nvSpPr>
          <p:cNvPr id="17" name="TextBox 17"/>
          <p:cNvSpPr txBox="1"/>
          <p:nvPr/>
        </p:nvSpPr>
        <p:spPr>
          <a:xfrm>
            <a:off x="2989421" y="3667125"/>
            <a:ext cx="498158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500" b="1" dirty="0">
                <a:solidFill>
                  <a:srgbClr val="1A1714"/>
                </a:solidFill>
                <a:latin typeface="Georgia"/>
                <a:ea typeface="SimSun"/>
                <a:cs typeface="Georgia"/>
              </a:rPr>
              <a:t>色彩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991302" y="3934778"/>
            <a:ext cx="494395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dirty="0">
                <a:solidFill>
                  <a:srgbClr val="2A2520"/>
                </a:solidFill>
                <a:latin typeface="Georgia"/>
                <a:ea typeface="SimSun"/>
                <a:cs typeface="Georgia"/>
              </a:rPr>
              <a:t>Colour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6191250" y="1143000"/>
            <a:ext cx="5524500" cy="1000125"/>
            <a:chOff x="6191250" y="1143000"/>
            <a:chExt cx="5524500" cy="1000125"/>
          </a:xfrm>
          <a:effectLst>
            <a:outerShdw blurRad="152400" dist="38100" dir="5400000" algn="ctr" rotWithShape="0">
              <a:srgbClr val="000000">
                <a:alpha val="11250"/>
              </a:srgbClr>
            </a:outerShdw>
          </a:effectLst>
        </p:grpSpPr>
        <p:sp>
          <p:nvSpPr>
            <p:cNvPr id="19" name="Freeform 19"/>
            <p:cNvSpPr/>
            <p:nvPr/>
          </p:nvSpPr>
          <p:spPr>
            <a:xfrm>
              <a:off x="6191250" y="1143000"/>
              <a:ext cx="5524500" cy="1000125"/>
            </a:xfrm>
            <a:custGeom>
              <a:avLst/>
              <a:gdLst/>
              <a:ahLst/>
              <a:cxnLst/>
              <a:rect l="l" t="t" r="r" b="b"/>
              <a:pathLst>
                <a:path w="5524500" h="1000125">
                  <a:moveTo>
                    <a:pt x="114300" y="0"/>
                  </a:moveTo>
                  <a:lnTo>
                    <a:pt x="5410200" y="0"/>
                  </a:lnTo>
                  <a:cubicBezTo>
                    <a:pt x="5473326" y="0"/>
                    <a:pt x="5524500" y="51174"/>
                    <a:pt x="5524500" y="114300"/>
                  </a:cubicBezTo>
                  <a:lnTo>
                    <a:pt x="5524500" y="885825"/>
                  </a:lnTo>
                  <a:cubicBezTo>
                    <a:pt x="5524500" y="948951"/>
                    <a:pt x="5473326" y="1000125"/>
                    <a:pt x="5410200" y="1000125"/>
                  </a:cubicBezTo>
                  <a:lnTo>
                    <a:pt x="114300" y="1000125"/>
                  </a:lnTo>
                  <a:cubicBezTo>
                    <a:pt x="51174" y="1000125"/>
                    <a:pt x="0" y="948951"/>
                    <a:pt x="0" y="885825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2A2520"/>
            </a:solidFill>
            <a:ln>
              <a:noFill/>
            </a:ln>
            <a:effectLst>
              <a:outerShdw blurRad="152400" dist="38100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20" name="Freeform 20"/>
            <p:cNvSpPr/>
            <p:nvPr/>
          </p:nvSpPr>
          <p:spPr>
            <a:xfrm>
              <a:off x="6191250" y="1143000"/>
              <a:ext cx="47625" cy="1000125"/>
            </a:xfrm>
            <a:custGeom>
              <a:avLst/>
              <a:gdLst/>
              <a:ahLst/>
              <a:cxnLst/>
              <a:rect l="l" t="t" r="r" b="b"/>
              <a:pathLst>
                <a:path w="47625" h="1000125">
                  <a:moveTo>
                    <a:pt x="19050" y="0"/>
                  </a:moveTo>
                  <a:lnTo>
                    <a:pt x="28575" y="0"/>
                  </a:lnTo>
                  <a:cubicBezTo>
                    <a:pt x="39096" y="0"/>
                    <a:pt x="47625" y="8529"/>
                    <a:pt x="47625" y="19050"/>
                  </a:cubicBezTo>
                  <a:lnTo>
                    <a:pt x="47625" y="981075"/>
                  </a:lnTo>
                  <a:cubicBezTo>
                    <a:pt x="47625" y="991596"/>
                    <a:pt x="39096" y="1000125"/>
                    <a:pt x="28575" y="1000125"/>
                  </a:cubicBezTo>
                  <a:lnTo>
                    <a:pt x="19050" y="1000125"/>
                  </a:lnTo>
                  <a:cubicBezTo>
                    <a:pt x="8529" y="1000125"/>
                    <a:pt x="0" y="991596"/>
                    <a:pt x="0" y="981075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C4A882"/>
            </a:solidFill>
            <a:ln>
              <a:noFill/>
            </a:ln>
            <a:effectLst>
              <a:outerShdw blurRad="152400" dist="38100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21" name="TextBox 21"/>
            <p:cNvSpPr txBox="1"/>
            <p:nvPr/>
          </p:nvSpPr>
          <p:spPr>
            <a:xfrm>
              <a:off x="6412230" y="1302068"/>
              <a:ext cx="1069419" cy="27432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8100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C4A882"/>
                  </a:solidFill>
                  <a:latin typeface="Arial"/>
                  <a:ea typeface="Microsoft YaHei"/>
                  <a:cs typeface="Arial"/>
                </a:rPr>
                <a:t>物理层感知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6415088" y="1593056"/>
              <a:ext cx="3109317" cy="22860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8100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光滑 / 粗糙 · 透明 / 不透明 · 高光 / 亚光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6415088" y="1840706"/>
              <a:ext cx="2945011" cy="22860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8100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柔软 / 坚硬 · 温暖 / 冰冷 · 轻盈 / 沉重</a:t>
              </a: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6191250" y="2333625"/>
            <a:ext cx="5524500" cy="1000125"/>
            <a:chOff x="6191250" y="2333625"/>
            <a:chExt cx="5524500" cy="1000125"/>
          </a:xfrm>
          <a:effectLst>
            <a:outerShdw blurRad="152400" dist="38100" dir="5400000" algn="ctr" rotWithShape="0">
              <a:srgbClr val="000000">
                <a:alpha val="11250"/>
              </a:srgbClr>
            </a:outerShdw>
          </a:effectLst>
        </p:grpSpPr>
        <p:sp>
          <p:nvSpPr>
            <p:cNvPr id="25" name="Freeform 25"/>
            <p:cNvSpPr/>
            <p:nvPr/>
          </p:nvSpPr>
          <p:spPr>
            <a:xfrm>
              <a:off x="6191250" y="2333625"/>
              <a:ext cx="5524500" cy="1000125"/>
            </a:xfrm>
            <a:custGeom>
              <a:avLst/>
              <a:gdLst/>
              <a:ahLst/>
              <a:cxnLst/>
              <a:rect l="l" t="t" r="r" b="b"/>
              <a:pathLst>
                <a:path w="5524500" h="1000125">
                  <a:moveTo>
                    <a:pt x="114300" y="0"/>
                  </a:moveTo>
                  <a:lnTo>
                    <a:pt x="5410200" y="0"/>
                  </a:lnTo>
                  <a:cubicBezTo>
                    <a:pt x="5473326" y="0"/>
                    <a:pt x="5524500" y="51174"/>
                    <a:pt x="5524500" y="114300"/>
                  </a:cubicBezTo>
                  <a:lnTo>
                    <a:pt x="5524500" y="885825"/>
                  </a:lnTo>
                  <a:cubicBezTo>
                    <a:pt x="5524500" y="948951"/>
                    <a:pt x="5473326" y="1000125"/>
                    <a:pt x="5410200" y="1000125"/>
                  </a:cubicBezTo>
                  <a:lnTo>
                    <a:pt x="114300" y="1000125"/>
                  </a:lnTo>
                  <a:cubicBezTo>
                    <a:pt x="51174" y="1000125"/>
                    <a:pt x="0" y="948951"/>
                    <a:pt x="0" y="885825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2A2520"/>
            </a:solidFill>
            <a:ln>
              <a:noFill/>
            </a:ln>
            <a:effectLst>
              <a:outerShdw blurRad="152400" dist="38100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26" name="Freeform 26"/>
            <p:cNvSpPr/>
            <p:nvPr/>
          </p:nvSpPr>
          <p:spPr>
            <a:xfrm>
              <a:off x="6191250" y="2333625"/>
              <a:ext cx="47625" cy="1000125"/>
            </a:xfrm>
            <a:custGeom>
              <a:avLst/>
              <a:gdLst/>
              <a:ahLst/>
              <a:cxnLst/>
              <a:rect l="l" t="t" r="r" b="b"/>
              <a:pathLst>
                <a:path w="47625" h="1000125">
                  <a:moveTo>
                    <a:pt x="19050" y="0"/>
                  </a:moveTo>
                  <a:lnTo>
                    <a:pt x="28575" y="0"/>
                  </a:lnTo>
                  <a:cubicBezTo>
                    <a:pt x="39096" y="0"/>
                    <a:pt x="47625" y="8529"/>
                    <a:pt x="47625" y="19050"/>
                  </a:cubicBezTo>
                  <a:lnTo>
                    <a:pt x="47625" y="981075"/>
                  </a:lnTo>
                  <a:cubicBezTo>
                    <a:pt x="47625" y="991596"/>
                    <a:pt x="39096" y="1000125"/>
                    <a:pt x="28575" y="1000125"/>
                  </a:cubicBezTo>
                  <a:lnTo>
                    <a:pt x="19050" y="1000125"/>
                  </a:lnTo>
                  <a:cubicBezTo>
                    <a:pt x="8529" y="1000125"/>
                    <a:pt x="0" y="991596"/>
                    <a:pt x="0" y="981075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D4956A"/>
            </a:solidFill>
            <a:ln>
              <a:noFill/>
            </a:ln>
            <a:effectLst>
              <a:outerShdw blurRad="152400" dist="38100" dir="5400000" algn="ctr" rotWithShape="0">
                <a:srgbClr val="000000">
                  <a:alpha val="11250"/>
                </a:srgbClr>
              </a:outerShdw>
            </a:effectLst>
          </p:spPr>
        </p:sp>
        <p:sp>
          <p:nvSpPr>
            <p:cNvPr id="27" name="TextBox 27"/>
            <p:cNvSpPr txBox="1"/>
            <p:nvPr/>
          </p:nvSpPr>
          <p:spPr>
            <a:xfrm>
              <a:off x="6412230" y="2492692"/>
              <a:ext cx="1069419" cy="27432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8100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D4956A"/>
                  </a:solidFill>
                  <a:latin typeface="Arial"/>
                  <a:ea typeface="Microsoft YaHei"/>
                  <a:cs typeface="Arial"/>
                </a:rPr>
                <a:t>心理层联想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6415088" y="2783681"/>
              <a:ext cx="3273623" cy="22860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8100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手工感 / 工业感 · 简朴 / 奢华 · 亲近 / 疏离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6415088" y="3031331"/>
              <a:ext cx="2945011" cy="22860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8100" dir="5400000" algn="ctr" rotWithShape="0">
                <a:srgbClr val="000000">
                  <a:alpha val="1125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安慰 / 刺激 · 放松 / 兴奋 · 传统 / 现代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6191250" y="3571875"/>
            <a:ext cx="5524500" cy="1476375"/>
            <a:chOff x="6191250" y="3571875"/>
            <a:chExt cx="5524500" cy="1476375"/>
          </a:xfrm>
        </p:grpSpPr>
        <p:pic>
          <p:nvPicPr>
            <p:cNvPr id="31" name="Image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91250" y="3571875"/>
              <a:ext cx="2667000" cy="1476375"/>
            </a:xfrm>
            <a:prstGeom prst="rect">
              <a:avLst/>
            </a:prstGeom>
          </p:spPr>
        </p:pic>
        <p:sp>
          <p:nvSpPr>
            <p:cNvPr id="32" name="Rectangle 32"/>
            <p:cNvSpPr/>
            <p:nvPr/>
          </p:nvSpPr>
          <p:spPr>
            <a:xfrm>
              <a:off x="6191250" y="3571875"/>
              <a:ext cx="2667000" cy="1476375"/>
            </a:xfrm>
            <a:prstGeom prst="rect">
              <a:avLst/>
            </a:prstGeom>
            <a:solidFill>
              <a:srgbClr val="1A1714">
                <a:alpha val="15000"/>
              </a:srgbClr>
            </a:solidFill>
            <a:ln>
              <a:noFill/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6275070" y="4855845"/>
              <a:ext cx="1225582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中性色 + 多材质层次</a:t>
              </a:r>
            </a:p>
          </p:txBody>
        </p:sp>
        <p:pic>
          <p:nvPicPr>
            <p:cNvPr id="34" name="Image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48750" y="3571875"/>
              <a:ext cx="2667000" cy="1476375"/>
            </a:xfrm>
            <a:prstGeom prst="rect">
              <a:avLst/>
            </a:prstGeom>
          </p:spPr>
        </p:pic>
        <p:sp>
          <p:nvSpPr>
            <p:cNvPr id="35" name="Rectangle 35"/>
            <p:cNvSpPr/>
            <p:nvPr/>
          </p:nvSpPr>
          <p:spPr>
            <a:xfrm>
              <a:off x="9048750" y="3571875"/>
              <a:ext cx="2667000" cy="1476375"/>
            </a:xfrm>
            <a:prstGeom prst="rect">
              <a:avLst/>
            </a:prstGeom>
            <a:solidFill>
              <a:srgbClr val="1A1714">
                <a:alpha val="15000"/>
              </a:srgbClr>
            </a:solidFill>
            <a:ln>
              <a:noFill/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9132570" y="4855845"/>
              <a:ext cx="1357027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深色调 + 镜面材质对比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6191250" y="5286375"/>
            <a:ext cx="5524500" cy="762000"/>
            <a:chOff x="6191250" y="5286375"/>
            <a:chExt cx="5524500" cy="762000"/>
          </a:xfrm>
        </p:grpSpPr>
        <p:sp>
          <p:nvSpPr>
            <p:cNvPr id="38" name="Freeform 38"/>
            <p:cNvSpPr/>
            <p:nvPr/>
          </p:nvSpPr>
          <p:spPr>
            <a:xfrm>
              <a:off x="6191250" y="5286375"/>
              <a:ext cx="5524500" cy="762000"/>
            </a:xfrm>
            <a:custGeom>
              <a:avLst/>
              <a:gdLst/>
              <a:ahLst/>
              <a:cxnLst/>
              <a:rect l="l" t="t" r="r" b="b"/>
              <a:pathLst>
                <a:path w="5524500" h="762000">
                  <a:moveTo>
                    <a:pt x="95250" y="0"/>
                  </a:moveTo>
                  <a:lnTo>
                    <a:pt x="5429250" y="0"/>
                  </a:lnTo>
                  <a:cubicBezTo>
                    <a:pt x="5481855" y="0"/>
                    <a:pt x="5524500" y="42645"/>
                    <a:pt x="5524500" y="95250"/>
                  </a:cubicBezTo>
                  <a:lnTo>
                    <a:pt x="5524500" y="666750"/>
                  </a:lnTo>
                  <a:cubicBezTo>
                    <a:pt x="5524500" y="719355"/>
                    <a:pt x="5481855" y="762000"/>
                    <a:pt x="5429250" y="762000"/>
                  </a:cubicBezTo>
                  <a:lnTo>
                    <a:pt x="95250" y="762000"/>
                  </a:lnTo>
                  <a:cubicBezTo>
                    <a:pt x="42645" y="762000"/>
                    <a:pt x="0" y="719355"/>
                    <a:pt x="0" y="66675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2A2520"/>
            </a:solidFill>
            <a:ln>
              <a:noFill/>
            </a:ln>
          </p:spPr>
        </p:sp>
        <p:sp>
          <p:nvSpPr>
            <p:cNvPr id="39" name="Freeform 39"/>
            <p:cNvSpPr/>
            <p:nvPr/>
          </p:nvSpPr>
          <p:spPr>
            <a:xfrm>
              <a:off x="6191250" y="5286375"/>
              <a:ext cx="5524500" cy="28575"/>
            </a:xfrm>
            <a:custGeom>
              <a:avLst/>
              <a:gdLst/>
              <a:ahLst/>
              <a:cxnLst/>
              <a:rect l="l" t="t" r="r" b="b"/>
              <a:pathLst>
                <a:path w="5524500" h="28575">
                  <a:moveTo>
                    <a:pt x="9525" y="0"/>
                  </a:moveTo>
                  <a:lnTo>
                    <a:pt x="5514975" y="0"/>
                  </a:lnTo>
                  <a:cubicBezTo>
                    <a:pt x="5520236" y="0"/>
                    <a:pt x="5524500" y="4264"/>
                    <a:pt x="5524500" y="9525"/>
                  </a:cubicBezTo>
                  <a:lnTo>
                    <a:pt x="5524500" y="19050"/>
                  </a:lnTo>
                  <a:cubicBezTo>
                    <a:pt x="5524500" y="24311"/>
                    <a:pt x="5520236" y="28575"/>
                    <a:pt x="5514975" y="28575"/>
                  </a:cubicBezTo>
                  <a:lnTo>
                    <a:pt x="9525" y="28575"/>
                  </a:lnTo>
                  <a:cubicBezTo>
                    <a:pt x="4264" y="28575"/>
                    <a:pt x="0" y="24311"/>
                    <a:pt x="0" y="19050"/>
                  </a:cubicBezTo>
                  <a:lnTo>
                    <a:pt x="0" y="9525"/>
                  </a:lnTo>
                  <a:cubicBezTo>
                    <a:pt x="0" y="4264"/>
                    <a:pt x="4264" y="0"/>
                    <a:pt x="9525" y="0"/>
                  </a:cubicBezTo>
                  <a:close/>
                </a:path>
              </a:pathLst>
            </a:custGeom>
            <a:gradFill>
              <a:gsLst>
                <a:gs pos="0">
                  <a:srgbClr val="C4A882"/>
                </a:gs>
                <a:gs pos="100000">
                  <a:srgbClr val="D4956A"/>
                </a:gs>
              </a:gsLst>
              <a:lin ang="0" scaled="1"/>
            </a:gradFill>
            <a:ln>
              <a:noFill/>
            </a:ln>
          </p:spPr>
        </p:sp>
        <p:sp>
          <p:nvSpPr>
            <p:cNvPr id="40" name="TextBox 40"/>
            <p:cNvSpPr txBox="1"/>
            <p:nvPr/>
          </p:nvSpPr>
          <p:spPr>
            <a:xfrm>
              <a:off x="6365558" y="5434489"/>
              <a:ext cx="2397300" cy="259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75" i="1" dirty="0">
                  <a:solidFill>
                    <a:srgbClr val="C4A882"/>
                  </a:solidFill>
                  <a:latin typeface="Georgia"/>
                  <a:ea typeface="SimSun"/>
                  <a:cs typeface="Georgia"/>
                </a:rPr>
                <a:t>"CMT 不是三者的简单叠加，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6365558" y="5691664"/>
              <a:ext cx="4790146" cy="259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75" i="1" dirty="0">
                  <a:solidFill>
                    <a:srgbClr val="C4A882"/>
                  </a:solidFill>
                  <a:latin typeface="Georgia"/>
                  <a:ea typeface="SimSun"/>
                  <a:cs typeface="Georgia"/>
                </a:rPr>
                <a:t>而是一位指挥家，让色彩、材质、纹理在空间中和谐共鸣"</a:t>
              </a: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1110634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07 / 12</a:t>
            </a:r>
          </a:p>
        </p:txBody>
      </p:sp>
    </p:spTree>
  </p:cSld>
  <p:clrMapOvr>
    <a:masterClrMapping/>
  </p:clrMapOvr>
  <p:transition dur="4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pic>
        <p:nvPicPr>
          <p:cNvPr id="3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715" y="0"/>
            <a:ext cx="8369618" cy="6858000"/>
          </a:xfrm>
          <a:prstGeom prst="rect">
            <a:avLst/>
          </a:prstGeom>
        </p:spPr>
      </p:pic>
      <p:sp>
        <p:nvSpPr>
          <p:cNvPr id="4" name="Rectangle 4"/>
          <p:cNvSpPr/>
          <p:nvPr/>
        </p:nvSpPr>
        <p:spPr>
          <a:xfrm>
            <a:off x="3810000" y="0"/>
            <a:ext cx="8382000" cy="6858000"/>
          </a:xfrm>
          <a:prstGeom prst="rect">
            <a:avLst/>
          </a:prstGeom>
          <a:gradFill>
            <a:gsLst>
              <a:gs pos="0">
                <a:srgbClr val="1A1714">
                  <a:alpha val="92000"/>
                </a:srgbClr>
              </a:gs>
              <a:gs pos="50000">
                <a:srgbClr val="1A1714">
                  <a:alpha val="60000"/>
                </a:srgbClr>
              </a:gs>
              <a:gs pos="100000">
                <a:srgbClr val="1A1714">
                  <a:alpha val="15000"/>
                </a:srgbClr>
              </a:gs>
            </a:gsLst>
            <a:lin ang="0" scaled="1"/>
          </a:gradFill>
          <a:ln>
            <a:noFill/>
          </a:ln>
        </p:spPr>
      </p:sp>
      <p:grpSp>
        <p:nvGrpSpPr>
          <p:cNvPr id="7" name="Group 7"/>
          <p:cNvGrpSpPr/>
          <p:nvPr/>
        </p:nvGrpSpPr>
        <p:grpSpPr>
          <a:xfrm>
            <a:off x="580529" y="962044"/>
            <a:ext cx="1305897" cy="261918"/>
            <a:chOff x="580529" y="962044"/>
            <a:chExt cx="1305897" cy="261918"/>
          </a:xfrm>
        </p:grpSpPr>
        <p:sp>
          <p:nvSpPr>
            <p:cNvPr id="5" name="Freeform 5"/>
            <p:cNvSpPr/>
            <p:nvPr/>
          </p:nvSpPr>
          <p:spPr>
            <a:xfrm>
              <a:off x="580529" y="962044"/>
              <a:ext cx="210437" cy="200562"/>
            </a:xfrm>
            <a:custGeom>
              <a:avLst/>
              <a:gdLst/>
              <a:ahLst/>
              <a:cxnLst/>
              <a:rect l="l" t="t" r="r" b="b"/>
              <a:pathLst>
                <a:path w="210437" h="200562">
                  <a:moveTo>
                    <a:pt x="69485" y="60369"/>
                  </a:moveTo>
                  <a:lnTo>
                    <a:pt x="8716" y="69180"/>
                  </a:lnTo>
                  <a:lnTo>
                    <a:pt x="7639" y="69399"/>
                  </a:lnTo>
                  <a:cubicBezTo>
                    <a:pt x="4322" y="70279"/>
                    <a:pt x="1735" y="72877"/>
                    <a:pt x="868" y="76197"/>
                  </a:cubicBezTo>
                  <a:cubicBezTo>
                    <a:pt x="0" y="79518"/>
                    <a:pt x="986" y="83048"/>
                    <a:pt x="3448" y="85439"/>
                  </a:cubicBezTo>
                  <a:lnTo>
                    <a:pt x="47473" y="128292"/>
                  </a:lnTo>
                  <a:lnTo>
                    <a:pt x="37091" y="188823"/>
                  </a:lnTo>
                  <a:lnTo>
                    <a:pt x="36967" y="189871"/>
                  </a:lnTo>
                  <a:cubicBezTo>
                    <a:pt x="36764" y="193302"/>
                    <a:pt x="38425" y="196576"/>
                    <a:pt x="41313" y="198439"/>
                  </a:cubicBezTo>
                  <a:cubicBezTo>
                    <a:pt x="44202" y="200301"/>
                    <a:pt x="47870" y="200463"/>
                    <a:pt x="50911" y="198863"/>
                  </a:cubicBezTo>
                  <a:lnTo>
                    <a:pt x="105261" y="170288"/>
                  </a:lnTo>
                  <a:lnTo>
                    <a:pt x="159487" y="198863"/>
                  </a:lnTo>
                  <a:lnTo>
                    <a:pt x="160439" y="199301"/>
                  </a:lnTo>
                  <a:cubicBezTo>
                    <a:pt x="163640" y="200562"/>
                    <a:pt x="167273" y="199998"/>
                    <a:pt x="169941" y="197827"/>
                  </a:cubicBezTo>
                  <a:cubicBezTo>
                    <a:pt x="172610" y="195656"/>
                    <a:pt x="173901" y="192214"/>
                    <a:pt x="173317" y="188823"/>
                  </a:cubicBezTo>
                  <a:lnTo>
                    <a:pt x="162925" y="128292"/>
                  </a:lnTo>
                  <a:lnTo>
                    <a:pt x="206969" y="85429"/>
                  </a:lnTo>
                  <a:lnTo>
                    <a:pt x="207712" y="84620"/>
                  </a:lnTo>
                  <a:cubicBezTo>
                    <a:pt x="209872" y="81959"/>
                    <a:pt x="210437" y="78342"/>
                    <a:pt x="209189" y="75149"/>
                  </a:cubicBezTo>
                  <a:cubicBezTo>
                    <a:pt x="207942" y="71957"/>
                    <a:pt x="205075" y="69681"/>
                    <a:pt x="201683" y="69189"/>
                  </a:cubicBezTo>
                  <a:lnTo>
                    <a:pt x="140913" y="60369"/>
                  </a:lnTo>
                  <a:lnTo>
                    <a:pt x="113748" y="5315"/>
                  </a:lnTo>
                  <a:cubicBezTo>
                    <a:pt x="112144" y="2061"/>
                    <a:pt x="108832" y="0"/>
                    <a:pt x="105204" y="0"/>
                  </a:cubicBezTo>
                  <a:cubicBezTo>
                    <a:pt x="101576" y="0"/>
                    <a:pt x="98263" y="2061"/>
                    <a:pt x="96660" y="5315"/>
                  </a:cubicBezTo>
                  <a:lnTo>
                    <a:pt x="69485" y="60369"/>
                  </a:lnTo>
                  <a:close/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862965" y="1010602"/>
              <a:ext cx="1023461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7355"/>
                  </a:solidFill>
                  <a:latin typeface="Georgia"/>
                  <a:ea typeface="SimSun"/>
                  <a:cs typeface="Georgia"/>
                </a:rPr>
                <a:t>2026 流行风格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31495" y="1517332"/>
            <a:ext cx="2471159" cy="940118"/>
            <a:chOff x="531495" y="1517332"/>
            <a:chExt cx="2471159" cy="940118"/>
          </a:xfrm>
        </p:grpSpPr>
        <p:sp>
          <p:nvSpPr>
            <p:cNvPr id="8" name="TextBox 8"/>
            <p:cNvSpPr txBox="1"/>
            <p:nvPr/>
          </p:nvSpPr>
          <p:spPr>
            <a:xfrm>
              <a:off x="531495" y="1517332"/>
              <a:ext cx="2471159" cy="640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150" b="1" dirty="0">
                  <a:solidFill>
                    <a:srgbClr val="E8E0D4"/>
                  </a:solidFill>
                  <a:latin typeface="Georgia"/>
                  <a:ea typeface="SimSun"/>
                  <a:cs typeface="Georgia"/>
                </a:rPr>
                <a:t>奶油风 2.0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548640" y="2091690"/>
              <a:ext cx="2411730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dirty="0">
                  <a:solidFill>
                    <a:srgbClr val="C4A882"/>
                  </a:solidFill>
                  <a:latin typeface="Georgia"/>
                  <a:ea typeface="SimSun"/>
                  <a:cs typeface="Georgia"/>
                </a:rPr>
                <a:t>从公式化到细腻表达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571500" y="2524125"/>
            <a:ext cx="571500" cy="28575"/>
          </a:xfrm>
          <a:custGeom>
            <a:avLst/>
            <a:gdLst/>
            <a:ahLst/>
            <a:cxnLst/>
            <a:rect l="l" t="t" r="r" b="b"/>
            <a:pathLst>
              <a:path w="571500" h="28575">
                <a:moveTo>
                  <a:pt x="14288" y="0"/>
                </a:moveTo>
                <a:lnTo>
                  <a:pt x="557212" y="0"/>
                </a:lnTo>
                <a:cubicBezTo>
                  <a:pt x="565103" y="0"/>
                  <a:pt x="571500" y="6397"/>
                  <a:pt x="571500" y="14288"/>
                </a:cubicBezTo>
                <a:lnTo>
                  <a:pt x="571500" y="14288"/>
                </a:lnTo>
                <a:cubicBezTo>
                  <a:pt x="571500" y="22178"/>
                  <a:pt x="565103" y="28575"/>
                  <a:pt x="557212" y="28575"/>
                </a:cubicBezTo>
                <a:lnTo>
                  <a:pt x="14288" y="28575"/>
                </a:lnTo>
                <a:cubicBezTo>
                  <a:pt x="6397" y="28575"/>
                  <a:pt x="0" y="22178"/>
                  <a:pt x="0" y="14288"/>
                </a:cubicBezTo>
                <a:lnTo>
                  <a:pt x="0" y="14288"/>
                </a:lnTo>
                <a:cubicBezTo>
                  <a:pt x="0" y="6397"/>
                  <a:pt x="6397" y="0"/>
                  <a:pt x="14288" y="0"/>
                </a:cubicBezTo>
                <a:close/>
              </a:path>
            </a:pathLst>
          </a:custGeom>
          <a:gradFill>
            <a:gsLst>
              <a:gs pos="0">
                <a:srgbClr val="C4A882"/>
              </a:gs>
              <a:gs pos="100000">
                <a:srgbClr val="D4956A"/>
              </a:gs>
            </a:gsLst>
            <a:lin ang="0" scaled="1"/>
          </a:gradFill>
          <a:ln>
            <a:noFill/>
          </a:ln>
        </p:spPr>
      </p:sp>
      <p:grpSp>
        <p:nvGrpSpPr>
          <p:cNvPr id="19" name="Group 19"/>
          <p:cNvGrpSpPr/>
          <p:nvPr/>
        </p:nvGrpSpPr>
        <p:grpSpPr>
          <a:xfrm>
            <a:off x="553402" y="2798921"/>
            <a:ext cx="3834408" cy="2382679"/>
            <a:chOff x="553402" y="2798921"/>
            <a:chExt cx="3834408" cy="2382679"/>
          </a:xfrm>
        </p:grpSpPr>
        <p:sp>
          <p:nvSpPr>
            <p:cNvPr id="12" name="TextBox 12"/>
            <p:cNvSpPr txBox="1"/>
            <p:nvPr/>
          </p:nvSpPr>
          <p:spPr>
            <a:xfrm>
              <a:off x="553402" y="2798921"/>
              <a:ext cx="3834408" cy="2895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425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不再只是"米白色墙面 + 原木家具"的公式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556260" y="3347085"/>
              <a:ext cx="76657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C4A882"/>
                  </a:solidFill>
                  <a:latin typeface="Arial"/>
                  <a:ea typeface="Microsoft YaHei"/>
                  <a:cs typeface="Arial"/>
                </a:rPr>
                <a:t>颜色基底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556260" y="3604260"/>
              <a:ext cx="3439287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奶油色 · 燕麦色 · 米白色 — 温暖中性色铺陈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556260" y="4013835"/>
              <a:ext cx="76657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D4956A"/>
                  </a:solidFill>
                  <a:latin typeface="Arial"/>
                  <a:ea typeface="Microsoft YaHei"/>
                  <a:cs typeface="Arial"/>
                </a:rPr>
                <a:t>材质点睛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56260" y="4271010"/>
              <a:ext cx="3439287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羊毛 · 亚麻 · 天然结疤原木 · 手工拉坯陶瓷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556260" y="4680585"/>
              <a:ext cx="76657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8B7355"/>
                  </a:solidFill>
                  <a:latin typeface="Arial"/>
                  <a:ea typeface="Microsoft YaHei"/>
                  <a:cs typeface="Arial"/>
                </a:rPr>
                <a:t>纹理叠加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556260" y="4937760"/>
              <a:ext cx="2676906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细节层层叠加，脱离"廉价网红感"</a:t>
              </a:r>
            </a:p>
          </p:txBody>
        </p:sp>
      </p:grpSp>
      <p:sp>
        <p:nvSpPr>
          <p:cNvPr id="20" name="Freeform 20"/>
          <p:cNvSpPr/>
          <p:nvPr/>
        </p:nvSpPr>
        <p:spPr>
          <a:xfrm>
            <a:off x="571500" y="5476875"/>
            <a:ext cx="38100" cy="476250"/>
          </a:xfrm>
          <a:custGeom>
            <a:avLst/>
            <a:gdLst/>
            <a:ahLst/>
            <a:cxnLst/>
            <a:rect l="l" t="t" r="r" b="b"/>
            <a:pathLst>
              <a:path w="38100" h="476250">
                <a:moveTo>
                  <a:pt x="19050" y="0"/>
                </a:moveTo>
                <a:lnTo>
                  <a:pt x="19050" y="0"/>
                </a:lnTo>
                <a:cubicBezTo>
                  <a:pt x="29571" y="0"/>
                  <a:pt x="38100" y="8529"/>
                  <a:pt x="38100" y="19050"/>
                </a:cubicBezTo>
                <a:lnTo>
                  <a:pt x="38100" y="457200"/>
                </a:lnTo>
                <a:cubicBezTo>
                  <a:pt x="38100" y="467721"/>
                  <a:pt x="29571" y="476250"/>
                  <a:pt x="19050" y="476250"/>
                </a:cubicBezTo>
                <a:lnTo>
                  <a:pt x="19050" y="476250"/>
                </a:lnTo>
                <a:cubicBezTo>
                  <a:pt x="8529" y="476250"/>
                  <a:pt x="0" y="467721"/>
                  <a:pt x="0" y="45720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D4956A"/>
          </a:solidFill>
          <a:ln>
            <a:noFill/>
          </a:ln>
        </p:spPr>
      </p:sp>
      <p:sp>
        <p:nvSpPr>
          <p:cNvPr id="21" name="TextBox 21"/>
          <p:cNvSpPr txBox="1"/>
          <p:nvPr/>
        </p:nvSpPr>
        <p:spPr>
          <a:xfrm>
            <a:off x="723900" y="5534025"/>
            <a:ext cx="1571625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500" i="1" dirty="0">
                <a:solidFill>
                  <a:srgbClr val="E8E0D4"/>
                </a:solidFill>
                <a:latin typeface="Georgia"/>
                <a:ea typeface="SimSun"/>
                <a:cs typeface="Georgia"/>
              </a:rPr>
              <a:t>真正的治愈空间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27710" y="5795010"/>
            <a:ext cx="1283589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i="1" dirty="0">
                <a:solidFill>
                  <a:srgbClr val="8B7355"/>
                </a:solidFill>
                <a:latin typeface="Georgia"/>
                <a:ea typeface="SimSun"/>
                <a:cs typeface="Georgia"/>
              </a:rPr>
              <a:t>可触摸 · 可感知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10634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08 / 12</a:t>
            </a:r>
          </a:p>
        </p:txBody>
      </p:sp>
    </p:spTree>
  </p:cSld>
  <p:clrMapOvr>
    <a:masterClrMapping/>
  </p:clrMapOvr>
  <p:transition dur="4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4"/>
          </a:solidFill>
          <a:ln>
            <a:noFill/>
          </a:ln>
        </p:spPr>
      </p:sp>
      <p:grpSp>
        <p:nvGrpSpPr>
          <p:cNvPr id="6" name="Group 6"/>
          <p:cNvGrpSpPr/>
          <p:nvPr/>
        </p:nvGrpSpPr>
        <p:grpSpPr>
          <a:xfrm>
            <a:off x="541020" y="247669"/>
            <a:ext cx="3373374" cy="885806"/>
            <a:chOff x="541020" y="247669"/>
            <a:chExt cx="3373374" cy="885806"/>
          </a:xfrm>
        </p:grpSpPr>
        <p:sp>
          <p:nvSpPr>
            <p:cNvPr id="3" name="Freeform 3"/>
            <p:cNvSpPr/>
            <p:nvPr/>
          </p:nvSpPr>
          <p:spPr>
            <a:xfrm>
              <a:off x="580529" y="247669"/>
              <a:ext cx="210437" cy="200562"/>
            </a:xfrm>
            <a:custGeom>
              <a:avLst/>
              <a:gdLst/>
              <a:ahLst/>
              <a:cxnLst/>
              <a:rect l="l" t="t" r="r" b="b"/>
              <a:pathLst>
                <a:path w="210437" h="200562">
                  <a:moveTo>
                    <a:pt x="69485" y="60369"/>
                  </a:moveTo>
                  <a:lnTo>
                    <a:pt x="8716" y="69180"/>
                  </a:lnTo>
                  <a:lnTo>
                    <a:pt x="7639" y="69399"/>
                  </a:lnTo>
                  <a:cubicBezTo>
                    <a:pt x="4322" y="70279"/>
                    <a:pt x="1735" y="72877"/>
                    <a:pt x="868" y="76197"/>
                  </a:cubicBezTo>
                  <a:cubicBezTo>
                    <a:pt x="0" y="79518"/>
                    <a:pt x="986" y="83048"/>
                    <a:pt x="3448" y="85439"/>
                  </a:cubicBezTo>
                  <a:lnTo>
                    <a:pt x="47473" y="128292"/>
                  </a:lnTo>
                  <a:lnTo>
                    <a:pt x="37091" y="188823"/>
                  </a:lnTo>
                  <a:lnTo>
                    <a:pt x="36967" y="189871"/>
                  </a:lnTo>
                  <a:cubicBezTo>
                    <a:pt x="36764" y="193302"/>
                    <a:pt x="38425" y="196576"/>
                    <a:pt x="41313" y="198439"/>
                  </a:cubicBezTo>
                  <a:cubicBezTo>
                    <a:pt x="44202" y="200301"/>
                    <a:pt x="47870" y="200463"/>
                    <a:pt x="50911" y="198863"/>
                  </a:cubicBezTo>
                  <a:lnTo>
                    <a:pt x="105261" y="170288"/>
                  </a:lnTo>
                  <a:lnTo>
                    <a:pt x="159487" y="198863"/>
                  </a:lnTo>
                  <a:lnTo>
                    <a:pt x="160439" y="199301"/>
                  </a:lnTo>
                  <a:cubicBezTo>
                    <a:pt x="163640" y="200562"/>
                    <a:pt x="167273" y="199998"/>
                    <a:pt x="169941" y="197827"/>
                  </a:cubicBezTo>
                  <a:cubicBezTo>
                    <a:pt x="172610" y="195656"/>
                    <a:pt x="173901" y="192214"/>
                    <a:pt x="173317" y="188823"/>
                  </a:cubicBezTo>
                  <a:lnTo>
                    <a:pt x="162925" y="128292"/>
                  </a:lnTo>
                  <a:lnTo>
                    <a:pt x="206969" y="85429"/>
                  </a:lnTo>
                  <a:lnTo>
                    <a:pt x="207712" y="84620"/>
                  </a:lnTo>
                  <a:cubicBezTo>
                    <a:pt x="209872" y="81959"/>
                    <a:pt x="210437" y="78342"/>
                    <a:pt x="209189" y="75149"/>
                  </a:cubicBezTo>
                  <a:cubicBezTo>
                    <a:pt x="207942" y="71957"/>
                    <a:pt x="205075" y="69681"/>
                    <a:pt x="201683" y="69189"/>
                  </a:cubicBezTo>
                  <a:lnTo>
                    <a:pt x="140913" y="60369"/>
                  </a:lnTo>
                  <a:lnTo>
                    <a:pt x="113748" y="5315"/>
                  </a:lnTo>
                  <a:cubicBezTo>
                    <a:pt x="112144" y="2061"/>
                    <a:pt x="108832" y="0"/>
                    <a:pt x="105204" y="0"/>
                  </a:cubicBezTo>
                  <a:cubicBezTo>
                    <a:pt x="101576" y="0"/>
                    <a:pt x="98263" y="2061"/>
                    <a:pt x="96660" y="5315"/>
                  </a:cubicBezTo>
                  <a:lnTo>
                    <a:pt x="69485" y="60369"/>
                  </a:lnTo>
                  <a:close/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862965" y="305752"/>
              <a:ext cx="1023461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8B7355"/>
                  </a:solidFill>
                  <a:latin typeface="Georgia"/>
                  <a:ea typeface="SimSun"/>
                  <a:cs typeface="Georgia"/>
                </a:rPr>
                <a:t>2026 流行风格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541020" y="645795"/>
              <a:ext cx="3373374" cy="4876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400" b="1" dirty="0">
                  <a:solidFill>
                    <a:srgbClr val="E8E0D4"/>
                  </a:solidFill>
                  <a:latin typeface="Georgia"/>
                  <a:ea typeface="SimSun"/>
                  <a:cs typeface="Georgia"/>
                </a:rPr>
                <a:t>自由灵魂与时间记忆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71500" y="1238250"/>
            <a:ext cx="3619500" cy="4286250"/>
            <a:chOff x="571500" y="1238250"/>
            <a:chExt cx="3619500" cy="4286250"/>
          </a:xfrm>
          <a:effectLst>
            <a:outerShdw blurRad="190500" dist="47625" dir="5400000" algn="ctr" rotWithShape="0">
              <a:srgbClr val="000000">
                <a:alpha val="13500"/>
              </a:srgbClr>
            </a:outerShdw>
          </a:effectLst>
        </p:grpSpPr>
        <p:pic>
          <p:nvPicPr>
            <p:cNvPr id="7" name="Imag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238250"/>
              <a:ext cx="3619500" cy="4286250"/>
            </a:xfrm>
            <a:custGeom>
              <a:avLst/>
              <a:gdLst/>
              <a:ahLst/>
              <a:cxnLst/>
              <a:rect l="l" t="t" r="r" b="b"/>
              <a:pathLst>
                <a:path w="3619500" h="4286250">
                  <a:moveTo>
                    <a:pt x="114300" y="0"/>
                  </a:moveTo>
                  <a:lnTo>
                    <a:pt x="3505200" y="0"/>
                  </a:lnTo>
                  <a:cubicBezTo>
                    <a:pt x="3568326" y="0"/>
                    <a:pt x="3619500" y="51174"/>
                    <a:pt x="3619500" y="114300"/>
                  </a:cubicBezTo>
                  <a:lnTo>
                    <a:pt x="3619500" y="4171950"/>
                  </a:lnTo>
                  <a:cubicBezTo>
                    <a:pt x="3619500" y="4235076"/>
                    <a:pt x="3568326" y="4286250"/>
                    <a:pt x="3505200" y="4286250"/>
                  </a:cubicBezTo>
                  <a:lnTo>
                    <a:pt x="114300" y="4286250"/>
                  </a:lnTo>
                  <a:cubicBezTo>
                    <a:pt x="51174" y="4286250"/>
                    <a:pt x="0" y="4235076"/>
                    <a:pt x="0" y="417195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</p:spPr>
        </p:pic>
        <p:sp>
          <p:nvSpPr>
            <p:cNvPr id="8" name="Rectangle 8"/>
            <p:cNvSpPr/>
            <p:nvPr/>
          </p:nvSpPr>
          <p:spPr>
            <a:xfrm>
              <a:off x="571500" y="4857750"/>
              <a:ext cx="3619500" cy="666750"/>
            </a:xfrm>
            <a:prstGeom prst="rect">
              <a:avLst/>
            </a:prstGeom>
            <a:solidFill>
              <a:srgbClr val="1A1714">
                <a:alpha val="75000"/>
              </a:srgbClr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9" name="TextBox 9"/>
            <p:cNvSpPr txBox="1"/>
            <p:nvPr/>
          </p:nvSpPr>
          <p:spPr>
            <a:xfrm>
              <a:off x="742950" y="5010150"/>
              <a:ext cx="1188244" cy="30480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D4956A"/>
                  </a:solidFill>
                  <a:latin typeface="Georgia"/>
                  <a:ea typeface="SimSun"/>
                  <a:cs typeface="Georgia"/>
                </a:rPr>
                <a:t>波西米亚风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49618" y="5304949"/>
              <a:ext cx="1021556" cy="1981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有层次的不羁感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4476750" y="1238250"/>
            <a:ext cx="2000250" cy="4286250"/>
            <a:chOff x="4476750" y="1238250"/>
            <a:chExt cx="2000250" cy="4286250"/>
          </a:xfrm>
        </p:grpSpPr>
        <p:sp>
          <p:nvSpPr>
            <p:cNvPr id="12" name="Freeform 12"/>
            <p:cNvSpPr/>
            <p:nvPr/>
          </p:nvSpPr>
          <p:spPr>
            <a:xfrm>
              <a:off x="4476750" y="1238250"/>
              <a:ext cx="2000250" cy="4286250"/>
            </a:xfrm>
            <a:custGeom>
              <a:avLst/>
              <a:gdLst/>
              <a:ahLst/>
              <a:cxnLst/>
              <a:rect l="l" t="t" r="r" b="b"/>
              <a:pathLst>
                <a:path w="2000250" h="4286250">
                  <a:moveTo>
                    <a:pt x="95250" y="0"/>
                  </a:moveTo>
                  <a:lnTo>
                    <a:pt x="1905000" y="0"/>
                  </a:lnTo>
                  <a:cubicBezTo>
                    <a:pt x="1957605" y="0"/>
                    <a:pt x="2000250" y="42645"/>
                    <a:pt x="2000250" y="95250"/>
                  </a:cubicBezTo>
                  <a:lnTo>
                    <a:pt x="2000250" y="4191000"/>
                  </a:lnTo>
                  <a:cubicBezTo>
                    <a:pt x="2000250" y="4243605"/>
                    <a:pt x="1957605" y="4286250"/>
                    <a:pt x="1905000" y="4286250"/>
                  </a:cubicBezTo>
                  <a:lnTo>
                    <a:pt x="95250" y="4286250"/>
                  </a:lnTo>
                  <a:cubicBezTo>
                    <a:pt x="42645" y="4286250"/>
                    <a:pt x="0" y="4243605"/>
                    <a:pt x="0" y="41910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2A2520"/>
            </a:solidFill>
            <a:ln>
              <a:noFill/>
            </a:ln>
          </p:spPr>
        </p:sp>
        <p:sp>
          <p:nvSpPr>
            <p:cNvPr id="13" name="Freeform 13"/>
            <p:cNvSpPr/>
            <p:nvPr/>
          </p:nvSpPr>
          <p:spPr>
            <a:xfrm>
              <a:off x="4476750" y="1238250"/>
              <a:ext cx="2000250" cy="38100"/>
            </a:xfrm>
            <a:custGeom>
              <a:avLst/>
              <a:gdLst/>
              <a:ahLst/>
              <a:cxnLst/>
              <a:rect l="l" t="t" r="r" b="b"/>
              <a:pathLst>
                <a:path w="2000250" h="38100">
                  <a:moveTo>
                    <a:pt x="19050" y="0"/>
                  </a:moveTo>
                  <a:lnTo>
                    <a:pt x="1981200" y="0"/>
                  </a:lnTo>
                  <a:cubicBezTo>
                    <a:pt x="1991721" y="0"/>
                    <a:pt x="2000250" y="8529"/>
                    <a:pt x="2000250" y="19050"/>
                  </a:cubicBezTo>
                  <a:lnTo>
                    <a:pt x="2000250" y="19050"/>
                  </a:lnTo>
                  <a:cubicBezTo>
                    <a:pt x="2000250" y="29571"/>
                    <a:pt x="1991721" y="38100"/>
                    <a:pt x="1981200" y="38100"/>
                  </a:cubicBezTo>
                  <a:lnTo>
                    <a:pt x="19050" y="38100"/>
                  </a:lnTo>
                  <a:cubicBezTo>
                    <a:pt x="8529" y="38100"/>
                    <a:pt x="0" y="29571"/>
                    <a:pt x="0" y="1905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D4956A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4652962" y="1497806"/>
              <a:ext cx="718661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b="1" dirty="0">
                  <a:solidFill>
                    <a:srgbClr val="D4956A"/>
                  </a:solidFill>
                  <a:latin typeface="Arial"/>
                  <a:ea typeface="Microsoft YaHei"/>
                  <a:cs typeface="Arial"/>
                </a:rPr>
                <a:t>波西米亚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653915" y="1791652"/>
              <a:ext cx="64008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大胆色彩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653915" y="2029778"/>
              <a:ext cx="94678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自由织物组合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653915" y="2267902"/>
              <a:ext cx="94678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手工编织挂毯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653915" y="2506028"/>
              <a:ext cx="79343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民族风靠垫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653915" y="2744152"/>
              <a:ext cx="94678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流苏窗帘灯罩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4667250" y="3095625"/>
              <a:ext cx="1619250" cy="9525"/>
            </a:xfrm>
            <a:prstGeom prst="rect">
              <a:avLst/>
            </a:prstGeom>
            <a:solidFill>
              <a:srgbClr val="3D362E"/>
            </a:solidFill>
            <a:ln>
              <a:noFill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4652962" y="3259931"/>
              <a:ext cx="718661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b="1" dirty="0">
                  <a:solidFill>
                    <a:srgbClr val="C4A882"/>
                  </a:solidFill>
                  <a:latin typeface="Arial"/>
                  <a:ea typeface="Microsoft YaHei"/>
                  <a:cs typeface="Arial"/>
                </a:rPr>
                <a:t>怀旧复古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4653915" y="3553778"/>
              <a:ext cx="64008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风化木材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4653915" y="3791902"/>
              <a:ext cx="110013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略带锈迹的熟铁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4653915" y="4030028"/>
              <a:ext cx="110013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岁月打磨的柳编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4653915" y="4268152"/>
              <a:ext cx="1429845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棉质面料 · 柔和色调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4654868" y="4609624"/>
              <a:ext cx="879157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材质本身就是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4654868" y="4828699"/>
              <a:ext cx="736759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7A6E60"/>
                  </a:solidFill>
                  <a:latin typeface="Arial"/>
                  <a:ea typeface="Microsoft YaHei"/>
                  <a:cs typeface="Arial"/>
                </a:rPr>
                <a:t>故事的载体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6762750" y="1238250"/>
            <a:ext cx="4857750" cy="2762250"/>
            <a:chOff x="6762750" y="1238250"/>
            <a:chExt cx="4857750" cy="2762250"/>
          </a:xfrm>
          <a:effectLst>
            <a:outerShdw blurRad="190500" dist="47625" dir="5400000" algn="ctr" rotWithShape="0">
              <a:srgbClr val="000000">
                <a:alpha val="13500"/>
              </a:srgbClr>
            </a:outerShdw>
          </a:effectLst>
        </p:grpSpPr>
        <p:pic>
          <p:nvPicPr>
            <p:cNvPr id="29" name="Image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62750" y="1238250"/>
              <a:ext cx="4857750" cy="2762250"/>
            </a:xfrm>
            <a:custGeom>
              <a:avLst/>
              <a:gdLst/>
              <a:ahLst/>
              <a:cxnLst/>
              <a:rect l="l" t="t" r="r" b="b"/>
              <a:pathLst>
                <a:path w="4857750" h="2762250">
                  <a:moveTo>
                    <a:pt x="114300" y="0"/>
                  </a:moveTo>
                  <a:lnTo>
                    <a:pt x="4743450" y="0"/>
                  </a:lnTo>
                  <a:cubicBezTo>
                    <a:pt x="4806576" y="0"/>
                    <a:pt x="4857750" y="51174"/>
                    <a:pt x="4857750" y="114300"/>
                  </a:cubicBezTo>
                  <a:lnTo>
                    <a:pt x="4857750" y="2647950"/>
                  </a:lnTo>
                  <a:cubicBezTo>
                    <a:pt x="4857750" y="2711076"/>
                    <a:pt x="4806576" y="2762250"/>
                    <a:pt x="4743450" y="2762250"/>
                  </a:cubicBezTo>
                  <a:lnTo>
                    <a:pt x="114300" y="2762250"/>
                  </a:lnTo>
                  <a:cubicBezTo>
                    <a:pt x="51174" y="2762250"/>
                    <a:pt x="0" y="2711076"/>
                    <a:pt x="0" y="264795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</p:spPr>
        </p:pic>
        <p:sp>
          <p:nvSpPr>
            <p:cNvPr id="30" name="Rectangle 30"/>
            <p:cNvSpPr/>
            <p:nvPr/>
          </p:nvSpPr>
          <p:spPr>
            <a:xfrm>
              <a:off x="6762750" y="3381375"/>
              <a:ext cx="4857750" cy="619125"/>
            </a:xfrm>
            <a:prstGeom prst="rect">
              <a:avLst/>
            </a:prstGeom>
            <a:solidFill>
              <a:srgbClr val="1A1714">
                <a:alpha val="75000"/>
              </a:srgbClr>
            </a:solidFill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</p:sp>
        <p:sp>
          <p:nvSpPr>
            <p:cNvPr id="31" name="TextBox 31"/>
            <p:cNvSpPr txBox="1"/>
            <p:nvPr/>
          </p:nvSpPr>
          <p:spPr>
            <a:xfrm>
              <a:off x="6934200" y="3533775"/>
              <a:ext cx="1188244" cy="30480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C4A882"/>
                  </a:solidFill>
                  <a:latin typeface="Georgia"/>
                  <a:ea typeface="SimSun"/>
                  <a:cs typeface="Georgia"/>
                </a:rPr>
                <a:t>怀旧复古风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6940868" y="3799999"/>
              <a:ext cx="1591151" cy="1981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47625" dir="5400000" algn="ctr" rotWithShape="0">
                <a:srgbClr val="000000">
                  <a:alpha val="135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7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加入个人记忆的重新演绎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6762750" y="4286250"/>
            <a:ext cx="4857750" cy="1238250"/>
            <a:chOff x="6762750" y="4286250"/>
            <a:chExt cx="4857750" cy="1238250"/>
          </a:xfrm>
        </p:grpSpPr>
        <p:sp>
          <p:nvSpPr>
            <p:cNvPr id="34" name="Freeform 34"/>
            <p:cNvSpPr/>
            <p:nvPr/>
          </p:nvSpPr>
          <p:spPr>
            <a:xfrm>
              <a:off x="6762750" y="4286250"/>
              <a:ext cx="4857750" cy="1238250"/>
            </a:xfrm>
            <a:custGeom>
              <a:avLst/>
              <a:gdLst/>
              <a:ahLst/>
              <a:cxnLst/>
              <a:rect l="l" t="t" r="r" b="b"/>
              <a:pathLst>
                <a:path w="4857750" h="1238250">
                  <a:moveTo>
                    <a:pt x="95250" y="0"/>
                  </a:moveTo>
                  <a:lnTo>
                    <a:pt x="4762500" y="0"/>
                  </a:lnTo>
                  <a:cubicBezTo>
                    <a:pt x="4815105" y="0"/>
                    <a:pt x="4857750" y="42645"/>
                    <a:pt x="4857750" y="95250"/>
                  </a:cubicBezTo>
                  <a:lnTo>
                    <a:pt x="4857750" y="1143000"/>
                  </a:lnTo>
                  <a:cubicBezTo>
                    <a:pt x="4857750" y="1195605"/>
                    <a:pt x="4815105" y="1238250"/>
                    <a:pt x="4762500" y="1238250"/>
                  </a:cubicBezTo>
                  <a:lnTo>
                    <a:pt x="95250" y="1238250"/>
                  </a:lnTo>
                  <a:cubicBezTo>
                    <a:pt x="42645" y="1238250"/>
                    <a:pt x="0" y="1195605"/>
                    <a:pt x="0" y="1143000"/>
                  </a:cubicBezTo>
                  <a:lnTo>
                    <a:pt x="0" y="95250"/>
                  </a:lnTo>
                  <a:cubicBezTo>
                    <a:pt x="0" y="42645"/>
                    <a:pt x="42645" y="0"/>
                    <a:pt x="95250" y="0"/>
                  </a:cubicBezTo>
                  <a:close/>
                </a:path>
              </a:pathLst>
            </a:custGeom>
            <a:solidFill>
              <a:srgbClr val="2A2520"/>
            </a:solidFill>
            <a:ln>
              <a:noFill/>
            </a:ln>
          </p:spPr>
        </p:sp>
        <p:sp>
          <p:nvSpPr>
            <p:cNvPr id="35" name="Rectangle 35"/>
            <p:cNvSpPr/>
            <p:nvPr/>
          </p:nvSpPr>
          <p:spPr>
            <a:xfrm>
              <a:off x="6762750" y="4286250"/>
              <a:ext cx="4857750" cy="28575"/>
            </a:xfrm>
            <a:prstGeom prst="rect">
              <a:avLst/>
            </a:prstGeom>
            <a:solidFill>
              <a:srgbClr val="8B7355"/>
            </a:solidFill>
            <a:ln>
              <a:noFill/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6937058" y="4481989"/>
              <a:ext cx="814483" cy="259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75" b="1" dirty="0">
                  <a:solidFill>
                    <a:srgbClr val="E8E0D4"/>
                  </a:solidFill>
                  <a:latin typeface="Arial"/>
                  <a:ea typeface="Microsoft YaHei"/>
                  <a:cs typeface="Arial"/>
                </a:rPr>
                <a:t>共同特点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6938962" y="4783931"/>
              <a:ext cx="1835944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对真实与情感的深切渴望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6938962" y="5069681"/>
              <a:ext cx="1835944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B0A08E"/>
                  </a:solidFill>
                  <a:latin typeface="Arial"/>
                  <a:ea typeface="Microsoft YaHei"/>
                  <a:cs typeface="Arial"/>
                </a:rPr>
                <a:t>让家成为安放记忆的容器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6939915" y="5296852"/>
              <a:ext cx="1422178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i="1" dirty="0">
                  <a:solidFill>
                    <a:srgbClr val="8B7355"/>
                  </a:solidFill>
                  <a:latin typeface="Georgia"/>
                  <a:ea typeface="SimSun"/>
                  <a:cs typeface="Georgia"/>
                </a:rPr>
                <a:t>"自由，却绝不凌乱"</a:t>
              </a:r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1110634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7A6E60"/>
                </a:solidFill>
                <a:latin typeface="Georgia"/>
                <a:ea typeface="SimSun"/>
                <a:cs typeface="Georgia"/>
              </a:rPr>
              <a:t>09 / 12</a:t>
            </a:r>
          </a:p>
        </p:txBody>
      </p:sp>
      <p:sp>
        <p:nvSpPr>
          <p:cNvPr id="42" name="Rectangle 42"/>
          <p:cNvSpPr/>
          <p:nvPr/>
        </p:nvSpPr>
        <p:spPr>
          <a:xfrm>
            <a:off x="571500" y="6286500"/>
            <a:ext cx="11049000" cy="9525"/>
          </a:xfrm>
          <a:prstGeom prst="rect">
            <a:avLst/>
          </a:prstGeom>
          <a:solidFill>
            <a:srgbClr val="3D362E"/>
          </a:solidFill>
          <a:ln>
            <a:noFill/>
          </a:ln>
        </p:spPr>
      </p:sp>
      <p:sp>
        <p:nvSpPr>
          <p:cNvPr id="43" name="TextBox 43"/>
          <p:cNvSpPr txBox="1"/>
          <p:nvPr/>
        </p:nvSpPr>
        <p:spPr>
          <a:xfrm>
            <a:off x="560070" y="6475095"/>
            <a:ext cx="212598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7A6E60"/>
                </a:solidFill>
                <a:latin typeface="Arial"/>
                <a:ea typeface="Microsoft YaHei"/>
                <a:cs typeface="Arial"/>
              </a:rPr>
              <a:t>图源：《空间的高级感》· unsplash</a:t>
            </a:r>
          </a:p>
        </p:txBody>
      </p:sp>
    </p:spTree>
  </p:cSld>
  <p:clrMapOvr>
    <a:masterClrMapping/>
  </p:clrMapOvr>
  <p:transition dur="4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