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png" ContentType="image/png"/>
  <Default Extension="jpg" ContentType="image/jpeg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s1_img1.png"/>
</Relationships>
</file>

<file path=ppt/slides/_rels/slide1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" y="0"/>
            <a:ext cx="12183428" cy="6858000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0" y="0"/>
            <a:ext cx="12192000" cy="2857500"/>
          </a:xfrm>
          <a:prstGeom prst="rect">
            <a:avLst/>
          </a:prstGeom>
          <a:gradFill>
            <a:gsLst>
              <a:gs pos="0">
                <a:srgbClr val="6366F1">
                  <a:alpha val="35000"/>
                </a:srgbClr>
              </a:gs>
              <a:gs pos="100000">
                <a:srgbClr val="6366F1">
                  <a:alpha val="0"/>
                </a:srgbClr>
              </a:gs>
            </a:gsLst>
            <a:lin ang="5400000" scaled="1"/>
          </a:gradFill>
          <a:ln>
            <a:noFill/>
          </a:ln>
        </p:spPr>
      </p:sp>
      <p:sp>
        <p:nvSpPr>
          <p:cNvPr id="4" name="Rectangle 4"/>
          <p:cNvSpPr/>
          <p:nvPr/>
        </p:nvSpPr>
        <p:spPr>
          <a:xfrm>
            <a:off x="0" y="1905000"/>
            <a:ext cx="12192000" cy="4953000"/>
          </a:xfrm>
          <a:prstGeom prst="rect">
            <a:avLst/>
          </a:prstGeom>
          <a:gradFill>
            <a:gsLst>
              <a:gs pos="0">
                <a:srgbClr val="1A1A2E">
                  <a:alpha val="0"/>
                </a:srgbClr>
              </a:gs>
              <a:gs pos="50000">
                <a:srgbClr val="1A1A2E">
                  <a:alpha val="45000"/>
                </a:srgbClr>
              </a:gs>
              <a:gs pos="100000">
                <a:srgbClr val="1A1A2E">
                  <a:alpha val="88000"/>
                </a:srgbClr>
              </a:gs>
            </a:gsLst>
            <a:lin ang="5400000" scaled="1"/>
          </a:gradFill>
          <a:ln>
            <a:noFill/>
          </a:ln>
        </p:spPr>
      </p:sp>
      <p:sp>
        <p:nvSpPr>
          <p:cNvPr id="5" name="Freeform 5"/>
          <p:cNvSpPr/>
          <p:nvPr/>
        </p:nvSpPr>
        <p:spPr>
          <a:xfrm>
            <a:off x="571500" y="381000"/>
            <a:ext cx="476250" cy="38100"/>
          </a:xfrm>
          <a:custGeom>
            <a:avLst/>
            <a:gdLst/>
            <a:ahLst/>
            <a:cxnLst/>
            <a:rect l="l" t="t" r="r" b="b"/>
            <a:pathLst>
              <a:path w="476250" h="38100">
                <a:moveTo>
                  <a:pt x="19050" y="0"/>
                </a:moveTo>
                <a:lnTo>
                  <a:pt x="457200" y="0"/>
                </a:lnTo>
                <a:cubicBezTo>
                  <a:pt x="467721" y="0"/>
                  <a:pt x="476250" y="8529"/>
                  <a:pt x="476250" y="19050"/>
                </a:cubicBezTo>
                <a:lnTo>
                  <a:pt x="476250" y="19050"/>
                </a:lnTo>
                <a:cubicBezTo>
                  <a:pt x="476250" y="29571"/>
                  <a:pt x="467721" y="38100"/>
                  <a:pt x="457200" y="38100"/>
                </a:cubicBezTo>
                <a:lnTo>
                  <a:pt x="19050" y="38100"/>
                </a:lnTo>
                <a:cubicBezTo>
                  <a:pt x="8529" y="38100"/>
                  <a:pt x="0" y="29571"/>
                  <a:pt x="0" y="19050"/>
                </a:cubicBezTo>
                <a:lnTo>
                  <a:pt x="0" y="19050"/>
                </a:lnTo>
                <a:cubicBezTo>
                  <a:pt x="0" y="8529"/>
                  <a:pt x="8529" y="0"/>
                  <a:pt x="1905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</p:sp>
      <p:sp>
        <p:nvSpPr>
          <p:cNvPr id="6" name="Freeform 6"/>
          <p:cNvSpPr/>
          <p:nvPr/>
        </p:nvSpPr>
        <p:spPr>
          <a:xfrm>
            <a:off x="571500" y="495300"/>
            <a:ext cx="285750" cy="38100"/>
          </a:xfrm>
          <a:custGeom>
            <a:avLst/>
            <a:gdLst/>
            <a:ahLst/>
            <a:cxnLst/>
            <a:rect l="l" t="t" r="r" b="b"/>
            <a:pathLst>
              <a:path w="285750" h="38100">
                <a:moveTo>
                  <a:pt x="19050" y="0"/>
                </a:moveTo>
                <a:lnTo>
                  <a:pt x="266700" y="0"/>
                </a:lnTo>
                <a:cubicBezTo>
                  <a:pt x="277221" y="0"/>
                  <a:pt x="285750" y="8529"/>
                  <a:pt x="285750" y="19050"/>
                </a:cubicBezTo>
                <a:lnTo>
                  <a:pt x="285750" y="19050"/>
                </a:lnTo>
                <a:cubicBezTo>
                  <a:pt x="285750" y="29571"/>
                  <a:pt x="277221" y="38100"/>
                  <a:pt x="266700" y="38100"/>
                </a:cubicBezTo>
                <a:lnTo>
                  <a:pt x="19050" y="38100"/>
                </a:lnTo>
                <a:cubicBezTo>
                  <a:pt x="8529" y="38100"/>
                  <a:pt x="0" y="29571"/>
                  <a:pt x="0" y="19050"/>
                </a:cubicBezTo>
                <a:lnTo>
                  <a:pt x="0" y="19050"/>
                </a:lnTo>
                <a:cubicBezTo>
                  <a:pt x="0" y="8529"/>
                  <a:pt x="8529" y="0"/>
                  <a:pt x="19050" y="0"/>
                </a:cubicBezTo>
                <a:close/>
              </a:path>
            </a:pathLst>
          </a:custGeom>
          <a:solidFill>
            <a:srgbClr val="06B6D4">
              <a:alpha val="80000"/>
            </a:srgbClr>
          </a:solidFill>
          <a:ln>
            <a:noFill/>
          </a:ln>
        </p:spPr>
      </p:sp>
      <p:sp>
        <p:nvSpPr>
          <p:cNvPr id="7" name="TextBox 7"/>
          <p:cNvSpPr txBox="1"/>
          <p:nvPr/>
        </p:nvSpPr>
        <p:spPr>
          <a:xfrm>
            <a:off x="4545892" y="3230880"/>
            <a:ext cx="3100216" cy="7315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360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PPT Master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219480" y="3917632"/>
            <a:ext cx="3753040" cy="3352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650" dirty="0">
                <a:solidFill>
                  <a:srgbClr val="FFFFFF">
                    <a:alpha val="92000"/>
                  </a:srgbClr>
                </a:solidFill>
                <a:latin typeface="Arial"/>
                <a:ea typeface="Microsoft YaHei"/>
                <a:cs typeface="Arial"/>
              </a:rPr>
              <a:t>AI 驱动的多格式 SVG 内容生成系统</a:t>
            </a:r>
          </a:p>
        </p:txBody>
      </p:sp>
      <p:sp>
        <p:nvSpPr>
          <p:cNvPr id="9" name="Freeform 9"/>
          <p:cNvSpPr/>
          <p:nvPr/>
        </p:nvSpPr>
        <p:spPr>
          <a:xfrm>
            <a:off x="5334000" y="4286250"/>
            <a:ext cx="1524000" cy="28575"/>
          </a:xfrm>
          <a:custGeom>
            <a:avLst/>
            <a:gdLst/>
            <a:ahLst/>
            <a:cxnLst/>
            <a:rect l="l" t="t" r="r" b="b"/>
            <a:pathLst>
              <a:path w="1524000" h="28575">
                <a:moveTo>
                  <a:pt x="14288" y="0"/>
                </a:moveTo>
                <a:lnTo>
                  <a:pt x="1509712" y="0"/>
                </a:lnTo>
                <a:cubicBezTo>
                  <a:pt x="1517603" y="0"/>
                  <a:pt x="1524000" y="6397"/>
                  <a:pt x="1524000" y="14288"/>
                </a:cubicBezTo>
                <a:lnTo>
                  <a:pt x="1524000" y="14288"/>
                </a:lnTo>
                <a:cubicBezTo>
                  <a:pt x="1524000" y="22178"/>
                  <a:pt x="1517603" y="28575"/>
                  <a:pt x="1509712" y="28575"/>
                </a:cubicBezTo>
                <a:lnTo>
                  <a:pt x="14288" y="28575"/>
                </a:lnTo>
                <a:cubicBezTo>
                  <a:pt x="6397" y="28575"/>
                  <a:pt x="0" y="22178"/>
                  <a:pt x="0" y="14288"/>
                </a:cubicBezTo>
                <a:lnTo>
                  <a:pt x="0" y="14288"/>
                </a:lnTo>
                <a:cubicBezTo>
                  <a:pt x="0" y="6397"/>
                  <a:pt x="6397" y="0"/>
                  <a:pt x="14288" y="0"/>
                </a:cubicBezTo>
                <a:close/>
              </a:path>
            </a:pathLst>
          </a:custGeom>
          <a:gradFill>
            <a:gsLst>
              <a:gs pos="0">
                <a:srgbClr val="6366F1"/>
              </a:gs>
              <a:gs pos="100000">
                <a:srgbClr val="06B6D4"/>
              </a:gs>
            </a:gsLst>
            <a:lin ang="2700000" scaled="1"/>
          </a:gradFill>
          <a:ln>
            <a:noFill/>
          </a:ln>
        </p:spPr>
      </p:sp>
      <p:sp>
        <p:nvSpPr>
          <p:cNvPr id="10" name="TextBox 10"/>
          <p:cNvSpPr txBox="1"/>
          <p:nvPr/>
        </p:nvSpPr>
        <p:spPr>
          <a:xfrm>
            <a:off x="3977640" y="4537710"/>
            <a:ext cx="4236720" cy="2438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200" dirty="0">
                <a:solidFill>
                  <a:srgbClr val="FFFFFF">
                    <a:alpha val="78000"/>
                  </a:srgbClr>
                </a:solidFill>
                <a:latin typeface="Arial"/>
                <a:ea typeface="Microsoft YaHei"/>
                <a:cs typeface="Arial"/>
              </a:rPr>
              <a:t>四角色 AI 协作 · 智能生成专业内容 · 纯 SVG 矢量输出</a:t>
            </a:r>
          </a:p>
        </p:txBody>
      </p:sp>
      <p:grpSp>
        <p:nvGrpSpPr>
          <p:cNvPr id="33" name="Group 33"/>
          <p:cNvGrpSpPr/>
          <p:nvPr/>
        </p:nvGrpSpPr>
        <p:grpSpPr>
          <a:xfrm>
            <a:off x="3143250" y="5048250"/>
            <a:ext cx="5905500" cy="323850"/>
            <a:chOff x="3143250" y="5048250"/>
            <a:chExt cx="5905500" cy="323850"/>
          </a:xfrm>
        </p:grpSpPr>
        <p:sp>
          <p:nvSpPr>
            <p:cNvPr id="11" name="Freeform 11"/>
            <p:cNvSpPr/>
            <p:nvPr/>
          </p:nvSpPr>
          <p:spPr>
            <a:xfrm>
              <a:off x="3143250" y="5048250"/>
              <a:ext cx="1333500" cy="323850"/>
            </a:xfrm>
            <a:custGeom>
              <a:avLst/>
              <a:gdLst/>
              <a:ahLst/>
              <a:cxnLst/>
              <a:rect l="l" t="t" r="r" b="b"/>
              <a:pathLst>
                <a:path w="1333500" h="323850">
                  <a:moveTo>
                    <a:pt x="161925" y="0"/>
                  </a:moveTo>
                  <a:lnTo>
                    <a:pt x="1171575" y="0"/>
                  </a:lnTo>
                  <a:cubicBezTo>
                    <a:pt x="1261004" y="0"/>
                    <a:pt x="1333500" y="72496"/>
                    <a:pt x="1333500" y="161925"/>
                  </a:cubicBezTo>
                  <a:lnTo>
                    <a:pt x="1333500" y="161925"/>
                  </a:lnTo>
                  <a:cubicBezTo>
                    <a:pt x="1333500" y="251354"/>
                    <a:pt x="1261004" y="323850"/>
                    <a:pt x="1171575" y="323850"/>
                  </a:cubicBezTo>
                  <a:lnTo>
                    <a:pt x="161925" y="323850"/>
                  </a:lnTo>
                  <a:cubicBezTo>
                    <a:pt x="72496" y="323850"/>
                    <a:pt x="0" y="251354"/>
                    <a:pt x="0" y="161925"/>
                  </a:cubicBezTo>
                  <a:lnTo>
                    <a:pt x="0" y="161925"/>
                  </a:lnTo>
                  <a:cubicBezTo>
                    <a:pt x="0" y="72496"/>
                    <a:pt x="72496" y="0"/>
                    <a:pt x="161925" y="0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>
              <a:noFill/>
            </a:ln>
          </p:spPr>
        </p:sp>
        <p:grpSp>
          <p:nvGrpSpPr>
            <p:cNvPr id="14" name="Group 14"/>
            <p:cNvGrpSpPr/>
            <p:nvPr/>
          </p:nvGrpSpPr>
          <p:grpSpPr>
            <a:xfrm>
              <a:off x="3238500" y="5114925"/>
              <a:ext cx="171450" cy="171450"/>
              <a:chOff x="3238500" y="5114925"/>
              <a:chExt cx="171450" cy="17145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3238500" y="5114925"/>
                <a:ext cx="171450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71450">
                    <a:moveTo>
                      <a:pt x="107156" y="171450"/>
                    </a:moveTo>
                    <a:lnTo>
                      <a:pt x="128588" y="150019"/>
                    </a:lnTo>
                    <a:lnTo>
                      <a:pt x="128588" y="107156"/>
                    </a:lnTo>
                    <a:lnTo>
                      <a:pt x="146342" y="89402"/>
                    </a:lnTo>
                    <a:cubicBezTo>
                      <a:pt x="162418" y="73325"/>
                      <a:pt x="171450" y="51521"/>
                      <a:pt x="171450" y="28785"/>
                    </a:cubicBezTo>
                    <a:lnTo>
                      <a:pt x="171450" y="0"/>
                    </a:lnTo>
                    <a:lnTo>
                      <a:pt x="142665" y="0"/>
                    </a:lnTo>
                    <a:cubicBezTo>
                      <a:pt x="119929" y="0"/>
                      <a:pt x="98124" y="9032"/>
                      <a:pt x="82048" y="25108"/>
                    </a:cubicBezTo>
                    <a:lnTo>
                      <a:pt x="64294" y="42862"/>
                    </a:lnTo>
                    <a:lnTo>
                      <a:pt x="21431" y="42862"/>
                    </a:lnTo>
                    <a:lnTo>
                      <a:pt x="0" y="64294"/>
                    </a:lnTo>
                    <a:lnTo>
                      <a:pt x="107156" y="171450"/>
                    </a:lnTo>
                    <a:close/>
                    <a:moveTo>
                      <a:pt x="112514" y="75009"/>
                    </a:moveTo>
                    <a:cubicBezTo>
                      <a:pt x="121391" y="75009"/>
                      <a:pt x="128588" y="67813"/>
                      <a:pt x="128588" y="58936"/>
                    </a:cubicBezTo>
                    <a:cubicBezTo>
                      <a:pt x="128588" y="50059"/>
                      <a:pt x="121391" y="42862"/>
                      <a:pt x="112514" y="42862"/>
                    </a:cubicBezTo>
                    <a:cubicBezTo>
                      <a:pt x="103637" y="42862"/>
                      <a:pt x="96441" y="50059"/>
                      <a:pt x="96441" y="58936"/>
                    </a:cubicBezTo>
                    <a:cubicBezTo>
                      <a:pt x="96441" y="67813"/>
                      <a:pt x="103637" y="75009"/>
                      <a:pt x="112514" y="750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13" name="Freeform 13"/>
              <p:cNvSpPr/>
              <p:nvPr/>
            </p:nvSpPr>
            <p:spPr>
              <a:xfrm>
                <a:off x="3238500" y="5233575"/>
                <a:ext cx="528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52800" h="52800">
                    <a:moveTo>
                      <a:pt x="52800" y="28752"/>
                    </a:moveTo>
                    <a:lnTo>
                      <a:pt x="24048" y="0"/>
                    </a:lnTo>
                    <a:lnTo>
                      <a:pt x="0" y="42085"/>
                    </a:lnTo>
                    <a:lnTo>
                      <a:pt x="10716" y="52800"/>
                    </a:lnTo>
                    <a:lnTo>
                      <a:pt x="52800" y="287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</p:grpSp>
        <p:sp>
          <p:nvSpPr>
            <p:cNvPr id="15" name="TextBox 15"/>
            <p:cNvSpPr txBox="1"/>
            <p:nvPr/>
          </p:nvSpPr>
          <p:spPr>
            <a:xfrm>
              <a:off x="3465195" y="5160645"/>
              <a:ext cx="772096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00" dirty="0">
                  <a:solidFill>
                    <a:srgbClr val="FFFFFF">
                      <a:alpha val="90000"/>
                    </a:srgbClr>
                  </a:solidFill>
                  <a:latin typeface="Arial"/>
                  <a:ea typeface="Microsoft YaHei"/>
                  <a:cs typeface="Arial"/>
                </a:rPr>
                <a:t>10x 效率提升</a:t>
              </a:r>
            </a:p>
          </p:txBody>
        </p:sp>
        <p:sp>
          <p:nvSpPr>
            <p:cNvPr id="16" name="Freeform 16"/>
            <p:cNvSpPr/>
            <p:nvPr/>
          </p:nvSpPr>
          <p:spPr>
            <a:xfrm>
              <a:off x="4667250" y="5048250"/>
              <a:ext cx="1333500" cy="323850"/>
            </a:xfrm>
            <a:custGeom>
              <a:avLst/>
              <a:gdLst/>
              <a:ahLst/>
              <a:cxnLst/>
              <a:rect l="l" t="t" r="r" b="b"/>
              <a:pathLst>
                <a:path w="1333500" h="323850">
                  <a:moveTo>
                    <a:pt x="161925" y="0"/>
                  </a:moveTo>
                  <a:lnTo>
                    <a:pt x="1171575" y="0"/>
                  </a:lnTo>
                  <a:cubicBezTo>
                    <a:pt x="1261004" y="0"/>
                    <a:pt x="1333500" y="72496"/>
                    <a:pt x="1333500" y="161925"/>
                  </a:cubicBezTo>
                  <a:lnTo>
                    <a:pt x="1333500" y="161925"/>
                  </a:lnTo>
                  <a:cubicBezTo>
                    <a:pt x="1333500" y="251354"/>
                    <a:pt x="1261004" y="323850"/>
                    <a:pt x="1171575" y="323850"/>
                  </a:cubicBezTo>
                  <a:lnTo>
                    <a:pt x="161925" y="323850"/>
                  </a:lnTo>
                  <a:cubicBezTo>
                    <a:pt x="72496" y="323850"/>
                    <a:pt x="0" y="251354"/>
                    <a:pt x="0" y="161925"/>
                  </a:cubicBezTo>
                  <a:lnTo>
                    <a:pt x="0" y="161925"/>
                  </a:lnTo>
                  <a:cubicBezTo>
                    <a:pt x="0" y="72496"/>
                    <a:pt x="72496" y="0"/>
                    <a:pt x="161925" y="0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>
              <a:noFill/>
            </a:ln>
          </p:spPr>
        </p:sp>
        <p:sp>
          <p:nvSpPr>
            <p:cNvPr id="17" name="Freeform 17"/>
            <p:cNvSpPr/>
            <p:nvPr/>
          </p:nvSpPr>
          <p:spPr>
            <a:xfrm>
              <a:off x="4762500" y="5114925"/>
              <a:ext cx="171450" cy="171450"/>
            </a:xfrm>
            <a:custGeom>
              <a:avLst/>
              <a:gdLst/>
              <a:ahLst/>
              <a:cxnLst/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89354"/>
                    <a:pt x="171225" y="92930"/>
                    <a:pt x="170787" y="96441"/>
                  </a:cubicBezTo>
                  <a:lnTo>
                    <a:pt x="85725" y="96441"/>
                  </a:lnTo>
                  <a:lnTo>
                    <a:pt x="85725" y="117872"/>
                  </a:lnTo>
                  <a:lnTo>
                    <a:pt x="117872" y="150019"/>
                  </a:lnTo>
                  <a:lnTo>
                    <a:pt x="117872" y="165219"/>
                  </a:lnTo>
                  <a:cubicBezTo>
                    <a:pt x="107945" y="169237"/>
                    <a:pt x="97093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  <a:moveTo>
                    <a:pt x="32147" y="96441"/>
                  </a:moveTo>
                  <a:cubicBezTo>
                    <a:pt x="38065" y="96441"/>
                    <a:pt x="42862" y="91643"/>
                    <a:pt x="42862" y="85725"/>
                  </a:cubicBezTo>
                  <a:cubicBezTo>
                    <a:pt x="42862" y="79807"/>
                    <a:pt x="38065" y="75009"/>
                    <a:pt x="32147" y="75009"/>
                  </a:cubicBezTo>
                  <a:cubicBezTo>
                    <a:pt x="26229" y="75009"/>
                    <a:pt x="21431" y="79807"/>
                    <a:pt x="21431" y="85725"/>
                  </a:cubicBezTo>
                  <a:cubicBezTo>
                    <a:pt x="21431" y="91643"/>
                    <a:pt x="26229" y="96441"/>
                    <a:pt x="32147" y="96441"/>
                  </a:cubicBezTo>
                  <a:close/>
                  <a:moveTo>
                    <a:pt x="96441" y="32147"/>
                  </a:moveTo>
                  <a:cubicBezTo>
                    <a:pt x="96441" y="38065"/>
                    <a:pt x="91643" y="42862"/>
                    <a:pt x="85725" y="42862"/>
                  </a:cubicBezTo>
                  <a:cubicBezTo>
                    <a:pt x="79807" y="42862"/>
                    <a:pt x="75009" y="38065"/>
                    <a:pt x="75009" y="32147"/>
                  </a:cubicBezTo>
                  <a:cubicBezTo>
                    <a:pt x="75009" y="26229"/>
                    <a:pt x="79807" y="21431"/>
                    <a:pt x="85725" y="21431"/>
                  </a:cubicBezTo>
                  <a:cubicBezTo>
                    <a:pt x="91643" y="21431"/>
                    <a:pt x="96441" y="26229"/>
                    <a:pt x="96441" y="32147"/>
                  </a:cubicBezTo>
                  <a:close/>
                  <a:moveTo>
                    <a:pt x="55414" y="55417"/>
                  </a:moveTo>
                  <a:cubicBezTo>
                    <a:pt x="59599" y="51232"/>
                    <a:pt x="59599" y="44447"/>
                    <a:pt x="55414" y="40263"/>
                  </a:cubicBezTo>
                  <a:cubicBezTo>
                    <a:pt x="51230" y="36078"/>
                    <a:pt x="44445" y="36078"/>
                    <a:pt x="40260" y="40263"/>
                  </a:cubicBezTo>
                  <a:cubicBezTo>
                    <a:pt x="36076" y="44447"/>
                    <a:pt x="36076" y="51232"/>
                    <a:pt x="40260" y="55417"/>
                  </a:cubicBezTo>
                  <a:cubicBezTo>
                    <a:pt x="44445" y="59601"/>
                    <a:pt x="51230" y="59601"/>
                    <a:pt x="55414" y="55417"/>
                  </a:cubicBezTo>
                  <a:close/>
                  <a:moveTo>
                    <a:pt x="131189" y="55417"/>
                  </a:moveTo>
                  <a:cubicBezTo>
                    <a:pt x="127004" y="59602"/>
                    <a:pt x="120220" y="59602"/>
                    <a:pt x="116034" y="55417"/>
                  </a:cubicBezTo>
                  <a:cubicBezTo>
                    <a:pt x="111850" y="51232"/>
                    <a:pt x="111850" y="44448"/>
                    <a:pt x="116034" y="40263"/>
                  </a:cubicBezTo>
                  <a:cubicBezTo>
                    <a:pt x="120220" y="36078"/>
                    <a:pt x="127004" y="36078"/>
                    <a:pt x="131189" y="40263"/>
                  </a:cubicBezTo>
                  <a:cubicBezTo>
                    <a:pt x="135374" y="44448"/>
                    <a:pt x="135374" y="51232"/>
                    <a:pt x="131189" y="55417"/>
                  </a:cubicBezTo>
                  <a:close/>
                  <a:moveTo>
                    <a:pt x="55415" y="116033"/>
                  </a:moveTo>
                  <a:cubicBezTo>
                    <a:pt x="51231" y="111849"/>
                    <a:pt x="44446" y="111849"/>
                    <a:pt x="40261" y="116033"/>
                  </a:cubicBezTo>
                  <a:cubicBezTo>
                    <a:pt x="36077" y="120218"/>
                    <a:pt x="36077" y="127003"/>
                    <a:pt x="40261" y="131187"/>
                  </a:cubicBezTo>
                  <a:cubicBezTo>
                    <a:pt x="44446" y="135372"/>
                    <a:pt x="51231" y="135372"/>
                    <a:pt x="55415" y="131187"/>
                  </a:cubicBezTo>
                  <a:cubicBezTo>
                    <a:pt x="59600" y="127003"/>
                    <a:pt x="59600" y="120218"/>
                    <a:pt x="55415" y="1160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4989195" y="5160645"/>
              <a:ext cx="811530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00" dirty="0">
                  <a:solidFill>
                    <a:srgbClr val="FFFFFF">
                      <a:alpha val="90000"/>
                    </a:srgbClr>
                  </a:solidFill>
                  <a:latin typeface="Arial"/>
                  <a:ea typeface="Microsoft YaHei"/>
                  <a:cs typeface="Arial"/>
                </a:rPr>
                <a:t>三重设计风格</a:t>
              </a:r>
            </a:p>
          </p:txBody>
        </p:sp>
        <p:sp>
          <p:nvSpPr>
            <p:cNvPr id="19" name="Freeform 19"/>
            <p:cNvSpPr/>
            <p:nvPr/>
          </p:nvSpPr>
          <p:spPr>
            <a:xfrm>
              <a:off x="6191250" y="5048250"/>
              <a:ext cx="1333500" cy="323850"/>
            </a:xfrm>
            <a:custGeom>
              <a:avLst/>
              <a:gdLst/>
              <a:ahLst/>
              <a:cxnLst/>
              <a:rect l="l" t="t" r="r" b="b"/>
              <a:pathLst>
                <a:path w="1333500" h="323850">
                  <a:moveTo>
                    <a:pt x="161925" y="0"/>
                  </a:moveTo>
                  <a:lnTo>
                    <a:pt x="1171575" y="0"/>
                  </a:lnTo>
                  <a:cubicBezTo>
                    <a:pt x="1261004" y="0"/>
                    <a:pt x="1333500" y="72496"/>
                    <a:pt x="1333500" y="161925"/>
                  </a:cubicBezTo>
                  <a:lnTo>
                    <a:pt x="1333500" y="161925"/>
                  </a:lnTo>
                  <a:cubicBezTo>
                    <a:pt x="1333500" y="251354"/>
                    <a:pt x="1261004" y="323850"/>
                    <a:pt x="1171575" y="323850"/>
                  </a:cubicBezTo>
                  <a:lnTo>
                    <a:pt x="161925" y="323850"/>
                  </a:lnTo>
                  <a:cubicBezTo>
                    <a:pt x="72496" y="323850"/>
                    <a:pt x="0" y="251354"/>
                    <a:pt x="0" y="161925"/>
                  </a:cubicBezTo>
                  <a:lnTo>
                    <a:pt x="0" y="161925"/>
                  </a:lnTo>
                  <a:cubicBezTo>
                    <a:pt x="0" y="72496"/>
                    <a:pt x="72496" y="0"/>
                    <a:pt x="161925" y="0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>
              <a:noFill/>
            </a:ln>
          </p:spPr>
        </p:sp>
        <p:grpSp>
          <p:nvGrpSpPr>
            <p:cNvPr id="23" name="Group 23"/>
            <p:cNvGrpSpPr/>
            <p:nvPr/>
          </p:nvGrpSpPr>
          <p:grpSpPr>
            <a:xfrm>
              <a:off x="6297216" y="5114925"/>
              <a:ext cx="150019" cy="171450"/>
              <a:chOff x="6297216" y="5114925"/>
              <a:chExt cx="150019" cy="17145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6297216" y="5114925"/>
                <a:ext cx="150019" cy="85725"/>
              </a:xfrm>
              <a:custGeom>
                <a:avLst/>
                <a:gdLst/>
                <a:ahLst/>
                <a:cxnLst/>
                <a:rect l="l" t="t" r="r" b="b"/>
                <a:pathLst>
                  <a:path w="150019" h="85725">
                    <a:moveTo>
                      <a:pt x="0" y="53578"/>
                    </a:moveTo>
                    <a:lnTo>
                      <a:pt x="0" y="32147"/>
                    </a:lnTo>
                    <a:lnTo>
                      <a:pt x="75009" y="0"/>
                    </a:lnTo>
                    <a:lnTo>
                      <a:pt x="150019" y="32147"/>
                    </a:lnTo>
                    <a:lnTo>
                      <a:pt x="150019" y="53578"/>
                    </a:lnTo>
                    <a:lnTo>
                      <a:pt x="75009" y="85725"/>
                    </a:lnTo>
                    <a:lnTo>
                      <a:pt x="0" y="535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21" name="Freeform 21"/>
              <p:cNvSpPr/>
              <p:nvPr/>
            </p:nvSpPr>
            <p:spPr>
              <a:xfrm>
                <a:off x="6297216" y="5232797"/>
                <a:ext cx="150019" cy="53578"/>
              </a:xfrm>
              <a:custGeom>
                <a:avLst/>
                <a:gdLst/>
                <a:ahLst/>
                <a:cxnLst/>
                <a:rect l="l" t="t" r="r" b="b"/>
                <a:pathLst>
                  <a:path w="150019" h="53578">
                    <a:moveTo>
                      <a:pt x="75009" y="53578"/>
                    </a:moveTo>
                    <a:lnTo>
                      <a:pt x="0" y="21431"/>
                    </a:lnTo>
                    <a:lnTo>
                      <a:pt x="0" y="0"/>
                    </a:lnTo>
                    <a:lnTo>
                      <a:pt x="75009" y="32147"/>
                    </a:lnTo>
                    <a:lnTo>
                      <a:pt x="150019" y="0"/>
                    </a:lnTo>
                    <a:lnTo>
                      <a:pt x="150019" y="21431"/>
                    </a:lnTo>
                    <a:lnTo>
                      <a:pt x="75009" y="535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22" name="Freeform 22"/>
              <p:cNvSpPr/>
              <p:nvPr/>
            </p:nvSpPr>
            <p:spPr>
              <a:xfrm>
                <a:off x="6297216" y="5189934"/>
                <a:ext cx="150019" cy="53578"/>
              </a:xfrm>
              <a:custGeom>
                <a:avLst/>
                <a:gdLst/>
                <a:ahLst/>
                <a:cxnLst/>
                <a:rect l="l" t="t" r="r" b="b"/>
                <a:pathLst>
                  <a:path w="150019" h="53578">
                    <a:moveTo>
                      <a:pt x="0" y="21431"/>
                    </a:moveTo>
                    <a:lnTo>
                      <a:pt x="75009" y="53578"/>
                    </a:lnTo>
                    <a:lnTo>
                      <a:pt x="150019" y="21431"/>
                    </a:lnTo>
                    <a:lnTo>
                      <a:pt x="150019" y="0"/>
                    </a:lnTo>
                    <a:lnTo>
                      <a:pt x="75009" y="32147"/>
                    </a:lnTo>
                    <a:lnTo>
                      <a:pt x="0" y="0"/>
                    </a:lnTo>
                    <a:lnTo>
                      <a:pt x="0" y="214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</p:grpSp>
        <p:sp>
          <p:nvSpPr>
            <p:cNvPr id="24" name="TextBox 24"/>
            <p:cNvSpPr txBox="1"/>
            <p:nvPr/>
          </p:nvSpPr>
          <p:spPr>
            <a:xfrm>
              <a:off x="6513195" y="5160645"/>
              <a:ext cx="772096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00" dirty="0">
                  <a:solidFill>
                    <a:srgbClr val="FFFFFF">
                      <a:alpha val="90000"/>
                    </a:srgbClr>
                  </a:solidFill>
                  <a:latin typeface="Arial"/>
                  <a:ea typeface="Microsoft YaHei"/>
                  <a:cs typeface="Arial"/>
                </a:rPr>
                <a:t>10+ 画布格式</a:t>
              </a:r>
            </a:p>
          </p:txBody>
        </p:sp>
        <p:sp>
          <p:nvSpPr>
            <p:cNvPr id="25" name="Freeform 25"/>
            <p:cNvSpPr/>
            <p:nvPr/>
          </p:nvSpPr>
          <p:spPr>
            <a:xfrm>
              <a:off x="7715250" y="5048250"/>
              <a:ext cx="1333500" cy="323850"/>
            </a:xfrm>
            <a:custGeom>
              <a:avLst/>
              <a:gdLst/>
              <a:ahLst/>
              <a:cxnLst/>
              <a:rect l="l" t="t" r="r" b="b"/>
              <a:pathLst>
                <a:path w="1333500" h="323850">
                  <a:moveTo>
                    <a:pt x="161925" y="0"/>
                  </a:moveTo>
                  <a:lnTo>
                    <a:pt x="1171575" y="0"/>
                  </a:lnTo>
                  <a:cubicBezTo>
                    <a:pt x="1261004" y="0"/>
                    <a:pt x="1333500" y="72496"/>
                    <a:pt x="1333500" y="161925"/>
                  </a:cubicBezTo>
                  <a:lnTo>
                    <a:pt x="1333500" y="161925"/>
                  </a:lnTo>
                  <a:cubicBezTo>
                    <a:pt x="1333500" y="251354"/>
                    <a:pt x="1261004" y="323850"/>
                    <a:pt x="1171575" y="323850"/>
                  </a:cubicBezTo>
                  <a:lnTo>
                    <a:pt x="161925" y="323850"/>
                  </a:lnTo>
                  <a:cubicBezTo>
                    <a:pt x="72496" y="323850"/>
                    <a:pt x="0" y="251354"/>
                    <a:pt x="0" y="161925"/>
                  </a:cubicBezTo>
                  <a:lnTo>
                    <a:pt x="0" y="161925"/>
                  </a:lnTo>
                  <a:cubicBezTo>
                    <a:pt x="0" y="72496"/>
                    <a:pt x="72496" y="0"/>
                    <a:pt x="161925" y="0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>
              <a:noFill/>
            </a:ln>
          </p:spPr>
        </p:sp>
        <p:grpSp>
          <p:nvGrpSpPr>
            <p:cNvPr id="31" name="Group 31"/>
            <p:cNvGrpSpPr/>
            <p:nvPr/>
          </p:nvGrpSpPr>
          <p:grpSpPr>
            <a:xfrm>
              <a:off x="7810500" y="5114925"/>
              <a:ext cx="171450" cy="171450"/>
              <a:chOff x="7810500" y="5114925"/>
              <a:chExt cx="171450" cy="17145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7896225" y="5114925"/>
                <a:ext cx="75009" cy="75009"/>
              </a:xfrm>
              <a:custGeom>
                <a:avLst/>
                <a:gdLst/>
                <a:ahLst/>
                <a:cxnLst/>
                <a:rect l="l" t="t" r="r" b="b"/>
                <a:pathLst>
                  <a:path w="75009" h="75009">
                    <a:moveTo>
                      <a:pt x="0" y="32147"/>
                    </a:moveTo>
                    <a:lnTo>
                      <a:pt x="26789" y="26789"/>
                    </a:lnTo>
                    <a:lnTo>
                      <a:pt x="32147" y="0"/>
                    </a:lnTo>
                    <a:lnTo>
                      <a:pt x="42862" y="0"/>
                    </a:lnTo>
                    <a:lnTo>
                      <a:pt x="48220" y="26789"/>
                    </a:lnTo>
                    <a:lnTo>
                      <a:pt x="75009" y="32147"/>
                    </a:lnTo>
                    <a:lnTo>
                      <a:pt x="75009" y="42862"/>
                    </a:lnTo>
                    <a:lnTo>
                      <a:pt x="48220" y="48220"/>
                    </a:lnTo>
                    <a:lnTo>
                      <a:pt x="42862" y="75009"/>
                    </a:lnTo>
                    <a:lnTo>
                      <a:pt x="32147" y="75009"/>
                    </a:lnTo>
                    <a:lnTo>
                      <a:pt x="26789" y="48220"/>
                    </a:lnTo>
                    <a:lnTo>
                      <a:pt x="0" y="42862"/>
                    </a:lnTo>
                    <a:lnTo>
                      <a:pt x="0" y="321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27" name="Freeform 27"/>
              <p:cNvSpPr/>
              <p:nvPr/>
            </p:nvSpPr>
            <p:spPr>
              <a:xfrm>
                <a:off x="7810500" y="5168503"/>
                <a:ext cx="117872" cy="117872"/>
              </a:xfrm>
              <a:custGeom>
                <a:avLst/>
                <a:gdLst/>
                <a:ahLst/>
                <a:cxnLst/>
                <a:rect l="l" t="t" r="r" b="b"/>
                <a:pathLst>
                  <a:path w="117872" h="117872">
                    <a:moveTo>
                      <a:pt x="0" y="64294"/>
                    </a:moveTo>
                    <a:lnTo>
                      <a:pt x="0" y="53578"/>
                    </a:lnTo>
                    <a:lnTo>
                      <a:pt x="42862" y="42862"/>
                    </a:lnTo>
                    <a:lnTo>
                      <a:pt x="53578" y="0"/>
                    </a:lnTo>
                    <a:lnTo>
                      <a:pt x="64294" y="0"/>
                    </a:lnTo>
                    <a:lnTo>
                      <a:pt x="75009" y="42862"/>
                    </a:lnTo>
                    <a:lnTo>
                      <a:pt x="117872" y="53578"/>
                    </a:lnTo>
                    <a:lnTo>
                      <a:pt x="117872" y="64294"/>
                    </a:lnTo>
                    <a:lnTo>
                      <a:pt x="75009" y="75009"/>
                    </a:lnTo>
                    <a:lnTo>
                      <a:pt x="64294" y="117872"/>
                    </a:lnTo>
                    <a:lnTo>
                      <a:pt x="53578" y="117872"/>
                    </a:lnTo>
                    <a:lnTo>
                      <a:pt x="42862" y="75009"/>
                    </a:lnTo>
                    <a:lnTo>
                      <a:pt x="0" y="642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28" name="Freeform 28"/>
              <p:cNvSpPr/>
              <p:nvPr/>
            </p:nvSpPr>
            <p:spPr>
              <a:xfrm>
                <a:off x="7821216" y="5120283"/>
                <a:ext cx="32147" cy="32147"/>
              </a:xfrm>
              <a:custGeom>
                <a:avLst/>
                <a:gdLst/>
                <a:ahLst/>
                <a:cxnLst/>
                <a:rect l="l" t="t" r="r" b="b"/>
                <a:pathLst>
                  <a:path w="32147" h="32147">
                    <a:moveTo>
                      <a:pt x="0" y="16073"/>
                    </a:moveTo>
                    <a:lnTo>
                      <a:pt x="16073" y="0"/>
                    </a:lnTo>
                    <a:lnTo>
                      <a:pt x="32147" y="16073"/>
                    </a:lnTo>
                    <a:lnTo>
                      <a:pt x="16073" y="32147"/>
                    </a:lnTo>
                    <a:lnTo>
                      <a:pt x="0" y="160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29" name="Freeform 29"/>
              <p:cNvSpPr/>
              <p:nvPr/>
            </p:nvSpPr>
            <p:spPr>
              <a:xfrm>
                <a:off x="7928372" y="5243512"/>
                <a:ext cx="42862" cy="42862"/>
              </a:xfrm>
              <a:custGeom>
                <a:avLst/>
                <a:gdLst/>
                <a:ahLst/>
                <a:cxnLst/>
                <a:rect l="l" t="t" r="r" b="b"/>
                <a:pathLst>
                  <a:path w="42862" h="42862">
                    <a:moveTo>
                      <a:pt x="42862" y="21431"/>
                    </a:moveTo>
                    <a:lnTo>
                      <a:pt x="21431" y="0"/>
                    </a:lnTo>
                    <a:lnTo>
                      <a:pt x="0" y="21431"/>
                    </a:lnTo>
                    <a:lnTo>
                      <a:pt x="21431" y="42862"/>
                    </a:lnTo>
                    <a:lnTo>
                      <a:pt x="42862" y="214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30" name="Freeform 30"/>
              <p:cNvSpPr/>
              <p:nvPr/>
            </p:nvSpPr>
            <p:spPr>
              <a:xfrm>
                <a:off x="7960519" y="5200650"/>
                <a:ext cx="21431" cy="21431"/>
              </a:xfrm>
              <a:custGeom>
                <a:avLst/>
                <a:gdLst/>
                <a:ahLst/>
                <a:cxnLst/>
                <a:rect l="l" t="t" r="r" b="b"/>
                <a:pathLst>
                  <a:path w="21431" h="21431">
                    <a:moveTo>
                      <a:pt x="10716" y="21431"/>
                    </a:moveTo>
                    <a:cubicBezTo>
                      <a:pt x="16634" y="21431"/>
                      <a:pt x="21431" y="16634"/>
                      <a:pt x="21431" y="10716"/>
                    </a:cubicBezTo>
                    <a:cubicBezTo>
                      <a:pt x="21431" y="4797"/>
                      <a:pt x="16634" y="0"/>
                      <a:pt x="10716" y="0"/>
                    </a:cubicBezTo>
                    <a:cubicBezTo>
                      <a:pt x="4797" y="0"/>
                      <a:pt x="0" y="4797"/>
                      <a:pt x="0" y="10716"/>
                    </a:cubicBezTo>
                    <a:cubicBezTo>
                      <a:pt x="0" y="16634"/>
                      <a:pt x="4797" y="21431"/>
                      <a:pt x="10716" y="214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</p:grpSp>
        <p:sp>
          <p:nvSpPr>
            <p:cNvPr id="32" name="TextBox 32"/>
            <p:cNvSpPr txBox="1"/>
            <p:nvPr/>
          </p:nvSpPr>
          <p:spPr>
            <a:xfrm>
              <a:off x="8037195" y="5160645"/>
              <a:ext cx="877252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00" dirty="0">
                  <a:solidFill>
                    <a:srgbClr val="FFFFFF">
                      <a:alpha val="90000"/>
                    </a:srgbClr>
                  </a:solidFill>
                  <a:latin typeface="Arial"/>
                  <a:ea typeface="Microsoft YaHei"/>
                  <a:cs typeface="Arial"/>
                </a:rPr>
                <a:t>640+ 矢量图标</a:t>
              </a:r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4937308" y="5704999"/>
            <a:ext cx="2317385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75" dirty="0">
                <a:solidFill>
                  <a:srgbClr val="FFFFFF">
                    <a:alpha val="55000"/>
                  </a:srgbClr>
                </a:solidFill>
                <a:latin typeface="Arial"/>
                <a:ea typeface="Microsoft YaHei"/>
                <a:cs typeface="Arial"/>
              </a:rPr>
              <a:t>github.com/hugohe3/ppt-master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5913822" y="6530816"/>
            <a:ext cx="364355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dirty="0">
                <a:solidFill>
                  <a:srgbClr val="FFFFFF">
                    <a:alpha val="40000"/>
                  </a:srgbClr>
                </a:solidFill>
                <a:latin typeface="Arial"/>
                <a:ea typeface="Microsoft YaHei"/>
                <a:cs typeface="Arial"/>
              </a:rPr>
              <a:t>01 / 10</a:t>
            </a:r>
          </a:p>
        </p:txBody>
      </p:sp>
    </p:spTree>
  </p:cSld>
  <p:clrMapOvr>
    <a:masterClrMapping/>
  </p:clrMapOvr>
  <p:transition dur="4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6366F1"/>
              </a:gs>
              <a:gs pos="50000">
                <a:srgbClr val="8B5CF6"/>
              </a:gs>
              <a:gs pos="100000">
                <a:srgbClr val="06B6D4"/>
              </a:gs>
            </a:gsLst>
            <a:lin ang="2700000" scaled="1"/>
          </a:gradFill>
          <a:ln>
            <a:noFill/>
          </a:ln>
        </p:spPr>
      </p:sp>
      <p:sp>
        <p:nvSpPr>
          <p:cNvPr id="3" name="Ellipse 3"/>
          <p:cNvSpPr/>
          <p:nvPr/>
        </p:nvSpPr>
        <p:spPr>
          <a:xfrm>
            <a:off x="-476250" y="-476250"/>
            <a:ext cx="3810000" cy="3810000"/>
          </a:xfrm>
          <a:prstGeom prst="ellipse">
            <a:avLst/>
          </a:prstGeom>
          <a:solidFill>
            <a:srgbClr val="FFFFFF">
              <a:alpha val="5000"/>
            </a:srgbClr>
          </a:solidFill>
          <a:ln>
            <a:noFill/>
          </a:ln>
        </p:spPr>
      </p:sp>
      <p:sp>
        <p:nvSpPr>
          <p:cNvPr id="4" name="Ellipse 4"/>
          <p:cNvSpPr/>
          <p:nvPr/>
        </p:nvSpPr>
        <p:spPr>
          <a:xfrm>
            <a:off x="8382000" y="3048000"/>
            <a:ext cx="4762500" cy="4762500"/>
          </a:xfrm>
          <a:prstGeom prst="ellipse">
            <a:avLst/>
          </a:prstGeom>
          <a:solidFill>
            <a:srgbClr val="FFFFFF">
              <a:alpha val="5000"/>
            </a:srgbClr>
          </a:solidFill>
          <a:ln>
            <a:noFill/>
          </a:ln>
        </p:spPr>
      </p:sp>
      <p:sp>
        <p:nvSpPr>
          <p:cNvPr id="5" name="Ellipse 5"/>
          <p:cNvSpPr/>
          <p:nvPr/>
        </p:nvSpPr>
        <p:spPr>
          <a:xfrm>
            <a:off x="9048750" y="190500"/>
            <a:ext cx="1905000" cy="1905000"/>
          </a:xfrm>
          <a:prstGeom prst="ellipse">
            <a:avLst/>
          </a:prstGeom>
          <a:solidFill>
            <a:srgbClr val="FFFFFF">
              <a:alpha val="3000"/>
            </a:srgbClr>
          </a:solidFill>
          <a:ln>
            <a:noFill/>
          </a:ln>
        </p:spPr>
      </p:sp>
      <p:sp>
        <p:nvSpPr>
          <p:cNvPr id="6" name="Freeform 6"/>
          <p:cNvSpPr/>
          <p:nvPr/>
        </p:nvSpPr>
        <p:spPr>
          <a:xfrm>
            <a:off x="571500" y="381000"/>
            <a:ext cx="476250" cy="38100"/>
          </a:xfrm>
          <a:custGeom>
            <a:avLst/>
            <a:gdLst/>
            <a:ahLst/>
            <a:cxnLst/>
            <a:rect l="l" t="t" r="r" b="b"/>
            <a:pathLst>
              <a:path w="476250" h="38100">
                <a:moveTo>
                  <a:pt x="19050" y="0"/>
                </a:moveTo>
                <a:lnTo>
                  <a:pt x="457200" y="0"/>
                </a:lnTo>
                <a:cubicBezTo>
                  <a:pt x="467721" y="0"/>
                  <a:pt x="476250" y="8529"/>
                  <a:pt x="476250" y="19050"/>
                </a:cubicBezTo>
                <a:lnTo>
                  <a:pt x="476250" y="19050"/>
                </a:lnTo>
                <a:cubicBezTo>
                  <a:pt x="476250" y="29571"/>
                  <a:pt x="467721" y="38100"/>
                  <a:pt x="457200" y="38100"/>
                </a:cubicBezTo>
                <a:lnTo>
                  <a:pt x="19050" y="38100"/>
                </a:lnTo>
                <a:cubicBezTo>
                  <a:pt x="8529" y="38100"/>
                  <a:pt x="0" y="29571"/>
                  <a:pt x="0" y="19050"/>
                </a:cubicBezTo>
                <a:lnTo>
                  <a:pt x="0" y="19050"/>
                </a:lnTo>
                <a:cubicBezTo>
                  <a:pt x="0" y="8529"/>
                  <a:pt x="8529" y="0"/>
                  <a:pt x="1905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</p:sp>
      <p:sp>
        <p:nvSpPr>
          <p:cNvPr id="7" name="Freeform 7"/>
          <p:cNvSpPr/>
          <p:nvPr/>
        </p:nvSpPr>
        <p:spPr>
          <a:xfrm>
            <a:off x="571500" y="495300"/>
            <a:ext cx="285750" cy="38100"/>
          </a:xfrm>
          <a:custGeom>
            <a:avLst/>
            <a:gdLst/>
            <a:ahLst/>
            <a:cxnLst/>
            <a:rect l="l" t="t" r="r" b="b"/>
            <a:pathLst>
              <a:path w="285750" h="38100">
                <a:moveTo>
                  <a:pt x="19050" y="0"/>
                </a:moveTo>
                <a:lnTo>
                  <a:pt x="266700" y="0"/>
                </a:lnTo>
                <a:cubicBezTo>
                  <a:pt x="277221" y="0"/>
                  <a:pt x="285750" y="8529"/>
                  <a:pt x="285750" y="19050"/>
                </a:cubicBezTo>
                <a:lnTo>
                  <a:pt x="285750" y="19050"/>
                </a:lnTo>
                <a:cubicBezTo>
                  <a:pt x="285750" y="29571"/>
                  <a:pt x="277221" y="38100"/>
                  <a:pt x="266700" y="38100"/>
                </a:cubicBezTo>
                <a:lnTo>
                  <a:pt x="19050" y="38100"/>
                </a:lnTo>
                <a:cubicBezTo>
                  <a:pt x="8529" y="38100"/>
                  <a:pt x="0" y="29571"/>
                  <a:pt x="0" y="19050"/>
                </a:cubicBezTo>
                <a:lnTo>
                  <a:pt x="0" y="19050"/>
                </a:lnTo>
                <a:cubicBezTo>
                  <a:pt x="0" y="8529"/>
                  <a:pt x="8529" y="0"/>
                  <a:pt x="19050" y="0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</p:sp>
      <p:sp>
        <p:nvSpPr>
          <p:cNvPr id="8" name="TextBox 8"/>
          <p:cNvSpPr txBox="1"/>
          <p:nvPr/>
        </p:nvSpPr>
        <p:spPr>
          <a:xfrm>
            <a:off x="3080968" y="1310640"/>
            <a:ext cx="6030063" cy="6705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330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立即开始使用 PPT Master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213455" y="1917382"/>
            <a:ext cx="3765090" cy="3352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650" dirty="0">
                <a:solidFill>
                  <a:srgbClr val="FFFFFF">
                    <a:alpha val="90000"/>
                  </a:srgbClr>
                </a:solidFill>
                <a:latin typeface="Arial"/>
                <a:ea typeface="Microsoft YaHei"/>
                <a:cs typeface="Arial"/>
              </a:rPr>
              <a:t>释放 AI 生产力，让内容创作更高效</a:t>
            </a:r>
          </a:p>
        </p:txBody>
      </p:sp>
      <p:sp>
        <p:nvSpPr>
          <p:cNvPr id="10" name="Freeform 10"/>
          <p:cNvSpPr/>
          <p:nvPr/>
        </p:nvSpPr>
        <p:spPr>
          <a:xfrm>
            <a:off x="5334000" y="2286000"/>
            <a:ext cx="1524000" cy="28575"/>
          </a:xfrm>
          <a:custGeom>
            <a:avLst/>
            <a:gdLst/>
            <a:ahLst/>
            <a:cxnLst/>
            <a:rect l="l" t="t" r="r" b="b"/>
            <a:pathLst>
              <a:path w="1524000" h="28575">
                <a:moveTo>
                  <a:pt x="14288" y="0"/>
                </a:moveTo>
                <a:lnTo>
                  <a:pt x="1509712" y="0"/>
                </a:lnTo>
                <a:cubicBezTo>
                  <a:pt x="1517603" y="0"/>
                  <a:pt x="1524000" y="6397"/>
                  <a:pt x="1524000" y="14288"/>
                </a:cubicBezTo>
                <a:lnTo>
                  <a:pt x="1524000" y="14288"/>
                </a:lnTo>
                <a:cubicBezTo>
                  <a:pt x="1524000" y="22178"/>
                  <a:pt x="1517603" y="28575"/>
                  <a:pt x="1509712" y="28575"/>
                </a:cubicBezTo>
                <a:lnTo>
                  <a:pt x="14288" y="28575"/>
                </a:lnTo>
                <a:cubicBezTo>
                  <a:pt x="6397" y="28575"/>
                  <a:pt x="0" y="22178"/>
                  <a:pt x="0" y="14288"/>
                </a:cubicBezTo>
                <a:lnTo>
                  <a:pt x="0" y="14288"/>
                </a:lnTo>
                <a:cubicBezTo>
                  <a:pt x="0" y="6397"/>
                  <a:pt x="6397" y="0"/>
                  <a:pt x="14288" y="0"/>
                </a:cubicBezTo>
                <a:close/>
              </a:path>
            </a:pathLst>
          </a:custGeom>
          <a:solidFill>
            <a:srgbClr val="FFFFFF">
              <a:alpha val="40000"/>
            </a:srgbClr>
          </a:solidFill>
          <a:ln>
            <a:noFill/>
          </a:ln>
        </p:spPr>
      </p:sp>
      <p:grpSp>
        <p:nvGrpSpPr>
          <p:cNvPr id="28" name="Group 28"/>
          <p:cNvGrpSpPr/>
          <p:nvPr/>
        </p:nvGrpSpPr>
        <p:grpSpPr>
          <a:xfrm>
            <a:off x="1333500" y="2619375"/>
            <a:ext cx="9334500" cy="1428750"/>
            <a:chOff x="1333500" y="2619375"/>
            <a:chExt cx="9334500" cy="1428750"/>
          </a:xfrm>
        </p:grpSpPr>
        <p:sp>
          <p:nvSpPr>
            <p:cNvPr id="11" name="Freeform 11"/>
            <p:cNvSpPr/>
            <p:nvPr/>
          </p:nvSpPr>
          <p:spPr>
            <a:xfrm>
              <a:off x="1333500" y="2619375"/>
              <a:ext cx="2857500" cy="1428750"/>
            </a:xfrm>
            <a:custGeom>
              <a:avLst/>
              <a:gdLst/>
              <a:ahLst/>
              <a:cxnLst/>
              <a:rect l="l" t="t" r="r" b="b"/>
              <a:pathLst>
                <a:path w="2857500" h="1428750">
                  <a:moveTo>
                    <a:pt x="152400" y="0"/>
                  </a:moveTo>
                  <a:lnTo>
                    <a:pt x="2705100" y="0"/>
                  </a:lnTo>
                  <a:cubicBezTo>
                    <a:pt x="2789268" y="0"/>
                    <a:pt x="2857500" y="68232"/>
                    <a:pt x="2857500" y="152400"/>
                  </a:cubicBezTo>
                  <a:lnTo>
                    <a:pt x="2857500" y="1276350"/>
                  </a:lnTo>
                  <a:cubicBezTo>
                    <a:pt x="2857500" y="1360518"/>
                    <a:pt x="2789268" y="1428750"/>
                    <a:pt x="2705100" y="1428750"/>
                  </a:cubicBezTo>
                  <a:lnTo>
                    <a:pt x="152400" y="1428750"/>
                  </a:lnTo>
                  <a:cubicBezTo>
                    <a:pt x="68232" y="1428750"/>
                    <a:pt x="0" y="1360518"/>
                    <a:pt x="0" y="127635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dist="38100" dir="10799140" algn="tl" rotWithShape="0">
                <a:srgbClr val="000000">
                  <a:alpha val="8000"/>
                </a:srgbClr>
              </a:outerShdw>
            </a:effectLst>
          </p:spPr>
        </p:sp>
        <p:sp>
          <p:nvSpPr>
            <p:cNvPr id="12" name="Freeform 12"/>
            <p:cNvSpPr/>
            <p:nvPr/>
          </p:nvSpPr>
          <p:spPr>
            <a:xfrm>
              <a:off x="2630275" y="2828925"/>
              <a:ext cx="263949" cy="251030"/>
            </a:xfrm>
            <a:custGeom>
              <a:avLst/>
              <a:gdLst/>
              <a:ahLst/>
              <a:cxnLst/>
              <a:rect l="l" t="t" r="r" b="b"/>
              <a:pathLst>
                <a:path w="263949" h="251030">
                  <a:moveTo>
                    <a:pt x="148643" y="0"/>
                  </a:moveTo>
                  <a:lnTo>
                    <a:pt x="115306" y="0"/>
                  </a:lnTo>
                  <a:lnTo>
                    <a:pt x="90518" y="76290"/>
                  </a:lnTo>
                  <a:lnTo>
                    <a:pt x="10302" y="76290"/>
                  </a:lnTo>
                  <a:lnTo>
                    <a:pt x="0" y="107996"/>
                  </a:lnTo>
                  <a:lnTo>
                    <a:pt x="64896" y="155145"/>
                  </a:lnTo>
                  <a:lnTo>
                    <a:pt x="40109" y="231434"/>
                  </a:lnTo>
                  <a:lnTo>
                    <a:pt x="67079" y="251030"/>
                  </a:lnTo>
                  <a:lnTo>
                    <a:pt x="131975" y="203880"/>
                  </a:lnTo>
                  <a:lnTo>
                    <a:pt x="196871" y="251030"/>
                  </a:lnTo>
                  <a:lnTo>
                    <a:pt x="223841" y="231434"/>
                  </a:lnTo>
                  <a:lnTo>
                    <a:pt x="199053" y="155145"/>
                  </a:lnTo>
                  <a:lnTo>
                    <a:pt x="263949" y="107995"/>
                  </a:lnTo>
                  <a:lnTo>
                    <a:pt x="253646" y="76290"/>
                  </a:lnTo>
                  <a:lnTo>
                    <a:pt x="173431" y="76290"/>
                  </a:lnTo>
                  <a:lnTo>
                    <a:pt x="148643" y="0"/>
                  </a:lnTo>
                  <a:close/>
                </a:path>
              </a:pathLst>
            </a:custGeom>
            <a:solidFill>
              <a:srgbClr val="F59E0B"/>
            </a:solidFill>
            <a:ln>
              <a:noFill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2279297" y="3254692"/>
              <a:ext cx="965906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b="1" dirty="0">
                  <a:solidFill>
                    <a:srgbClr val="1F2937"/>
                  </a:solidFill>
                  <a:latin typeface="Arial"/>
                  <a:ea typeface="Microsoft YaHei"/>
                  <a:cs typeface="Arial"/>
                </a:rPr>
                <a:t>Star 支持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692688" y="3550920"/>
              <a:ext cx="2139124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00" dirty="0">
                  <a:solidFill>
                    <a:srgbClr val="6B7280"/>
                  </a:solidFill>
                  <a:latin typeface="Arial"/>
                  <a:ea typeface="Microsoft YaHei"/>
                  <a:cs typeface="Arial"/>
                </a:rPr>
                <a:t>github.com/hugohe3/ppt-master</a:t>
              </a:r>
            </a:p>
          </p:txBody>
        </p:sp>
        <p:sp>
          <p:nvSpPr>
            <p:cNvPr id="15" name="Freeform 15"/>
            <p:cNvSpPr/>
            <p:nvPr/>
          </p:nvSpPr>
          <p:spPr>
            <a:xfrm>
              <a:off x="2286000" y="3810000"/>
              <a:ext cx="952500" cy="38100"/>
            </a:xfrm>
            <a:custGeom>
              <a:avLst/>
              <a:gdLst/>
              <a:ahLst/>
              <a:cxnLst/>
              <a:rect l="l" t="t" r="r" b="b"/>
              <a:pathLst>
                <a:path w="952500" h="38100">
                  <a:moveTo>
                    <a:pt x="19050" y="0"/>
                  </a:moveTo>
                  <a:lnTo>
                    <a:pt x="933450" y="0"/>
                  </a:lnTo>
                  <a:cubicBezTo>
                    <a:pt x="943971" y="0"/>
                    <a:pt x="952500" y="8529"/>
                    <a:pt x="952500" y="19050"/>
                  </a:cubicBezTo>
                  <a:lnTo>
                    <a:pt x="952500" y="19050"/>
                  </a:lnTo>
                  <a:cubicBezTo>
                    <a:pt x="952500" y="29571"/>
                    <a:pt x="943971" y="38100"/>
                    <a:pt x="933450" y="38100"/>
                  </a:cubicBezTo>
                  <a:lnTo>
                    <a:pt x="19050" y="38100"/>
                  </a:lnTo>
                  <a:cubicBezTo>
                    <a:pt x="8529" y="38100"/>
                    <a:pt x="0" y="29571"/>
                    <a:pt x="0" y="19050"/>
                  </a:cubicBezTo>
                  <a:lnTo>
                    <a:pt x="0" y="19050"/>
                  </a:lnTo>
                  <a:cubicBezTo>
                    <a:pt x="0" y="8529"/>
                    <a:pt x="8529" y="0"/>
                    <a:pt x="19050" y="0"/>
                  </a:cubicBezTo>
                  <a:close/>
                </a:path>
              </a:pathLst>
            </a:custGeom>
            <a:solidFill>
              <a:srgbClr val="F59E0B"/>
            </a:solidFill>
            <a:ln>
              <a:noFill/>
            </a:ln>
          </p:spPr>
        </p:sp>
        <p:grpSp>
          <p:nvGrpSpPr>
            <p:cNvPr id="21" name="Group 21"/>
            <p:cNvGrpSpPr/>
            <p:nvPr/>
          </p:nvGrpSpPr>
          <p:grpSpPr>
            <a:xfrm>
              <a:off x="4572000" y="2619375"/>
              <a:ext cx="2857500" cy="1428750"/>
              <a:chOff x="4572000" y="2619375"/>
              <a:chExt cx="2857500" cy="142875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4572000" y="2619375"/>
                <a:ext cx="2857500" cy="1428750"/>
              </a:xfrm>
              <a:custGeom>
                <a:avLst/>
                <a:gdLst/>
                <a:ahLst/>
                <a:cxnLst/>
                <a:rect l="l" t="t" r="r" b="b"/>
                <a:pathLst>
                  <a:path w="2857500" h="1428750">
                    <a:moveTo>
                      <a:pt x="152400" y="0"/>
                    </a:moveTo>
                    <a:lnTo>
                      <a:pt x="2705100" y="0"/>
                    </a:lnTo>
                    <a:cubicBezTo>
                      <a:pt x="2789268" y="0"/>
                      <a:pt x="2857500" y="68232"/>
                      <a:pt x="2857500" y="152400"/>
                    </a:cubicBezTo>
                    <a:lnTo>
                      <a:pt x="2857500" y="1276350"/>
                    </a:lnTo>
                    <a:cubicBezTo>
                      <a:pt x="2857500" y="1360518"/>
                      <a:pt x="2789268" y="1428750"/>
                      <a:pt x="2705100" y="1428750"/>
                    </a:cubicBezTo>
                    <a:lnTo>
                      <a:pt x="152400" y="1428750"/>
                    </a:lnTo>
                    <a:cubicBezTo>
                      <a:pt x="68232" y="1428750"/>
                      <a:pt x="0" y="1360518"/>
                      <a:pt x="0" y="1276350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17" name="Freeform 17"/>
              <p:cNvSpPr/>
              <p:nvPr/>
            </p:nvSpPr>
            <p:spPr>
              <a:xfrm>
                <a:off x="5867400" y="2862262"/>
                <a:ext cx="266700" cy="233362"/>
              </a:xfrm>
              <a:custGeom>
                <a:avLst/>
                <a:gdLst/>
                <a:ahLst/>
                <a:cxnLst/>
                <a:rect l="l" t="t" r="r" b="b"/>
                <a:pathLst>
                  <a:path w="266700" h="233362">
                    <a:moveTo>
                      <a:pt x="0" y="0"/>
                    </a:moveTo>
                    <a:lnTo>
                      <a:pt x="266700" y="0"/>
                    </a:lnTo>
                    <a:lnTo>
                      <a:pt x="266700" y="166688"/>
                    </a:lnTo>
                    <a:lnTo>
                      <a:pt x="166688" y="166688"/>
                    </a:lnTo>
                    <a:lnTo>
                      <a:pt x="166688" y="183356"/>
                    </a:lnTo>
                    <a:lnTo>
                      <a:pt x="200025" y="216694"/>
                    </a:lnTo>
                    <a:lnTo>
                      <a:pt x="200025" y="233362"/>
                    </a:lnTo>
                    <a:lnTo>
                      <a:pt x="66675" y="233362"/>
                    </a:lnTo>
                    <a:lnTo>
                      <a:pt x="66675" y="216694"/>
                    </a:lnTo>
                    <a:lnTo>
                      <a:pt x="100012" y="183356"/>
                    </a:lnTo>
                    <a:lnTo>
                      <a:pt x="100012" y="166688"/>
                    </a:lnTo>
                    <a:lnTo>
                      <a:pt x="0" y="166688"/>
                    </a:lnTo>
                    <a:lnTo>
                      <a:pt x="0" y="0"/>
                    </a:lnTo>
                    <a:close/>
                    <a:moveTo>
                      <a:pt x="33338" y="33338"/>
                    </a:moveTo>
                    <a:lnTo>
                      <a:pt x="233362" y="33338"/>
                    </a:lnTo>
                    <a:lnTo>
                      <a:pt x="233362" y="133350"/>
                    </a:lnTo>
                    <a:lnTo>
                      <a:pt x="33338" y="133350"/>
                    </a:lnTo>
                    <a:lnTo>
                      <a:pt x="33338" y="33338"/>
                    </a:lnTo>
                    <a:close/>
                  </a:path>
                </a:pathLst>
              </a:custGeom>
              <a:solidFill>
                <a:srgbClr val="06B6D4"/>
              </a:solidFill>
              <a:ln>
                <a:noFill/>
              </a:ln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5569553" y="3254692"/>
                <a:ext cx="862393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在线示例</a:t>
                </a:r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5088922" y="3550920"/>
                <a:ext cx="1823656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notes.36sjs.com/pages/ppt</a:t>
                </a:r>
              </a:p>
            </p:txBody>
          </p:sp>
          <p:sp>
            <p:nvSpPr>
              <p:cNvPr id="20" name="Freeform 20"/>
              <p:cNvSpPr/>
              <p:nvPr/>
            </p:nvSpPr>
            <p:spPr>
              <a:xfrm>
                <a:off x="5524500" y="3810000"/>
                <a:ext cx="9525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952500" h="38100">
                    <a:moveTo>
                      <a:pt x="19050" y="0"/>
                    </a:moveTo>
                    <a:lnTo>
                      <a:pt x="933450" y="0"/>
                    </a:lnTo>
                    <a:cubicBezTo>
                      <a:pt x="943971" y="0"/>
                      <a:pt x="952500" y="8529"/>
                      <a:pt x="952500" y="19050"/>
                    </a:cubicBezTo>
                    <a:lnTo>
                      <a:pt x="952500" y="19050"/>
                    </a:lnTo>
                    <a:cubicBezTo>
                      <a:pt x="952500" y="29571"/>
                      <a:pt x="943971" y="38100"/>
                      <a:pt x="933450" y="38100"/>
                    </a:cubicBezTo>
                    <a:lnTo>
                      <a:pt x="19050" y="38100"/>
                    </a:lnTo>
                    <a:cubicBezTo>
                      <a:pt x="8529" y="38100"/>
                      <a:pt x="0" y="29571"/>
                      <a:pt x="0" y="19050"/>
                    </a:cubicBezTo>
                    <a:lnTo>
                      <a:pt x="0" y="19050"/>
                    </a:lnTo>
                    <a:cubicBezTo>
                      <a:pt x="0" y="8529"/>
                      <a:pt x="8529" y="0"/>
                      <a:pt x="19050" y="0"/>
                    </a:cubicBezTo>
                    <a:close/>
                  </a:path>
                </a:pathLst>
              </a:custGeom>
              <a:solidFill>
                <a:srgbClr val="06B6D4"/>
              </a:solidFill>
              <a:ln>
                <a:noFill/>
              </a:ln>
            </p:spPr>
          </p:sp>
        </p:grpSp>
        <p:grpSp>
          <p:nvGrpSpPr>
            <p:cNvPr id="27" name="Group 27"/>
            <p:cNvGrpSpPr/>
            <p:nvPr/>
          </p:nvGrpSpPr>
          <p:grpSpPr>
            <a:xfrm>
              <a:off x="7810500" y="2619375"/>
              <a:ext cx="2857500" cy="1428750"/>
              <a:chOff x="7810500" y="2619375"/>
              <a:chExt cx="2857500" cy="142875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7810500" y="2619375"/>
                <a:ext cx="2857500" cy="1428750"/>
              </a:xfrm>
              <a:custGeom>
                <a:avLst/>
                <a:gdLst/>
                <a:ahLst/>
                <a:cxnLst/>
                <a:rect l="l" t="t" r="r" b="b"/>
                <a:pathLst>
                  <a:path w="2857500" h="1428750">
                    <a:moveTo>
                      <a:pt x="152400" y="0"/>
                    </a:moveTo>
                    <a:lnTo>
                      <a:pt x="2705100" y="0"/>
                    </a:lnTo>
                    <a:cubicBezTo>
                      <a:pt x="2789268" y="0"/>
                      <a:pt x="2857500" y="68232"/>
                      <a:pt x="2857500" y="152400"/>
                    </a:cubicBezTo>
                    <a:lnTo>
                      <a:pt x="2857500" y="1276350"/>
                    </a:lnTo>
                    <a:cubicBezTo>
                      <a:pt x="2857500" y="1360518"/>
                      <a:pt x="2789268" y="1428750"/>
                      <a:pt x="2705100" y="1428750"/>
                    </a:cubicBezTo>
                    <a:lnTo>
                      <a:pt x="152400" y="1428750"/>
                    </a:lnTo>
                    <a:cubicBezTo>
                      <a:pt x="68232" y="1428750"/>
                      <a:pt x="0" y="1360518"/>
                      <a:pt x="0" y="1276350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23" name="Freeform 23"/>
              <p:cNvSpPr/>
              <p:nvPr/>
            </p:nvSpPr>
            <p:spPr>
              <a:xfrm>
                <a:off x="9139238" y="2828925"/>
                <a:ext cx="200025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200025" h="266700">
                    <a:moveTo>
                      <a:pt x="50006" y="0"/>
                    </a:moveTo>
                    <a:cubicBezTo>
                      <a:pt x="22389" y="0"/>
                      <a:pt x="0" y="22389"/>
                      <a:pt x="0" y="50006"/>
                    </a:cubicBezTo>
                    <a:lnTo>
                      <a:pt x="0" y="216694"/>
                    </a:lnTo>
                    <a:cubicBezTo>
                      <a:pt x="0" y="244312"/>
                      <a:pt x="22389" y="266700"/>
                      <a:pt x="50006" y="266700"/>
                    </a:cubicBezTo>
                    <a:lnTo>
                      <a:pt x="200025" y="266700"/>
                    </a:lnTo>
                    <a:lnTo>
                      <a:pt x="200025" y="233362"/>
                    </a:lnTo>
                    <a:lnTo>
                      <a:pt x="33338" y="233362"/>
                    </a:lnTo>
                    <a:lnTo>
                      <a:pt x="33338" y="200025"/>
                    </a:lnTo>
                    <a:lnTo>
                      <a:pt x="200025" y="200025"/>
                    </a:lnTo>
                    <a:lnTo>
                      <a:pt x="200025" y="0"/>
                    </a:lnTo>
                    <a:lnTo>
                      <a:pt x="50006" y="0"/>
                    </a:ln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8808053" y="3254692"/>
                <a:ext cx="862393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完善文档</a:t>
                </a:r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8287988" y="3550920"/>
                <a:ext cx="1902523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详细教程 · 设计指南 · 速查手册</a:t>
                </a:r>
              </a:p>
            </p:txBody>
          </p:sp>
          <p:sp>
            <p:nvSpPr>
              <p:cNvPr id="26" name="Freeform 26"/>
              <p:cNvSpPr/>
              <p:nvPr/>
            </p:nvSpPr>
            <p:spPr>
              <a:xfrm>
                <a:off x="8763000" y="3810000"/>
                <a:ext cx="9525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952500" h="38100">
                    <a:moveTo>
                      <a:pt x="19050" y="0"/>
                    </a:moveTo>
                    <a:lnTo>
                      <a:pt x="933450" y="0"/>
                    </a:lnTo>
                    <a:cubicBezTo>
                      <a:pt x="943971" y="0"/>
                      <a:pt x="952500" y="8529"/>
                      <a:pt x="952500" y="19050"/>
                    </a:cubicBezTo>
                    <a:lnTo>
                      <a:pt x="952500" y="19050"/>
                    </a:lnTo>
                    <a:cubicBezTo>
                      <a:pt x="952500" y="29571"/>
                      <a:pt x="943971" y="38100"/>
                      <a:pt x="933450" y="38100"/>
                    </a:cubicBezTo>
                    <a:lnTo>
                      <a:pt x="19050" y="38100"/>
                    </a:lnTo>
                    <a:cubicBezTo>
                      <a:pt x="8529" y="38100"/>
                      <a:pt x="0" y="29571"/>
                      <a:pt x="0" y="19050"/>
                    </a:cubicBezTo>
                    <a:lnTo>
                      <a:pt x="0" y="19050"/>
                    </a:lnTo>
                    <a:cubicBezTo>
                      <a:pt x="0" y="8529"/>
                      <a:pt x="8529" y="0"/>
                      <a:pt x="19050" y="0"/>
                    </a:cubicBez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</p:grpSp>
      </p:grpSp>
      <p:grpSp>
        <p:nvGrpSpPr>
          <p:cNvPr id="39" name="Group 39"/>
          <p:cNvGrpSpPr/>
          <p:nvPr/>
        </p:nvGrpSpPr>
        <p:grpSpPr>
          <a:xfrm>
            <a:off x="2753296" y="4438650"/>
            <a:ext cx="6810185" cy="247650"/>
            <a:chOff x="2753296" y="4438650"/>
            <a:chExt cx="6810185" cy="247650"/>
          </a:xfrm>
        </p:grpSpPr>
        <p:grpSp>
          <p:nvGrpSpPr>
            <p:cNvPr id="31" name="Group 31"/>
            <p:cNvGrpSpPr/>
            <p:nvPr/>
          </p:nvGrpSpPr>
          <p:grpSpPr>
            <a:xfrm>
              <a:off x="3048000" y="4438650"/>
              <a:ext cx="171450" cy="171450"/>
              <a:chOff x="3048000" y="4438650"/>
              <a:chExt cx="171450" cy="17145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3048000" y="4438650"/>
                <a:ext cx="171450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71450">
                    <a:moveTo>
                      <a:pt x="107156" y="171450"/>
                    </a:moveTo>
                    <a:lnTo>
                      <a:pt x="128588" y="150019"/>
                    </a:lnTo>
                    <a:lnTo>
                      <a:pt x="128588" y="107156"/>
                    </a:lnTo>
                    <a:lnTo>
                      <a:pt x="146342" y="89402"/>
                    </a:lnTo>
                    <a:cubicBezTo>
                      <a:pt x="162418" y="73325"/>
                      <a:pt x="171450" y="51521"/>
                      <a:pt x="171450" y="28785"/>
                    </a:cubicBezTo>
                    <a:lnTo>
                      <a:pt x="171450" y="0"/>
                    </a:lnTo>
                    <a:lnTo>
                      <a:pt x="142665" y="0"/>
                    </a:lnTo>
                    <a:cubicBezTo>
                      <a:pt x="119929" y="0"/>
                      <a:pt x="98124" y="9032"/>
                      <a:pt x="82048" y="25108"/>
                    </a:cubicBezTo>
                    <a:lnTo>
                      <a:pt x="64294" y="42862"/>
                    </a:lnTo>
                    <a:lnTo>
                      <a:pt x="21431" y="42862"/>
                    </a:lnTo>
                    <a:lnTo>
                      <a:pt x="0" y="64294"/>
                    </a:lnTo>
                    <a:lnTo>
                      <a:pt x="107156" y="171450"/>
                    </a:lnTo>
                    <a:close/>
                    <a:moveTo>
                      <a:pt x="112514" y="75009"/>
                    </a:moveTo>
                    <a:cubicBezTo>
                      <a:pt x="121391" y="75009"/>
                      <a:pt x="128588" y="67813"/>
                      <a:pt x="128588" y="58936"/>
                    </a:cubicBezTo>
                    <a:cubicBezTo>
                      <a:pt x="128588" y="50059"/>
                      <a:pt x="121391" y="42862"/>
                      <a:pt x="112514" y="42862"/>
                    </a:cubicBezTo>
                    <a:cubicBezTo>
                      <a:pt x="103637" y="42862"/>
                      <a:pt x="96441" y="50059"/>
                      <a:pt x="96441" y="58936"/>
                    </a:cubicBezTo>
                    <a:cubicBezTo>
                      <a:pt x="96441" y="67813"/>
                      <a:pt x="103637" y="75009"/>
                      <a:pt x="112514" y="750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30" name="Freeform 30"/>
              <p:cNvSpPr/>
              <p:nvPr/>
            </p:nvSpPr>
            <p:spPr>
              <a:xfrm>
                <a:off x="3048000" y="4557300"/>
                <a:ext cx="528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52800" h="52800">
                    <a:moveTo>
                      <a:pt x="52800" y="28752"/>
                    </a:moveTo>
                    <a:lnTo>
                      <a:pt x="24048" y="0"/>
                    </a:lnTo>
                    <a:lnTo>
                      <a:pt x="0" y="42085"/>
                    </a:lnTo>
                    <a:lnTo>
                      <a:pt x="10716" y="52800"/>
                    </a:lnTo>
                    <a:lnTo>
                      <a:pt x="52800" y="287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</p:grpSp>
        <p:sp>
          <p:nvSpPr>
            <p:cNvPr id="32" name="TextBox 32"/>
            <p:cNvSpPr txBox="1"/>
            <p:nvPr/>
          </p:nvSpPr>
          <p:spPr>
            <a:xfrm>
              <a:off x="2753296" y="4442460"/>
              <a:ext cx="1160907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FFFFFF"/>
                  </a:solidFill>
                  <a:latin typeface="Arial"/>
                  <a:ea typeface="Microsoft YaHei"/>
                  <a:cs typeface="Arial"/>
                </a:rPr>
                <a:t>四角色 AI 协作</a:t>
              </a:r>
            </a:p>
          </p:txBody>
        </p:sp>
        <p:grpSp>
          <p:nvGrpSpPr>
            <p:cNvPr id="35" name="Group 35"/>
            <p:cNvGrpSpPr/>
            <p:nvPr/>
          </p:nvGrpSpPr>
          <p:grpSpPr>
            <a:xfrm>
              <a:off x="5905500" y="4438650"/>
              <a:ext cx="171450" cy="171450"/>
              <a:chOff x="5905500" y="4438650"/>
              <a:chExt cx="171450" cy="171450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5954680" y="4438650"/>
                <a:ext cx="122270" cy="122270"/>
              </a:xfrm>
              <a:custGeom>
                <a:avLst/>
                <a:gdLst/>
                <a:ahLst/>
                <a:cxnLst/>
                <a:rect l="l" t="t" r="r" b="b"/>
                <a:pathLst>
                  <a:path w="122270" h="122270">
                    <a:moveTo>
                      <a:pt x="52023" y="47625"/>
                    </a:moveTo>
                    <a:lnTo>
                      <a:pt x="83605" y="8149"/>
                    </a:lnTo>
                    <a:cubicBezTo>
                      <a:pt x="87725" y="2998"/>
                      <a:pt x="93962" y="0"/>
                      <a:pt x="100558" y="0"/>
                    </a:cubicBezTo>
                    <a:cubicBezTo>
                      <a:pt x="112550" y="0"/>
                      <a:pt x="122270" y="9721"/>
                      <a:pt x="122270" y="21712"/>
                    </a:cubicBezTo>
                    <a:cubicBezTo>
                      <a:pt x="122270" y="28307"/>
                      <a:pt x="119272" y="34545"/>
                      <a:pt x="114122" y="38666"/>
                    </a:cubicBezTo>
                    <a:lnTo>
                      <a:pt x="74645" y="70247"/>
                    </a:lnTo>
                    <a:lnTo>
                      <a:pt x="82037" y="77639"/>
                    </a:lnTo>
                    <a:cubicBezTo>
                      <a:pt x="87215" y="82816"/>
                      <a:pt x="90123" y="89839"/>
                      <a:pt x="90123" y="97161"/>
                    </a:cubicBezTo>
                    <a:cubicBezTo>
                      <a:pt x="90123" y="103619"/>
                      <a:pt x="87859" y="109874"/>
                      <a:pt x="83724" y="114835"/>
                    </a:cubicBezTo>
                    <a:lnTo>
                      <a:pt x="77528" y="122270"/>
                    </a:lnTo>
                    <a:lnTo>
                      <a:pt x="0" y="44742"/>
                    </a:lnTo>
                    <a:lnTo>
                      <a:pt x="7435" y="38546"/>
                    </a:lnTo>
                    <a:cubicBezTo>
                      <a:pt x="12396" y="34411"/>
                      <a:pt x="18651" y="32147"/>
                      <a:pt x="25109" y="32147"/>
                    </a:cubicBezTo>
                    <a:cubicBezTo>
                      <a:pt x="32431" y="32147"/>
                      <a:pt x="39454" y="35056"/>
                      <a:pt x="44631" y="40233"/>
                    </a:cubicBezTo>
                    <a:lnTo>
                      <a:pt x="52023" y="476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34" name="Freeform 34"/>
              <p:cNvSpPr/>
              <p:nvPr/>
            </p:nvSpPr>
            <p:spPr>
              <a:xfrm>
                <a:off x="5905500" y="4497168"/>
                <a:ext cx="112932" cy="112932"/>
              </a:xfrm>
              <a:custGeom>
                <a:avLst/>
                <a:gdLst/>
                <a:ahLst/>
                <a:cxnLst/>
                <a:rect l="l" t="t" r="r" b="b"/>
                <a:pathLst>
                  <a:path w="112932" h="112932">
                    <a:moveTo>
                      <a:pt x="0" y="27207"/>
                    </a:moveTo>
                    <a:lnTo>
                      <a:pt x="32648" y="0"/>
                    </a:lnTo>
                    <a:lnTo>
                      <a:pt x="112932" y="80283"/>
                    </a:lnTo>
                    <a:lnTo>
                      <a:pt x="85725" y="112932"/>
                    </a:lnTo>
                    <a:lnTo>
                      <a:pt x="0" y="2720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</p:grpSp>
        <p:sp>
          <p:nvSpPr>
            <p:cNvPr id="36" name="TextBox 36"/>
            <p:cNvSpPr txBox="1"/>
            <p:nvPr/>
          </p:nvSpPr>
          <p:spPr>
            <a:xfrm>
              <a:off x="5650230" y="4442460"/>
              <a:ext cx="108204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FFFFFF"/>
                  </a:solidFill>
                  <a:latin typeface="Arial"/>
                  <a:ea typeface="Microsoft YaHei"/>
                  <a:cs typeface="Arial"/>
                </a:rPr>
                <a:t>三重设计风格</a:t>
              </a:r>
            </a:p>
          </p:txBody>
        </p:sp>
        <p:sp>
          <p:nvSpPr>
            <p:cNvPr id="37" name="Freeform 37"/>
            <p:cNvSpPr/>
            <p:nvPr/>
          </p:nvSpPr>
          <p:spPr>
            <a:xfrm>
              <a:off x="8773716" y="4449366"/>
              <a:ext cx="150019" cy="150019"/>
            </a:xfrm>
            <a:custGeom>
              <a:avLst/>
              <a:gdLst/>
              <a:ahLst/>
              <a:cxnLst/>
              <a:rect l="l" t="t" r="r" b="b"/>
              <a:pathLst>
                <a:path w="150019" h="150019">
                  <a:moveTo>
                    <a:pt x="64294" y="0"/>
                  </a:moveTo>
                  <a:lnTo>
                    <a:pt x="0" y="0"/>
                  </a:lnTo>
                  <a:lnTo>
                    <a:pt x="0" y="64294"/>
                  </a:lnTo>
                  <a:lnTo>
                    <a:pt x="64294" y="64294"/>
                  </a:lnTo>
                  <a:lnTo>
                    <a:pt x="64294" y="0"/>
                  </a:lnTo>
                  <a:close/>
                  <a:moveTo>
                    <a:pt x="64294" y="85725"/>
                  </a:moveTo>
                  <a:lnTo>
                    <a:pt x="0" y="85725"/>
                  </a:lnTo>
                  <a:lnTo>
                    <a:pt x="0" y="150019"/>
                  </a:lnTo>
                  <a:lnTo>
                    <a:pt x="64294" y="150019"/>
                  </a:lnTo>
                  <a:lnTo>
                    <a:pt x="64294" y="85725"/>
                  </a:lnTo>
                  <a:close/>
                  <a:moveTo>
                    <a:pt x="85725" y="0"/>
                  </a:moveTo>
                  <a:lnTo>
                    <a:pt x="150019" y="0"/>
                  </a:lnTo>
                  <a:lnTo>
                    <a:pt x="150019" y="64294"/>
                  </a:lnTo>
                  <a:lnTo>
                    <a:pt x="85725" y="64294"/>
                  </a:lnTo>
                  <a:lnTo>
                    <a:pt x="85725" y="0"/>
                  </a:lnTo>
                  <a:close/>
                  <a:moveTo>
                    <a:pt x="150019" y="85725"/>
                  </a:moveTo>
                  <a:lnTo>
                    <a:pt x="85725" y="85725"/>
                  </a:lnTo>
                  <a:lnTo>
                    <a:pt x="85725" y="150019"/>
                  </a:lnTo>
                  <a:lnTo>
                    <a:pt x="150019" y="150019"/>
                  </a:lnTo>
                  <a:lnTo>
                    <a:pt x="150019" y="857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8" name="TextBox 38"/>
            <p:cNvSpPr txBox="1"/>
            <p:nvPr/>
          </p:nvSpPr>
          <p:spPr>
            <a:xfrm>
              <a:off x="8534019" y="4442460"/>
              <a:ext cx="102946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FFFFFF"/>
                  </a:solidFill>
                  <a:latin typeface="Arial"/>
                  <a:ea typeface="Microsoft YaHei"/>
                  <a:cs typeface="Arial"/>
                </a:rPr>
                <a:t>10+ 画布格式</a:t>
              </a: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2779586" y="4772025"/>
            <a:ext cx="6744461" cy="247650"/>
            <a:chOff x="2779586" y="4772025"/>
            <a:chExt cx="6744461" cy="247650"/>
          </a:xfrm>
        </p:grpSpPr>
        <p:grpSp>
          <p:nvGrpSpPr>
            <p:cNvPr id="43" name="Group 43"/>
            <p:cNvGrpSpPr/>
            <p:nvPr/>
          </p:nvGrpSpPr>
          <p:grpSpPr>
            <a:xfrm>
              <a:off x="3048000" y="4782741"/>
              <a:ext cx="171450" cy="150019"/>
              <a:chOff x="3048000" y="4782741"/>
              <a:chExt cx="171450" cy="150019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3176588" y="4782741"/>
                <a:ext cx="42862" cy="150019"/>
              </a:xfrm>
              <a:custGeom>
                <a:avLst/>
                <a:gdLst/>
                <a:ahLst/>
                <a:cxnLst/>
                <a:rect l="l" t="t" r="r" b="b"/>
                <a:pathLst>
                  <a:path w="42862" h="150019">
                    <a:moveTo>
                      <a:pt x="42862" y="0"/>
                    </a:moveTo>
                    <a:lnTo>
                      <a:pt x="0" y="0"/>
                    </a:lnTo>
                    <a:lnTo>
                      <a:pt x="0" y="150019"/>
                    </a:lnTo>
                    <a:lnTo>
                      <a:pt x="42862" y="150019"/>
                    </a:lnTo>
                    <a:lnTo>
                      <a:pt x="42862" y="0"/>
                    </a:lnTo>
                    <a:close/>
                  </a:path>
                </a:pathLst>
              </a:custGeom>
              <a:solidFill>
                <a:srgbClr val="FFFFFF">
                  <a:alpha val="85000"/>
                </a:srgbClr>
              </a:solidFill>
              <a:ln>
                <a:noFill/>
              </a:ln>
            </p:spPr>
          </p:sp>
          <p:sp>
            <p:nvSpPr>
              <p:cNvPr id="41" name="Freeform 41"/>
              <p:cNvSpPr/>
              <p:nvPr/>
            </p:nvSpPr>
            <p:spPr>
              <a:xfrm>
                <a:off x="3112294" y="4825603"/>
                <a:ext cx="42862" cy="107156"/>
              </a:xfrm>
              <a:custGeom>
                <a:avLst/>
                <a:gdLst/>
                <a:ahLst/>
                <a:cxnLst/>
                <a:rect l="l" t="t" r="r" b="b"/>
                <a:pathLst>
                  <a:path w="42862" h="107156">
                    <a:moveTo>
                      <a:pt x="0" y="0"/>
                    </a:moveTo>
                    <a:lnTo>
                      <a:pt x="42862" y="0"/>
                    </a:lnTo>
                    <a:lnTo>
                      <a:pt x="42862" y="107156"/>
                    </a:lnTo>
                    <a:lnTo>
                      <a:pt x="0" y="1071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85000"/>
                </a:srgbClr>
              </a:solidFill>
              <a:ln>
                <a:noFill/>
              </a:ln>
            </p:spPr>
          </p:sp>
          <p:sp>
            <p:nvSpPr>
              <p:cNvPr id="42" name="Freeform 42"/>
              <p:cNvSpPr/>
              <p:nvPr/>
            </p:nvSpPr>
            <p:spPr>
              <a:xfrm>
                <a:off x="3048000" y="4868466"/>
                <a:ext cx="42862" cy="64294"/>
              </a:xfrm>
              <a:custGeom>
                <a:avLst/>
                <a:gdLst/>
                <a:ahLst/>
                <a:cxnLst/>
                <a:rect l="l" t="t" r="r" b="b"/>
                <a:pathLst>
                  <a:path w="42862" h="64294">
                    <a:moveTo>
                      <a:pt x="0" y="0"/>
                    </a:moveTo>
                    <a:lnTo>
                      <a:pt x="42862" y="0"/>
                    </a:lnTo>
                    <a:lnTo>
                      <a:pt x="42862" y="64294"/>
                    </a:lnTo>
                    <a:lnTo>
                      <a:pt x="0" y="642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85000"/>
                </a:srgbClr>
              </a:solidFill>
              <a:ln>
                <a:noFill/>
              </a:ln>
            </p:spPr>
          </p:sp>
        </p:grpSp>
        <p:sp>
          <p:nvSpPr>
            <p:cNvPr id="44" name="TextBox 44"/>
            <p:cNvSpPr txBox="1"/>
            <p:nvPr/>
          </p:nvSpPr>
          <p:spPr>
            <a:xfrm>
              <a:off x="2779586" y="4775835"/>
              <a:ext cx="1108329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FFFFFF">
                      <a:alpha val="85000"/>
                    </a:srgbClr>
                  </a:solidFill>
                  <a:latin typeface="Arial"/>
                  <a:ea typeface="Microsoft YaHei"/>
                  <a:cs typeface="Arial"/>
                </a:rPr>
                <a:t>13 种图表模板</a:t>
              </a:r>
            </a:p>
          </p:txBody>
        </p:sp>
        <p:grpSp>
          <p:nvGrpSpPr>
            <p:cNvPr id="47" name="Group 47"/>
            <p:cNvGrpSpPr/>
            <p:nvPr/>
          </p:nvGrpSpPr>
          <p:grpSpPr>
            <a:xfrm>
              <a:off x="5905500" y="4772025"/>
              <a:ext cx="171450" cy="171450"/>
              <a:chOff x="5905500" y="4772025"/>
              <a:chExt cx="171450" cy="171450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5948362" y="4814888"/>
                <a:ext cx="85725" cy="85725"/>
              </a:xfrm>
              <a:custGeom>
                <a:avLst/>
                <a:gdLst/>
                <a:ahLst/>
                <a:cxnLst/>
                <a:rect l="l" t="t" r="r" b="b"/>
                <a:pathLst>
                  <a:path w="85725" h="85725">
                    <a:moveTo>
                      <a:pt x="42862" y="0"/>
                    </a:moveTo>
                    <a:cubicBezTo>
                      <a:pt x="19190" y="0"/>
                      <a:pt x="0" y="19190"/>
                      <a:pt x="0" y="42862"/>
                    </a:cubicBezTo>
                    <a:cubicBezTo>
                      <a:pt x="0" y="66534"/>
                      <a:pt x="19190" y="85725"/>
                      <a:pt x="42862" y="85725"/>
                    </a:cubicBezTo>
                    <a:cubicBezTo>
                      <a:pt x="66534" y="85725"/>
                      <a:pt x="85725" y="66534"/>
                      <a:pt x="85725" y="42862"/>
                    </a:cubicBezTo>
                    <a:cubicBezTo>
                      <a:pt x="85725" y="19190"/>
                      <a:pt x="66534" y="0"/>
                      <a:pt x="42862" y="0"/>
                    </a:cubicBezTo>
                    <a:close/>
                    <a:moveTo>
                      <a:pt x="21431" y="42862"/>
                    </a:moveTo>
                    <a:cubicBezTo>
                      <a:pt x="21431" y="31026"/>
                      <a:pt x="31026" y="21431"/>
                      <a:pt x="42862" y="21431"/>
                    </a:cubicBezTo>
                    <a:cubicBezTo>
                      <a:pt x="54699" y="21431"/>
                      <a:pt x="64294" y="31026"/>
                      <a:pt x="64294" y="42862"/>
                    </a:cubicBezTo>
                    <a:cubicBezTo>
                      <a:pt x="64294" y="54699"/>
                      <a:pt x="54699" y="64294"/>
                      <a:pt x="42862" y="64294"/>
                    </a:cubicBezTo>
                    <a:cubicBezTo>
                      <a:pt x="31026" y="64294"/>
                      <a:pt x="21431" y="54699"/>
                      <a:pt x="21431" y="42862"/>
                    </a:cubicBezTo>
                    <a:close/>
                  </a:path>
                </a:pathLst>
              </a:custGeom>
              <a:solidFill>
                <a:srgbClr val="FFFFFF">
                  <a:alpha val="85000"/>
                </a:srgbClr>
              </a:solidFill>
              <a:ln>
                <a:noFill/>
              </a:ln>
            </p:spPr>
          </p:sp>
          <p:sp>
            <p:nvSpPr>
              <p:cNvPr id="46" name="Freeform 46"/>
              <p:cNvSpPr/>
              <p:nvPr/>
            </p:nvSpPr>
            <p:spPr>
              <a:xfrm>
                <a:off x="5905500" y="4772025"/>
                <a:ext cx="171450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171450">
                    <a:moveTo>
                      <a:pt x="85725" y="0"/>
                    </a:moveTo>
                    <a:cubicBezTo>
                      <a:pt x="38380" y="0"/>
                      <a:pt x="0" y="38380"/>
                      <a:pt x="0" y="85725"/>
                    </a:cubicBezTo>
                    <a:cubicBezTo>
                      <a:pt x="0" y="133070"/>
                      <a:pt x="38380" y="171450"/>
                      <a:pt x="85725" y="171450"/>
                    </a:cubicBezTo>
                    <a:cubicBezTo>
                      <a:pt x="133070" y="171450"/>
                      <a:pt x="171450" y="133070"/>
                      <a:pt x="171450" y="85725"/>
                    </a:cubicBezTo>
                    <a:cubicBezTo>
                      <a:pt x="171450" y="38380"/>
                      <a:pt x="133070" y="0"/>
                      <a:pt x="85725" y="0"/>
                    </a:cubicBezTo>
                    <a:close/>
                    <a:moveTo>
                      <a:pt x="21431" y="85725"/>
                    </a:moveTo>
                    <a:cubicBezTo>
                      <a:pt x="21431" y="50217"/>
                      <a:pt x="50217" y="21431"/>
                      <a:pt x="85725" y="21431"/>
                    </a:cubicBezTo>
                    <a:cubicBezTo>
                      <a:pt x="121233" y="21431"/>
                      <a:pt x="150019" y="50217"/>
                      <a:pt x="150019" y="85725"/>
                    </a:cubicBezTo>
                    <a:cubicBezTo>
                      <a:pt x="150019" y="121233"/>
                      <a:pt x="121233" y="150019"/>
                      <a:pt x="85725" y="150019"/>
                    </a:cubicBezTo>
                    <a:cubicBezTo>
                      <a:pt x="50217" y="150019"/>
                      <a:pt x="21431" y="121233"/>
                      <a:pt x="21431" y="85725"/>
                    </a:cubicBezTo>
                    <a:close/>
                  </a:path>
                </a:pathLst>
              </a:custGeom>
              <a:solidFill>
                <a:srgbClr val="FFFFFF">
                  <a:alpha val="85000"/>
                </a:srgbClr>
              </a:solidFill>
              <a:ln>
                <a:noFill/>
              </a:ln>
            </p:spPr>
          </p:sp>
        </p:grpSp>
        <p:sp>
          <p:nvSpPr>
            <p:cNvPr id="48" name="TextBox 48"/>
            <p:cNvSpPr txBox="1"/>
            <p:nvPr/>
          </p:nvSpPr>
          <p:spPr>
            <a:xfrm>
              <a:off x="5606415" y="4775835"/>
              <a:ext cx="1169670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FFFFFF">
                      <a:alpha val="85000"/>
                    </a:srgbClr>
                  </a:solidFill>
                  <a:latin typeface="Arial"/>
                  <a:ea typeface="Microsoft YaHei"/>
                  <a:cs typeface="Arial"/>
                </a:rPr>
                <a:t>640+ 矢量图标</a:t>
              </a:r>
            </a:p>
          </p:txBody>
        </p:sp>
        <p:sp>
          <p:nvSpPr>
            <p:cNvPr id="49" name="Freeform 49"/>
            <p:cNvSpPr/>
            <p:nvPr/>
          </p:nvSpPr>
          <p:spPr>
            <a:xfrm>
              <a:off x="8773716" y="4782741"/>
              <a:ext cx="150019" cy="150019"/>
            </a:xfrm>
            <a:custGeom>
              <a:avLst/>
              <a:gdLst/>
              <a:ahLst/>
              <a:cxnLst/>
              <a:rect l="l" t="t" r="r" b="b"/>
              <a:pathLst>
                <a:path w="150019" h="150019">
                  <a:moveTo>
                    <a:pt x="0" y="21431"/>
                  </a:moveTo>
                  <a:cubicBezTo>
                    <a:pt x="0" y="29364"/>
                    <a:pt x="4310" y="36290"/>
                    <a:pt x="10716" y="39995"/>
                  </a:cubicBezTo>
                  <a:lnTo>
                    <a:pt x="10716" y="110023"/>
                  </a:lnTo>
                  <a:cubicBezTo>
                    <a:pt x="4310" y="113728"/>
                    <a:pt x="0" y="120655"/>
                    <a:pt x="0" y="128588"/>
                  </a:cubicBezTo>
                  <a:cubicBezTo>
                    <a:pt x="0" y="140424"/>
                    <a:pt x="9595" y="150019"/>
                    <a:pt x="21431" y="150019"/>
                  </a:cubicBezTo>
                  <a:cubicBezTo>
                    <a:pt x="29364" y="150019"/>
                    <a:pt x="36290" y="145709"/>
                    <a:pt x="39995" y="139303"/>
                  </a:cubicBezTo>
                  <a:lnTo>
                    <a:pt x="110024" y="139303"/>
                  </a:lnTo>
                  <a:cubicBezTo>
                    <a:pt x="113729" y="145709"/>
                    <a:pt x="120655" y="150019"/>
                    <a:pt x="128588" y="150019"/>
                  </a:cubicBezTo>
                  <a:cubicBezTo>
                    <a:pt x="140424" y="150019"/>
                    <a:pt x="150019" y="140424"/>
                    <a:pt x="150019" y="128588"/>
                  </a:cubicBezTo>
                  <a:cubicBezTo>
                    <a:pt x="150019" y="120655"/>
                    <a:pt x="145709" y="113729"/>
                    <a:pt x="139303" y="110024"/>
                  </a:cubicBezTo>
                  <a:lnTo>
                    <a:pt x="139303" y="39995"/>
                  </a:lnTo>
                  <a:cubicBezTo>
                    <a:pt x="145709" y="36290"/>
                    <a:pt x="150019" y="29364"/>
                    <a:pt x="150019" y="21431"/>
                  </a:cubicBezTo>
                  <a:cubicBezTo>
                    <a:pt x="150019" y="9595"/>
                    <a:pt x="140424" y="0"/>
                    <a:pt x="128588" y="0"/>
                  </a:cubicBezTo>
                  <a:cubicBezTo>
                    <a:pt x="120655" y="0"/>
                    <a:pt x="113729" y="4310"/>
                    <a:pt x="110024" y="10716"/>
                  </a:cubicBezTo>
                  <a:lnTo>
                    <a:pt x="39995" y="10716"/>
                  </a:lnTo>
                  <a:cubicBezTo>
                    <a:pt x="36290" y="4310"/>
                    <a:pt x="29364" y="0"/>
                    <a:pt x="21431" y="0"/>
                  </a:cubicBezTo>
                  <a:cubicBezTo>
                    <a:pt x="9595" y="0"/>
                    <a:pt x="0" y="9595"/>
                    <a:pt x="0" y="21431"/>
                  </a:cubicBezTo>
                  <a:close/>
                  <a:moveTo>
                    <a:pt x="39995" y="117872"/>
                  </a:moveTo>
                  <a:lnTo>
                    <a:pt x="110024" y="117872"/>
                  </a:lnTo>
                  <a:cubicBezTo>
                    <a:pt x="111905" y="114619"/>
                    <a:pt x="114619" y="111905"/>
                    <a:pt x="117872" y="110024"/>
                  </a:cubicBezTo>
                  <a:lnTo>
                    <a:pt x="117872" y="39995"/>
                  </a:lnTo>
                  <a:cubicBezTo>
                    <a:pt x="114619" y="38113"/>
                    <a:pt x="111905" y="35400"/>
                    <a:pt x="110024" y="32147"/>
                  </a:cubicBezTo>
                  <a:lnTo>
                    <a:pt x="39995" y="32147"/>
                  </a:lnTo>
                  <a:cubicBezTo>
                    <a:pt x="38113" y="35400"/>
                    <a:pt x="35400" y="38113"/>
                    <a:pt x="32147" y="39995"/>
                  </a:cubicBezTo>
                  <a:lnTo>
                    <a:pt x="32147" y="110024"/>
                  </a:lnTo>
                  <a:cubicBezTo>
                    <a:pt x="35401" y="111905"/>
                    <a:pt x="38113" y="114619"/>
                    <a:pt x="39995" y="117872"/>
                  </a:cubicBezTo>
                  <a:close/>
                </a:path>
              </a:pathLst>
            </a:custGeom>
            <a:solidFill>
              <a:srgbClr val="FFFFFF">
                <a:alpha val="85000"/>
              </a:srgbClr>
            </a:solidFill>
            <a:ln>
              <a:noFill/>
            </a:ln>
          </p:spPr>
        </p:sp>
        <p:sp>
          <p:nvSpPr>
            <p:cNvPr id="50" name="TextBox 50"/>
            <p:cNvSpPr txBox="1"/>
            <p:nvPr/>
          </p:nvSpPr>
          <p:spPr>
            <a:xfrm>
              <a:off x="8573452" y="4775835"/>
              <a:ext cx="950595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FFFFFF">
                      <a:alpha val="85000"/>
                    </a:srgbClr>
                  </a:solidFill>
                  <a:latin typeface="Arial"/>
                  <a:ea typeface="Microsoft YaHei"/>
                  <a:cs typeface="Arial"/>
                </a:rPr>
                <a:t>纯 SVG 输出</a:t>
              </a:r>
            </a:p>
          </p:txBody>
        </p:sp>
      </p:grpSp>
      <p:sp>
        <p:nvSpPr>
          <p:cNvPr id="52" name="TextBox 52"/>
          <p:cNvSpPr txBox="1"/>
          <p:nvPr/>
        </p:nvSpPr>
        <p:spPr>
          <a:xfrm>
            <a:off x="4496157" y="5498306"/>
            <a:ext cx="3199686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125" dirty="0">
                <a:solidFill>
                  <a:srgbClr val="FFFFFF">
                    <a:alpha val="80000"/>
                  </a:srgbClr>
                </a:solidFill>
                <a:latin typeface="Arial"/>
                <a:ea typeface="Microsoft YaHei"/>
                <a:cs typeface="Arial"/>
              </a:rPr>
              <a:t>MIT License · Made with Love by Hugo He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4449592" y="5781199"/>
            <a:ext cx="3292816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75" dirty="0">
                <a:solidFill>
                  <a:srgbClr val="FFFFFF">
                    <a:alpha val="60000"/>
                  </a:srgbClr>
                </a:solidFill>
                <a:latin typeface="Arial"/>
                <a:ea typeface="Microsoft YaHei"/>
                <a:cs typeface="Arial"/>
              </a:rPr>
              <a:t>github.com/hugohe3 · Star · Fork · Contribute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5913822" y="6530816"/>
            <a:ext cx="364355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dirty="0">
                <a:solidFill>
                  <a:srgbClr val="FFFFFF">
                    <a:alpha val="40000"/>
                  </a:srgbClr>
                </a:solidFill>
                <a:latin typeface="Arial"/>
                <a:ea typeface="Microsoft YaHei"/>
                <a:cs typeface="Arial"/>
              </a:rPr>
              <a:t>10 / 10</a:t>
            </a:r>
          </a:p>
        </p:txBody>
      </p:sp>
      <p:sp>
        <p:nvSpPr>
          <p:cNvPr id="55" name="Polygon 55"/>
          <p:cNvSpPr/>
          <p:nvPr/>
        </p:nvSpPr>
        <p:spPr>
          <a:xfrm>
            <a:off x="0" y="6286500"/>
            <a:ext cx="571500" cy="571500"/>
          </a:xfrm>
          <a:custGeom>
            <a:avLst/>
            <a:gdLst/>
            <a:ahLst/>
            <a:cxnLst/>
            <a:rect l="l" t="t" r="r" b="b"/>
            <a:pathLst>
              <a:path w="571500" h="571500">
                <a:moveTo>
                  <a:pt x="0" y="571500"/>
                </a:moveTo>
                <a:lnTo>
                  <a:pt x="0" y="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</p:sp>
      <p:sp>
        <p:nvSpPr>
          <p:cNvPr id="56" name="Polygon 56"/>
          <p:cNvSpPr/>
          <p:nvPr/>
        </p:nvSpPr>
        <p:spPr>
          <a:xfrm>
            <a:off x="11620500" y="6286500"/>
            <a:ext cx="571500" cy="571500"/>
          </a:xfrm>
          <a:custGeom>
            <a:avLst/>
            <a:gdLst/>
            <a:ahLst/>
            <a:cxnLst/>
            <a:rect l="l" t="t" r="r" b="b"/>
            <a:pathLst>
              <a:path w="571500" h="571500">
                <a:moveTo>
                  <a:pt x="571500" y="571500"/>
                </a:moveTo>
                <a:lnTo>
                  <a:pt x="57150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</p:sp>
      <p:sp>
        <p:nvSpPr>
          <p:cNvPr id="57" name="Polygon 57"/>
          <p:cNvSpPr/>
          <p:nvPr/>
        </p:nvSpPr>
        <p:spPr>
          <a:xfrm>
            <a:off x="0" y="0"/>
            <a:ext cx="571500" cy="571500"/>
          </a:xfrm>
          <a:custGeom>
            <a:avLst/>
            <a:gdLst/>
            <a:ahLst/>
            <a:cxnLst/>
            <a:rect l="l" t="t" r="r" b="b"/>
            <a:pathLst>
              <a:path w="571500" h="571500">
                <a:moveTo>
                  <a:pt x="0" y="0"/>
                </a:moveTo>
                <a:lnTo>
                  <a:pt x="0" y="571500"/>
                </a:lnTo>
                <a:lnTo>
                  <a:pt x="571500" y="0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>
            <a:noFill/>
          </a:ln>
        </p:spPr>
      </p:sp>
      <p:sp>
        <p:nvSpPr>
          <p:cNvPr id="58" name="Polygon 58"/>
          <p:cNvSpPr/>
          <p:nvPr/>
        </p:nvSpPr>
        <p:spPr>
          <a:xfrm>
            <a:off x="11620500" y="0"/>
            <a:ext cx="571500" cy="571500"/>
          </a:xfrm>
          <a:custGeom>
            <a:avLst/>
            <a:gdLst/>
            <a:ahLst/>
            <a:cxnLst/>
            <a:rect l="l" t="t" r="r" b="b"/>
            <a:pathLst>
              <a:path w="571500" h="571500">
                <a:moveTo>
                  <a:pt x="571500" y="0"/>
                </a:moveTo>
                <a:lnTo>
                  <a:pt x="571500" y="5715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000"/>
            </a:srgbClr>
          </a:solidFill>
          <a:ln>
            <a:noFill/>
          </a:ln>
        </p:spPr>
      </p:sp>
    </p:spTree>
  </p:cSld>
  <p:clrMapOvr>
    <a:masterClrMapping/>
  </p:clrMapOvr>
  <p:transition dur="4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BFC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38100"/>
          </a:xfrm>
          <a:prstGeom prst="rect">
            <a:avLst/>
          </a:prstGeom>
          <a:gradFill>
            <a:gsLst>
              <a:gs pos="0">
                <a:srgbClr val="6366F1"/>
              </a:gs>
              <a:gs pos="100000">
                <a:srgbClr val="06B6D4"/>
              </a:gs>
            </a:gsLst>
            <a:lin ang="270000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542925" y="347662"/>
            <a:ext cx="4974015" cy="457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250" b="1" dirty="0">
                <a:solidFill>
                  <a:srgbClr val="1F2937"/>
                </a:solidFill>
                <a:latin typeface="Arial"/>
                <a:ea typeface="Microsoft YaHei"/>
                <a:cs typeface="Arial"/>
              </a:rPr>
              <a:t>传统 PPT 制作：效率瓶颈与挑战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57212" y="783431"/>
            <a:ext cx="5154930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125" dirty="0">
                <a:solidFill>
                  <a:srgbClr val="6B7280"/>
                </a:solidFill>
                <a:latin typeface="Arial"/>
                <a:ea typeface="Microsoft YaHei"/>
                <a:cs typeface="Arial"/>
              </a:rPr>
              <a:t>平均每份演示文稿耗时 4-8 小时，80% 时间用于格式调整而非内容创作</a:t>
            </a:r>
          </a:p>
        </p:txBody>
      </p:sp>
      <p:sp>
        <p:nvSpPr>
          <p:cNvPr id="6" name="Rectangle 6"/>
          <p:cNvSpPr/>
          <p:nvPr/>
        </p:nvSpPr>
        <p:spPr>
          <a:xfrm>
            <a:off x="571500" y="1095375"/>
            <a:ext cx="110490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</p:sp>
      <p:grpSp>
        <p:nvGrpSpPr>
          <p:cNvPr id="47" name="Group 47"/>
          <p:cNvGrpSpPr/>
          <p:nvPr/>
        </p:nvGrpSpPr>
        <p:grpSpPr>
          <a:xfrm>
            <a:off x="571500" y="1381125"/>
            <a:ext cx="10810875" cy="2095500"/>
            <a:chOff x="571500" y="1381125"/>
            <a:chExt cx="10810875" cy="2095500"/>
          </a:xfrm>
        </p:grpSpPr>
        <p:sp>
          <p:nvSpPr>
            <p:cNvPr id="7" name="Freeform 7"/>
            <p:cNvSpPr/>
            <p:nvPr/>
          </p:nvSpPr>
          <p:spPr>
            <a:xfrm>
              <a:off x="571500" y="1381125"/>
              <a:ext cx="2524125" cy="2095500"/>
            </a:xfrm>
            <a:custGeom>
              <a:avLst/>
              <a:gdLst/>
              <a:ahLst/>
              <a:cxnLst/>
              <a:rect l="l" t="t" r="r" b="b"/>
              <a:pathLst>
                <a:path w="2524125" h="2095500">
                  <a:moveTo>
                    <a:pt x="152400" y="0"/>
                  </a:moveTo>
                  <a:lnTo>
                    <a:pt x="2371725" y="0"/>
                  </a:lnTo>
                  <a:cubicBezTo>
                    <a:pt x="2455893" y="0"/>
                    <a:pt x="2524125" y="68232"/>
                    <a:pt x="2524125" y="152400"/>
                  </a:cubicBezTo>
                  <a:lnTo>
                    <a:pt x="2524125" y="1943100"/>
                  </a:lnTo>
                  <a:cubicBezTo>
                    <a:pt x="2524125" y="2027268"/>
                    <a:pt x="2455893" y="2095500"/>
                    <a:pt x="2371725" y="2095500"/>
                  </a:cubicBezTo>
                  <a:lnTo>
                    <a:pt x="152400" y="2095500"/>
                  </a:lnTo>
                  <a:cubicBezTo>
                    <a:pt x="68232" y="2095500"/>
                    <a:pt x="0" y="2027268"/>
                    <a:pt x="0" y="19431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90500" dist="47625" dir="10799312" algn="tl" rotWithShape="0">
                <a:srgbClr val="EF4444">
                  <a:alpha val="15000"/>
                </a:srgbClr>
              </a:outerShdw>
            </a:effectLst>
          </p:spPr>
        </p:sp>
        <p:sp>
          <p:nvSpPr>
            <p:cNvPr id="8" name="Freeform 8"/>
            <p:cNvSpPr/>
            <p:nvPr/>
          </p:nvSpPr>
          <p:spPr>
            <a:xfrm>
              <a:off x="571500" y="1381125"/>
              <a:ext cx="2524125" cy="57150"/>
            </a:xfrm>
            <a:custGeom>
              <a:avLst/>
              <a:gdLst/>
              <a:ahLst/>
              <a:cxnLst/>
              <a:rect l="l" t="t" r="r" b="b"/>
              <a:pathLst>
                <a:path w="2524125" h="57150">
                  <a:moveTo>
                    <a:pt x="28575" y="0"/>
                  </a:moveTo>
                  <a:lnTo>
                    <a:pt x="2495550" y="0"/>
                  </a:lnTo>
                  <a:cubicBezTo>
                    <a:pt x="2511332" y="0"/>
                    <a:pt x="2524125" y="12793"/>
                    <a:pt x="2524125" y="28575"/>
                  </a:cubicBezTo>
                  <a:lnTo>
                    <a:pt x="2524125" y="28575"/>
                  </a:lnTo>
                  <a:cubicBezTo>
                    <a:pt x="2524125" y="44357"/>
                    <a:pt x="2511332" y="57150"/>
                    <a:pt x="2495550" y="57150"/>
                  </a:cubicBezTo>
                  <a:lnTo>
                    <a:pt x="28575" y="57150"/>
                  </a:lnTo>
                  <a:cubicBezTo>
                    <a:pt x="12793" y="57150"/>
                    <a:pt x="0" y="44357"/>
                    <a:pt x="0" y="28575"/>
                  </a:cubicBezTo>
                  <a:lnTo>
                    <a:pt x="0" y="28575"/>
                  </a:lnTo>
                  <a:cubicBezTo>
                    <a:pt x="0" y="12793"/>
                    <a:pt x="12793" y="0"/>
                    <a:pt x="28575" y="0"/>
                  </a:cubicBezTo>
                  <a:close/>
                </a:path>
              </a:pathLst>
            </a:custGeom>
            <a:solidFill>
              <a:srgbClr val="EF4444"/>
            </a:solidFill>
            <a:ln>
              <a:noFill/>
            </a:ln>
          </p:spPr>
        </p:sp>
        <p:sp>
          <p:nvSpPr>
            <p:cNvPr id="9" name="Freeform 9"/>
            <p:cNvSpPr/>
            <p:nvPr/>
          </p:nvSpPr>
          <p:spPr>
            <a:xfrm>
              <a:off x="1600200" y="1666875"/>
              <a:ext cx="457200" cy="457200"/>
            </a:xfrm>
            <a:custGeom>
              <a:avLst/>
              <a:gdLst/>
              <a:ahLst/>
              <a:cxnLst/>
              <a:rect l="l" t="t" r="r" b="b"/>
              <a:pathLst>
                <a:path w="457200" h="457200">
                  <a:moveTo>
                    <a:pt x="228600" y="457200"/>
                  </a:moveTo>
                  <a:cubicBezTo>
                    <a:pt x="354853" y="457200"/>
                    <a:pt x="457200" y="354853"/>
                    <a:pt x="457200" y="228600"/>
                  </a:cubicBezTo>
                  <a:cubicBezTo>
                    <a:pt x="457200" y="102348"/>
                    <a:pt x="354853" y="0"/>
                    <a:pt x="228600" y="0"/>
                  </a:cubicBezTo>
                  <a:cubicBezTo>
                    <a:pt x="102348" y="0"/>
                    <a:pt x="0" y="102348"/>
                    <a:pt x="0" y="228600"/>
                  </a:cubicBezTo>
                  <a:cubicBezTo>
                    <a:pt x="0" y="354853"/>
                    <a:pt x="102348" y="457200"/>
                    <a:pt x="228600" y="457200"/>
                  </a:cubicBezTo>
                  <a:close/>
                  <a:moveTo>
                    <a:pt x="200025" y="85725"/>
                  </a:moveTo>
                  <a:lnTo>
                    <a:pt x="200025" y="240436"/>
                  </a:lnTo>
                  <a:lnTo>
                    <a:pt x="294120" y="334530"/>
                  </a:lnTo>
                  <a:lnTo>
                    <a:pt x="334530" y="294120"/>
                  </a:lnTo>
                  <a:lnTo>
                    <a:pt x="257175" y="216764"/>
                  </a:lnTo>
                  <a:lnTo>
                    <a:pt x="257175" y="85725"/>
                  </a:lnTo>
                  <a:lnTo>
                    <a:pt x="200025" y="85725"/>
                  </a:lnTo>
                  <a:close/>
                </a:path>
              </a:pathLst>
            </a:custGeom>
            <a:solidFill>
              <a:srgbClr val="EF4444"/>
            </a:solidFill>
            <a:ln>
              <a:noFill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1445514" y="2251710"/>
              <a:ext cx="76657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b="1" dirty="0">
                  <a:solidFill>
                    <a:srgbClr val="1F2937"/>
                  </a:solidFill>
                  <a:latin typeface="Arial"/>
                  <a:ea typeface="Microsoft YaHei"/>
                  <a:cs typeface="Arial"/>
                </a:rPr>
                <a:t>耗时耗力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257429" y="2469832"/>
              <a:ext cx="1142743" cy="6400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3150" b="1" dirty="0">
                  <a:solidFill>
                    <a:srgbClr val="EF4444"/>
                  </a:solidFill>
                  <a:latin typeface="Arial"/>
                  <a:ea typeface="Microsoft YaHei"/>
                  <a:cs typeface="Arial"/>
                </a:rPr>
                <a:t>4-8h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389221" y="2942749"/>
              <a:ext cx="879157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75" dirty="0">
                  <a:solidFill>
                    <a:srgbClr val="6B7280"/>
                  </a:solidFill>
                  <a:latin typeface="Arial"/>
                  <a:ea typeface="Microsoft YaHei"/>
                  <a:cs typeface="Arial"/>
                </a:rPr>
                <a:t>平均制作时间</a:t>
              </a: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1333500" y="3190875"/>
              <a:ext cx="1000125" cy="9525"/>
            </a:xfrm>
            <a:prstGeom prst="rect">
              <a:avLst/>
            </a:prstGeom>
            <a:solidFill>
              <a:srgbClr val="E5E7EB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1276112" y="3292316"/>
              <a:ext cx="1105376" cy="167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825" dirty="0">
                  <a:solidFill>
                    <a:srgbClr val="9CA3AF"/>
                  </a:solidFill>
                  <a:latin typeface="Arial"/>
                  <a:ea typeface="Microsoft YaHei"/>
                  <a:cs typeface="Arial"/>
                </a:rPr>
                <a:t>效率低下，拖累进度</a:t>
              </a:r>
            </a:p>
          </p:txBody>
        </p:sp>
        <p:grpSp>
          <p:nvGrpSpPr>
            <p:cNvPr id="23" name="Group 23"/>
            <p:cNvGrpSpPr/>
            <p:nvPr/>
          </p:nvGrpSpPr>
          <p:grpSpPr>
            <a:xfrm>
              <a:off x="3333750" y="1381125"/>
              <a:ext cx="2524125" cy="2095500"/>
              <a:chOff x="3333750" y="1381125"/>
              <a:chExt cx="2524125" cy="209550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3333750" y="1381125"/>
                <a:ext cx="2524125" cy="2095500"/>
              </a:xfrm>
              <a:custGeom>
                <a:avLst/>
                <a:gdLst/>
                <a:ahLst/>
                <a:cxnLst/>
                <a:rect l="l" t="t" r="r" b="b"/>
                <a:pathLst>
                  <a:path w="2524125" h="2095500">
                    <a:moveTo>
                      <a:pt x="152400" y="0"/>
                    </a:moveTo>
                    <a:lnTo>
                      <a:pt x="2371725" y="0"/>
                    </a:lnTo>
                    <a:cubicBezTo>
                      <a:pt x="2455893" y="0"/>
                      <a:pt x="2524125" y="68232"/>
                      <a:pt x="2524125" y="152400"/>
                    </a:cubicBezTo>
                    <a:lnTo>
                      <a:pt x="2524125" y="1943100"/>
                    </a:lnTo>
                    <a:cubicBezTo>
                      <a:pt x="2524125" y="2027268"/>
                      <a:pt x="2455893" y="2095500"/>
                      <a:pt x="2371725" y="2095500"/>
                    </a:cubicBezTo>
                    <a:lnTo>
                      <a:pt x="152400" y="2095500"/>
                    </a:lnTo>
                    <a:cubicBezTo>
                      <a:pt x="68232" y="2095500"/>
                      <a:pt x="0" y="2027268"/>
                      <a:pt x="0" y="1943100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90500" dist="47625" dir="10799312" algn="tl" rotWithShape="0">
                  <a:srgbClr val="EF4444">
                    <a:alpha val="15000"/>
                  </a:srgbClr>
                </a:outerShdw>
              </a:effectLst>
            </p:spPr>
          </p:sp>
          <p:sp>
            <p:nvSpPr>
              <p:cNvPr id="16" name="Freeform 16"/>
              <p:cNvSpPr/>
              <p:nvPr/>
            </p:nvSpPr>
            <p:spPr>
              <a:xfrm>
                <a:off x="3333750" y="1381125"/>
                <a:ext cx="2524125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2524125" h="57150">
                    <a:moveTo>
                      <a:pt x="28575" y="0"/>
                    </a:moveTo>
                    <a:lnTo>
                      <a:pt x="2495550" y="0"/>
                    </a:lnTo>
                    <a:cubicBezTo>
                      <a:pt x="2511332" y="0"/>
                      <a:pt x="2524125" y="12793"/>
                      <a:pt x="2524125" y="28575"/>
                    </a:cubicBezTo>
                    <a:lnTo>
                      <a:pt x="2524125" y="28575"/>
                    </a:lnTo>
                    <a:cubicBezTo>
                      <a:pt x="2524125" y="44357"/>
                      <a:pt x="2511332" y="57150"/>
                      <a:pt x="2495550" y="57150"/>
                    </a:cubicBezTo>
                    <a:lnTo>
                      <a:pt x="28575" y="57150"/>
                    </a:lnTo>
                    <a:cubicBezTo>
                      <a:pt x="12793" y="57150"/>
                      <a:pt x="0" y="44357"/>
                      <a:pt x="0" y="28575"/>
                    </a:cubicBezTo>
                    <a:lnTo>
                      <a:pt x="0" y="28575"/>
                    </a:lnTo>
                    <a:cubicBezTo>
                      <a:pt x="0" y="12793"/>
                      <a:pt x="12793" y="0"/>
                      <a:pt x="28575" y="0"/>
                    </a:cubicBezTo>
                    <a:close/>
                  </a:path>
                </a:pathLst>
              </a:custGeom>
              <a:solidFill>
                <a:srgbClr val="EF4444"/>
              </a:solidFill>
              <a:ln>
                <a:noFill/>
              </a:ln>
            </p:spPr>
          </p:sp>
          <p:sp>
            <p:nvSpPr>
              <p:cNvPr id="17" name="Freeform 17"/>
              <p:cNvSpPr/>
              <p:nvPr/>
            </p:nvSpPr>
            <p:spPr>
              <a:xfrm>
                <a:off x="4362450" y="1666875"/>
                <a:ext cx="457200" cy="457200"/>
              </a:xfrm>
              <a:custGeom>
                <a:avLst/>
                <a:gdLst/>
                <a:ahLst/>
                <a:cxnLst/>
                <a:rect l="l" t="t" r="r" b="b"/>
                <a:pathLst>
                  <a:path w="457200" h="457200">
                    <a:moveTo>
                      <a:pt x="457200" y="228600"/>
                    </a:moveTo>
                    <a:cubicBezTo>
                      <a:pt x="457200" y="238277"/>
                      <a:pt x="456600" y="247814"/>
                      <a:pt x="455431" y="257175"/>
                    </a:cubicBezTo>
                    <a:lnTo>
                      <a:pt x="228600" y="257175"/>
                    </a:lnTo>
                    <a:lnTo>
                      <a:pt x="228600" y="314325"/>
                    </a:lnTo>
                    <a:lnTo>
                      <a:pt x="314325" y="400050"/>
                    </a:lnTo>
                    <a:lnTo>
                      <a:pt x="314325" y="440584"/>
                    </a:lnTo>
                    <a:cubicBezTo>
                      <a:pt x="287853" y="451299"/>
                      <a:pt x="258915" y="457200"/>
                      <a:pt x="228600" y="457200"/>
                    </a:cubicBezTo>
                    <a:cubicBezTo>
                      <a:pt x="102348" y="457200"/>
                      <a:pt x="0" y="354853"/>
                      <a:pt x="0" y="228600"/>
                    </a:cubicBezTo>
                    <a:cubicBezTo>
                      <a:pt x="0" y="102348"/>
                      <a:pt x="102348" y="0"/>
                      <a:pt x="228600" y="0"/>
                    </a:cubicBezTo>
                    <a:cubicBezTo>
                      <a:pt x="354853" y="0"/>
                      <a:pt x="457200" y="102348"/>
                      <a:pt x="457200" y="228600"/>
                    </a:cubicBezTo>
                    <a:close/>
                    <a:moveTo>
                      <a:pt x="85725" y="257175"/>
                    </a:moveTo>
                    <a:cubicBezTo>
                      <a:pt x="101506" y="257175"/>
                      <a:pt x="114300" y="244382"/>
                      <a:pt x="114300" y="228600"/>
                    </a:cubicBezTo>
                    <a:cubicBezTo>
                      <a:pt x="114300" y="212819"/>
                      <a:pt x="101506" y="200025"/>
                      <a:pt x="85725" y="200025"/>
                    </a:cubicBezTo>
                    <a:cubicBezTo>
                      <a:pt x="69944" y="200025"/>
                      <a:pt x="57150" y="212819"/>
                      <a:pt x="57150" y="228600"/>
                    </a:cubicBezTo>
                    <a:cubicBezTo>
                      <a:pt x="57150" y="244382"/>
                      <a:pt x="69944" y="257175"/>
                      <a:pt x="85725" y="257175"/>
                    </a:cubicBezTo>
                    <a:close/>
                    <a:moveTo>
                      <a:pt x="257175" y="85725"/>
                    </a:moveTo>
                    <a:cubicBezTo>
                      <a:pt x="257175" y="101506"/>
                      <a:pt x="244382" y="114300"/>
                      <a:pt x="228600" y="114300"/>
                    </a:cubicBezTo>
                    <a:cubicBezTo>
                      <a:pt x="212819" y="114300"/>
                      <a:pt x="200025" y="101506"/>
                      <a:pt x="200025" y="85725"/>
                    </a:cubicBezTo>
                    <a:cubicBezTo>
                      <a:pt x="200025" y="69944"/>
                      <a:pt x="212819" y="57150"/>
                      <a:pt x="228600" y="57150"/>
                    </a:cubicBezTo>
                    <a:cubicBezTo>
                      <a:pt x="244382" y="57150"/>
                      <a:pt x="257175" y="69944"/>
                      <a:pt x="257175" y="85725"/>
                    </a:cubicBezTo>
                    <a:close/>
                    <a:moveTo>
                      <a:pt x="147772" y="147778"/>
                    </a:moveTo>
                    <a:cubicBezTo>
                      <a:pt x="158931" y="136619"/>
                      <a:pt x="158931" y="118526"/>
                      <a:pt x="147772" y="107367"/>
                    </a:cubicBezTo>
                    <a:cubicBezTo>
                      <a:pt x="136613" y="96208"/>
                      <a:pt x="118520" y="96208"/>
                      <a:pt x="107361" y="107367"/>
                    </a:cubicBezTo>
                    <a:cubicBezTo>
                      <a:pt x="96201" y="118526"/>
                      <a:pt x="96201" y="136619"/>
                      <a:pt x="107361" y="147778"/>
                    </a:cubicBezTo>
                    <a:cubicBezTo>
                      <a:pt x="118520" y="158937"/>
                      <a:pt x="136613" y="158937"/>
                      <a:pt x="147772" y="147778"/>
                    </a:cubicBezTo>
                    <a:close/>
                    <a:moveTo>
                      <a:pt x="349838" y="147779"/>
                    </a:moveTo>
                    <a:cubicBezTo>
                      <a:pt x="338677" y="158938"/>
                      <a:pt x="320586" y="158938"/>
                      <a:pt x="309424" y="147779"/>
                    </a:cubicBezTo>
                    <a:cubicBezTo>
                      <a:pt x="298266" y="136620"/>
                      <a:pt x="298266" y="118527"/>
                      <a:pt x="309424" y="107368"/>
                    </a:cubicBezTo>
                    <a:cubicBezTo>
                      <a:pt x="320586" y="96209"/>
                      <a:pt x="338677" y="96209"/>
                      <a:pt x="349838" y="107368"/>
                    </a:cubicBezTo>
                    <a:cubicBezTo>
                      <a:pt x="360997" y="118527"/>
                      <a:pt x="360997" y="136620"/>
                      <a:pt x="349838" y="147779"/>
                    </a:cubicBezTo>
                    <a:close/>
                    <a:moveTo>
                      <a:pt x="147774" y="309422"/>
                    </a:moveTo>
                    <a:cubicBezTo>
                      <a:pt x="136615" y="298263"/>
                      <a:pt x="118523" y="298263"/>
                      <a:pt x="107363" y="309422"/>
                    </a:cubicBezTo>
                    <a:cubicBezTo>
                      <a:pt x="96204" y="320580"/>
                      <a:pt x="96204" y="338674"/>
                      <a:pt x="107363" y="349832"/>
                    </a:cubicBezTo>
                    <a:cubicBezTo>
                      <a:pt x="118523" y="360991"/>
                      <a:pt x="136615" y="360991"/>
                      <a:pt x="147774" y="349832"/>
                    </a:cubicBezTo>
                    <a:cubicBezTo>
                      <a:pt x="158934" y="338674"/>
                      <a:pt x="158934" y="320580"/>
                      <a:pt x="147774" y="309422"/>
                    </a:cubicBezTo>
                    <a:close/>
                  </a:path>
                </a:pathLst>
              </a:custGeom>
              <a:solidFill>
                <a:srgbClr val="EF4444"/>
              </a:solidFill>
              <a:ln>
                <a:noFill/>
              </a:ln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4115752" y="2251710"/>
                <a:ext cx="950595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b="1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设计门槛高</a:t>
                </a:r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4152520" y="2469832"/>
                <a:ext cx="877060" cy="6400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3150" b="1" dirty="0">
                    <a:solidFill>
                      <a:srgbClr val="EF4444"/>
                    </a:solidFill>
                    <a:latin typeface="Arial"/>
                    <a:ea typeface="Microsoft YaHei"/>
                    <a:cs typeface="Arial"/>
                  </a:rPr>
                  <a:t>70%</a:t>
                </a:r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4009072" y="2942749"/>
                <a:ext cx="1163955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用户缺乏设计能力</a:t>
                </a:r>
              </a:p>
            </p:txBody>
          </p:sp>
          <p:sp>
            <p:nvSpPr>
              <p:cNvPr id="21" name="Rectangle 21"/>
              <p:cNvSpPr/>
              <p:nvPr/>
            </p:nvSpPr>
            <p:spPr>
              <a:xfrm>
                <a:off x="4095750" y="3190875"/>
                <a:ext cx="1000125" cy="9525"/>
              </a:xfrm>
              <a:prstGeom prst="rect">
                <a:avLst/>
              </a:prstGeom>
              <a:solidFill>
                <a:srgbClr val="E5E7EB"/>
              </a:solidFill>
              <a:ln>
                <a:noFill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4219099" y="3292316"/>
                <a:ext cx="743902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825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效果参差不齐</a:t>
                </a:r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6096000" y="1381125"/>
              <a:ext cx="2524125" cy="2095500"/>
              <a:chOff x="6096000" y="1381125"/>
              <a:chExt cx="2524125" cy="2095500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6096000" y="1381125"/>
                <a:ext cx="2524125" cy="2095500"/>
              </a:xfrm>
              <a:custGeom>
                <a:avLst/>
                <a:gdLst/>
                <a:ahLst/>
                <a:cxnLst/>
                <a:rect l="l" t="t" r="r" b="b"/>
                <a:pathLst>
                  <a:path w="2524125" h="2095500">
                    <a:moveTo>
                      <a:pt x="152400" y="0"/>
                    </a:moveTo>
                    <a:lnTo>
                      <a:pt x="2371725" y="0"/>
                    </a:lnTo>
                    <a:cubicBezTo>
                      <a:pt x="2455893" y="0"/>
                      <a:pt x="2524125" y="68232"/>
                      <a:pt x="2524125" y="152400"/>
                    </a:cubicBezTo>
                    <a:lnTo>
                      <a:pt x="2524125" y="1943100"/>
                    </a:lnTo>
                    <a:cubicBezTo>
                      <a:pt x="2524125" y="2027268"/>
                      <a:pt x="2455893" y="2095500"/>
                      <a:pt x="2371725" y="2095500"/>
                    </a:cubicBezTo>
                    <a:lnTo>
                      <a:pt x="152400" y="2095500"/>
                    </a:lnTo>
                    <a:cubicBezTo>
                      <a:pt x="68232" y="2095500"/>
                      <a:pt x="0" y="2027268"/>
                      <a:pt x="0" y="1943100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90500" dist="47625" dir="10799312" algn="tl" rotWithShape="0">
                  <a:srgbClr val="EF4444">
                    <a:alpha val="15000"/>
                  </a:srgbClr>
                </a:outerShdw>
              </a:effectLst>
            </p:spPr>
          </p:sp>
          <p:sp>
            <p:nvSpPr>
              <p:cNvPr id="25" name="Freeform 25"/>
              <p:cNvSpPr/>
              <p:nvPr/>
            </p:nvSpPr>
            <p:spPr>
              <a:xfrm>
                <a:off x="6096000" y="1381125"/>
                <a:ext cx="2524125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2524125" h="57150">
                    <a:moveTo>
                      <a:pt x="28575" y="0"/>
                    </a:moveTo>
                    <a:lnTo>
                      <a:pt x="2495550" y="0"/>
                    </a:lnTo>
                    <a:cubicBezTo>
                      <a:pt x="2511332" y="0"/>
                      <a:pt x="2524125" y="12793"/>
                      <a:pt x="2524125" y="28575"/>
                    </a:cubicBezTo>
                    <a:lnTo>
                      <a:pt x="2524125" y="28575"/>
                    </a:lnTo>
                    <a:cubicBezTo>
                      <a:pt x="2524125" y="44357"/>
                      <a:pt x="2511332" y="57150"/>
                      <a:pt x="2495550" y="57150"/>
                    </a:cubicBezTo>
                    <a:lnTo>
                      <a:pt x="28575" y="57150"/>
                    </a:lnTo>
                    <a:cubicBezTo>
                      <a:pt x="12793" y="57150"/>
                      <a:pt x="0" y="44357"/>
                      <a:pt x="0" y="28575"/>
                    </a:cubicBezTo>
                    <a:lnTo>
                      <a:pt x="0" y="28575"/>
                    </a:lnTo>
                    <a:cubicBezTo>
                      <a:pt x="0" y="12793"/>
                      <a:pt x="12793" y="0"/>
                      <a:pt x="28575" y="0"/>
                    </a:cubicBezTo>
                    <a:close/>
                  </a:path>
                </a:pathLst>
              </a:custGeom>
              <a:solidFill>
                <a:srgbClr val="EF4444"/>
              </a:solidFill>
              <a:ln>
                <a:noFill/>
              </a:ln>
            </p:spPr>
          </p:sp>
          <p:grpSp>
            <p:nvGrpSpPr>
              <p:cNvPr id="28" name="Group 28"/>
              <p:cNvGrpSpPr/>
              <p:nvPr/>
            </p:nvGrpSpPr>
            <p:grpSpPr>
              <a:xfrm>
                <a:off x="7124700" y="1666875"/>
                <a:ext cx="457200" cy="457200"/>
                <a:chOff x="7124700" y="1666875"/>
                <a:chExt cx="457200" cy="457200"/>
              </a:xfrm>
            </p:grpSpPr>
            <p:sp>
              <p:nvSpPr>
                <p:cNvPr id="26" name="Freeform 26"/>
                <p:cNvSpPr/>
                <p:nvPr/>
              </p:nvSpPr>
              <p:spPr>
                <a:xfrm>
                  <a:off x="7124700" y="1666875"/>
                  <a:ext cx="400050" cy="25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050" h="257175">
                      <a:moveTo>
                        <a:pt x="285750" y="228600"/>
                      </a:moveTo>
                      <a:lnTo>
                        <a:pt x="257175" y="228600"/>
                      </a:lnTo>
                      <a:lnTo>
                        <a:pt x="257175" y="137726"/>
                      </a:lnTo>
                      <a:lnTo>
                        <a:pt x="147369" y="115765"/>
                      </a:lnTo>
                      <a:cubicBezTo>
                        <a:pt x="142499" y="114791"/>
                        <a:pt x="137544" y="114300"/>
                        <a:pt x="132577" y="114300"/>
                      </a:cubicBezTo>
                      <a:cubicBezTo>
                        <a:pt x="90920" y="114300"/>
                        <a:pt x="57150" y="148070"/>
                        <a:pt x="57150" y="189727"/>
                      </a:cubicBezTo>
                      <a:lnTo>
                        <a:pt x="57150" y="257175"/>
                      </a:lnTo>
                      <a:lnTo>
                        <a:pt x="0" y="257175"/>
                      </a:lnTo>
                      <a:lnTo>
                        <a:pt x="0" y="189727"/>
                      </a:lnTo>
                      <a:cubicBezTo>
                        <a:pt x="0" y="116507"/>
                        <a:pt x="59357" y="57150"/>
                        <a:pt x="132577" y="57150"/>
                      </a:cubicBezTo>
                      <a:cubicBezTo>
                        <a:pt x="141307" y="57150"/>
                        <a:pt x="150016" y="58012"/>
                        <a:pt x="158577" y="59725"/>
                      </a:cubicBezTo>
                      <a:lnTo>
                        <a:pt x="257175" y="79444"/>
                      </a:lnTo>
                      <a:lnTo>
                        <a:pt x="257175" y="0"/>
                      </a:lnTo>
                      <a:lnTo>
                        <a:pt x="285750" y="0"/>
                      </a:lnTo>
                      <a:lnTo>
                        <a:pt x="400050" y="114300"/>
                      </a:lnTo>
                      <a:lnTo>
                        <a:pt x="285750" y="228600"/>
                      </a:lnTo>
                      <a:close/>
                    </a:path>
                  </a:pathLst>
                </a:custGeom>
                <a:solidFill>
                  <a:srgbClr val="EF4444"/>
                </a:solidFill>
                <a:ln>
                  <a:noFill/>
                </a:ln>
              </p:spPr>
            </p:sp>
            <p:sp>
              <p:nvSpPr>
                <p:cNvPr id="27" name="Freeform 27"/>
                <p:cNvSpPr/>
                <p:nvPr/>
              </p:nvSpPr>
              <p:spPr>
                <a:xfrm>
                  <a:off x="7181850" y="1866900"/>
                  <a:ext cx="400050" cy="25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050" h="257175">
                      <a:moveTo>
                        <a:pt x="400050" y="0"/>
                      </a:moveTo>
                      <a:lnTo>
                        <a:pt x="400050" y="67448"/>
                      </a:lnTo>
                      <a:cubicBezTo>
                        <a:pt x="400050" y="140669"/>
                        <a:pt x="340694" y="200025"/>
                        <a:pt x="267473" y="200025"/>
                      </a:cubicBezTo>
                      <a:cubicBezTo>
                        <a:pt x="258744" y="200025"/>
                        <a:pt x="250034" y="199162"/>
                        <a:pt x="241473" y="197450"/>
                      </a:cubicBezTo>
                      <a:lnTo>
                        <a:pt x="142875" y="177731"/>
                      </a:lnTo>
                      <a:lnTo>
                        <a:pt x="142875" y="257175"/>
                      </a:lnTo>
                      <a:lnTo>
                        <a:pt x="114300" y="257175"/>
                      </a:lnTo>
                      <a:lnTo>
                        <a:pt x="0" y="142875"/>
                      </a:lnTo>
                      <a:lnTo>
                        <a:pt x="114300" y="28575"/>
                      </a:lnTo>
                      <a:lnTo>
                        <a:pt x="142875" y="28575"/>
                      </a:lnTo>
                      <a:lnTo>
                        <a:pt x="142875" y="119449"/>
                      </a:lnTo>
                      <a:lnTo>
                        <a:pt x="252680" y="141409"/>
                      </a:lnTo>
                      <a:cubicBezTo>
                        <a:pt x="257552" y="142384"/>
                        <a:pt x="262507" y="142875"/>
                        <a:pt x="267473" y="142875"/>
                      </a:cubicBezTo>
                      <a:cubicBezTo>
                        <a:pt x="309130" y="142875"/>
                        <a:pt x="342900" y="109105"/>
                        <a:pt x="342900" y="67448"/>
                      </a:cubicBezTo>
                      <a:lnTo>
                        <a:pt x="342900" y="0"/>
                      </a:lnTo>
                      <a:lnTo>
                        <a:pt x="400050" y="0"/>
                      </a:lnTo>
                      <a:close/>
                    </a:path>
                  </a:pathLst>
                </a:custGeom>
                <a:solidFill>
                  <a:srgbClr val="EF4444"/>
                </a:solidFill>
                <a:ln>
                  <a:noFill/>
                </a:ln>
              </p:spPr>
            </p:sp>
          </p:grpSp>
          <p:sp>
            <p:nvSpPr>
              <p:cNvPr id="29" name="TextBox 29"/>
              <p:cNvSpPr txBox="1"/>
              <p:nvPr/>
            </p:nvSpPr>
            <p:spPr>
              <a:xfrm>
                <a:off x="6970014" y="2251710"/>
                <a:ext cx="766572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b="1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重复劳动</a:t>
                </a:r>
              </a:p>
            </p:txBody>
          </p:sp>
          <p:sp>
            <p:nvSpPr>
              <p:cNvPr id="30" name="TextBox 30"/>
              <p:cNvSpPr txBox="1"/>
              <p:nvPr/>
            </p:nvSpPr>
            <p:spPr>
              <a:xfrm>
                <a:off x="6914770" y="2469832"/>
                <a:ext cx="877060" cy="6400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3150" b="1" dirty="0">
                    <a:solidFill>
                      <a:srgbClr val="EF4444"/>
                    </a:solidFill>
                    <a:latin typeface="Arial"/>
                    <a:ea typeface="Microsoft YaHei"/>
                    <a:cs typeface="Arial"/>
                  </a:rPr>
                  <a:t>80%</a:t>
                </a:r>
              </a:p>
            </p:txBody>
          </p:sp>
          <p:sp>
            <p:nvSpPr>
              <p:cNvPr id="31" name="TextBox 31"/>
              <p:cNvSpPr txBox="1"/>
              <p:nvPr/>
            </p:nvSpPr>
            <p:spPr>
              <a:xfrm>
                <a:off x="6771323" y="2942749"/>
                <a:ext cx="1163955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时间用于格式调整</a:t>
                </a:r>
              </a:p>
            </p:txBody>
          </p:sp>
          <p:sp>
            <p:nvSpPr>
              <p:cNvPr id="32" name="Rectangle 32"/>
              <p:cNvSpPr/>
              <p:nvPr/>
            </p:nvSpPr>
            <p:spPr>
              <a:xfrm>
                <a:off x="6858000" y="3190875"/>
                <a:ext cx="1000125" cy="9525"/>
              </a:xfrm>
              <a:prstGeom prst="rect">
                <a:avLst/>
              </a:prstGeom>
              <a:solidFill>
                <a:srgbClr val="E5E7EB"/>
              </a:solidFill>
              <a:ln>
                <a:noFill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6981349" y="3292316"/>
                <a:ext cx="743902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825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每次从头开始</a:t>
                </a:r>
              </a:p>
            </p:txBody>
          </p:sp>
        </p:grpSp>
        <p:grpSp>
          <p:nvGrpSpPr>
            <p:cNvPr id="46" name="Group 46"/>
            <p:cNvGrpSpPr/>
            <p:nvPr/>
          </p:nvGrpSpPr>
          <p:grpSpPr>
            <a:xfrm>
              <a:off x="8858250" y="1381125"/>
              <a:ext cx="2524125" cy="2095500"/>
              <a:chOff x="8858250" y="1381125"/>
              <a:chExt cx="2524125" cy="20955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8858250" y="1381125"/>
                <a:ext cx="2524125" cy="2095500"/>
              </a:xfrm>
              <a:custGeom>
                <a:avLst/>
                <a:gdLst/>
                <a:ahLst/>
                <a:cxnLst/>
                <a:rect l="l" t="t" r="r" b="b"/>
                <a:pathLst>
                  <a:path w="2524125" h="2095500">
                    <a:moveTo>
                      <a:pt x="152400" y="0"/>
                    </a:moveTo>
                    <a:lnTo>
                      <a:pt x="2371725" y="0"/>
                    </a:lnTo>
                    <a:cubicBezTo>
                      <a:pt x="2455893" y="0"/>
                      <a:pt x="2524125" y="68232"/>
                      <a:pt x="2524125" y="152400"/>
                    </a:cubicBezTo>
                    <a:lnTo>
                      <a:pt x="2524125" y="1943100"/>
                    </a:lnTo>
                    <a:cubicBezTo>
                      <a:pt x="2524125" y="2027268"/>
                      <a:pt x="2455893" y="2095500"/>
                      <a:pt x="2371725" y="2095500"/>
                    </a:cubicBezTo>
                    <a:lnTo>
                      <a:pt x="152400" y="2095500"/>
                    </a:lnTo>
                    <a:cubicBezTo>
                      <a:pt x="68232" y="2095500"/>
                      <a:pt x="0" y="2027268"/>
                      <a:pt x="0" y="1943100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90500" dist="47625" dir="10799312" algn="tl" rotWithShape="0">
                  <a:srgbClr val="EF4444">
                    <a:alpha val="15000"/>
                  </a:srgbClr>
                </a:outerShdw>
              </a:effectLst>
            </p:spPr>
          </p:sp>
          <p:sp>
            <p:nvSpPr>
              <p:cNvPr id="36" name="Freeform 36"/>
              <p:cNvSpPr/>
              <p:nvPr/>
            </p:nvSpPr>
            <p:spPr>
              <a:xfrm>
                <a:off x="8858250" y="1381125"/>
                <a:ext cx="2524125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2524125" h="57150">
                    <a:moveTo>
                      <a:pt x="28575" y="0"/>
                    </a:moveTo>
                    <a:lnTo>
                      <a:pt x="2495550" y="0"/>
                    </a:lnTo>
                    <a:cubicBezTo>
                      <a:pt x="2511332" y="0"/>
                      <a:pt x="2524125" y="12793"/>
                      <a:pt x="2524125" y="28575"/>
                    </a:cubicBezTo>
                    <a:lnTo>
                      <a:pt x="2524125" y="28575"/>
                    </a:lnTo>
                    <a:cubicBezTo>
                      <a:pt x="2524125" y="44357"/>
                      <a:pt x="2511332" y="57150"/>
                      <a:pt x="2495550" y="57150"/>
                    </a:cubicBezTo>
                    <a:lnTo>
                      <a:pt x="28575" y="57150"/>
                    </a:lnTo>
                    <a:cubicBezTo>
                      <a:pt x="12793" y="57150"/>
                      <a:pt x="0" y="44357"/>
                      <a:pt x="0" y="28575"/>
                    </a:cubicBezTo>
                    <a:lnTo>
                      <a:pt x="0" y="28575"/>
                    </a:lnTo>
                    <a:cubicBezTo>
                      <a:pt x="0" y="12793"/>
                      <a:pt x="12793" y="0"/>
                      <a:pt x="28575" y="0"/>
                    </a:cubicBezTo>
                    <a:close/>
                  </a:path>
                </a:pathLst>
              </a:custGeom>
              <a:solidFill>
                <a:srgbClr val="EF4444"/>
              </a:solidFill>
              <a:ln>
                <a:noFill/>
              </a:ln>
            </p:spPr>
          </p:sp>
          <p:grpSp>
            <p:nvGrpSpPr>
              <p:cNvPr id="40" name="Group 40"/>
              <p:cNvGrpSpPr/>
              <p:nvPr/>
            </p:nvGrpSpPr>
            <p:grpSpPr>
              <a:xfrm>
                <a:off x="9886950" y="1695450"/>
                <a:ext cx="457200" cy="400050"/>
                <a:chOff x="9886950" y="1695450"/>
                <a:chExt cx="457200" cy="400050"/>
              </a:xfrm>
            </p:grpSpPr>
            <p:sp>
              <p:nvSpPr>
                <p:cNvPr id="37" name="Freeform 37"/>
                <p:cNvSpPr/>
                <p:nvPr/>
              </p:nvSpPr>
              <p:spPr>
                <a:xfrm>
                  <a:off x="10229850" y="1695450"/>
                  <a:ext cx="114300" cy="40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300" h="400050">
                      <a:moveTo>
                        <a:pt x="114300" y="0"/>
                      </a:moveTo>
                      <a:lnTo>
                        <a:pt x="0" y="0"/>
                      </a:lnTo>
                      <a:lnTo>
                        <a:pt x="0" y="400050"/>
                      </a:lnTo>
                      <a:lnTo>
                        <a:pt x="114300" y="400050"/>
                      </a:lnTo>
                      <a:lnTo>
                        <a:pt x="114300" y="0"/>
                      </a:lnTo>
                      <a:close/>
                    </a:path>
                  </a:pathLst>
                </a:custGeom>
                <a:solidFill>
                  <a:srgbClr val="EF4444"/>
                </a:solidFill>
                <a:ln>
                  <a:noFill/>
                </a:ln>
              </p:spPr>
            </p:sp>
            <p:sp>
              <p:nvSpPr>
                <p:cNvPr id="38" name="Freeform 38"/>
                <p:cNvSpPr/>
                <p:nvPr/>
              </p:nvSpPr>
              <p:spPr>
                <a:xfrm>
                  <a:off x="10058400" y="1809750"/>
                  <a:ext cx="114300" cy="28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300" h="285750">
                      <a:moveTo>
                        <a:pt x="0" y="0"/>
                      </a:moveTo>
                      <a:lnTo>
                        <a:pt x="114300" y="0"/>
                      </a:lnTo>
                      <a:lnTo>
                        <a:pt x="114300" y="285750"/>
                      </a:lnTo>
                      <a:lnTo>
                        <a:pt x="0" y="2857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F4444"/>
                </a:solidFill>
                <a:ln>
                  <a:noFill/>
                </a:ln>
              </p:spPr>
            </p:sp>
            <p:sp>
              <p:nvSpPr>
                <p:cNvPr id="39" name="Freeform 39"/>
                <p:cNvSpPr/>
                <p:nvPr/>
              </p:nvSpPr>
              <p:spPr>
                <a:xfrm>
                  <a:off x="9886950" y="1924050"/>
                  <a:ext cx="114300" cy="17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300" h="171450">
                      <a:moveTo>
                        <a:pt x="0" y="0"/>
                      </a:moveTo>
                      <a:lnTo>
                        <a:pt x="114300" y="0"/>
                      </a:lnTo>
                      <a:lnTo>
                        <a:pt x="114300" y="171450"/>
                      </a:lnTo>
                      <a:lnTo>
                        <a:pt x="0" y="1714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F4444"/>
                </a:solidFill>
                <a:ln>
                  <a:noFill/>
                </a:ln>
              </p:spPr>
            </p:sp>
          </p:grpSp>
          <p:sp>
            <p:nvSpPr>
              <p:cNvPr id="41" name="TextBox 41"/>
              <p:cNvSpPr txBox="1"/>
              <p:nvPr/>
            </p:nvSpPr>
            <p:spPr>
              <a:xfrm>
                <a:off x="9640252" y="2251710"/>
                <a:ext cx="950595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b="1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可视化复杂</a:t>
                </a:r>
              </a:p>
            </p:txBody>
          </p:sp>
          <p:sp>
            <p:nvSpPr>
              <p:cNvPr id="42" name="TextBox 42"/>
              <p:cNvSpPr txBox="1"/>
              <p:nvPr/>
            </p:nvSpPr>
            <p:spPr>
              <a:xfrm>
                <a:off x="9677020" y="2469832"/>
                <a:ext cx="877060" cy="6400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3150" b="1" dirty="0">
                    <a:solidFill>
                      <a:srgbClr val="EF4444"/>
                    </a:solidFill>
                    <a:latin typeface="Arial"/>
                    <a:ea typeface="Microsoft YaHei"/>
                    <a:cs typeface="Arial"/>
                  </a:rPr>
                  <a:t>60%</a:t>
                </a:r>
              </a:p>
            </p:txBody>
          </p:sp>
          <p:sp>
            <p:nvSpPr>
              <p:cNvPr id="43" name="TextBox 43"/>
              <p:cNvSpPr txBox="1"/>
              <p:nvPr/>
            </p:nvSpPr>
            <p:spPr>
              <a:xfrm>
                <a:off x="9604772" y="2942749"/>
                <a:ext cx="1021556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图表制作失误率</a:t>
                </a:r>
              </a:p>
            </p:txBody>
          </p:sp>
          <p:sp>
            <p:nvSpPr>
              <p:cNvPr id="44" name="Rectangle 44"/>
              <p:cNvSpPr/>
              <p:nvPr/>
            </p:nvSpPr>
            <p:spPr>
              <a:xfrm>
                <a:off x="9620250" y="3190875"/>
                <a:ext cx="1000125" cy="9525"/>
              </a:xfrm>
              <a:prstGeom prst="rect">
                <a:avLst/>
              </a:prstGeom>
              <a:solidFill>
                <a:srgbClr val="E5E7EB"/>
              </a:solidFill>
              <a:ln>
                <a:noFill/>
              </a:ln>
            </p:spPr>
          </p:sp>
          <p:sp>
            <p:nvSpPr>
              <p:cNvPr id="45" name="TextBox 45"/>
              <p:cNvSpPr txBox="1"/>
              <p:nvPr/>
            </p:nvSpPr>
            <p:spPr>
              <a:xfrm>
                <a:off x="9743599" y="3292316"/>
                <a:ext cx="743902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825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一致性难保证</a:t>
                </a:r>
              </a:p>
            </p:txBody>
          </p:sp>
        </p:grpSp>
      </p:grpSp>
      <p:sp>
        <p:nvSpPr>
          <p:cNvPr id="48" name="Freeform 48"/>
          <p:cNvSpPr/>
          <p:nvPr/>
        </p:nvSpPr>
        <p:spPr>
          <a:xfrm>
            <a:off x="571500" y="3810000"/>
            <a:ext cx="11049000" cy="857250"/>
          </a:xfrm>
          <a:custGeom>
            <a:avLst/>
            <a:gdLst/>
            <a:ahLst/>
            <a:cxnLst/>
            <a:rect l="l" t="t" r="r" b="b"/>
            <a:pathLst>
              <a:path w="11049000" h="857250">
                <a:moveTo>
                  <a:pt x="152400" y="0"/>
                </a:moveTo>
                <a:lnTo>
                  <a:pt x="10896600" y="0"/>
                </a:lnTo>
                <a:cubicBezTo>
                  <a:pt x="10980768" y="0"/>
                  <a:pt x="11049000" y="68232"/>
                  <a:pt x="11049000" y="152400"/>
                </a:cubicBezTo>
                <a:lnTo>
                  <a:pt x="11049000" y="704850"/>
                </a:lnTo>
                <a:cubicBezTo>
                  <a:pt x="11049000" y="789018"/>
                  <a:pt x="10980768" y="857250"/>
                  <a:pt x="10896600" y="857250"/>
                </a:cubicBezTo>
                <a:lnTo>
                  <a:pt x="152400" y="857250"/>
                </a:lnTo>
                <a:cubicBezTo>
                  <a:pt x="68232" y="857250"/>
                  <a:pt x="0" y="789018"/>
                  <a:pt x="0" y="704850"/>
                </a:cubicBezTo>
                <a:lnTo>
                  <a:pt x="0" y="152400"/>
                </a:lnTo>
                <a:cubicBezTo>
                  <a:pt x="0" y="68232"/>
                  <a:pt x="68232" y="0"/>
                  <a:pt x="1524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52400" dist="38100" dir="10799140" algn="tl" rotWithShape="0">
              <a:srgbClr val="000000">
                <a:alpha val="8000"/>
              </a:srgbClr>
            </a:outerShdw>
          </a:effectLst>
        </p:spPr>
      </p:sp>
      <p:sp>
        <p:nvSpPr>
          <p:cNvPr id="49" name="Freeform 49"/>
          <p:cNvSpPr/>
          <p:nvPr/>
        </p:nvSpPr>
        <p:spPr>
          <a:xfrm>
            <a:off x="852488" y="4048125"/>
            <a:ext cx="257175" cy="342900"/>
          </a:xfrm>
          <a:custGeom>
            <a:avLst/>
            <a:gdLst/>
            <a:ahLst/>
            <a:cxnLst/>
            <a:rect l="l" t="t" r="r" b="b"/>
            <a:pathLst>
              <a:path w="257175" h="342900">
                <a:moveTo>
                  <a:pt x="64294" y="246459"/>
                </a:moveTo>
                <a:lnTo>
                  <a:pt x="64294" y="310753"/>
                </a:lnTo>
                <a:lnTo>
                  <a:pt x="96441" y="342900"/>
                </a:lnTo>
                <a:lnTo>
                  <a:pt x="160734" y="342900"/>
                </a:lnTo>
                <a:lnTo>
                  <a:pt x="192881" y="310753"/>
                </a:lnTo>
                <a:lnTo>
                  <a:pt x="192881" y="246459"/>
                </a:lnTo>
                <a:lnTo>
                  <a:pt x="219447" y="219893"/>
                </a:lnTo>
                <a:cubicBezTo>
                  <a:pt x="243605" y="195737"/>
                  <a:pt x="257175" y="162908"/>
                  <a:pt x="257175" y="128745"/>
                </a:cubicBezTo>
                <a:cubicBezTo>
                  <a:pt x="257175" y="57728"/>
                  <a:pt x="199604" y="0"/>
                  <a:pt x="128588" y="0"/>
                </a:cubicBezTo>
                <a:cubicBezTo>
                  <a:pt x="57571" y="0"/>
                  <a:pt x="0" y="57728"/>
                  <a:pt x="0" y="128745"/>
                </a:cubicBezTo>
                <a:cubicBezTo>
                  <a:pt x="0" y="162908"/>
                  <a:pt x="13571" y="195737"/>
                  <a:pt x="37728" y="219893"/>
                </a:cubicBezTo>
                <a:lnTo>
                  <a:pt x="64294" y="246459"/>
                </a:lnTo>
                <a:close/>
                <a:moveTo>
                  <a:pt x="107156" y="211612"/>
                </a:moveTo>
                <a:lnTo>
                  <a:pt x="107156" y="128588"/>
                </a:lnTo>
                <a:lnTo>
                  <a:pt x="150019" y="128588"/>
                </a:lnTo>
                <a:lnTo>
                  <a:pt x="150019" y="211612"/>
                </a:lnTo>
                <a:cubicBezTo>
                  <a:pt x="186992" y="202095"/>
                  <a:pt x="214312" y="168532"/>
                  <a:pt x="214312" y="128588"/>
                </a:cubicBezTo>
                <a:cubicBezTo>
                  <a:pt x="214312" y="81243"/>
                  <a:pt x="175931" y="42862"/>
                  <a:pt x="128588" y="42862"/>
                </a:cubicBezTo>
                <a:cubicBezTo>
                  <a:pt x="81243" y="42862"/>
                  <a:pt x="42862" y="81243"/>
                  <a:pt x="42862" y="128588"/>
                </a:cubicBezTo>
                <a:cubicBezTo>
                  <a:pt x="42862" y="168532"/>
                  <a:pt x="70182" y="202095"/>
                  <a:pt x="107156" y="211612"/>
                </a:cubicBezTo>
                <a:close/>
              </a:path>
            </a:pathLst>
          </a:custGeom>
          <a:solidFill>
            <a:srgbClr val="F59E0B"/>
          </a:solidFill>
          <a:ln>
            <a:noFill/>
          </a:ln>
        </p:spPr>
      </p:sp>
      <p:sp>
        <p:nvSpPr>
          <p:cNvPr id="50" name="TextBox 50"/>
          <p:cNvSpPr txBox="1"/>
          <p:nvPr/>
        </p:nvSpPr>
        <p:spPr>
          <a:xfrm>
            <a:off x="1269682" y="4053364"/>
            <a:ext cx="5311545" cy="2590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75" b="1" dirty="0">
                <a:solidFill>
                  <a:srgbClr val="1F2937"/>
                </a:solidFill>
                <a:latin typeface="Arial"/>
                <a:ea typeface="Microsoft YaHei"/>
                <a:cs typeface="Arial"/>
              </a:rPr>
              <a:t>核心问题：缺乏系统化的解决方案，导致效率低、质量不稳定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1272540" y="4344352"/>
            <a:ext cx="5348002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050" dirty="0">
                <a:solidFill>
                  <a:srgbClr val="6B7280"/>
                </a:solidFill>
                <a:latin typeface="Arial"/>
                <a:ea typeface="Microsoft YaHei"/>
                <a:cs typeface="Arial"/>
              </a:rPr>
              <a:t>传统工具无法解决根本问题，需要一种全新的 AI 驱动方法来变革 PPT 制作流程</a:t>
            </a:r>
          </a:p>
        </p:txBody>
      </p:sp>
      <p:grpSp>
        <p:nvGrpSpPr>
          <p:cNvPr id="54" name="Group 54"/>
          <p:cNvGrpSpPr/>
          <p:nvPr/>
        </p:nvGrpSpPr>
        <p:grpSpPr>
          <a:xfrm>
            <a:off x="4811792" y="4953000"/>
            <a:ext cx="2568416" cy="714375"/>
            <a:chOff x="4811792" y="4953000"/>
            <a:chExt cx="2568416" cy="714375"/>
          </a:xfrm>
        </p:grpSpPr>
        <p:sp>
          <p:nvSpPr>
            <p:cNvPr id="52" name="Freeform 52"/>
            <p:cNvSpPr/>
            <p:nvPr/>
          </p:nvSpPr>
          <p:spPr>
            <a:xfrm>
              <a:off x="5981700" y="4953000"/>
              <a:ext cx="228600" cy="304800"/>
            </a:xfrm>
            <a:custGeom>
              <a:avLst/>
              <a:gdLst/>
              <a:ahLst/>
              <a:cxnLst/>
              <a:rect l="l" t="t" r="r" b="b"/>
              <a:pathLst>
                <a:path w="228600" h="304800">
                  <a:moveTo>
                    <a:pt x="152400" y="152400"/>
                  </a:moveTo>
                  <a:lnTo>
                    <a:pt x="228600" y="152400"/>
                  </a:lnTo>
                  <a:lnTo>
                    <a:pt x="228600" y="190500"/>
                  </a:lnTo>
                  <a:lnTo>
                    <a:pt x="114300" y="304800"/>
                  </a:lnTo>
                  <a:lnTo>
                    <a:pt x="0" y="190500"/>
                  </a:lnTo>
                  <a:lnTo>
                    <a:pt x="0" y="152400"/>
                  </a:lnTo>
                  <a:lnTo>
                    <a:pt x="76200" y="152400"/>
                  </a:lnTo>
                  <a:lnTo>
                    <a:pt x="76200" y="0"/>
                  </a:lnTo>
                  <a:lnTo>
                    <a:pt x="152400" y="0"/>
                  </a:lnTo>
                  <a:lnTo>
                    <a:pt x="152400" y="152400"/>
                  </a:lnTo>
                  <a:close/>
                </a:path>
              </a:pathLst>
            </a:custGeom>
            <a:solidFill>
              <a:srgbClr val="6366F1"/>
            </a:solidFill>
            <a:ln>
              <a:noFill/>
            </a:ln>
          </p:spPr>
        </p:sp>
        <p:sp>
          <p:nvSpPr>
            <p:cNvPr id="53" name="TextBox 53"/>
            <p:cNvSpPr txBox="1"/>
            <p:nvPr/>
          </p:nvSpPr>
          <p:spPr>
            <a:xfrm>
              <a:off x="4811792" y="5362575"/>
              <a:ext cx="2568416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6366F1"/>
                  </a:solidFill>
                  <a:latin typeface="Arial"/>
                  <a:ea typeface="Microsoft YaHei"/>
                  <a:cs typeface="Arial"/>
                </a:rPr>
                <a:t>是否有更好的解决方案？</a:t>
              </a:r>
            </a:p>
          </p:txBody>
        </p:sp>
      </p:grpSp>
      <p:sp>
        <p:nvSpPr>
          <p:cNvPr id="55" name="Rectangle 55"/>
          <p:cNvSpPr/>
          <p:nvPr/>
        </p:nvSpPr>
        <p:spPr>
          <a:xfrm>
            <a:off x="571500" y="6286500"/>
            <a:ext cx="110490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</p:sp>
      <p:sp>
        <p:nvSpPr>
          <p:cNvPr id="56" name="TextBox 56"/>
          <p:cNvSpPr txBox="1"/>
          <p:nvPr/>
        </p:nvSpPr>
        <p:spPr>
          <a:xfrm>
            <a:off x="560070" y="6475095"/>
            <a:ext cx="141617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PPT Master - 痛点分析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5880830" y="6475095"/>
            <a:ext cx="43034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02 / 10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9492806" y="6475095"/>
            <a:ext cx="213912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github.com/hugohe3/ppt-master</a:t>
            </a:r>
          </a:p>
        </p:txBody>
      </p:sp>
    </p:spTree>
  </p:cSld>
  <p:clrMapOvr>
    <a:masterClrMapping/>
  </p:clrMapOvr>
  <p:transition dur="4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BFC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38100"/>
          </a:xfrm>
          <a:prstGeom prst="rect">
            <a:avLst/>
          </a:prstGeom>
          <a:gradFill>
            <a:gsLst>
              <a:gs pos="0">
                <a:srgbClr val="6366F1"/>
              </a:gs>
              <a:gs pos="100000">
                <a:srgbClr val="06B6D4"/>
              </a:gs>
            </a:gsLst>
            <a:lin ang="270000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542925" y="347662"/>
            <a:ext cx="5784866" cy="457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250" b="1" dirty="0">
                <a:solidFill>
                  <a:srgbClr val="1F2937"/>
                </a:solidFill>
                <a:latin typeface="Arial"/>
                <a:ea typeface="Microsoft YaHei"/>
                <a:cs typeface="Arial"/>
              </a:rPr>
              <a:t>PPT Master：AI 驱动的智能解决方案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57212" y="783431"/>
            <a:ext cx="4900255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125" dirty="0">
                <a:solidFill>
                  <a:srgbClr val="6B7280"/>
                </a:solidFill>
                <a:latin typeface="Arial"/>
                <a:ea typeface="Microsoft YaHei"/>
                <a:cs typeface="Arial"/>
              </a:rPr>
              <a:t>通过四角色 AI 协作，将 PPT 制作时间从 4-8 小时缩短至 30 分钟内</a:t>
            </a:r>
          </a:p>
        </p:txBody>
      </p:sp>
      <p:sp>
        <p:nvSpPr>
          <p:cNvPr id="6" name="Rectangle 6"/>
          <p:cNvSpPr/>
          <p:nvPr/>
        </p:nvSpPr>
        <p:spPr>
          <a:xfrm>
            <a:off x="571500" y="1095375"/>
            <a:ext cx="110490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</p:sp>
      <p:grpSp>
        <p:nvGrpSpPr>
          <p:cNvPr id="25" name="Group 25"/>
          <p:cNvGrpSpPr/>
          <p:nvPr/>
        </p:nvGrpSpPr>
        <p:grpSpPr>
          <a:xfrm>
            <a:off x="571500" y="1381125"/>
            <a:ext cx="10287000" cy="1476375"/>
            <a:chOff x="571500" y="1381125"/>
            <a:chExt cx="10287000" cy="1476375"/>
          </a:xfrm>
        </p:grpSpPr>
        <p:sp>
          <p:nvSpPr>
            <p:cNvPr id="7" name="Freeform 7"/>
            <p:cNvSpPr/>
            <p:nvPr/>
          </p:nvSpPr>
          <p:spPr>
            <a:xfrm>
              <a:off x="571500" y="1381125"/>
              <a:ext cx="4572000" cy="1476375"/>
            </a:xfrm>
            <a:custGeom>
              <a:avLst/>
              <a:gdLst/>
              <a:ahLst/>
              <a:cxnLst/>
              <a:rect l="l" t="t" r="r" b="b"/>
              <a:pathLst>
                <a:path w="4572000" h="1476375">
                  <a:moveTo>
                    <a:pt x="152400" y="0"/>
                  </a:moveTo>
                  <a:lnTo>
                    <a:pt x="4419600" y="0"/>
                  </a:lnTo>
                  <a:cubicBezTo>
                    <a:pt x="4503768" y="0"/>
                    <a:pt x="4572000" y="68232"/>
                    <a:pt x="4572000" y="152400"/>
                  </a:cubicBezTo>
                  <a:lnTo>
                    <a:pt x="4572000" y="1323975"/>
                  </a:lnTo>
                  <a:cubicBezTo>
                    <a:pt x="4572000" y="1408143"/>
                    <a:pt x="4503768" y="1476375"/>
                    <a:pt x="4419600" y="1476375"/>
                  </a:cubicBezTo>
                  <a:lnTo>
                    <a:pt x="152400" y="1476375"/>
                  </a:lnTo>
                  <a:cubicBezTo>
                    <a:pt x="68232" y="1476375"/>
                    <a:pt x="0" y="1408143"/>
                    <a:pt x="0" y="1323975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dist="38100" dir="10799140" algn="tl" rotWithShape="0">
                <a:srgbClr val="000000">
                  <a:alpha val="8000"/>
                </a:srgbClr>
              </a:outerShdw>
            </a:effectLst>
          </p:spPr>
        </p:sp>
        <p:sp>
          <p:nvSpPr>
            <p:cNvPr id="8" name="Freeform 8"/>
            <p:cNvSpPr/>
            <p:nvPr/>
          </p:nvSpPr>
          <p:spPr>
            <a:xfrm>
              <a:off x="571500" y="1381125"/>
              <a:ext cx="4572000" cy="47625"/>
            </a:xfrm>
            <a:custGeom>
              <a:avLst/>
              <a:gdLst/>
              <a:ahLst/>
              <a:cxnLst/>
              <a:rect l="l" t="t" r="r" b="b"/>
              <a:pathLst>
                <a:path w="4572000" h="47625">
                  <a:moveTo>
                    <a:pt x="23812" y="0"/>
                  </a:moveTo>
                  <a:lnTo>
                    <a:pt x="4548188" y="0"/>
                  </a:lnTo>
                  <a:cubicBezTo>
                    <a:pt x="4561339" y="0"/>
                    <a:pt x="4572000" y="10661"/>
                    <a:pt x="4572000" y="23812"/>
                  </a:cubicBezTo>
                  <a:lnTo>
                    <a:pt x="4572000" y="23812"/>
                  </a:lnTo>
                  <a:cubicBezTo>
                    <a:pt x="4572000" y="36964"/>
                    <a:pt x="4561339" y="47625"/>
                    <a:pt x="4548188" y="47625"/>
                  </a:cubicBezTo>
                  <a:lnTo>
                    <a:pt x="23812" y="47625"/>
                  </a:lnTo>
                  <a:cubicBezTo>
                    <a:pt x="10661" y="47625"/>
                    <a:pt x="0" y="36964"/>
                    <a:pt x="0" y="23812"/>
                  </a:cubicBezTo>
                  <a:lnTo>
                    <a:pt x="0" y="23812"/>
                  </a:lnTo>
                  <a:cubicBezTo>
                    <a:pt x="0" y="10661"/>
                    <a:pt x="10661" y="0"/>
                    <a:pt x="23812" y="0"/>
                  </a:cubicBezTo>
                  <a:close/>
                </a:path>
              </a:pathLst>
            </a:custGeom>
            <a:solidFill>
              <a:srgbClr val="EF4444"/>
            </a:solidFill>
            <a:ln>
              <a:noFill/>
            </a:ln>
          </p:spPr>
        </p:sp>
        <p:sp>
          <p:nvSpPr>
            <p:cNvPr id="9" name="Freeform 9"/>
            <p:cNvSpPr/>
            <p:nvPr/>
          </p:nvSpPr>
          <p:spPr>
            <a:xfrm>
              <a:off x="762000" y="1619250"/>
              <a:ext cx="209550" cy="209550"/>
            </a:xfrm>
            <a:custGeom>
              <a:avLst/>
              <a:gdLst/>
              <a:ahLst/>
              <a:cxnLst/>
              <a:rect l="l" t="t" r="r" b="b"/>
              <a:pathLst>
                <a:path w="209550" h="209550">
                  <a:moveTo>
                    <a:pt x="104775" y="209550"/>
                  </a:moveTo>
                  <a:cubicBezTo>
                    <a:pt x="162641" y="209550"/>
                    <a:pt x="209550" y="162641"/>
                    <a:pt x="209550" y="104775"/>
                  </a:cubicBezTo>
                  <a:cubicBezTo>
                    <a:pt x="209550" y="46909"/>
                    <a:pt x="162641" y="0"/>
                    <a:pt x="104775" y="0"/>
                  </a:cubicBezTo>
                  <a:cubicBezTo>
                    <a:pt x="46909" y="0"/>
                    <a:pt x="0" y="46909"/>
                    <a:pt x="0" y="104775"/>
                  </a:cubicBezTo>
                  <a:cubicBezTo>
                    <a:pt x="0" y="162641"/>
                    <a:pt x="46909" y="209550"/>
                    <a:pt x="104775" y="209550"/>
                  </a:cubicBezTo>
                  <a:close/>
                  <a:moveTo>
                    <a:pt x="56223" y="74745"/>
                  </a:moveTo>
                  <a:lnTo>
                    <a:pt x="86253" y="104775"/>
                  </a:lnTo>
                  <a:lnTo>
                    <a:pt x="56223" y="134805"/>
                  </a:lnTo>
                  <a:lnTo>
                    <a:pt x="74745" y="153326"/>
                  </a:lnTo>
                  <a:lnTo>
                    <a:pt x="104775" y="123297"/>
                  </a:lnTo>
                  <a:lnTo>
                    <a:pt x="134805" y="153326"/>
                  </a:lnTo>
                  <a:lnTo>
                    <a:pt x="153326" y="134805"/>
                  </a:lnTo>
                  <a:lnTo>
                    <a:pt x="123297" y="104775"/>
                  </a:lnTo>
                  <a:lnTo>
                    <a:pt x="153326" y="74745"/>
                  </a:lnTo>
                  <a:lnTo>
                    <a:pt x="134805" y="56223"/>
                  </a:lnTo>
                  <a:lnTo>
                    <a:pt x="104775" y="86253"/>
                  </a:lnTo>
                  <a:lnTo>
                    <a:pt x="74745" y="56223"/>
                  </a:lnTo>
                  <a:lnTo>
                    <a:pt x="56223" y="74745"/>
                  </a:lnTo>
                  <a:close/>
                </a:path>
              </a:pathLst>
            </a:custGeom>
            <a:solidFill>
              <a:srgbClr val="EF4444"/>
            </a:solidFill>
            <a:ln>
              <a:noFill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1033462" y="1669256"/>
              <a:ext cx="718661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b="1" dirty="0">
                  <a:solidFill>
                    <a:srgbClr val="EF4444"/>
                  </a:solidFill>
                  <a:latin typeface="Arial"/>
                  <a:ea typeface="Microsoft YaHei"/>
                  <a:cs typeface="Arial"/>
                </a:rPr>
                <a:t>传统方式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762000" y="1905000"/>
              <a:ext cx="4191000" cy="9525"/>
            </a:xfrm>
            <a:prstGeom prst="rect">
              <a:avLst/>
            </a:prstGeom>
            <a:solidFill>
              <a:srgbClr val="FEE2E2"/>
            </a:solidFill>
            <a:ln>
              <a:noFill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1768779" y="1961198"/>
              <a:ext cx="2177441" cy="7010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3450" b="1" dirty="0">
                  <a:solidFill>
                    <a:srgbClr val="EF4444"/>
                  </a:solidFill>
                  <a:latin typeface="Arial"/>
                  <a:ea typeface="Microsoft YaHei"/>
                  <a:cs typeface="Arial"/>
                </a:rPr>
                <a:t>4-8 小时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755767" y="2514124"/>
              <a:ext cx="2203466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75" dirty="0">
                  <a:solidFill>
                    <a:srgbClr val="6B7280"/>
                  </a:solidFill>
                  <a:latin typeface="Arial"/>
                  <a:ea typeface="Microsoft YaHei"/>
                  <a:cs typeface="Arial"/>
                </a:rPr>
                <a:t>手动设计 · 反复调整 · 效果不稳定</a:t>
              </a:r>
            </a:p>
          </p:txBody>
        </p:sp>
        <p:grpSp>
          <p:nvGrpSpPr>
            <p:cNvPr id="16" name="Group 16"/>
            <p:cNvGrpSpPr/>
            <p:nvPr/>
          </p:nvGrpSpPr>
          <p:grpSpPr>
            <a:xfrm>
              <a:off x="5334000" y="1952625"/>
              <a:ext cx="742950" cy="285750"/>
              <a:chOff x="5334000" y="1952625"/>
              <a:chExt cx="742950" cy="28575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5334000" y="2019300"/>
                <a:ext cx="571500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571500" h="152400">
                    <a:moveTo>
                      <a:pt x="76200" y="0"/>
                    </a:moveTo>
                    <a:lnTo>
                      <a:pt x="495300" y="0"/>
                    </a:lnTo>
                    <a:cubicBezTo>
                      <a:pt x="537384" y="0"/>
                      <a:pt x="571500" y="34116"/>
                      <a:pt x="571500" y="76200"/>
                    </a:cubicBezTo>
                    <a:lnTo>
                      <a:pt x="571500" y="76200"/>
                    </a:lnTo>
                    <a:cubicBezTo>
                      <a:pt x="571500" y="118284"/>
                      <a:pt x="537384" y="152400"/>
                      <a:pt x="495300" y="152400"/>
                    </a:cubicBezTo>
                    <a:lnTo>
                      <a:pt x="76200" y="152400"/>
                    </a:lnTo>
                    <a:cubicBezTo>
                      <a:pt x="34116" y="152400"/>
                      <a:pt x="0" y="118284"/>
                      <a:pt x="0" y="7620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366F1"/>
                  </a:gs>
                  <a:gs pos="100000">
                    <a:srgbClr val="06B6D4"/>
                  </a:gs>
                </a:gsLst>
                <a:lin ang="2700000" scaled="1"/>
              </a:gradFill>
              <a:ln>
                <a:noFill/>
              </a:ln>
            </p:spPr>
          </p:sp>
          <p:sp>
            <p:nvSpPr>
              <p:cNvPr id="15" name="Polygon 15"/>
              <p:cNvSpPr/>
              <p:nvPr/>
            </p:nvSpPr>
            <p:spPr>
              <a:xfrm>
                <a:off x="5905500" y="1952625"/>
                <a:ext cx="171450" cy="285750"/>
              </a:xfrm>
              <a:custGeom>
                <a:avLst/>
                <a:gdLst/>
                <a:ahLst/>
                <a:cxnLst/>
                <a:rect l="l" t="t" r="r" b="b"/>
                <a:pathLst>
                  <a:path w="171450" h="285750">
                    <a:moveTo>
                      <a:pt x="0" y="0"/>
                    </a:moveTo>
                    <a:lnTo>
                      <a:pt x="171450" y="142875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6366F1"/>
              </a:solidFill>
              <a:ln>
                <a:noFill/>
              </a:ln>
            </p:spPr>
          </p:sp>
        </p:grpSp>
        <p:grpSp>
          <p:nvGrpSpPr>
            <p:cNvPr id="24" name="Group 24"/>
            <p:cNvGrpSpPr/>
            <p:nvPr/>
          </p:nvGrpSpPr>
          <p:grpSpPr>
            <a:xfrm>
              <a:off x="6286500" y="1381125"/>
              <a:ext cx="4572000" cy="1476375"/>
              <a:chOff x="6286500" y="1381125"/>
              <a:chExt cx="4572000" cy="1476375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6286500" y="1381125"/>
                <a:ext cx="4572000" cy="1476375"/>
              </a:xfrm>
              <a:custGeom>
                <a:avLst/>
                <a:gdLst/>
                <a:ahLst/>
                <a:cxnLst/>
                <a:rect l="l" t="t" r="r" b="b"/>
                <a:pathLst>
                  <a:path w="4572000" h="1476375">
                    <a:moveTo>
                      <a:pt x="152400" y="0"/>
                    </a:moveTo>
                    <a:lnTo>
                      <a:pt x="4419600" y="0"/>
                    </a:lnTo>
                    <a:cubicBezTo>
                      <a:pt x="4503768" y="0"/>
                      <a:pt x="4572000" y="68232"/>
                      <a:pt x="4572000" y="152400"/>
                    </a:cubicBezTo>
                    <a:lnTo>
                      <a:pt x="4572000" y="1323975"/>
                    </a:lnTo>
                    <a:cubicBezTo>
                      <a:pt x="4572000" y="1408143"/>
                      <a:pt x="4503768" y="1476375"/>
                      <a:pt x="4419600" y="1476375"/>
                    </a:cubicBezTo>
                    <a:lnTo>
                      <a:pt x="152400" y="1476375"/>
                    </a:lnTo>
                    <a:cubicBezTo>
                      <a:pt x="68232" y="1476375"/>
                      <a:pt x="0" y="1408143"/>
                      <a:pt x="0" y="1323975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18" name="Freeform 18"/>
              <p:cNvSpPr/>
              <p:nvPr/>
            </p:nvSpPr>
            <p:spPr>
              <a:xfrm>
                <a:off x="6286500" y="1381125"/>
                <a:ext cx="4572000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4572000" h="47625">
                    <a:moveTo>
                      <a:pt x="23812" y="0"/>
                    </a:moveTo>
                    <a:lnTo>
                      <a:pt x="4548188" y="0"/>
                    </a:lnTo>
                    <a:cubicBezTo>
                      <a:pt x="4561339" y="0"/>
                      <a:pt x="4572000" y="10661"/>
                      <a:pt x="4572000" y="23812"/>
                    </a:cubicBezTo>
                    <a:lnTo>
                      <a:pt x="4572000" y="23812"/>
                    </a:lnTo>
                    <a:cubicBezTo>
                      <a:pt x="4572000" y="36964"/>
                      <a:pt x="4561339" y="47625"/>
                      <a:pt x="4548188" y="47625"/>
                    </a:cubicBezTo>
                    <a:lnTo>
                      <a:pt x="23812" y="47625"/>
                    </a:lnTo>
                    <a:cubicBezTo>
                      <a:pt x="10661" y="47625"/>
                      <a:pt x="0" y="36964"/>
                      <a:pt x="0" y="23812"/>
                    </a:cubicBezTo>
                    <a:lnTo>
                      <a:pt x="0" y="23812"/>
                    </a:lnTo>
                    <a:cubicBezTo>
                      <a:pt x="0" y="10661"/>
                      <a:pt x="10661" y="0"/>
                      <a:pt x="23812" y="0"/>
                    </a:cubicBez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19" name="Freeform 19"/>
              <p:cNvSpPr/>
              <p:nvPr/>
            </p:nvSpPr>
            <p:spPr>
              <a:xfrm>
                <a:off x="6477000" y="1619250"/>
                <a:ext cx="209550" cy="209550"/>
              </a:xfrm>
              <a:custGeom>
                <a:avLst/>
                <a:gdLst/>
                <a:ahLst/>
                <a:cxnLst/>
                <a:rect l="l" t="t" r="r" b="b"/>
                <a:pathLst>
                  <a:path w="209550" h="209550">
                    <a:moveTo>
                      <a:pt x="104775" y="209550"/>
                    </a:moveTo>
                    <a:cubicBezTo>
                      <a:pt x="162641" y="209550"/>
                      <a:pt x="209550" y="162641"/>
                      <a:pt x="209550" y="104775"/>
                    </a:cubicBezTo>
                    <a:cubicBezTo>
                      <a:pt x="209550" y="46909"/>
                      <a:pt x="162641" y="0"/>
                      <a:pt x="104775" y="0"/>
                    </a:cubicBezTo>
                    <a:cubicBezTo>
                      <a:pt x="46909" y="0"/>
                      <a:pt x="0" y="46909"/>
                      <a:pt x="0" y="104775"/>
                    </a:cubicBezTo>
                    <a:cubicBezTo>
                      <a:pt x="0" y="162641"/>
                      <a:pt x="46909" y="209550"/>
                      <a:pt x="104775" y="209550"/>
                    </a:cubicBezTo>
                    <a:close/>
                    <a:moveTo>
                      <a:pt x="166423" y="74745"/>
                    </a:moveTo>
                    <a:lnTo>
                      <a:pt x="147902" y="56223"/>
                    </a:lnTo>
                    <a:lnTo>
                      <a:pt x="85130" y="118995"/>
                    </a:lnTo>
                    <a:lnTo>
                      <a:pt x="61648" y="95514"/>
                    </a:lnTo>
                    <a:lnTo>
                      <a:pt x="43127" y="114036"/>
                    </a:lnTo>
                    <a:lnTo>
                      <a:pt x="85130" y="156039"/>
                    </a:lnTo>
                    <a:lnTo>
                      <a:pt x="166423" y="74745"/>
                    </a:ln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6748462" y="1669256"/>
                <a:ext cx="968818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b="1" dirty="0">
                    <a:solidFill>
                      <a:srgbClr val="10B981"/>
                    </a:solidFill>
                    <a:latin typeface="Arial"/>
                    <a:ea typeface="Microsoft YaHei"/>
                    <a:cs typeface="Arial"/>
                  </a:rPr>
                  <a:t>PPT Master</a:t>
                </a:r>
              </a:p>
            </p:txBody>
          </p:sp>
          <p:sp>
            <p:nvSpPr>
              <p:cNvPr id="21" name="Rectangle 21"/>
              <p:cNvSpPr/>
              <p:nvPr/>
            </p:nvSpPr>
            <p:spPr>
              <a:xfrm>
                <a:off x="6477000" y="1905000"/>
                <a:ext cx="4191000" cy="9525"/>
              </a:xfrm>
              <a:prstGeom prst="rect">
                <a:avLst/>
              </a:prstGeom>
              <a:solidFill>
                <a:srgbClr val="D1FAE5"/>
              </a:solidFill>
              <a:ln>
                <a:noFill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7629273" y="1961198"/>
                <a:ext cx="1886455" cy="7010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3450" b="1" dirty="0">
                    <a:solidFill>
                      <a:srgbClr val="10B981"/>
                    </a:solidFill>
                    <a:latin typeface="Arial"/>
                    <a:ea typeface="Microsoft YaHei"/>
                    <a:cs typeface="Arial"/>
                  </a:rPr>
                  <a:t>30 分钟</a:t>
                </a:r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7602486" y="2514124"/>
                <a:ext cx="1940028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AI 协作 · 一键生成 · 专业品质</a:t>
                </a:r>
              </a:p>
            </p:txBody>
          </p:sp>
        </p:grpSp>
      </p:grpSp>
      <p:grpSp>
        <p:nvGrpSpPr>
          <p:cNvPr id="29" name="Group 29"/>
          <p:cNvGrpSpPr/>
          <p:nvPr/>
        </p:nvGrpSpPr>
        <p:grpSpPr>
          <a:xfrm>
            <a:off x="5143500" y="3048000"/>
            <a:ext cx="1905000" cy="762000"/>
            <a:chOff x="5143500" y="3048000"/>
            <a:chExt cx="1905000" cy="762000"/>
          </a:xfrm>
        </p:grpSpPr>
        <p:sp>
          <p:nvSpPr>
            <p:cNvPr id="26" name="Freeform 26"/>
            <p:cNvSpPr/>
            <p:nvPr/>
          </p:nvSpPr>
          <p:spPr>
            <a:xfrm>
              <a:off x="5143500" y="3048000"/>
              <a:ext cx="1905000" cy="762000"/>
            </a:xfrm>
            <a:custGeom>
              <a:avLst/>
              <a:gdLst/>
              <a:ahLst/>
              <a:cxnLst/>
              <a:rect l="l" t="t" r="r" b="b"/>
              <a:pathLst>
                <a:path w="1905000" h="762000">
                  <a:moveTo>
                    <a:pt x="152400" y="0"/>
                  </a:moveTo>
                  <a:lnTo>
                    <a:pt x="1752600" y="0"/>
                  </a:lnTo>
                  <a:cubicBezTo>
                    <a:pt x="1836768" y="0"/>
                    <a:pt x="1905000" y="68232"/>
                    <a:pt x="1905000" y="152400"/>
                  </a:cubicBezTo>
                  <a:lnTo>
                    <a:pt x="1905000" y="609600"/>
                  </a:lnTo>
                  <a:cubicBezTo>
                    <a:pt x="1905000" y="693768"/>
                    <a:pt x="1836768" y="762000"/>
                    <a:pt x="1752600" y="762000"/>
                  </a:cubicBezTo>
                  <a:lnTo>
                    <a:pt x="152400" y="762000"/>
                  </a:lnTo>
                  <a:cubicBezTo>
                    <a:pt x="68232" y="762000"/>
                    <a:pt x="0" y="693768"/>
                    <a:pt x="0" y="609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gradFill>
              <a:gsLst>
                <a:gs pos="0">
                  <a:srgbClr val="6366F1"/>
                </a:gs>
                <a:gs pos="100000">
                  <a:srgbClr val="06B6D4"/>
                </a:gs>
              </a:gsLst>
              <a:lin ang="2700000" scaled="1"/>
            </a:gradFill>
            <a:ln>
              <a:noFill/>
            </a:ln>
            <a:effectLst>
              <a:outerShdw blurRad="190500" dist="57150" dir="10799427" algn="tl" rotWithShape="0">
                <a:srgbClr val="6366F1">
                  <a:alpha val="20000"/>
                </a:srgbClr>
              </a:outerShdw>
            </a:effectLst>
          </p:spPr>
        </p:sp>
        <p:sp>
          <p:nvSpPr>
            <p:cNvPr id="27" name="TextBox 27"/>
            <p:cNvSpPr txBox="1"/>
            <p:nvPr/>
          </p:nvSpPr>
          <p:spPr>
            <a:xfrm>
              <a:off x="5717853" y="3136582"/>
              <a:ext cx="756295" cy="6400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3150" b="1" dirty="0">
                  <a:solidFill>
                    <a:srgbClr val="FFFFFF"/>
                  </a:solidFill>
                  <a:latin typeface="Arial"/>
                  <a:ea typeface="Microsoft YaHei"/>
                  <a:cs typeface="Arial"/>
                </a:rPr>
                <a:t>10x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5775960" y="3582352"/>
              <a:ext cx="640080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dirty="0">
                  <a:solidFill>
                    <a:srgbClr val="FFFFFF">
                      <a:alpha val="90000"/>
                    </a:srgbClr>
                  </a:solidFill>
                  <a:latin typeface="Arial"/>
                  <a:ea typeface="Microsoft YaHei"/>
                  <a:cs typeface="Arial"/>
                </a:rPr>
                <a:t>效率提升</a:t>
              </a:r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571500" y="4095750"/>
            <a:ext cx="10810875" cy="1095375"/>
            <a:chOff x="571500" y="4095750"/>
            <a:chExt cx="10810875" cy="1095375"/>
          </a:xfrm>
        </p:grpSpPr>
        <p:sp>
          <p:nvSpPr>
            <p:cNvPr id="30" name="Freeform 30"/>
            <p:cNvSpPr/>
            <p:nvPr/>
          </p:nvSpPr>
          <p:spPr>
            <a:xfrm>
              <a:off x="571500" y="4095750"/>
              <a:ext cx="2524125" cy="1095375"/>
            </a:xfrm>
            <a:custGeom>
              <a:avLst/>
              <a:gdLst/>
              <a:ahLst/>
              <a:cxnLst/>
              <a:rect l="l" t="t" r="r" b="b"/>
              <a:pathLst>
                <a:path w="2524125" h="1095375">
                  <a:moveTo>
                    <a:pt x="114300" y="0"/>
                  </a:moveTo>
                  <a:lnTo>
                    <a:pt x="2409825" y="0"/>
                  </a:lnTo>
                  <a:cubicBezTo>
                    <a:pt x="2472951" y="0"/>
                    <a:pt x="2524125" y="51174"/>
                    <a:pt x="2524125" y="114300"/>
                  </a:cubicBezTo>
                  <a:lnTo>
                    <a:pt x="2524125" y="981075"/>
                  </a:lnTo>
                  <a:cubicBezTo>
                    <a:pt x="2524125" y="1044201"/>
                    <a:pt x="2472951" y="1095375"/>
                    <a:pt x="2409825" y="1095375"/>
                  </a:cubicBezTo>
                  <a:lnTo>
                    <a:pt x="114300" y="1095375"/>
                  </a:lnTo>
                  <a:cubicBezTo>
                    <a:pt x="51174" y="1095375"/>
                    <a:pt x="0" y="1044201"/>
                    <a:pt x="0" y="981075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dist="38100" dir="10799140" algn="tl" rotWithShape="0">
                <a:srgbClr val="000000">
                  <a:alpha val="8000"/>
                </a:srgbClr>
              </a:outerShdw>
            </a:effectLst>
          </p:spPr>
        </p:sp>
        <p:sp>
          <p:nvSpPr>
            <p:cNvPr id="31" name="Freeform 31"/>
            <p:cNvSpPr/>
            <p:nvPr/>
          </p:nvSpPr>
          <p:spPr>
            <a:xfrm>
              <a:off x="762000" y="4305300"/>
              <a:ext cx="304800" cy="285750"/>
            </a:xfrm>
            <a:custGeom>
              <a:avLst/>
              <a:gdLst/>
              <a:ahLst/>
              <a:cxnLst/>
              <a:rect l="l" t="t" r="r" b="b"/>
              <a:pathLst>
                <a:path w="304800" h="285750">
                  <a:moveTo>
                    <a:pt x="171450" y="0"/>
                  </a:moveTo>
                  <a:lnTo>
                    <a:pt x="171450" y="38100"/>
                  </a:lnTo>
                  <a:lnTo>
                    <a:pt x="247650" y="38100"/>
                  </a:lnTo>
                  <a:lnTo>
                    <a:pt x="304800" y="161925"/>
                  </a:lnTo>
                  <a:lnTo>
                    <a:pt x="247650" y="285750"/>
                  </a:lnTo>
                  <a:lnTo>
                    <a:pt x="57150" y="285750"/>
                  </a:lnTo>
                  <a:lnTo>
                    <a:pt x="0" y="161925"/>
                  </a:lnTo>
                  <a:lnTo>
                    <a:pt x="57150" y="38100"/>
                  </a:lnTo>
                  <a:lnTo>
                    <a:pt x="133350" y="38100"/>
                  </a:lnTo>
                  <a:lnTo>
                    <a:pt x="133350" y="0"/>
                  </a:lnTo>
                  <a:lnTo>
                    <a:pt x="171450" y="0"/>
                  </a:lnTo>
                  <a:close/>
                  <a:moveTo>
                    <a:pt x="87591" y="223617"/>
                  </a:moveTo>
                  <a:lnTo>
                    <a:pt x="152400" y="233587"/>
                  </a:lnTo>
                  <a:lnTo>
                    <a:pt x="217210" y="223617"/>
                  </a:lnTo>
                  <a:lnTo>
                    <a:pt x="211415" y="185959"/>
                  </a:lnTo>
                  <a:lnTo>
                    <a:pt x="152400" y="195038"/>
                  </a:lnTo>
                  <a:lnTo>
                    <a:pt x="93384" y="185959"/>
                  </a:lnTo>
                  <a:lnTo>
                    <a:pt x="87591" y="223617"/>
                  </a:lnTo>
                  <a:close/>
                  <a:moveTo>
                    <a:pt x="133350" y="128588"/>
                  </a:moveTo>
                  <a:cubicBezTo>
                    <a:pt x="133350" y="141739"/>
                    <a:pt x="122689" y="152400"/>
                    <a:pt x="109538" y="152400"/>
                  </a:cubicBezTo>
                  <a:cubicBezTo>
                    <a:pt x="96386" y="152400"/>
                    <a:pt x="85725" y="141739"/>
                    <a:pt x="85725" y="128588"/>
                  </a:cubicBezTo>
                  <a:cubicBezTo>
                    <a:pt x="85725" y="115436"/>
                    <a:pt x="96386" y="104775"/>
                    <a:pt x="109538" y="104775"/>
                  </a:cubicBezTo>
                  <a:cubicBezTo>
                    <a:pt x="122689" y="104775"/>
                    <a:pt x="133350" y="115436"/>
                    <a:pt x="133350" y="128588"/>
                  </a:cubicBezTo>
                  <a:close/>
                  <a:moveTo>
                    <a:pt x="195262" y="152400"/>
                  </a:moveTo>
                  <a:cubicBezTo>
                    <a:pt x="208415" y="152400"/>
                    <a:pt x="219075" y="141739"/>
                    <a:pt x="219075" y="128588"/>
                  </a:cubicBezTo>
                  <a:cubicBezTo>
                    <a:pt x="219075" y="115436"/>
                    <a:pt x="208415" y="104775"/>
                    <a:pt x="195262" y="104775"/>
                  </a:cubicBezTo>
                  <a:cubicBezTo>
                    <a:pt x="182111" y="104775"/>
                    <a:pt x="171450" y="115436"/>
                    <a:pt x="171450" y="128588"/>
                  </a:cubicBezTo>
                  <a:cubicBezTo>
                    <a:pt x="171450" y="141739"/>
                    <a:pt x="182111" y="152400"/>
                    <a:pt x="195262" y="152400"/>
                  </a:cubicBezTo>
                  <a:close/>
                </a:path>
              </a:pathLst>
            </a:custGeom>
            <a:solidFill>
              <a:srgbClr val="6366F1"/>
            </a:solidFill>
            <a:ln>
              <a:noFill/>
            </a:ln>
          </p:spPr>
        </p:sp>
        <p:sp>
          <p:nvSpPr>
            <p:cNvPr id="32" name="TextBox 32"/>
            <p:cNvSpPr txBox="1"/>
            <p:nvPr/>
          </p:nvSpPr>
          <p:spPr>
            <a:xfrm>
              <a:off x="1147762" y="4402931"/>
              <a:ext cx="1063704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b="1" dirty="0">
                  <a:solidFill>
                    <a:srgbClr val="1F2937"/>
                  </a:solidFill>
                  <a:latin typeface="Arial"/>
                  <a:ea typeface="Microsoft YaHei"/>
                  <a:cs typeface="Arial"/>
                </a:rPr>
                <a:t>智能内容解构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50570" y="4684395"/>
              <a:ext cx="1468755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00" dirty="0">
                  <a:solidFill>
                    <a:srgbClr val="6B7280"/>
                  </a:solidFill>
                  <a:latin typeface="Arial"/>
                  <a:ea typeface="Microsoft YaHei"/>
                  <a:cs typeface="Arial"/>
                </a:rPr>
                <a:t>自动分析源文档并重组为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50570" y="4874895"/>
              <a:ext cx="942975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900" dirty="0">
                  <a:solidFill>
                    <a:srgbClr val="6B7280"/>
                  </a:solidFill>
                  <a:latin typeface="Arial"/>
                  <a:ea typeface="Microsoft YaHei"/>
                  <a:cs typeface="Arial"/>
                </a:rPr>
                <a:t>清晰的页面序列</a:t>
              </a:r>
            </a:p>
          </p:txBody>
        </p:sp>
        <p:grpSp>
          <p:nvGrpSpPr>
            <p:cNvPr id="42" name="Group 42"/>
            <p:cNvGrpSpPr/>
            <p:nvPr/>
          </p:nvGrpSpPr>
          <p:grpSpPr>
            <a:xfrm>
              <a:off x="3333750" y="4095750"/>
              <a:ext cx="2524125" cy="1095375"/>
              <a:chOff x="3333750" y="4095750"/>
              <a:chExt cx="2524125" cy="1095375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3333750" y="4095750"/>
                <a:ext cx="2524125" cy="1095375"/>
              </a:xfrm>
              <a:custGeom>
                <a:avLst/>
                <a:gdLst/>
                <a:ahLst/>
                <a:cxnLst/>
                <a:rect l="l" t="t" r="r" b="b"/>
                <a:pathLst>
                  <a:path w="2524125" h="1095375">
                    <a:moveTo>
                      <a:pt x="114300" y="0"/>
                    </a:moveTo>
                    <a:lnTo>
                      <a:pt x="2409825" y="0"/>
                    </a:lnTo>
                    <a:cubicBezTo>
                      <a:pt x="2472951" y="0"/>
                      <a:pt x="2524125" y="51174"/>
                      <a:pt x="2524125" y="114300"/>
                    </a:cubicBezTo>
                    <a:lnTo>
                      <a:pt x="2524125" y="981075"/>
                    </a:lnTo>
                    <a:cubicBezTo>
                      <a:pt x="2524125" y="1044201"/>
                      <a:pt x="2472951" y="1095375"/>
                      <a:pt x="2409825" y="1095375"/>
                    </a:cubicBezTo>
                    <a:lnTo>
                      <a:pt x="114300" y="1095375"/>
                    </a:lnTo>
                    <a:cubicBezTo>
                      <a:pt x="51174" y="1095375"/>
                      <a:pt x="0" y="1044201"/>
                      <a:pt x="0" y="981075"/>
                    </a:cubicBezTo>
                    <a:lnTo>
                      <a:pt x="0" y="114300"/>
                    </a:lnTo>
                    <a:cubicBezTo>
                      <a:pt x="0" y="51174"/>
                      <a:pt x="51174" y="0"/>
                      <a:pt x="1143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grpSp>
            <p:nvGrpSpPr>
              <p:cNvPr id="38" name="Group 38"/>
              <p:cNvGrpSpPr/>
              <p:nvPr/>
            </p:nvGrpSpPr>
            <p:grpSpPr>
              <a:xfrm>
                <a:off x="3524250" y="4305300"/>
                <a:ext cx="304800" cy="304800"/>
                <a:chOff x="3524250" y="4305300"/>
                <a:chExt cx="304800" cy="304800"/>
              </a:xfrm>
            </p:grpSpPr>
            <p:sp>
              <p:nvSpPr>
                <p:cNvPr id="36" name="Freeform 36"/>
                <p:cNvSpPr/>
                <p:nvPr/>
              </p:nvSpPr>
              <p:spPr>
                <a:xfrm>
                  <a:off x="3611681" y="4305300"/>
                  <a:ext cx="217369" cy="2173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369" h="217368">
                      <a:moveTo>
                        <a:pt x="92485" y="84667"/>
                      </a:moveTo>
                      <a:lnTo>
                        <a:pt x="148631" y="14486"/>
                      </a:lnTo>
                      <a:cubicBezTo>
                        <a:pt x="155955" y="5330"/>
                        <a:pt x="167044" y="0"/>
                        <a:pt x="178770" y="0"/>
                      </a:cubicBezTo>
                      <a:cubicBezTo>
                        <a:pt x="200088" y="0"/>
                        <a:pt x="217369" y="17281"/>
                        <a:pt x="217369" y="38599"/>
                      </a:cubicBezTo>
                      <a:cubicBezTo>
                        <a:pt x="217369" y="50324"/>
                        <a:pt x="212039" y="61414"/>
                        <a:pt x="202883" y="68739"/>
                      </a:cubicBezTo>
                      <a:lnTo>
                        <a:pt x="132703" y="124883"/>
                      </a:lnTo>
                      <a:lnTo>
                        <a:pt x="145844" y="138024"/>
                      </a:lnTo>
                      <a:cubicBezTo>
                        <a:pt x="155049" y="147229"/>
                        <a:pt x="160219" y="159713"/>
                        <a:pt x="160219" y="172730"/>
                      </a:cubicBezTo>
                      <a:cubicBezTo>
                        <a:pt x="160219" y="184212"/>
                        <a:pt x="156193" y="195331"/>
                        <a:pt x="148842" y="204151"/>
                      </a:cubicBezTo>
                      <a:lnTo>
                        <a:pt x="137827" y="217368"/>
                      </a:lnTo>
                      <a:lnTo>
                        <a:pt x="0" y="79541"/>
                      </a:lnTo>
                      <a:lnTo>
                        <a:pt x="13217" y="68526"/>
                      </a:lnTo>
                      <a:cubicBezTo>
                        <a:pt x="22038" y="61175"/>
                        <a:pt x="33157" y="57150"/>
                        <a:pt x="44639" y="57150"/>
                      </a:cubicBezTo>
                      <a:cubicBezTo>
                        <a:pt x="57656" y="57150"/>
                        <a:pt x="70140" y="62321"/>
                        <a:pt x="79344" y="71526"/>
                      </a:cubicBezTo>
                      <a:lnTo>
                        <a:pt x="92485" y="84667"/>
                      </a:lnTo>
                      <a:close/>
                    </a:path>
                  </a:pathLst>
                </a:custGeom>
                <a:solidFill>
                  <a:srgbClr val="06B6D4"/>
                </a:solidFill>
                <a:ln>
                  <a:noFill/>
                </a:ln>
              </p:spPr>
            </p:sp>
            <p:sp>
              <p:nvSpPr>
                <p:cNvPr id="37" name="Freeform 37"/>
                <p:cNvSpPr/>
                <p:nvPr/>
              </p:nvSpPr>
              <p:spPr>
                <a:xfrm>
                  <a:off x="3524250" y="4409332"/>
                  <a:ext cx="200768" cy="2007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768" h="200768">
                      <a:moveTo>
                        <a:pt x="0" y="48368"/>
                      </a:moveTo>
                      <a:lnTo>
                        <a:pt x="58041" y="0"/>
                      </a:lnTo>
                      <a:lnTo>
                        <a:pt x="200768" y="142726"/>
                      </a:lnTo>
                      <a:lnTo>
                        <a:pt x="152400" y="200768"/>
                      </a:lnTo>
                      <a:lnTo>
                        <a:pt x="0" y="48368"/>
                      </a:lnTo>
                      <a:close/>
                    </a:path>
                  </a:pathLst>
                </a:custGeom>
                <a:solidFill>
                  <a:srgbClr val="06B6D4"/>
                </a:solidFill>
                <a:ln>
                  <a:noFill/>
                </a:ln>
              </p:spPr>
            </p:sp>
          </p:grpSp>
          <p:sp>
            <p:nvSpPr>
              <p:cNvPr id="39" name="TextBox 39"/>
              <p:cNvSpPr txBox="1"/>
              <p:nvPr/>
            </p:nvSpPr>
            <p:spPr>
              <a:xfrm>
                <a:off x="3910012" y="4402931"/>
                <a:ext cx="1063704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b="1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三重设计风格</a:t>
                </a:r>
              </a:p>
            </p:txBody>
          </p:sp>
          <p:sp>
            <p:nvSpPr>
              <p:cNvPr id="40" name="TextBox 40"/>
              <p:cNvSpPr txBox="1"/>
              <p:nvPr/>
            </p:nvSpPr>
            <p:spPr>
              <a:xfrm>
                <a:off x="3512820" y="4684395"/>
                <a:ext cx="1337310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通用灵活 / 一般咨询 /</a:t>
                </a:r>
              </a:p>
            </p:txBody>
          </p:sp>
          <p:sp>
            <p:nvSpPr>
              <p:cNvPr id="41" name="TextBox 41"/>
              <p:cNvSpPr txBox="1"/>
              <p:nvPr/>
            </p:nvSpPr>
            <p:spPr>
              <a:xfrm>
                <a:off x="3512820" y="4874895"/>
                <a:ext cx="1146715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顶级咨询 (MBB 级)</a:t>
                </a:r>
              </a:p>
            </p:txBody>
          </p:sp>
        </p:grpSp>
        <p:grpSp>
          <p:nvGrpSpPr>
            <p:cNvPr id="48" name="Group 48"/>
            <p:cNvGrpSpPr/>
            <p:nvPr/>
          </p:nvGrpSpPr>
          <p:grpSpPr>
            <a:xfrm>
              <a:off x="6096000" y="4095750"/>
              <a:ext cx="2524125" cy="1095375"/>
              <a:chOff x="6096000" y="4095750"/>
              <a:chExt cx="2524125" cy="1095375"/>
            </a:xfrm>
          </p:grpSpPr>
          <p:sp>
            <p:nvSpPr>
              <p:cNvPr id="43" name="Freeform 43"/>
              <p:cNvSpPr/>
              <p:nvPr/>
            </p:nvSpPr>
            <p:spPr>
              <a:xfrm>
                <a:off x="6096000" y="4095750"/>
                <a:ext cx="2524125" cy="1095375"/>
              </a:xfrm>
              <a:custGeom>
                <a:avLst/>
                <a:gdLst/>
                <a:ahLst/>
                <a:cxnLst/>
                <a:rect l="l" t="t" r="r" b="b"/>
                <a:pathLst>
                  <a:path w="2524125" h="1095375">
                    <a:moveTo>
                      <a:pt x="114300" y="0"/>
                    </a:moveTo>
                    <a:lnTo>
                      <a:pt x="2409825" y="0"/>
                    </a:lnTo>
                    <a:cubicBezTo>
                      <a:pt x="2472951" y="0"/>
                      <a:pt x="2524125" y="51174"/>
                      <a:pt x="2524125" y="114300"/>
                    </a:cubicBezTo>
                    <a:lnTo>
                      <a:pt x="2524125" y="981075"/>
                    </a:lnTo>
                    <a:cubicBezTo>
                      <a:pt x="2524125" y="1044201"/>
                      <a:pt x="2472951" y="1095375"/>
                      <a:pt x="2409825" y="1095375"/>
                    </a:cubicBezTo>
                    <a:lnTo>
                      <a:pt x="114300" y="1095375"/>
                    </a:lnTo>
                    <a:cubicBezTo>
                      <a:pt x="51174" y="1095375"/>
                      <a:pt x="0" y="1044201"/>
                      <a:pt x="0" y="981075"/>
                    </a:cubicBezTo>
                    <a:lnTo>
                      <a:pt x="0" y="114300"/>
                    </a:lnTo>
                    <a:cubicBezTo>
                      <a:pt x="0" y="51174"/>
                      <a:pt x="51174" y="0"/>
                      <a:pt x="1143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44" name="Freeform 44"/>
              <p:cNvSpPr/>
              <p:nvPr/>
            </p:nvSpPr>
            <p:spPr>
              <a:xfrm>
                <a:off x="6305550" y="4324350"/>
                <a:ext cx="266700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266700" h="266700">
                    <a:moveTo>
                      <a:pt x="114300" y="0"/>
                    </a:moveTo>
                    <a:lnTo>
                      <a:pt x="0" y="0"/>
                    </a:lnTo>
                    <a:lnTo>
                      <a:pt x="0" y="114300"/>
                    </a:lnTo>
                    <a:lnTo>
                      <a:pt x="114300" y="114300"/>
                    </a:lnTo>
                    <a:lnTo>
                      <a:pt x="114300" y="0"/>
                    </a:lnTo>
                    <a:close/>
                    <a:moveTo>
                      <a:pt x="114300" y="152400"/>
                    </a:moveTo>
                    <a:lnTo>
                      <a:pt x="0" y="152400"/>
                    </a:lnTo>
                    <a:lnTo>
                      <a:pt x="0" y="266700"/>
                    </a:lnTo>
                    <a:lnTo>
                      <a:pt x="114300" y="266700"/>
                    </a:lnTo>
                    <a:lnTo>
                      <a:pt x="114300" y="152400"/>
                    </a:lnTo>
                    <a:close/>
                    <a:moveTo>
                      <a:pt x="152400" y="0"/>
                    </a:moveTo>
                    <a:lnTo>
                      <a:pt x="266700" y="0"/>
                    </a:lnTo>
                    <a:lnTo>
                      <a:pt x="266700" y="114300"/>
                    </a:lnTo>
                    <a:lnTo>
                      <a:pt x="152400" y="114300"/>
                    </a:lnTo>
                    <a:lnTo>
                      <a:pt x="152400" y="0"/>
                    </a:lnTo>
                    <a:close/>
                    <a:moveTo>
                      <a:pt x="266700" y="152400"/>
                    </a:moveTo>
                    <a:lnTo>
                      <a:pt x="152400" y="152400"/>
                    </a:lnTo>
                    <a:lnTo>
                      <a:pt x="152400" y="266700"/>
                    </a:lnTo>
                    <a:lnTo>
                      <a:pt x="266700" y="266700"/>
                    </a:lnTo>
                    <a:lnTo>
                      <a:pt x="266700" y="152400"/>
                    </a:ln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45" name="TextBox 45"/>
              <p:cNvSpPr txBox="1"/>
              <p:nvPr/>
            </p:nvSpPr>
            <p:spPr>
              <a:xfrm>
                <a:off x="6672262" y="4402931"/>
                <a:ext cx="891183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b="1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多格式支持</a:t>
                </a:r>
              </a:p>
            </p:txBody>
          </p:sp>
          <p:sp>
            <p:nvSpPr>
              <p:cNvPr id="46" name="TextBox 46"/>
              <p:cNvSpPr txBox="1"/>
              <p:nvPr/>
            </p:nvSpPr>
            <p:spPr>
              <a:xfrm>
                <a:off x="6275070" y="4684395"/>
                <a:ext cx="1442466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PPT / 小红书 / 朋友圈 /</a:t>
                </a:r>
              </a:p>
            </p:txBody>
          </p:sp>
          <p:sp>
            <p:nvSpPr>
              <p:cNvPr id="47" name="TextBox 47"/>
              <p:cNvSpPr txBox="1"/>
              <p:nvPr/>
            </p:nvSpPr>
            <p:spPr>
              <a:xfrm>
                <a:off x="6275070" y="4874895"/>
                <a:ext cx="1212437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Story 等 10+ 种格式</a:t>
                </a:r>
              </a:p>
            </p:txBody>
          </p:sp>
        </p:grpSp>
        <p:grpSp>
          <p:nvGrpSpPr>
            <p:cNvPr id="54" name="Group 54"/>
            <p:cNvGrpSpPr/>
            <p:nvPr/>
          </p:nvGrpSpPr>
          <p:grpSpPr>
            <a:xfrm>
              <a:off x="8858250" y="4095750"/>
              <a:ext cx="2524125" cy="1095375"/>
              <a:chOff x="8858250" y="4095750"/>
              <a:chExt cx="2524125" cy="1095375"/>
            </a:xfrm>
          </p:grpSpPr>
          <p:sp>
            <p:nvSpPr>
              <p:cNvPr id="49" name="Freeform 49"/>
              <p:cNvSpPr/>
              <p:nvPr/>
            </p:nvSpPr>
            <p:spPr>
              <a:xfrm>
                <a:off x="8858250" y="4095750"/>
                <a:ext cx="2524125" cy="1095375"/>
              </a:xfrm>
              <a:custGeom>
                <a:avLst/>
                <a:gdLst/>
                <a:ahLst/>
                <a:cxnLst/>
                <a:rect l="l" t="t" r="r" b="b"/>
                <a:pathLst>
                  <a:path w="2524125" h="1095375">
                    <a:moveTo>
                      <a:pt x="114300" y="0"/>
                    </a:moveTo>
                    <a:lnTo>
                      <a:pt x="2409825" y="0"/>
                    </a:lnTo>
                    <a:cubicBezTo>
                      <a:pt x="2472951" y="0"/>
                      <a:pt x="2524125" y="51174"/>
                      <a:pt x="2524125" y="114300"/>
                    </a:cubicBezTo>
                    <a:lnTo>
                      <a:pt x="2524125" y="981075"/>
                    </a:lnTo>
                    <a:cubicBezTo>
                      <a:pt x="2524125" y="1044201"/>
                      <a:pt x="2472951" y="1095375"/>
                      <a:pt x="2409825" y="1095375"/>
                    </a:cubicBezTo>
                    <a:lnTo>
                      <a:pt x="114300" y="1095375"/>
                    </a:lnTo>
                    <a:cubicBezTo>
                      <a:pt x="51174" y="1095375"/>
                      <a:pt x="0" y="1044201"/>
                      <a:pt x="0" y="981075"/>
                    </a:cubicBezTo>
                    <a:lnTo>
                      <a:pt x="0" y="114300"/>
                    </a:lnTo>
                    <a:cubicBezTo>
                      <a:pt x="0" y="51174"/>
                      <a:pt x="51174" y="0"/>
                      <a:pt x="1143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50" name="Freeform 50"/>
              <p:cNvSpPr/>
              <p:nvPr/>
            </p:nvSpPr>
            <p:spPr>
              <a:xfrm>
                <a:off x="9067800" y="4324350"/>
                <a:ext cx="266700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266700" h="266700">
                    <a:moveTo>
                      <a:pt x="0" y="38100"/>
                    </a:moveTo>
                    <a:cubicBezTo>
                      <a:pt x="0" y="52203"/>
                      <a:pt x="7662" y="64515"/>
                      <a:pt x="19050" y="71103"/>
                    </a:cubicBezTo>
                    <a:lnTo>
                      <a:pt x="19051" y="195596"/>
                    </a:lnTo>
                    <a:cubicBezTo>
                      <a:pt x="7662" y="202183"/>
                      <a:pt x="0" y="214497"/>
                      <a:pt x="0" y="228600"/>
                    </a:cubicBezTo>
                    <a:cubicBezTo>
                      <a:pt x="0" y="249643"/>
                      <a:pt x="17058" y="266700"/>
                      <a:pt x="38100" y="266700"/>
                    </a:cubicBezTo>
                    <a:cubicBezTo>
                      <a:pt x="52202" y="266700"/>
                      <a:pt x="64515" y="259038"/>
                      <a:pt x="71103" y="247650"/>
                    </a:cubicBezTo>
                    <a:lnTo>
                      <a:pt x="195598" y="247650"/>
                    </a:lnTo>
                    <a:cubicBezTo>
                      <a:pt x="202185" y="259038"/>
                      <a:pt x="214497" y="266700"/>
                      <a:pt x="228600" y="266700"/>
                    </a:cubicBezTo>
                    <a:cubicBezTo>
                      <a:pt x="249643" y="266700"/>
                      <a:pt x="266700" y="249643"/>
                      <a:pt x="266700" y="228600"/>
                    </a:cubicBezTo>
                    <a:cubicBezTo>
                      <a:pt x="266700" y="214497"/>
                      <a:pt x="259038" y="202185"/>
                      <a:pt x="247650" y="195598"/>
                    </a:cubicBezTo>
                    <a:lnTo>
                      <a:pt x="247650" y="71103"/>
                    </a:lnTo>
                    <a:cubicBezTo>
                      <a:pt x="259038" y="64515"/>
                      <a:pt x="266700" y="52202"/>
                      <a:pt x="266700" y="38100"/>
                    </a:cubicBezTo>
                    <a:cubicBezTo>
                      <a:pt x="266700" y="17058"/>
                      <a:pt x="249643" y="0"/>
                      <a:pt x="228600" y="0"/>
                    </a:cubicBezTo>
                    <a:cubicBezTo>
                      <a:pt x="214497" y="0"/>
                      <a:pt x="202185" y="7662"/>
                      <a:pt x="195598" y="19050"/>
                    </a:cubicBezTo>
                    <a:lnTo>
                      <a:pt x="71103" y="19050"/>
                    </a:lnTo>
                    <a:cubicBezTo>
                      <a:pt x="64515" y="7662"/>
                      <a:pt x="52202" y="0"/>
                      <a:pt x="38100" y="0"/>
                    </a:cubicBezTo>
                    <a:cubicBezTo>
                      <a:pt x="17058" y="0"/>
                      <a:pt x="0" y="17058"/>
                      <a:pt x="0" y="38100"/>
                    </a:cubicBezTo>
                    <a:close/>
                    <a:moveTo>
                      <a:pt x="71103" y="209550"/>
                    </a:moveTo>
                    <a:lnTo>
                      <a:pt x="195598" y="209550"/>
                    </a:lnTo>
                    <a:cubicBezTo>
                      <a:pt x="198943" y="203766"/>
                      <a:pt x="203766" y="198943"/>
                      <a:pt x="209550" y="195598"/>
                    </a:cubicBezTo>
                    <a:lnTo>
                      <a:pt x="209550" y="71103"/>
                    </a:lnTo>
                    <a:cubicBezTo>
                      <a:pt x="203766" y="67757"/>
                      <a:pt x="198943" y="62934"/>
                      <a:pt x="195598" y="57150"/>
                    </a:cubicBezTo>
                    <a:lnTo>
                      <a:pt x="71103" y="57150"/>
                    </a:lnTo>
                    <a:cubicBezTo>
                      <a:pt x="67757" y="62934"/>
                      <a:pt x="62934" y="67757"/>
                      <a:pt x="57150" y="71103"/>
                    </a:cubicBezTo>
                    <a:lnTo>
                      <a:pt x="57151" y="195598"/>
                    </a:lnTo>
                    <a:cubicBezTo>
                      <a:pt x="62935" y="198943"/>
                      <a:pt x="67757" y="203766"/>
                      <a:pt x="71103" y="209550"/>
                    </a:cubicBezTo>
                    <a:close/>
                  </a:path>
                </a:pathLst>
              </a:custGeom>
              <a:solidFill>
                <a:srgbClr val="8B5CF6"/>
              </a:solidFill>
              <a:ln>
                <a:noFill/>
              </a:ln>
            </p:spPr>
          </p:sp>
          <p:sp>
            <p:nvSpPr>
              <p:cNvPr id="51" name="TextBox 51"/>
              <p:cNvSpPr txBox="1"/>
              <p:nvPr/>
            </p:nvSpPr>
            <p:spPr>
              <a:xfrm>
                <a:off x="9434512" y="4402931"/>
                <a:ext cx="934313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b="1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纯 SVG 输出</a:t>
                </a:r>
              </a:p>
            </p:txBody>
          </p:sp>
          <p:sp>
            <p:nvSpPr>
              <p:cNvPr id="52" name="TextBox 52"/>
              <p:cNvSpPr txBox="1"/>
              <p:nvPr/>
            </p:nvSpPr>
            <p:spPr>
              <a:xfrm>
                <a:off x="9037320" y="4684395"/>
                <a:ext cx="1074420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高质量矢量图形，</a:t>
                </a:r>
              </a:p>
            </p:txBody>
          </p:sp>
          <p:sp>
            <p:nvSpPr>
              <p:cNvPr id="53" name="TextBox 53"/>
              <p:cNvSpPr txBox="1"/>
              <p:nvPr/>
            </p:nvSpPr>
            <p:spPr>
              <a:xfrm>
                <a:off x="9037320" y="4874895"/>
                <a:ext cx="942975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任意缩放不失真</a:t>
                </a:r>
              </a:p>
            </p:txBody>
          </p:sp>
        </p:grpSp>
      </p:grpSp>
      <p:sp>
        <p:nvSpPr>
          <p:cNvPr id="56" name="Freeform 56"/>
          <p:cNvSpPr/>
          <p:nvPr/>
        </p:nvSpPr>
        <p:spPr>
          <a:xfrm>
            <a:off x="571500" y="5429250"/>
            <a:ext cx="11049000" cy="476250"/>
          </a:xfrm>
          <a:custGeom>
            <a:avLst/>
            <a:gdLst/>
            <a:ahLst/>
            <a:cxnLst/>
            <a:rect l="l" t="t" r="r" b="b"/>
            <a:pathLst>
              <a:path w="11049000" h="476250">
                <a:moveTo>
                  <a:pt x="114300" y="0"/>
                </a:moveTo>
                <a:lnTo>
                  <a:pt x="10934700" y="0"/>
                </a:lnTo>
                <a:cubicBezTo>
                  <a:pt x="10997826" y="0"/>
                  <a:pt x="11049000" y="51174"/>
                  <a:pt x="11049000" y="114300"/>
                </a:cubicBezTo>
                <a:lnTo>
                  <a:pt x="11049000" y="361950"/>
                </a:lnTo>
                <a:cubicBezTo>
                  <a:pt x="11049000" y="425076"/>
                  <a:pt x="10997826" y="476250"/>
                  <a:pt x="10934700" y="476250"/>
                </a:cubicBezTo>
                <a:lnTo>
                  <a:pt x="114300" y="476250"/>
                </a:lnTo>
                <a:cubicBezTo>
                  <a:pt x="51174" y="476250"/>
                  <a:pt x="0" y="425076"/>
                  <a:pt x="0" y="361950"/>
                </a:cubicBezTo>
                <a:lnTo>
                  <a:pt x="0" y="114300"/>
                </a:lnTo>
                <a:cubicBezTo>
                  <a:pt x="0" y="51174"/>
                  <a:pt x="51174" y="0"/>
                  <a:pt x="114300" y="0"/>
                </a:cubicBezTo>
                <a:close/>
              </a:path>
            </a:pathLst>
          </a:custGeom>
          <a:gradFill>
            <a:gsLst>
              <a:gs pos="0">
                <a:srgbClr val="6366F1"/>
              </a:gs>
              <a:gs pos="100000">
                <a:srgbClr val="06B6D4"/>
              </a:gs>
            </a:gsLst>
            <a:lin ang="2700000" scaled="1"/>
          </a:gradFill>
          <a:ln>
            <a:noFill/>
          </a:ln>
          <a:effectLst>
            <a:outerShdw blurRad="190500" dist="57150" dir="10799427" algn="tl" rotWithShape="0">
              <a:srgbClr val="6366F1">
                <a:alpha val="20000"/>
              </a:srgbClr>
            </a:outerShdw>
          </a:effectLst>
        </p:spPr>
      </p:sp>
      <p:sp>
        <p:nvSpPr>
          <p:cNvPr id="57" name="Freeform 57"/>
          <p:cNvSpPr/>
          <p:nvPr/>
        </p:nvSpPr>
        <p:spPr>
          <a:xfrm>
            <a:off x="5172075" y="5543550"/>
            <a:ext cx="171450" cy="228600"/>
          </a:xfrm>
          <a:custGeom>
            <a:avLst/>
            <a:gdLst/>
            <a:ahLst/>
            <a:cxnLst/>
            <a:rect l="l" t="t" r="r" b="b"/>
            <a:pathLst>
              <a:path w="171450" h="228600">
                <a:moveTo>
                  <a:pt x="42862" y="164306"/>
                </a:moveTo>
                <a:lnTo>
                  <a:pt x="42862" y="207169"/>
                </a:lnTo>
                <a:lnTo>
                  <a:pt x="64294" y="228600"/>
                </a:lnTo>
                <a:lnTo>
                  <a:pt x="107156" y="228600"/>
                </a:lnTo>
                <a:lnTo>
                  <a:pt x="128588" y="207169"/>
                </a:lnTo>
                <a:lnTo>
                  <a:pt x="128588" y="164306"/>
                </a:lnTo>
                <a:lnTo>
                  <a:pt x="146298" y="146595"/>
                </a:lnTo>
                <a:cubicBezTo>
                  <a:pt x="162403" y="130491"/>
                  <a:pt x="171450" y="108605"/>
                  <a:pt x="171450" y="85830"/>
                </a:cubicBezTo>
                <a:cubicBezTo>
                  <a:pt x="171450" y="38486"/>
                  <a:pt x="133069" y="0"/>
                  <a:pt x="85725" y="0"/>
                </a:cubicBezTo>
                <a:cubicBezTo>
                  <a:pt x="38380" y="0"/>
                  <a:pt x="0" y="38486"/>
                  <a:pt x="0" y="85830"/>
                </a:cubicBezTo>
                <a:cubicBezTo>
                  <a:pt x="0" y="108605"/>
                  <a:pt x="9047" y="130491"/>
                  <a:pt x="25152" y="146595"/>
                </a:cubicBezTo>
                <a:lnTo>
                  <a:pt x="42862" y="164306"/>
                </a:lnTo>
                <a:close/>
                <a:moveTo>
                  <a:pt x="71438" y="141074"/>
                </a:moveTo>
                <a:lnTo>
                  <a:pt x="71438" y="85725"/>
                </a:lnTo>
                <a:lnTo>
                  <a:pt x="100012" y="85725"/>
                </a:lnTo>
                <a:lnTo>
                  <a:pt x="100012" y="141074"/>
                </a:lnTo>
                <a:cubicBezTo>
                  <a:pt x="124661" y="134730"/>
                  <a:pt x="142875" y="112355"/>
                  <a:pt x="142875" y="85725"/>
                </a:cubicBezTo>
                <a:cubicBezTo>
                  <a:pt x="142875" y="54162"/>
                  <a:pt x="117288" y="28575"/>
                  <a:pt x="85725" y="28575"/>
                </a:cubicBezTo>
                <a:cubicBezTo>
                  <a:pt x="54162" y="28575"/>
                  <a:pt x="28575" y="54162"/>
                  <a:pt x="28575" y="85725"/>
                </a:cubicBezTo>
                <a:cubicBezTo>
                  <a:pt x="28575" y="112355"/>
                  <a:pt x="46788" y="134730"/>
                  <a:pt x="71438" y="1410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8" name="TextBox 58"/>
          <p:cNvSpPr txBox="1"/>
          <p:nvPr/>
        </p:nvSpPr>
        <p:spPr>
          <a:xfrm>
            <a:off x="5433060" y="5604510"/>
            <a:ext cx="3793750" cy="2438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核心洞察：让 AI 处理格式，人类专注内容创作</a:t>
            </a:r>
          </a:p>
        </p:txBody>
      </p:sp>
      <p:sp>
        <p:nvSpPr>
          <p:cNvPr id="59" name="Rectangle 59"/>
          <p:cNvSpPr/>
          <p:nvPr/>
        </p:nvSpPr>
        <p:spPr>
          <a:xfrm>
            <a:off x="571500" y="6286500"/>
            <a:ext cx="110490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</p:sp>
      <p:sp>
        <p:nvSpPr>
          <p:cNvPr id="60" name="TextBox 60"/>
          <p:cNvSpPr txBox="1"/>
          <p:nvPr/>
        </p:nvSpPr>
        <p:spPr>
          <a:xfrm>
            <a:off x="560070" y="6475095"/>
            <a:ext cx="141617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PPT Master - 解决方案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5880830" y="6475095"/>
            <a:ext cx="43034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03 / 10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9492806" y="6475095"/>
            <a:ext cx="213912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github.com/hugohe3/ppt-master</a:t>
            </a:r>
          </a:p>
        </p:txBody>
      </p:sp>
    </p:spTree>
  </p:cSld>
  <p:clrMapOvr>
    <a:masterClrMapping/>
  </p:clrMapOvr>
  <p:transition dur="4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BFC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38100"/>
          </a:xfrm>
          <a:prstGeom prst="rect">
            <a:avLst/>
          </a:prstGeom>
          <a:gradFill>
            <a:gsLst>
              <a:gs pos="0">
                <a:srgbClr val="6366F1"/>
              </a:gs>
              <a:gs pos="100000">
                <a:srgbClr val="06B6D4"/>
              </a:gs>
            </a:gsLst>
            <a:lin ang="270000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542925" y="347662"/>
            <a:ext cx="4197668" cy="457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250" b="1" dirty="0">
                <a:solidFill>
                  <a:srgbClr val="1F2937"/>
                </a:solidFill>
                <a:latin typeface="Arial"/>
                <a:ea typeface="Microsoft YaHei"/>
                <a:cs typeface="Arial"/>
              </a:rPr>
              <a:t>系统架构：四角色协作流程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57212" y="783431"/>
            <a:ext cx="3150394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125" dirty="0">
                <a:solidFill>
                  <a:srgbClr val="6B7280"/>
                </a:solidFill>
                <a:latin typeface="Arial"/>
                <a:ea typeface="Microsoft YaHei"/>
                <a:cs typeface="Arial"/>
              </a:rPr>
              <a:t>清晰的职责划分，确保每个环节高质量输出</a:t>
            </a:r>
          </a:p>
        </p:txBody>
      </p:sp>
      <p:sp>
        <p:nvSpPr>
          <p:cNvPr id="6" name="Rectangle 6"/>
          <p:cNvSpPr/>
          <p:nvPr/>
        </p:nvSpPr>
        <p:spPr>
          <a:xfrm>
            <a:off x="571500" y="1095375"/>
            <a:ext cx="110490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</p:sp>
      <p:grpSp>
        <p:nvGrpSpPr>
          <p:cNvPr id="48" name="Group 48"/>
          <p:cNvGrpSpPr/>
          <p:nvPr/>
        </p:nvGrpSpPr>
        <p:grpSpPr>
          <a:xfrm>
            <a:off x="571500" y="1476375"/>
            <a:ext cx="11049000" cy="857250"/>
            <a:chOff x="571500" y="1476375"/>
            <a:chExt cx="11049000" cy="857250"/>
          </a:xfrm>
        </p:grpSpPr>
        <p:sp>
          <p:nvSpPr>
            <p:cNvPr id="7" name="Freeform 7"/>
            <p:cNvSpPr/>
            <p:nvPr/>
          </p:nvSpPr>
          <p:spPr>
            <a:xfrm>
              <a:off x="571500" y="1476375"/>
              <a:ext cx="1333500" cy="857250"/>
            </a:xfrm>
            <a:custGeom>
              <a:avLst/>
              <a:gdLst/>
              <a:ahLst/>
              <a:cxnLst/>
              <a:rect l="l" t="t" r="r" b="b"/>
              <a:pathLst>
                <a:path w="1333500" h="857250">
                  <a:moveTo>
                    <a:pt x="114300" y="0"/>
                  </a:moveTo>
                  <a:lnTo>
                    <a:pt x="1219200" y="0"/>
                  </a:lnTo>
                  <a:cubicBezTo>
                    <a:pt x="1282326" y="0"/>
                    <a:pt x="1333500" y="51174"/>
                    <a:pt x="1333500" y="114300"/>
                  </a:cubicBezTo>
                  <a:lnTo>
                    <a:pt x="1333500" y="742950"/>
                  </a:lnTo>
                  <a:cubicBezTo>
                    <a:pt x="1333500" y="806076"/>
                    <a:pt x="1282326" y="857250"/>
                    <a:pt x="1219200" y="857250"/>
                  </a:cubicBezTo>
                  <a:lnTo>
                    <a:pt x="114300" y="857250"/>
                  </a:lnTo>
                  <a:cubicBezTo>
                    <a:pt x="51174" y="857250"/>
                    <a:pt x="0" y="806076"/>
                    <a:pt x="0" y="74295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14300" dist="28575" dir="10798854" algn="tl" rotWithShape="0">
                <a:srgbClr val="000000">
                  <a:alpha val="10000"/>
                </a:srgbClr>
              </a:outerShdw>
            </a:effectLst>
          </p:spPr>
        </p:sp>
        <p:grpSp>
          <p:nvGrpSpPr>
            <p:cNvPr id="10" name="Group 10"/>
            <p:cNvGrpSpPr/>
            <p:nvPr/>
          </p:nvGrpSpPr>
          <p:grpSpPr>
            <a:xfrm>
              <a:off x="1138238" y="1619250"/>
              <a:ext cx="200025" cy="266700"/>
              <a:chOff x="1138238" y="1619250"/>
              <a:chExt cx="200025" cy="2667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1138238" y="1619250"/>
                <a:ext cx="200025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200025" h="266700">
                    <a:moveTo>
                      <a:pt x="83344" y="0"/>
                    </a:moveTo>
                    <a:lnTo>
                      <a:pt x="0" y="0"/>
                    </a:lnTo>
                    <a:lnTo>
                      <a:pt x="0" y="266700"/>
                    </a:lnTo>
                    <a:lnTo>
                      <a:pt x="200025" y="266700"/>
                    </a:lnTo>
                    <a:lnTo>
                      <a:pt x="200025" y="116681"/>
                    </a:lnTo>
                    <a:lnTo>
                      <a:pt x="83344" y="116681"/>
                    </a:lnTo>
                    <a:lnTo>
                      <a:pt x="83344" y="0"/>
                    </a:lnTo>
                    <a:close/>
                  </a:path>
                </a:pathLst>
              </a:custGeom>
              <a:solidFill>
                <a:srgbClr val="6B7280"/>
              </a:solidFill>
              <a:ln>
                <a:noFill/>
              </a:ln>
            </p:spPr>
          </p:sp>
          <p:sp>
            <p:nvSpPr>
              <p:cNvPr id="9" name="Freeform 9"/>
              <p:cNvSpPr/>
              <p:nvPr/>
            </p:nvSpPr>
            <p:spPr>
              <a:xfrm>
                <a:off x="1254919" y="1619250"/>
                <a:ext cx="83344" cy="83344"/>
              </a:xfrm>
              <a:custGeom>
                <a:avLst/>
                <a:gdLst/>
                <a:ahLst/>
                <a:cxnLst/>
                <a:rect l="l" t="t" r="r" b="b"/>
                <a:pathLst>
                  <a:path w="83344" h="83344">
                    <a:moveTo>
                      <a:pt x="0" y="0"/>
                    </a:moveTo>
                    <a:lnTo>
                      <a:pt x="0" y="83344"/>
                    </a:lnTo>
                    <a:lnTo>
                      <a:pt x="83344" y="833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B7280"/>
              </a:solidFill>
              <a:ln>
                <a:noFill/>
              </a:ln>
            </p:spPr>
          </p:sp>
        </p:grpSp>
        <p:sp>
          <p:nvSpPr>
            <p:cNvPr id="11" name="TextBox 11"/>
            <p:cNvSpPr txBox="1"/>
            <p:nvPr/>
          </p:nvSpPr>
          <p:spPr>
            <a:xfrm>
              <a:off x="926830" y="1971199"/>
              <a:ext cx="622840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75" b="1" dirty="0">
                  <a:solidFill>
                    <a:srgbClr val="1F2937"/>
                  </a:solidFill>
                  <a:latin typeface="Arial"/>
                  <a:ea typeface="Microsoft YaHei"/>
                  <a:cs typeface="Arial"/>
                </a:rPr>
                <a:t>用户文档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986790" y="2149316"/>
              <a:ext cx="502920" cy="167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825" dirty="0">
                  <a:solidFill>
                    <a:srgbClr val="9CA3AF"/>
                  </a:solidFill>
                  <a:latin typeface="Arial"/>
                  <a:ea typeface="Microsoft YaHei"/>
                  <a:cs typeface="Arial"/>
                </a:rPr>
                <a:t>内容输入</a:t>
              </a:r>
            </a:p>
          </p:txBody>
        </p:sp>
        <p:sp>
          <p:nvSpPr>
            <p:cNvPr id="13" name="Line 13"/>
            <p:cNvSpPr/>
            <p:nvPr/>
          </p:nvSpPr>
          <p:spPr>
            <a:xfrm>
              <a:off x="2000250" y="1905000"/>
              <a:ext cx="476250" cy="9525"/>
            </a:xfrm>
            <a:custGeom>
              <a:avLst/>
              <a:gdLst/>
              <a:ahLst/>
              <a:cxnLst/>
              <a:rect l="l" t="t" r="r" b="b"/>
              <a:pathLst>
                <a:path w="476250" h="9525">
                  <a:moveTo>
                    <a:pt x="0" y="0"/>
                  </a:moveTo>
                  <a:lnTo>
                    <a:pt x="476250" y="0"/>
                  </a:lnTo>
                </a:path>
              </a:pathLst>
            </a:custGeom>
            <a:noFill/>
            <a:ln w="19050">
              <a:solidFill>
                <a:srgbClr val="6366F1"/>
              </a:solidFill>
            </a:ln>
          </p:spPr>
        </p:sp>
        <p:sp>
          <p:nvSpPr>
            <p:cNvPr id="14" name="Polygon 14"/>
            <p:cNvSpPr/>
            <p:nvPr/>
          </p:nvSpPr>
          <p:spPr>
            <a:xfrm>
              <a:off x="2476500" y="1838325"/>
              <a:ext cx="142875" cy="133350"/>
            </a:xfrm>
            <a:custGeom>
              <a:avLst/>
              <a:gdLst/>
              <a:ahLst/>
              <a:cxnLst/>
              <a:rect l="l" t="t" r="r" b="b"/>
              <a:pathLst>
                <a:path w="142875" h="133350">
                  <a:moveTo>
                    <a:pt x="0" y="0"/>
                  </a:moveTo>
                  <a:lnTo>
                    <a:pt x="142875" y="66675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6366F1"/>
            </a:solidFill>
            <a:ln>
              <a:noFill/>
            </a:ln>
          </p:spPr>
        </p:sp>
        <p:grpSp>
          <p:nvGrpSpPr>
            <p:cNvPr id="21" name="Group 21"/>
            <p:cNvGrpSpPr/>
            <p:nvPr/>
          </p:nvGrpSpPr>
          <p:grpSpPr>
            <a:xfrm>
              <a:off x="2714625" y="1476375"/>
              <a:ext cx="1714500" cy="857250"/>
              <a:chOff x="2714625" y="1476375"/>
              <a:chExt cx="1714500" cy="85725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2714625" y="1476375"/>
                <a:ext cx="1714500" cy="857250"/>
              </a:xfrm>
              <a:custGeom>
                <a:avLst/>
                <a:gdLst/>
                <a:ahLst/>
                <a:cxnLst/>
                <a:rect l="l" t="t" r="r" b="b"/>
                <a:pathLst>
                  <a:path w="1714500" h="857250">
                    <a:moveTo>
                      <a:pt x="114300" y="0"/>
                    </a:moveTo>
                    <a:lnTo>
                      <a:pt x="1600200" y="0"/>
                    </a:lnTo>
                    <a:cubicBezTo>
                      <a:pt x="1663326" y="0"/>
                      <a:pt x="1714500" y="51174"/>
                      <a:pt x="1714500" y="114300"/>
                    </a:cubicBezTo>
                    <a:lnTo>
                      <a:pt x="1714500" y="742950"/>
                    </a:lnTo>
                    <a:cubicBezTo>
                      <a:pt x="1714500" y="806076"/>
                      <a:pt x="1663326" y="857250"/>
                      <a:pt x="1600200" y="857250"/>
                    </a:cubicBezTo>
                    <a:lnTo>
                      <a:pt x="114300" y="857250"/>
                    </a:lnTo>
                    <a:cubicBezTo>
                      <a:pt x="51174" y="857250"/>
                      <a:pt x="0" y="806076"/>
                      <a:pt x="0" y="742950"/>
                    </a:cubicBezTo>
                    <a:lnTo>
                      <a:pt x="0" y="114300"/>
                    </a:lnTo>
                    <a:cubicBezTo>
                      <a:pt x="0" y="51174"/>
                      <a:pt x="51174" y="0"/>
                      <a:pt x="114300" y="0"/>
                    </a:cubicBezTo>
                    <a:close/>
                  </a:path>
                </a:pathLst>
              </a:custGeom>
              <a:solidFill>
                <a:srgbClr val="6366F1"/>
              </a:solidFill>
              <a:ln>
                <a:noFill/>
              </a:ln>
              <a:effectLst>
                <a:outerShdw blurRad="114300" dist="28575" dir="10798854" algn="tl" rotWithShape="0">
                  <a:srgbClr val="000000">
                    <a:alpha val="10000"/>
                  </a:srgbClr>
                </a:outerShdw>
              </a:effectLst>
            </p:spPr>
          </p:sp>
          <p:grpSp>
            <p:nvGrpSpPr>
              <p:cNvPr id="18" name="Group 18"/>
              <p:cNvGrpSpPr/>
              <p:nvPr/>
            </p:nvGrpSpPr>
            <p:grpSpPr>
              <a:xfrm>
                <a:off x="3438525" y="1590675"/>
                <a:ext cx="266700" cy="266700"/>
                <a:chOff x="3438525" y="1590675"/>
                <a:chExt cx="266700" cy="266700"/>
              </a:xfrm>
            </p:grpSpPr>
            <p:sp>
              <p:nvSpPr>
                <p:cNvPr id="16" name="Freeform 16"/>
                <p:cNvSpPr/>
                <p:nvPr/>
              </p:nvSpPr>
              <p:spPr>
                <a:xfrm>
                  <a:off x="3505200" y="1657350"/>
                  <a:ext cx="133350" cy="13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350" h="133350">
                      <a:moveTo>
                        <a:pt x="66675" y="0"/>
                      </a:moveTo>
                      <a:cubicBezTo>
                        <a:pt x="29851" y="0"/>
                        <a:pt x="0" y="29851"/>
                        <a:pt x="0" y="66675"/>
                      </a:cubicBezTo>
                      <a:cubicBezTo>
                        <a:pt x="0" y="103498"/>
                        <a:pt x="29851" y="133350"/>
                        <a:pt x="66675" y="133350"/>
                      </a:cubicBezTo>
                      <a:cubicBezTo>
                        <a:pt x="103498" y="133350"/>
                        <a:pt x="133350" y="103498"/>
                        <a:pt x="133350" y="66675"/>
                      </a:cubicBezTo>
                      <a:cubicBezTo>
                        <a:pt x="133350" y="29851"/>
                        <a:pt x="103498" y="0"/>
                        <a:pt x="66675" y="0"/>
                      </a:cubicBezTo>
                      <a:close/>
                      <a:moveTo>
                        <a:pt x="33338" y="66675"/>
                      </a:moveTo>
                      <a:cubicBezTo>
                        <a:pt x="33338" y="48263"/>
                        <a:pt x="48263" y="33338"/>
                        <a:pt x="66675" y="33338"/>
                      </a:cubicBezTo>
                      <a:cubicBezTo>
                        <a:pt x="85087" y="33338"/>
                        <a:pt x="100012" y="48263"/>
                        <a:pt x="100012" y="66675"/>
                      </a:cubicBezTo>
                      <a:cubicBezTo>
                        <a:pt x="100012" y="85087"/>
                        <a:pt x="85087" y="100012"/>
                        <a:pt x="66675" y="100012"/>
                      </a:cubicBezTo>
                      <a:cubicBezTo>
                        <a:pt x="48263" y="100012"/>
                        <a:pt x="33338" y="85087"/>
                        <a:pt x="33338" y="666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17" name="Freeform 17"/>
                <p:cNvSpPr/>
                <p:nvPr/>
              </p:nvSpPr>
              <p:spPr>
                <a:xfrm>
                  <a:off x="3438525" y="1590675"/>
                  <a:ext cx="266700" cy="26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700" h="266700">
                      <a:moveTo>
                        <a:pt x="133350" y="0"/>
                      </a:moveTo>
                      <a:cubicBezTo>
                        <a:pt x="59703" y="0"/>
                        <a:pt x="0" y="59703"/>
                        <a:pt x="0" y="133350"/>
                      </a:cubicBezTo>
                      <a:cubicBezTo>
                        <a:pt x="0" y="206998"/>
                        <a:pt x="59703" y="266700"/>
                        <a:pt x="133350" y="266700"/>
                      </a:cubicBezTo>
                      <a:cubicBezTo>
                        <a:pt x="206998" y="266700"/>
                        <a:pt x="266700" y="206998"/>
                        <a:pt x="266700" y="133350"/>
                      </a:cubicBezTo>
                      <a:cubicBezTo>
                        <a:pt x="266700" y="59703"/>
                        <a:pt x="206998" y="0"/>
                        <a:pt x="133350" y="0"/>
                      </a:cubicBezTo>
                      <a:close/>
                      <a:moveTo>
                        <a:pt x="33338" y="133350"/>
                      </a:moveTo>
                      <a:cubicBezTo>
                        <a:pt x="33338" y="78115"/>
                        <a:pt x="78115" y="33338"/>
                        <a:pt x="133350" y="33338"/>
                      </a:cubicBezTo>
                      <a:cubicBezTo>
                        <a:pt x="188585" y="33338"/>
                        <a:pt x="233362" y="78115"/>
                        <a:pt x="233362" y="133350"/>
                      </a:cubicBezTo>
                      <a:cubicBezTo>
                        <a:pt x="233362" y="188585"/>
                        <a:pt x="188585" y="233362"/>
                        <a:pt x="133350" y="233362"/>
                      </a:cubicBezTo>
                      <a:cubicBezTo>
                        <a:pt x="78115" y="233362"/>
                        <a:pt x="33338" y="188585"/>
                        <a:pt x="33338" y="1333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</p:grpSp>
          <p:sp>
            <p:nvSpPr>
              <p:cNvPr id="19" name="TextBox 19"/>
              <p:cNvSpPr txBox="1"/>
              <p:nvPr/>
            </p:nvSpPr>
            <p:spPr>
              <a:xfrm>
                <a:off x="3135862" y="1915478"/>
                <a:ext cx="872026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b="1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Strategist</a:t>
                </a:r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3320415" y="2111216"/>
                <a:ext cx="502920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825" dirty="0">
                    <a:solidFill>
                      <a:srgbClr val="FFFFFF">
                        <a:alpha val="80000"/>
                      </a:srgbClr>
                    </a:solidFill>
                    <a:latin typeface="Arial"/>
                    <a:ea typeface="Microsoft YaHei"/>
                    <a:cs typeface="Arial"/>
                  </a:rPr>
                  <a:t>策略规划</a:t>
                </a:r>
              </a:p>
            </p:txBody>
          </p:sp>
        </p:grpSp>
        <p:sp>
          <p:nvSpPr>
            <p:cNvPr id="22" name="Line 22"/>
            <p:cNvSpPr/>
            <p:nvPr/>
          </p:nvSpPr>
          <p:spPr>
            <a:xfrm>
              <a:off x="4524375" y="1905000"/>
              <a:ext cx="476250" cy="9525"/>
            </a:xfrm>
            <a:custGeom>
              <a:avLst/>
              <a:gdLst/>
              <a:ahLst/>
              <a:cxnLst/>
              <a:rect l="l" t="t" r="r" b="b"/>
              <a:pathLst>
                <a:path w="476250" h="9525">
                  <a:moveTo>
                    <a:pt x="0" y="0"/>
                  </a:moveTo>
                  <a:lnTo>
                    <a:pt x="476250" y="0"/>
                  </a:lnTo>
                </a:path>
              </a:pathLst>
            </a:custGeom>
            <a:noFill/>
            <a:ln w="19050">
              <a:solidFill>
                <a:srgbClr val="6366F1"/>
              </a:solidFill>
            </a:ln>
          </p:spPr>
        </p:sp>
        <p:sp>
          <p:nvSpPr>
            <p:cNvPr id="23" name="Polygon 23"/>
            <p:cNvSpPr/>
            <p:nvPr/>
          </p:nvSpPr>
          <p:spPr>
            <a:xfrm>
              <a:off x="5000625" y="1838325"/>
              <a:ext cx="142875" cy="133350"/>
            </a:xfrm>
            <a:custGeom>
              <a:avLst/>
              <a:gdLst/>
              <a:ahLst/>
              <a:cxnLst/>
              <a:rect l="l" t="t" r="r" b="b"/>
              <a:pathLst>
                <a:path w="142875" h="133350">
                  <a:moveTo>
                    <a:pt x="0" y="0"/>
                  </a:moveTo>
                  <a:lnTo>
                    <a:pt x="142875" y="66675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6366F1"/>
            </a:solidFill>
            <a:ln>
              <a:noFill/>
            </a:ln>
          </p:spPr>
        </p:sp>
        <p:grpSp>
          <p:nvGrpSpPr>
            <p:cNvPr id="28" name="Group 28"/>
            <p:cNvGrpSpPr/>
            <p:nvPr/>
          </p:nvGrpSpPr>
          <p:grpSpPr>
            <a:xfrm>
              <a:off x="5238750" y="1476375"/>
              <a:ext cx="1714500" cy="857250"/>
              <a:chOff x="5238750" y="1476375"/>
              <a:chExt cx="1714500" cy="857250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5238750" y="1476375"/>
                <a:ext cx="1714500" cy="857250"/>
              </a:xfrm>
              <a:custGeom>
                <a:avLst/>
                <a:gdLst/>
                <a:ahLst/>
                <a:cxnLst/>
                <a:rect l="l" t="t" r="r" b="b"/>
                <a:pathLst>
                  <a:path w="1714500" h="857250">
                    <a:moveTo>
                      <a:pt x="114300" y="0"/>
                    </a:moveTo>
                    <a:lnTo>
                      <a:pt x="1600200" y="0"/>
                    </a:lnTo>
                    <a:cubicBezTo>
                      <a:pt x="1663326" y="0"/>
                      <a:pt x="1714500" y="51174"/>
                      <a:pt x="1714500" y="114300"/>
                    </a:cubicBezTo>
                    <a:lnTo>
                      <a:pt x="1714500" y="742950"/>
                    </a:lnTo>
                    <a:cubicBezTo>
                      <a:pt x="1714500" y="806076"/>
                      <a:pt x="1663326" y="857250"/>
                      <a:pt x="1600200" y="857250"/>
                    </a:cubicBezTo>
                    <a:lnTo>
                      <a:pt x="114300" y="857250"/>
                    </a:lnTo>
                    <a:cubicBezTo>
                      <a:pt x="51174" y="857250"/>
                      <a:pt x="0" y="806076"/>
                      <a:pt x="0" y="742950"/>
                    </a:cubicBezTo>
                    <a:lnTo>
                      <a:pt x="0" y="114300"/>
                    </a:lnTo>
                    <a:cubicBezTo>
                      <a:pt x="0" y="51174"/>
                      <a:pt x="51174" y="0"/>
                      <a:pt x="114300" y="0"/>
                    </a:cubicBezTo>
                    <a:close/>
                  </a:path>
                </a:pathLst>
              </a:custGeom>
              <a:solidFill>
                <a:srgbClr val="06B6D4"/>
              </a:solidFill>
              <a:ln>
                <a:noFill/>
              </a:ln>
              <a:effectLst>
                <a:outerShdw blurRad="114300" dist="28575" dir="10798854" algn="tl" rotWithShape="0">
                  <a:srgbClr val="000000">
                    <a:alpha val="10000"/>
                  </a:srgbClr>
                </a:outerShdw>
              </a:effectLst>
            </p:spPr>
          </p:sp>
          <p:sp>
            <p:nvSpPr>
              <p:cNvPr id="25" name="Freeform 25"/>
              <p:cNvSpPr/>
              <p:nvPr/>
            </p:nvSpPr>
            <p:spPr>
              <a:xfrm>
                <a:off x="5968014" y="1590675"/>
                <a:ext cx="255972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255972" h="266700">
                    <a:moveTo>
                      <a:pt x="102983" y="0"/>
                    </a:moveTo>
                    <a:lnTo>
                      <a:pt x="152989" y="0"/>
                    </a:lnTo>
                    <a:lnTo>
                      <a:pt x="162889" y="39596"/>
                    </a:lnTo>
                    <a:cubicBezTo>
                      <a:pt x="173452" y="43530"/>
                      <a:pt x="183171" y="49199"/>
                      <a:pt x="191699" y="56255"/>
                    </a:cubicBezTo>
                    <a:lnTo>
                      <a:pt x="230969" y="45022"/>
                    </a:lnTo>
                    <a:lnTo>
                      <a:pt x="255972" y="88328"/>
                    </a:lnTo>
                    <a:lnTo>
                      <a:pt x="226620" y="116709"/>
                    </a:lnTo>
                    <a:cubicBezTo>
                      <a:pt x="227527" y="122121"/>
                      <a:pt x="227998" y="127680"/>
                      <a:pt x="227998" y="133350"/>
                    </a:cubicBezTo>
                    <a:cubicBezTo>
                      <a:pt x="227998" y="139020"/>
                      <a:pt x="227527" y="144579"/>
                      <a:pt x="226620" y="149991"/>
                    </a:cubicBezTo>
                    <a:lnTo>
                      <a:pt x="255972" y="178372"/>
                    </a:lnTo>
                    <a:lnTo>
                      <a:pt x="230969" y="221678"/>
                    </a:lnTo>
                    <a:lnTo>
                      <a:pt x="191699" y="210445"/>
                    </a:lnTo>
                    <a:cubicBezTo>
                      <a:pt x="183171" y="217501"/>
                      <a:pt x="173452" y="223170"/>
                      <a:pt x="162889" y="227103"/>
                    </a:cubicBezTo>
                    <a:lnTo>
                      <a:pt x="152989" y="266700"/>
                    </a:lnTo>
                    <a:lnTo>
                      <a:pt x="102983" y="266700"/>
                    </a:lnTo>
                    <a:lnTo>
                      <a:pt x="93084" y="227103"/>
                    </a:lnTo>
                    <a:cubicBezTo>
                      <a:pt x="82521" y="223170"/>
                      <a:pt x="72801" y="217501"/>
                      <a:pt x="64273" y="210445"/>
                    </a:cubicBezTo>
                    <a:lnTo>
                      <a:pt x="25003" y="221678"/>
                    </a:lnTo>
                    <a:lnTo>
                      <a:pt x="0" y="178372"/>
                    </a:lnTo>
                    <a:lnTo>
                      <a:pt x="29352" y="149991"/>
                    </a:lnTo>
                    <a:cubicBezTo>
                      <a:pt x="28445" y="144579"/>
                      <a:pt x="27974" y="139020"/>
                      <a:pt x="27974" y="133350"/>
                    </a:cubicBezTo>
                    <a:cubicBezTo>
                      <a:pt x="27974" y="127680"/>
                      <a:pt x="28445" y="122121"/>
                      <a:pt x="29352" y="116709"/>
                    </a:cubicBezTo>
                    <a:lnTo>
                      <a:pt x="0" y="88328"/>
                    </a:lnTo>
                    <a:lnTo>
                      <a:pt x="25003" y="45022"/>
                    </a:lnTo>
                    <a:lnTo>
                      <a:pt x="64273" y="56255"/>
                    </a:lnTo>
                    <a:cubicBezTo>
                      <a:pt x="72801" y="49199"/>
                      <a:pt x="82520" y="43530"/>
                      <a:pt x="93084" y="39596"/>
                    </a:cubicBezTo>
                    <a:lnTo>
                      <a:pt x="102983" y="0"/>
                    </a:lnTo>
                    <a:close/>
                    <a:moveTo>
                      <a:pt x="127986" y="166688"/>
                    </a:moveTo>
                    <a:cubicBezTo>
                      <a:pt x="146398" y="166688"/>
                      <a:pt x="161323" y="151762"/>
                      <a:pt x="161323" y="133350"/>
                    </a:cubicBezTo>
                    <a:cubicBezTo>
                      <a:pt x="161323" y="114938"/>
                      <a:pt x="146398" y="100012"/>
                      <a:pt x="127986" y="100012"/>
                    </a:cubicBezTo>
                    <a:cubicBezTo>
                      <a:pt x="109574" y="100012"/>
                      <a:pt x="94649" y="114938"/>
                      <a:pt x="94649" y="133350"/>
                    </a:cubicBezTo>
                    <a:cubicBezTo>
                      <a:pt x="94649" y="151762"/>
                      <a:pt x="109574" y="166688"/>
                      <a:pt x="127986" y="1666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26" name="TextBox 26"/>
              <p:cNvSpPr txBox="1"/>
              <p:nvPr/>
            </p:nvSpPr>
            <p:spPr>
              <a:xfrm>
                <a:off x="5728421" y="1915478"/>
                <a:ext cx="735159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b="1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Executor</a:t>
                </a:r>
              </a:p>
            </p:txBody>
          </p:sp>
          <p:sp>
            <p:nvSpPr>
              <p:cNvPr id="27" name="TextBox 27"/>
              <p:cNvSpPr txBox="1"/>
              <p:nvPr/>
            </p:nvSpPr>
            <p:spPr>
              <a:xfrm>
                <a:off x="5847552" y="2111216"/>
                <a:ext cx="496895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825" dirty="0">
                    <a:solidFill>
                      <a:srgbClr val="FFFFFF">
                        <a:alpha val="80000"/>
                      </a:srgbClr>
                    </a:solidFill>
                    <a:latin typeface="Arial"/>
                    <a:ea typeface="Microsoft YaHei"/>
                    <a:cs typeface="Arial"/>
                  </a:rPr>
                  <a:t>SVG 生成</a:t>
                </a:r>
              </a:p>
            </p:txBody>
          </p:sp>
        </p:grpSp>
        <p:sp>
          <p:nvSpPr>
            <p:cNvPr id="29" name="Line 29"/>
            <p:cNvSpPr/>
            <p:nvPr/>
          </p:nvSpPr>
          <p:spPr>
            <a:xfrm>
              <a:off x="7048500" y="1905000"/>
              <a:ext cx="476250" cy="9525"/>
            </a:xfrm>
            <a:custGeom>
              <a:avLst/>
              <a:gdLst/>
              <a:ahLst/>
              <a:cxnLst/>
              <a:rect l="l" t="t" r="r" b="b"/>
              <a:pathLst>
                <a:path w="476250" h="9525">
                  <a:moveTo>
                    <a:pt x="0" y="0"/>
                  </a:moveTo>
                  <a:lnTo>
                    <a:pt x="476250" y="0"/>
                  </a:lnTo>
                </a:path>
              </a:pathLst>
            </a:custGeom>
            <a:noFill/>
            <a:ln w="19050">
              <a:solidFill>
                <a:srgbClr val="6366F1"/>
              </a:solidFill>
            </a:ln>
          </p:spPr>
        </p:sp>
        <p:sp>
          <p:nvSpPr>
            <p:cNvPr id="30" name="Polygon 30"/>
            <p:cNvSpPr/>
            <p:nvPr/>
          </p:nvSpPr>
          <p:spPr>
            <a:xfrm>
              <a:off x="7524750" y="1838325"/>
              <a:ext cx="142875" cy="133350"/>
            </a:xfrm>
            <a:custGeom>
              <a:avLst/>
              <a:gdLst/>
              <a:ahLst/>
              <a:cxnLst/>
              <a:rect l="l" t="t" r="r" b="b"/>
              <a:pathLst>
                <a:path w="142875" h="133350">
                  <a:moveTo>
                    <a:pt x="0" y="0"/>
                  </a:moveTo>
                  <a:lnTo>
                    <a:pt x="142875" y="66675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6366F1"/>
            </a:solidFill>
            <a:ln>
              <a:noFill/>
            </a:ln>
          </p:spPr>
        </p:sp>
        <p:grpSp>
          <p:nvGrpSpPr>
            <p:cNvPr id="40" name="Group 40"/>
            <p:cNvGrpSpPr/>
            <p:nvPr/>
          </p:nvGrpSpPr>
          <p:grpSpPr>
            <a:xfrm>
              <a:off x="7762875" y="1476375"/>
              <a:ext cx="1714500" cy="857250"/>
              <a:chOff x="7762875" y="1476375"/>
              <a:chExt cx="1714500" cy="857250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7762875" y="1476375"/>
                <a:ext cx="1714500" cy="857250"/>
              </a:xfrm>
              <a:custGeom>
                <a:avLst/>
                <a:gdLst/>
                <a:ahLst/>
                <a:cxnLst/>
                <a:rect l="l" t="t" r="r" b="b"/>
                <a:pathLst>
                  <a:path w="1714500" h="857250">
                    <a:moveTo>
                      <a:pt x="114300" y="0"/>
                    </a:moveTo>
                    <a:lnTo>
                      <a:pt x="1600200" y="0"/>
                    </a:lnTo>
                    <a:cubicBezTo>
                      <a:pt x="1663326" y="0"/>
                      <a:pt x="1714500" y="51174"/>
                      <a:pt x="1714500" y="114300"/>
                    </a:cubicBezTo>
                    <a:lnTo>
                      <a:pt x="1714500" y="742950"/>
                    </a:lnTo>
                    <a:cubicBezTo>
                      <a:pt x="1714500" y="806076"/>
                      <a:pt x="1663326" y="857250"/>
                      <a:pt x="1600200" y="857250"/>
                    </a:cubicBezTo>
                    <a:lnTo>
                      <a:pt x="114300" y="857250"/>
                    </a:lnTo>
                    <a:cubicBezTo>
                      <a:pt x="51174" y="857250"/>
                      <a:pt x="0" y="806076"/>
                      <a:pt x="0" y="742950"/>
                    </a:cubicBezTo>
                    <a:lnTo>
                      <a:pt x="0" y="114300"/>
                    </a:lnTo>
                    <a:cubicBezTo>
                      <a:pt x="0" y="51174"/>
                      <a:pt x="51174" y="0"/>
                      <a:pt x="114300" y="0"/>
                    </a:cubicBez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  <a:effectLst>
                <a:outerShdw blurRad="114300" dist="28575" dir="10798854" algn="tl" rotWithShape="0">
                  <a:srgbClr val="000000">
                    <a:alpha val="10000"/>
                  </a:srgbClr>
                </a:outerShdw>
              </a:effectLst>
            </p:spPr>
          </p:sp>
          <p:grpSp>
            <p:nvGrpSpPr>
              <p:cNvPr id="37" name="Group 37"/>
              <p:cNvGrpSpPr/>
              <p:nvPr/>
            </p:nvGrpSpPr>
            <p:grpSpPr>
              <a:xfrm>
                <a:off x="8486775" y="1590675"/>
                <a:ext cx="266701" cy="266700"/>
                <a:chOff x="8486775" y="1590675"/>
                <a:chExt cx="266701" cy="266700"/>
              </a:xfrm>
            </p:grpSpPr>
            <p:sp>
              <p:nvSpPr>
                <p:cNvPr id="32" name="Freeform 32"/>
                <p:cNvSpPr/>
                <p:nvPr/>
              </p:nvSpPr>
              <p:spPr>
                <a:xfrm>
                  <a:off x="8620125" y="1590675"/>
                  <a:ext cx="116681" cy="1166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681" h="116681">
                      <a:moveTo>
                        <a:pt x="0" y="50006"/>
                      </a:moveTo>
                      <a:lnTo>
                        <a:pt x="41672" y="41672"/>
                      </a:lnTo>
                      <a:lnTo>
                        <a:pt x="50006" y="0"/>
                      </a:lnTo>
                      <a:lnTo>
                        <a:pt x="66675" y="0"/>
                      </a:lnTo>
                      <a:lnTo>
                        <a:pt x="75009" y="41672"/>
                      </a:lnTo>
                      <a:lnTo>
                        <a:pt x="116681" y="50006"/>
                      </a:lnTo>
                      <a:lnTo>
                        <a:pt x="116681" y="66675"/>
                      </a:lnTo>
                      <a:lnTo>
                        <a:pt x="75009" y="75009"/>
                      </a:lnTo>
                      <a:lnTo>
                        <a:pt x="66675" y="116681"/>
                      </a:lnTo>
                      <a:lnTo>
                        <a:pt x="50006" y="116681"/>
                      </a:lnTo>
                      <a:lnTo>
                        <a:pt x="41672" y="75009"/>
                      </a:lnTo>
                      <a:lnTo>
                        <a:pt x="0" y="66675"/>
                      </a:lnTo>
                      <a:lnTo>
                        <a:pt x="0" y="5000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33" name="Freeform 33"/>
                <p:cNvSpPr/>
                <p:nvPr/>
              </p:nvSpPr>
              <p:spPr>
                <a:xfrm>
                  <a:off x="8486775" y="1674019"/>
                  <a:ext cx="183356" cy="18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56" h="183356">
                      <a:moveTo>
                        <a:pt x="0" y="100012"/>
                      </a:moveTo>
                      <a:lnTo>
                        <a:pt x="0" y="83344"/>
                      </a:lnTo>
                      <a:lnTo>
                        <a:pt x="66675" y="66675"/>
                      </a:lnTo>
                      <a:lnTo>
                        <a:pt x="83344" y="0"/>
                      </a:lnTo>
                      <a:lnTo>
                        <a:pt x="100012" y="0"/>
                      </a:lnTo>
                      <a:lnTo>
                        <a:pt x="116681" y="66675"/>
                      </a:lnTo>
                      <a:lnTo>
                        <a:pt x="183356" y="83344"/>
                      </a:lnTo>
                      <a:lnTo>
                        <a:pt x="183356" y="100012"/>
                      </a:lnTo>
                      <a:lnTo>
                        <a:pt x="116681" y="116681"/>
                      </a:lnTo>
                      <a:lnTo>
                        <a:pt x="100012" y="183356"/>
                      </a:lnTo>
                      <a:lnTo>
                        <a:pt x="83344" y="183356"/>
                      </a:lnTo>
                      <a:lnTo>
                        <a:pt x="66675" y="116681"/>
                      </a:lnTo>
                      <a:lnTo>
                        <a:pt x="0" y="1000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34" name="Freeform 34"/>
                <p:cNvSpPr/>
                <p:nvPr/>
              </p:nvSpPr>
              <p:spPr>
                <a:xfrm>
                  <a:off x="8503444" y="1599009"/>
                  <a:ext cx="50006" cy="500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06" h="50006">
                      <a:moveTo>
                        <a:pt x="0" y="25003"/>
                      </a:moveTo>
                      <a:lnTo>
                        <a:pt x="25003" y="0"/>
                      </a:lnTo>
                      <a:lnTo>
                        <a:pt x="50006" y="25003"/>
                      </a:lnTo>
                      <a:lnTo>
                        <a:pt x="25003" y="50006"/>
                      </a:lnTo>
                      <a:lnTo>
                        <a:pt x="0" y="2500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35" name="Freeform 35"/>
                <p:cNvSpPr/>
                <p:nvPr/>
              </p:nvSpPr>
              <p:spPr>
                <a:xfrm>
                  <a:off x="8670131" y="1790700"/>
                  <a:ext cx="66675" cy="6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5" h="66675">
                      <a:moveTo>
                        <a:pt x="66675" y="33338"/>
                      </a:moveTo>
                      <a:lnTo>
                        <a:pt x="33338" y="0"/>
                      </a:lnTo>
                      <a:lnTo>
                        <a:pt x="0" y="33338"/>
                      </a:lnTo>
                      <a:lnTo>
                        <a:pt x="33338" y="66675"/>
                      </a:lnTo>
                      <a:lnTo>
                        <a:pt x="66675" y="333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36" name="Freeform 36"/>
                <p:cNvSpPr/>
                <p:nvPr/>
              </p:nvSpPr>
              <p:spPr>
                <a:xfrm>
                  <a:off x="8720138" y="1724025"/>
                  <a:ext cx="33338" cy="333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38" h="33338">
                      <a:moveTo>
                        <a:pt x="16669" y="33338"/>
                      </a:moveTo>
                      <a:cubicBezTo>
                        <a:pt x="25875" y="33338"/>
                        <a:pt x="33338" y="25875"/>
                        <a:pt x="33338" y="16669"/>
                      </a:cubicBezTo>
                      <a:cubicBezTo>
                        <a:pt x="33338" y="7463"/>
                        <a:pt x="25875" y="0"/>
                        <a:pt x="16669" y="0"/>
                      </a:cubicBezTo>
                      <a:cubicBezTo>
                        <a:pt x="7463" y="0"/>
                        <a:pt x="0" y="7463"/>
                        <a:pt x="0" y="16669"/>
                      </a:cubicBezTo>
                      <a:cubicBezTo>
                        <a:pt x="0" y="25875"/>
                        <a:pt x="7463" y="33338"/>
                        <a:pt x="16669" y="333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</p:grpSp>
          <p:sp>
            <p:nvSpPr>
              <p:cNvPr id="38" name="TextBox 38"/>
              <p:cNvSpPr txBox="1"/>
              <p:nvPr/>
            </p:nvSpPr>
            <p:spPr>
              <a:xfrm>
                <a:off x="8216316" y="1915478"/>
                <a:ext cx="807618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b="1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Optimizer</a:t>
                </a:r>
              </a:p>
            </p:txBody>
          </p:sp>
          <p:sp>
            <p:nvSpPr>
              <p:cNvPr id="39" name="TextBox 39"/>
              <p:cNvSpPr txBox="1"/>
              <p:nvPr/>
            </p:nvSpPr>
            <p:spPr>
              <a:xfrm>
                <a:off x="8338542" y="2111216"/>
                <a:ext cx="563166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825" dirty="0">
                    <a:solidFill>
                      <a:srgbClr val="FFFFFF">
                        <a:alpha val="80000"/>
                      </a:srgbClr>
                    </a:solidFill>
                    <a:latin typeface="Arial"/>
                    <a:ea typeface="Microsoft YaHei"/>
                    <a:cs typeface="Arial"/>
                  </a:rPr>
                  <a:t>CRAP 优化</a:t>
                </a:r>
              </a:p>
            </p:txBody>
          </p:sp>
        </p:grpSp>
        <p:sp>
          <p:nvSpPr>
            <p:cNvPr id="41" name="Line 41"/>
            <p:cNvSpPr/>
            <p:nvPr/>
          </p:nvSpPr>
          <p:spPr>
            <a:xfrm>
              <a:off x="9572625" y="1905000"/>
              <a:ext cx="476250" cy="9525"/>
            </a:xfrm>
            <a:custGeom>
              <a:avLst/>
              <a:gdLst/>
              <a:ahLst/>
              <a:cxnLst/>
              <a:rect l="l" t="t" r="r" b="b"/>
              <a:pathLst>
                <a:path w="476250" h="9525">
                  <a:moveTo>
                    <a:pt x="0" y="0"/>
                  </a:moveTo>
                  <a:lnTo>
                    <a:pt x="476250" y="0"/>
                  </a:lnTo>
                </a:path>
              </a:pathLst>
            </a:custGeom>
            <a:noFill/>
            <a:ln w="19050">
              <a:solidFill>
                <a:srgbClr val="10B981"/>
              </a:solidFill>
            </a:ln>
          </p:spPr>
        </p:sp>
        <p:sp>
          <p:nvSpPr>
            <p:cNvPr id="42" name="Polygon 42"/>
            <p:cNvSpPr/>
            <p:nvPr/>
          </p:nvSpPr>
          <p:spPr>
            <a:xfrm>
              <a:off x="10048875" y="1838325"/>
              <a:ext cx="142875" cy="133350"/>
            </a:xfrm>
            <a:custGeom>
              <a:avLst/>
              <a:gdLst/>
              <a:ahLst/>
              <a:cxnLst/>
              <a:rect l="l" t="t" r="r" b="b"/>
              <a:pathLst>
                <a:path w="142875" h="133350">
                  <a:moveTo>
                    <a:pt x="0" y="0"/>
                  </a:moveTo>
                  <a:lnTo>
                    <a:pt x="142875" y="66675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10B981"/>
            </a:solidFill>
            <a:ln>
              <a:noFill/>
            </a:ln>
          </p:spPr>
        </p:sp>
        <p:grpSp>
          <p:nvGrpSpPr>
            <p:cNvPr id="47" name="Group 47"/>
            <p:cNvGrpSpPr/>
            <p:nvPr/>
          </p:nvGrpSpPr>
          <p:grpSpPr>
            <a:xfrm>
              <a:off x="10287000" y="1476375"/>
              <a:ext cx="1333500" cy="857250"/>
              <a:chOff x="10287000" y="1476375"/>
              <a:chExt cx="1333500" cy="857250"/>
            </a:xfrm>
          </p:grpSpPr>
          <p:sp>
            <p:nvSpPr>
              <p:cNvPr id="43" name="Freeform 43"/>
              <p:cNvSpPr/>
              <p:nvPr/>
            </p:nvSpPr>
            <p:spPr>
              <a:xfrm>
                <a:off x="10287000" y="1476375"/>
                <a:ext cx="1333500" cy="857250"/>
              </a:xfrm>
              <a:custGeom>
                <a:avLst/>
                <a:gdLst/>
                <a:ahLst/>
                <a:cxnLst/>
                <a:rect l="l" t="t" r="r" b="b"/>
                <a:pathLst>
                  <a:path w="1333500" h="857250">
                    <a:moveTo>
                      <a:pt x="114300" y="0"/>
                    </a:moveTo>
                    <a:lnTo>
                      <a:pt x="1219200" y="0"/>
                    </a:lnTo>
                    <a:cubicBezTo>
                      <a:pt x="1282326" y="0"/>
                      <a:pt x="1333500" y="51174"/>
                      <a:pt x="1333500" y="114300"/>
                    </a:cubicBezTo>
                    <a:lnTo>
                      <a:pt x="1333500" y="742950"/>
                    </a:lnTo>
                    <a:cubicBezTo>
                      <a:pt x="1333500" y="806076"/>
                      <a:pt x="1282326" y="857250"/>
                      <a:pt x="1219200" y="857250"/>
                    </a:cubicBezTo>
                    <a:lnTo>
                      <a:pt x="114300" y="857250"/>
                    </a:lnTo>
                    <a:cubicBezTo>
                      <a:pt x="51174" y="857250"/>
                      <a:pt x="0" y="806076"/>
                      <a:pt x="0" y="742950"/>
                    </a:cubicBezTo>
                    <a:lnTo>
                      <a:pt x="0" y="114300"/>
                    </a:lnTo>
                    <a:cubicBezTo>
                      <a:pt x="0" y="51174"/>
                      <a:pt x="51174" y="0"/>
                      <a:pt x="1143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rgbClr val="10B981"/>
                </a:solidFill>
              </a:ln>
              <a:effectLst>
                <a:outerShdw blurRad="114300" dist="28575" dir="10798854" algn="tl" rotWithShape="0">
                  <a:srgbClr val="000000">
                    <a:alpha val="10000"/>
                  </a:srgbClr>
                </a:outerShdw>
              </a:effectLst>
            </p:spPr>
          </p:sp>
          <p:sp>
            <p:nvSpPr>
              <p:cNvPr id="44" name="Freeform 44"/>
              <p:cNvSpPr/>
              <p:nvPr/>
            </p:nvSpPr>
            <p:spPr>
              <a:xfrm>
                <a:off x="10837069" y="1635919"/>
                <a:ext cx="233362" cy="233362"/>
              </a:xfrm>
              <a:custGeom>
                <a:avLst/>
                <a:gdLst/>
                <a:ahLst/>
                <a:cxnLst/>
                <a:rect l="l" t="t" r="r" b="b"/>
                <a:pathLst>
                  <a:path w="233362" h="233362">
                    <a:moveTo>
                      <a:pt x="0" y="0"/>
                    </a:moveTo>
                    <a:lnTo>
                      <a:pt x="233362" y="0"/>
                    </a:lnTo>
                    <a:lnTo>
                      <a:pt x="233362" y="233362"/>
                    </a:lnTo>
                    <a:lnTo>
                      <a:pt x="0" y="233362"/>
                    </a:lnTo>
                    <a:lnTo>
                      <a:pt x="0" y="0"/>
                    </a:lnTo>
                    <a:close/>
                    <a:moveTo>
                      <a:pt x="83344" y="133350"/>
                    </a:moveTo>
                    <a:lnTo>
                      <a:pt x="116681" y="166688"/>
                    </a:lnTo>
                    <a:lnTo>
                      <a:pt x="200025" y="83344"/>
                    </a:lnTo>
                    <a:lnTo>
                      <a:pt x="200025" y="200025"/>
                    </a:lnTo>
                    <a:lnTo>
                      <a:pt x="33338" y="200025"/>
                    </a:lnTo>
                    <a:lnTo>
                      <a:pt x="33338" y="183356"/>
                    </a:lnTo>
                    <a:lnTo>
                      <a:pt x="83344" y="133350"/>
                    </a:lnTo>
                    <a:close/>
                    <a:moveTo>
                      <a:pt x="91678" y="100012"/>
                    </a:moveTo>
                    <a:cubicBezTo>
                      <a:pt x="105487" y="100012"/>
                      <a:pt x="116681" y="88818"/>
                      <a:pt x="116681" y="75009"/>
                    </a:cubicBezTo>
                    <a:cubicBezTo>
                      <a:pt x="116681" y="61200"/>
                      <a:pt x="105487" y="50006"/>
                      <a:pt x="91678" y="50006"/>
                    </a:cubicBezTo>
                    <a:cubicBezTo>
                      <a:pt x="77869" y="50006"/>
                      <a:pt x="66675" y="61200"/>
                      <a:pt x="66675" y="75009"/>
                    </a:cubicBezTo>
                    <a:cubicBezTo>
                      <a:pt x="66675" y="88818"/>
                      <a:pt x="77869" y="100012"/>
                      <a:pt x="91678" y="100012"/>
                    </a:cubicBez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45" name="TextBox 45"/>
              <p:cNvSpPr txBox="1"/>
              <p:nvPr/>
            </p:nvSpPr>
            <p:spPr>
              <a:xfrm>
                <a:off x="10646068" y="1971199"/>
                <a:ext cx="615364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b="1" dirty="0">
                    <a:solidFill>
                      <a:srgbClr val="10B981"/>
                    </a:solidFill>
                    <a:latin typeface="Arial"/>
                    <a:ea typeface="Microsoft YaHei"/>
                    <a:cs typeface="Arial"/>
                  </a:rPr>
                  <a:t>最终 SVG</a:t>
                </a:r>
              </a:p>
            </p:txBody>
          </p:sp>
          <p:sp>
            <p:nvSpPr>
              <p:cNvPr id="46" name="TextBox 46"/>
              <p:cNvSpPr txBox="1"/>
              <p:nvPr/>
            </p:nvSpPr>
            <p:spPr>
              <a:xfrm>
                <a:off x="10702290" y="2149316"/>
                <a:ext cx="502920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825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专业输出</a:t>
                </a:r>
              </a:p>
            </p:txBody>
          </p:sp>
        </p:grpSp>
      </p:grpSp>
      <p:grpSp>
        <p:nvGrpSpPr>
          <p:cNvPr id="88" name="Group 88"/>
          <p:cNvGrpSpPr/>
          <p:nvPr/>
        </p:nvGrpSpPr>
        <p:grpSpPr>
          <a:xfrm>
            <a:off x="571500" y="2762250"/>
            <a:ext cx="11049000" cy="1666875"/>
            <a:chOff x="571500" y="2762250"/>
            <a:chExt cx="11049000" cy="1666875"/>
          </a:xfrm>
        </p:grpSpPr>
        <p:sp>
          <p:nvSpPr>
            <p:cNvPr id="49" name="Freeform 49"/>
            <p:cNvSpPr/>
            <p:nvPr/>
          </p:nvSpPr>
          <p:spPr>
            <a:xfrm>
              <a:off x="571500" y="2762250"/>
              <a:ext cx="3429000" cy="1666875"/>
            </a:xfrm>
            <a:custGeom>
              <a:avLst/>
              <a:gdLst/>
              <a:ahLst/>
              <a:cxnLst/>
              <a:rect l="l" t="t" r="r" b="b"/>
              <a:pathLst>
                <a:path w="3429000" h="1666875">
                  <a:moveTo>
                    <a:pt x="114300" y="0"/>
                  </a:moveTo>
                  <a:lnTo>
                    <a:pt x="3314700" y="0"/>
                  </a:lnTo>
                  <a:cubicBezTo>
                    <a:pt x="3377826" y="0"/>
                    <a:pt x="3429000" y="51174"/>
                    <a:pt x="3429000" y="114300"/>
                  </a:cubicBezTo>
                  <a:lnTo>
                    <a:pt x="3429000" y="1552575"/>
                  </a:lnTo>
                  <a:cubicBezTo>
                    <a:pt x="3429000" y="1615701"/>
                    <a:pt x="3377826" y="1666875"/>
                    <a:pt x="3314700" y="1666875"/>
                  </a:cubicBezTo>
                  <a:lnTo>
                    <a:pt x="114300" y="1666875"/>
                  </a:lnTo>
                  <a:cubicBezTo>
                    <a:pt x="51174" y="1666875"/>
                    <a:pt x="0" y="1615701"/>
                    <a:pt x="0" y="1552575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dist="38100" dir="10799140" algn="tl" rotWithShape="0">
                <a:srgbClr val="000000">
                  <a:alpha val="8000"/>
                </a:srgbClr>
              </a:outerShdw>
            </a:effectLst>
          </p:spPr>
        </p:sp>
        <p:sp>
          <p:nvSpPr>
            <p:cNvPr id="50" name="Freeform 50"/>
            <p:cNvSpPr/>
            <p:nvPr/>
          </p:nvSpPr>
          <p:spPr>
            <a:xfrm>
              <a:off x="571500" y="2762250"/>
              <a:ext cx="3429000" cy="457200"/>
            </a:xfrm>
            <a:custGeom>
              <a:avLst/>
              <a:gdLst/>
              <a:ahLst/>
              <a:cxnLst/>
              <a:rect l="l" t="t" r="r" b="b"/>
              <a:pathLst>
                <a:path w="3429000" h="457200">
                  <a:moveTo>
                    <a:pt x="114300" y="0"/>
                  </a:moveTo>
                  <a:lnTo>
                    <a:pt x="3314700" y="0"/>
                  </a:lnTo>
                  <a:cubicBezTo>
                    <a:pt x="3377826" y="0"/>
                    <a:pt x="3429000" y="51174"/>
                    <a:pt x="3429000" y="114300"/>
                  </a:cubicBezTo>
                  <a:lnTo>
                    <a:pt x="3429000" y="342900"/>
                  </a:lnTo>
                  <a:cubicBezTo>
                    <a:pt x="3429000" y="406026"/>
                    <a:pt x="3377826" y="457200"/>
                    <a:pt x="3314700" y="457200"/>
                  </a:cubicBezTo>
                  <a:lnTo>
                    <a:pt x="114300" y="457200"/>
                  </a:lnTo>
                  <a:cubicBezTo>
                    <a:pt x="51174" y="457200"/>
                    <a:pt x="0" y="406026"/>
                    <a:pt x="0" y="34290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6366F1"/>
            </a:solidFill>
            <a:ln>
              <a:noFill/>
            </a:ln>
          </p:spPr>
        </p:sp>
        <p:sp>
          <p:nvSpPr>
            <p:cNvPr id="51" name="Rectangle 51"/>
            <p:cNvSpPr/>
            <p:nvPr/>
          </p:nvSpPr>
          <p:spPr>
            <a:xfrm>
              <a:off x="571500" y="2895600"/>
              <a:ext cx="3429000" cy="323850"/>
            </a:xfrm>
            <a:prstGeom prst="rect">
              <a:avLst/>
            </a:prstGeom>
            <a:solidFill>
              <a:srgbClr val="6366F1"/>
            </a:solidFill>
            <a:ln>
              <a:noFill/>
            </a:ln>
          </p:spPr>
        </p:sp>
        <p:grpSp>
          <p:nvGrpSpPr>
            <p:cNvPr id="54" name="Group 54"/>
            <p:cNvGrpSpPr/>
            <p:nvPr/>
          </p:nvGrpSpPr>
          <p:grpSpPr>
            <a:xfrm>
              <a:off x="714375" y="2876550"/>
              <a:ext cx="209550" cy="209550"/>
              <a:chOff x="714375" y="2876550"/>
              <a:chExt cx="209550" cy="209550"/>
            </a:xfrm>
          </p:grpSpPr>
          <p:sp>
            <p:nvSpPr>
              <p:cNvPr id="52" name="Freeform 52"/>
              <p:cNvSpPr/>
              <p:nvPr/>
            </p:nvSpPr>
            <p:spPr>
              <a:xfrm>
                <a:off x="766762" y="2928938"/>
                <a:ext cx="104775" cy="104775"/>
              </a:xfrm>
              <a:custGeom>
                <a:avLst/>
                <a:gdLst/>
                <a:ahLst/>
                <a:cxnLst/>
                <a:rect l="l" t="t" r="r" b="b"/>
                <a:pathLst>
                  <a:path w="104775" h="104775">
                    <a:moveTo>
                      <a:pt x="52388" y="0"/>
                    </a:moveTo>
                    <a:cubicBezTo>
                      <a:pt x="23455" y="0"/>
                      <a:pt x="0" y="23455"/>
                      <a:pt x="0" y="52388"/>
                    </a:cubicBezTo>
                    <a:cubicBezTo>
                      <a:pt x="0" y="81320"/>
                      <a:pt x="23455" y="104775"/>
                      <a:pt x="52388" y="104775"/>
                    </a:cubicBezTo>
                    <a:cubicBezTo>
                      <a:pt x="81320" y="104775"/>
                      <a:pt x="104775" y="81320"/>
                      <a:pt x="104775" y="52388"/>
                    </a:cubicBezTo>
                    <a:cubicBezTo>
                      <a:pt x="104775" y="23455"/>
                      <a:pt x="81320" y="0"/>
                      <a:pt x="52388" y="0"/>
                    </a:cubicBezTo>
                    <a:close/>
                    <a:moveTo>
                      <a:pt x="26194" y="52388"/>
                    </a:moveTo>
                    <a:cubicBezTo>
                      <a:pt x="26194" y="37921"/>
                      <a:pt x="37921" y="26194"/>
                      <a:pt x="52388" y="26194"/>
                    </a:cubicBezTo>
                    <a:cubicBezTo>
                      <a:pt x="66854" y="26194"/>
                      <a:pt x="78581" y="37921"/>
                      <a:pt x="78581" y="52388"/>
                    </a:cubicBezTo>
                    <a:cubicBezTo>
                      <a:pt x="78581" y="66854"/>
                      <a:pt x="66854" y="78581"/>
                      <a:pt x="52388" y="78581"/>
                    </a:cubicBezTo>
                    <a:cubicBezTo>
                      <a:pt x="37921" y="78581"/>
                      <a:pt x="26194" y="66854"/>
                      <a:pt x="26194" y="523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53" name="Freeform 53"/>
              <p:cNvSpPr/>
              <p:nvPr/>
            </p:nvSpPr>
            <p:spPr>
              <a:xfrm>
                <a:off x="714375" y="2876550"/>
                <a:ext cx="209550" cy="209550"/>
              </a:xfrm>
              <a:custGeom>
                <a:avLst/>
                <a:gdLst/>
                <a:ahLst/>
                <a:cxnLst/>
                <a:rect l="l" t="t" r="r" b="b"/>
                <a:pathLst>
                  <a:path w="209550" h="209550">
                    <a:moveTo>
                      <a:pt x="104775" y="0"/>
                    </a:moveTo>
                    <a:cubicBezTo>
                      <a:pt x="46909" y="0"/>
                      <a:pt x="0" y="46909"/>
                      <a:pt x="0" y="104775"/>
                    </a:cubicBezTo>
                    <a:cubicBezTo>
                      <a:pt x="0" y="162641"/>
                      <a:pt x="46909" y="209550"/>
                      <a:pt x="104775" y="209550"/>
                    </a:cubicBezTo>
                    <a:cubicBezTo>
                      <a:pt x="162641" y="209550"/>
                      <a:pt x="209550" y="162641"/>
                      <a:pt x="209550" y="104775"/>
                    </a:cubicBezTo>
                    <a:cubicBezTo>
                      <a:pt x="209550" y="46909"/>
                      <a:pt x="162641" y="0"/>
                      <a:pt x="104775" y="0"/>
                    </a:cubicBezTo>
                    <a:close/>
                    <a:moveTo>
                      <a:pt x="26194" y="104775"/>
                    </a:moveTo>
                    <a:cubicBezTo>
                      <a:pt x="26194" y="61376"/>
                      <a:pt x="61376" y="26194"/>
                      <a:pt x="104775" y="26194"/>
                    </a:cubicBezTo>
                    <a:cubicBezTo>
                      <a:pt x="148174" y="26194"/>
                      <a:pt x="183356" y="61376"/>
                      <a:pt x="183356" y="104775"/>
                    </a:cubicBezTo>
                    <a:cubicBezTo>
                      <a:pt x="183356" y="148174"/>
                      <a:pt x="148174" y="183356"/>
                      <a:pt x="104775" y="183356"/>
                    </a:cubicBezTo>
                    <a:cubicBezTo>
                      <a:pt x="61376" y="183356"/>
                      <a:pt x="26194" y="148174"/>
                      <a:pt x="26194" y="1047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</p:grpSp>
        <p:sp>
          <p:nvSpPr>
            <p:cNvPr id="55" name="TextBox 55"/>
            <p:cNvSpPr txBox="1"/>
            <p:nvPr/>
          </p:nvSpPr>
          <p:spPr>
            <a:xfrm>
              <a:off x="984885" y="2918460"/>
              <a:ext cx="1603877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FFFFFF"/>
                  </a:solidFill>
                  <a:latin typeface="Arial"/>
                  <a:ea typeface="Microsoft YaHei"/>
                  <a:cs typeface="Arial"/>
                </a:rPr>
                <a:t>Strategist 策略师</a:t>
              </a:r>
            </a:p>
          </p:txBody>
        </p:sp>
        <p:grpSp>
          <p:nvGrpSpPr>
            <p:cNvPr id="60" name="Group 60"/>
            <p:cNvGrpSpPr/>
            <p:nvPr/>
          </p:nvGrpSpPr>
          <p:grpSpPr>
            <a:xfrm>
              <a:off x="749618" y="3276124"/>
              <a:ext cx="2231946" cy="926782"/>
              <a:chOff x="749618" y="3276124"/>
              <a:chExt cx="2231946" cy="926782"/>
            </a:xfrm>
          </p:grpSpPr>
          <p:sp>
            <p:nvSpPr>
              <p:cNvPr id="56" name="TextBox 56"/>
              <p:cNvSpPr txBox="1"/>
              <p:nvPr/>
            </p:nvSpPr>
            <p:spPr>
              <a:xfrm>
                <a:off x="749618" y="3276124"/>
                <a:ext cx="2231946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• 八项确认：画布/页数/风格/配色</a:t>
                </a:r>
              </a:p>
            </p:txBody>
          </p:sp>
          <p:sp>
            <p:nvSpPr>
              <p:cNvPr id="57" name="TextBox 57"/>
              <p:cNvSpPr txBox="1"/>
              <p:nvPr/>
            </p:nvSpPr>
            <p:spPr>
              <a:xfrm>
                <a:off x="749618" y="3504724"/>
                <a:ext cx="1427393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• 智能内容解构与重组</a:t>
                </a:r>
              </a:p>
            </p:txBody>
          </p:sp>
          <p:sp>
            <p:nvSpPr>
              <p:cNvPr id="58" name="TextBox 58"/>
              <p:cNvSpPr txBox="1"/>
              <p:nvPr/>
            </p:nvSpPr>
            <p:spPr>
              <a:xfrm>
                <a:off x="749618" y="3733324"/>
                <a:ext cx="1996988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• 生成《设计规范与内容大纲》</a:t>
                </a:r>
              </a:p>
            </p:txBody>
          </p:sp>
          <p:sp>
            <p:nvSpPr>
              <p:cNvPr id="59" name="TextBox 59"/>
              <p:cNvSpPr txBox="1"/>
              <p:nvPr/>
            </p:nvSpPr>
            <p:spPr>
              <a:xfrm>
                <a:off x="751522" y="4035266"/>
                <a:ext cx="1304187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825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输出：design_spec.md</a:t>
                </a:r>
              </a:p>
            </p:txBody>
          </p:sp>
        </p:grpSp>
        <p:grpSp>
          <p:nvGrpSpPr>
            <p:cNvPr id="71" name="Group 71"/>
            <p:cNvGrpSpPr/>
            <p:nvPr/>
          </p:nvGrpSpPr>
          <p:grpSpPr>
            <a:xfrm>
              <a:off x="4381500" y="2762250"/>
              <a:ext cx="3429000" cy="1666875"/>
              <a:chOff x="4381500" y="2762250"/>
              <a:chExt cx="3429000" cy="1666875"/>
            </a:xfrm>
          </p:grpSpPr>
          <p:sp>
            <p:nvSpPr>
              <p:cNvPr id="61" name="Freeform 61"/>
              <p:cNvSpPr/>
              <p:nvPr/>
            </p:nvSpPr>
            <p:spPr>
              <a:xfrm>
                <a:off x="4381500" y="2762250"/>
                <a:ext cx="3429000" cy="1666875"/>
              </a:xfrm>
              <a:custGeom>
                <a:avLst/>
                <a:gdLst/>
                <a:ahLst/>
                <a:cxnLst/>
                <a:rect l="l" t="t" r="r" b="b"/>
                <a:pathLst>
                  <a:path w="3429000" h="1666875">
                    <a:moveTo>
                      <a:pt x="114300" y="0"/>
                    </a:moveTo>
                    <a:lnTo>
                      <a:pt x="3314700" y="0"/>
                    </a:lnTo>
                    <a:cubicBezTo>
                      <a:pt x="3377826" y="0"/>
                      <a:pt x="3429000" y="51174"/>
                      <a:pt x="3429000" y="114300"/>
                    </a:cubicBezTo>
                    <a:lnTo>
                      <a:pt x="3429000" y="1552575"/>
                    </a:lnTo>
                    <a:cubicBezTo>
                      <a:pt x="3429000" y="1615701"/>
                      <a:pt x="3377826" y="1666875"/>
                      <a:pt x="3314700" y="1666875"/>
                    </a:cubicBezTo>
                    <a:lnTo>
                      <a:pt x="114300" y="1666875"/>
                    </a:lnTo>
                    <a:cubicBezTo>
                      <a:pt x="51174" y="1666875"/>
                      <a:pt x="0" y="1615701"/>
                      <a:pt x="0" y="1552575"/>
                    </a:cubicBezTo>
                    <a:lnTo>
                      <a:pt x="0" y="114300"/>
                    </a:lnTo>
                    <a:cubicBezTo>
                      <a:pt x="0" y="51174"/>
                      <a:pt x="51174" y="0"/>
                      <a:pt x="1143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62" name="Freeform 62"/>
              <p:cNvSpPr/>
              <p:nvPr/>
            </p:nvSpPr>
            <p:spPr>
              <a:xfrm>
                <a:off x="4381500" y="2762250"/>
                <a:ext cx="3429000" cy="457200"/>
              </a:xfrm>
              <a:custGeom>
                <a:avLst/>
                <a:gdLst/>
                <a:ahLst/>
                <a:cxnLst/>
                <a:rect l="l" t="t" r="r" b="b"/>
                <a:pathLst>
                  <a:path w="3429000" h="457200">
                    <a:moveTo>
                      <a:pt x="114300" y="0"/>
                    </a:moveTo>
                    <a:lnTo>
                      <a:pt x="3314700" y="0"/>
                    </a:lnTo>
                    <a:cubicBezTo>
                      <a:pt x="3377826" y="0"/>
                      <a:pt x="3429000" y="51174"/>
                      <a:pt x="3429000" y="114300"/>
                    </a:cubicBezTo>
                    <a:lnTo>
                      <a:pt x="3429000" y="342900"/>
                    </a:lnTo>
                    <a:cubicBezTo>
                      <a:pt x="3429000" y="406026"/>
                      <a:pt x="3377826" y="457200"/>
                      <a:pt x="3314700" y="457200"/>
                    </a:cubicBezTo>
                    <a:lnTo>
                      <a:pt x="114300" y="457200"/>
                    </a:lnTo>
                    <a:cubicBezTo>
                      <a:pt x="51174" y="457200"/>
                      <a:pt x="0" y="406026"/>
                      <a:pt x="0" y="342900"/>
                    </a:cubicBezTo>
                    <a:lnTo>
                      <a:pt x="0" y="114300"/>
                    </a:lnTo>
                    <a:cubicBezTo>
                      <a:pt x="0" y="51174"/>
                      <a:pt x="51174" y="0"/>
                      <a:pt x="114300" y="0"/>
                    </a:cubicBezTo>
                    <a:close/>
                  </a:path>
                </a:pathLst>
              </a:custGeom>
              <a:solidFill>
                <a:srgbClr val="06B6D4"/>
              </a:solidFill>
              <a:ln>
                <a:noFill/>
              </a:ln>
            </p:spPr>
          </p:sp>
          <p:sp>
            <p:nvSpPr>
              <p:cNvPr id="63" name="Rectangle 63"/>
              <p:cNvSpPr/>
              <p:nvPr/>
            </p:nvSpPr>
            <p:spPr>
              <a:xfrm>
                <a:off x="4381500" y="2895600"/>
                <a:ext cx="3429000" cy="323850"/>
              </a:xfrm>
              <a:prstGeom prst="rect">
                <a:avLst/>
              </a:prstGeom>
              <a:solidFill>
                <a:srgbClr val="06B6D4"/>
              </a:solidFill>
              <a:ln>
                <a:noFill/>
              </a:ln>
            </p:spPr>
          </p:sp>
          <p:sp>
            <p:nvSpPr>
              <p:cNvPr id="64" name="Freeform 64"/>
              <p:cNvSpPr/>
              <p:nvPr/>
            </p:nvSpPr>
            <p:spPr>
              <a:xfrm>
                <a:off x="4528590" y="2876550"/>
                <a:ext cx="201121" cy="209550"/>
              </a:xfrm>
              <a:custGeom>
                <a:avLst/>
                <a:gdLst/>
                <a:ahLst/>
                <a:cxnLst/>
                <a:rect l="l" t="t" r="r" b="b"/>
                <a:pathLst>
                  <a:path w="201121" h="209550">
                    <a:moveTo>
                      <a:pt x="80915" y="0"/>
                    </a:moveTo>
                    <a:lnTo>
                      <a:pt x="120206" y="0"/>
                    </a:lnTo>
                    <a:lnTo>
                      <a:pt x="127984" y="31111"/>
                    </a:lnTo>
                    <a:cubicBezTo>
                      <a:pt x="136283" y="34202"/>
                      <a:pt x="143920" y="38656"/>
                      <a:pt x="150621" y="44200"/>
                    </a:cubicBezTo>
                    <a:lnTo>
                      <a:pt x="181475" y="35374"/>
                    </a:lnTo>
                    <a:lnTo>
                      <a:pt x="201121" y="69401"/>
                    </a:lnTo>
                    <a:lnTo>
                      <a:pt x="178058" y="91700"/>
                    </a:lnTo>
                    <a:cubicBezTo>
                      <a:pt x="178771" y="95952"/>
                      <a:pt x="179142" y="100320"/>
                      <a:pt x="179142" y="104775"/>
                    </a:cubicBezTo>
                    <a:cubicBezTo>
                      <a:pt x="179142" y="109230"/>
                      <a:pt x="178771" y="113598"/>
                      <a:pt x="178058" y="117850"/>
                    </a:cubicBezTo>
                    <a:lnTo>
                      <a:pt x="201121" y="140150"/>
                    </a:lnTo>
                    <a:lnTo>
                      <a:pt x="181475" y="174175"/>
                    </a:lnTo>
                    <a:lnTo>
                      <a:pt x="150621" y="165349"/>
                    </a:lnTo>
                    <a:cubicBezTo>
                      <a:pt x="143920" y="170893"/>
                      <a:pt x="136283" y="175348"/>
                      <a:pt x="127984" y="178438"/>
                    </a:cubicBezTo>
                    <a:lnTo>
                      <a:pt x="120206" y="209550"/>
                    </a:lnTo>
                    <a:lnTo>
                      <a:pt x="80915" y="209550"/>
                    </a:lnTo>
                    <a:lnTo>
                      <a:pt x="73137" y="178438"/>
                    </a:lnTo>
                    <a:cubicBezTo>
                      <a:pt x="64838" y="175348"/>
                      <a:pt x="57201" y="170893"/>
                      <a:pt x="50500" y="165349"/>
                    </a:cubicBezTo>
                    <a:lnTo>
                      <a:pt x="19645" y="174175"/>
                    </a:lnTo>
                    <a:lnTo>
                      <a:pt x="0" y="140150"/>
                    </a:lnTo>
                    <a:lnTo>
                      <a:pt x="23062" y="117850"/>
                    </a:lnTo>
                    <a:cubicBezTo>
                      <a:pt x="22350" y="113598"/>
                      <a:pt x="21979" y="109230"/>
                      <a:pt x="21979" y="104775"/>
                    </a:cubicBezTo>
                    <a:cubicBezTo>
                      <a:pt x="21979" y="100320"/>
                      <a:pt x="22350" y="95952"/>
                      <a:pt x="23062" y="91700"/>
                    </a:cubicBezTo>
                    <a:lnTo>
                      <a:pt x="0" y="69401"/>
                    </a:lnTo>
                    <a:lnTo>
                      <a:pt x="19645" y="35374"/>
                    </a:lnTo>
                    <a:lnTo>
                      <a:pt x="50500" y="44200"/>
                    </a:lnTo>
                    <a:cubicBezTo>
                      <a:pt x="57201" y="38656"/>
                      <a:pt x="64837" y="34202"/>
                      <a:pt x="73137" y="31111"/>
                    </a:cubicBezTo>
                    <a:lnTo>
                      <a:pt x="80915" y="0"/>
                    </a:lnTo>
                    <a:close/>
                    <a:moveTo>
                      <a:pt x="100560" y="130969"/>
                    </a:moveTo>
                    <a:cubicBezTo>
                      <a:pt x="115027" y="130969"/>
                      <a:pt x="126754" y="119241"/>
                      <a:pt x="126754" y="104775"/>
                    </a:cubicBezTo>
                    <a:cubicBezTo>
                      <a:pt x="126754" y="90309"/>
                      <a:pt x="115027" y="78581"/>
                      <a:pt x="100560" y="78581"/>
                    </a:cubicBezTo>
                    <a:cubicBezTo>
                      <a:pt x="86094" y="78581"/>
                      <a:pt x="74367" y="90309"/>
                      <a:pt x="74367" y="104775"/>
                    </a:cubicBezTo>
                    <a:cubicBezTo>
                      <a:pt x="74367" y="119241"/>
                      <a:pt x="86094" y="130969"/>
                      <a:pt x="100560" y="1309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65" name="TextBox 65"/>
              <p:cNvSpPr txBox="1"/>
              <p:nvPr/>
            </p:nvSpPr>
            <p:spPr>
              <a:xfrm>
                <a:off x="4794885" y="2918460"/>
                <a:ext cx="1447457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b="1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Executor 执行师</a:t>
                </a:r>
              </a:p>
            </p:txBody>
          </p:sp>
          <p:grpSp>
            <p:nvGrpSpPr>
              <p:cNvPr id="70" name="Group 70"/>
              <p:cNvGrpSpPr/>
              <p:nvPr/>
            </p:nvGrpSpPr>
            <p:grpSpPr>
              <a:xfrm>
                <a:off x="4559618" y="3276124"/>
                <a:ext cx="2203466" cy="926782"/>
                <a:chOff x="4559618" y="3276124"/>
                <a:chExt cx="2203466" cy="926782"/>
              </a:xfrm>
            </p:grpSpPr>
            <p:sp>
              <p:nvSpPr>
                <p:cNvPr id="66" name="TextBox 66"/>
                <p:cNvSpPr txBox="1"/>
                <p:nvPr/>
              </p:nvSpPr>
              <p:spPr>
                <a:xfrm>
                  <a:off x="4559618" y="3276124"/>
                  <a:ext cx="2203466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75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• 三种风格：通用 / 咨询 / MBB 级</a:t>
                  </a:r>
                </a:p>
              </p:txBody>
            </p:sp>
            <p:sp>
              <p:nvSpPr>
                <p:cNvPr id="67" name="TextBox 67"/>
                <p:cNvSpPr txBox="1"/>
                <p:nvPr/>
              </p:nvSpPr>
              <p:spPr>
                <a:xfrm>
                  <a:off x="4559618" y="3504724"/>
                  <a:ext cx="1569791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75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• 严格遵循设计规范执行</a:t>
                  </a:r>
                </a:p>
              </p:txBody>
            </p:sp>
            <p:sp>
              <p:nvSpPr>
                <p:cNvPr id="68" name="TextBox 68"/>
                <p:cNvSpPr txBox="1"/>
                <p:nvPr/>
              </p:nvSpPr>
              <p:spPr>
                <a:xfrm>
                  <a:off x="4559618" y="3733324"/>
                  <a:ext cx="1747790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75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• 逐页生成高质量 SVG 代码</a:t>
                  </a:r>
                </a:p>
              </p:txBody>
            </p:sp>
            <p:sp>
              <p:nvSpPr>
                <p:cNvPr id="69" name="TextBox 69"/>
                <p:cNvSpPr txBox="1"/>
                <p:nvPr/>
              </p:nvSpPr>
              <p:spPr>
                <a:xfrm>
                  <a:off x="4561522" y="4035266"/>
                  <a:ext cx="1051155" cy="16764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825" dirty="0">
                      <a:solidFill>
                        <a:srgbClr val="9CA3AF"/>
                      </a:solidFill>
                      <a:latin typeface="Arial"/>
                      <a:ea typeface="Microsoft YaHei"/>
                      <a:cs typeface="Arial"/>
                    </a:rPr>
                    <a:t>输出：slide_*.svg</a:t>
                  </a:r>
                </a:p>
              </p:txBody>
            </p:sp>
          </p:grpSp>
        </p:grpSp>
        <p:grpSp>
          <p:nvGrpSpPr>
            <p:cNvPr id="87" name="Group 87"/>
            <p:cNvGrpSpPr/>
            <p:nvPr/>
          </p:nvGrpSpPr>
          <p:grpSpPr>
            <a:xfrm>
              <a:off x="8191500" y="2762250"/>
              <a:ext cx="3429000" cy="1666875"/>
              <a:chOff x="8191500" y="2762250"/>
              <a:chExt cx="3429000" cy="1666875"/>
            </a:xfrm>
          </p:grpSpPr>
          <p:sp>
            <p:nvSpPr>
              <p:cNvPr id="72" name="Freeform 72"/>
              <p:cNvSpPr/>
              <p:nvPr/>
            </p:nvSpPr>
            <p:spPr>
              <a:xfrm>
                <a:off x="8191500" y="2762250"/>
                <a:ext cx="3429000" cy="1666875"/>
              </a:xfrm>
              <a:custGeom>
                <a:avLst/>
                <a:gdLst/>
                <a:ahLst/>
                <a:cxnLst/>
                <a:rect l="l" t="t" r="r" b="b"/>
                <a:pathLst>
                  <a:path w="3429000" h="1666875">
                    <a:moveTo>
                      <a:pt x="114300" y="0"/>
                    </a:moveTo>
                    <a:lnTo>
                      <a:pt x="3314700" y="0"/>
                    </a:lnTo>
                    <a:cubicBezTo>
                      <a:pt x="3377826" y="0"/>
                      <a:pt x="3429000" y="51174"/>
                      <a:pt x="3429000" y="114300"/>
                    </a:cubicBezTo>
                    <a:lnTo>
                      <a:pt x="3429000" y="1552575"/>
                    </a:lnTo>
                    <a:cubicBezTo>
                      <a:pt x="3429000" y="1615701"/>
                      <a:pt x="3377826" y="1666875"/>
                      <a:pt x="3314700" y="1666875"/>
                    </a:cubicBezTo>
                    <a:lnTo>
                      <a:pt x="114300" y="1666875"/>
                    </a:lnTo>
                    <a:cubicBezTo>
                      <a:pt x="51174" y="1666875"/>
                      <a:pt x="0" y="1615701"/>
                      <a:pt x="0" y="1552575"/>
                    </a:cubicBezTo>
                    <a:lnTo>
                      <a:pt x="0" y="114300"/>
                    </a:lnTo>
                    <a:cubicBezTo>
                      <a:pt x="0" y="51174"/>
                      <a:pt x="51174" y="0"/>
                      <a:pt x="1143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73" name="Freeform 73"/>
              <p:cNvSpPr/>
              <p:nvPr/>
            </p:nvSpPr>
            <p:spPr>
              <a:xfrm>
                <a:off x="8191500" y="2762250"/>
                <a:ext cx="3429000" cy="457200"/>
              </a:xfrm>
              <a:custGeom>
                <a:avLst/>
                <a:gdLst/>
                <a:ahLst/>
                <a:cxnLst/>
                <a:rect l="l" t="t" r="r" b="b"/>
                <a:pathLst>
                  <a:path w="3429000" h="457200">
                    <a:moveTo>
                      <a:pt x="114300" y="0"/>
                    </a:moveTo>
                    <a:lnTo>
                      <a:pt x="3314700" y="0"/>
                    </a:lnTo>
                    <a:cubicBezTo>
                      <a:pt x="3377826" y="0"/>
                      <a:pt x="3429000" y="51174"/>
                      <a:pt x="3429000" y="114300"/>
                    </a:cubicBezTo>
                    <a:lnTo>
                      <a:pt x="3429000" y="342900"/>
                    </a:lnTo>
                    <a:cubicBezTo>
                      <a:pt x="3429000" y="406026"/>
                      <a:pt x="3377826" y="457200"/>
                      <a:pt x="3314700" y="457200"/>
                    </a:cubicBezTo>
                    <a:lnTo>
                      <a:pt x="114300" y="457200"/>
                    </a:lnTo>
                    <a:cubicBezTo>
                      <a:pt x="51174" y="457200"/>
                      <a:pt x="0" y="406026"/>
                      <a:pt x="0" y="342900"/>
                    </a:cubicBezTo>
                    <a:lnTo>
                      <a:pt x="0" y="114300"/>
                    </a:lnTo>
                    <a:cubicBezTo>
                      <a:pt x="0" y="51174"/>
                      <a:pt x="51174" y="0"/>
                      <a:pt x="114300" y="0"/>
                    </a:cubicBez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74" name="Rectangle 74"/>
              <p:cNvSpPr/>
              <p:nvPr/>
            </p:nvSpPr>
            <p:spPr>
              <a:xfrm>
                <a:off x="8191500" y="2895600"/>
                <a:ext cx="3429000" cy="323850"/>
              </a:xfrm>
              <a:prstGeom prst="rect">
                <a:avLst/>
              </a:prstGeom>
              <a:solidFill>
                <a:srgbClr val="10B981"/>
              </a:solidFill>
              <a:ln>
                <a:noFill/>
              </a:ln>
            </p:spPr>
          </p:sp>
          <p:grpSp>
            <p:nvGrpSpPr>
              <p:cNvPr id="80" name="Group 80"/>
              <p:cNvGrpSpPr/>
              <p:nvPr/>
            </p:nvGrpSpPr>
            <p:grpSpPr>
              <a:xfrm>
                <a:off x="8334375" y="2876550"/>
                <a:ext cx="209550" cy="209550"/>
                <a:chOff x="8334375" y="2876550"/>
                <a:chExt cx="209550" cy="209550"/>
              </a:xfrm>
            </p:grpSpPr>
            <p:sp>
              <p:nvSpPr>
                <p:cNvPr id="75" name="Freeform 75"/>
                <p:cNvSpPr/>
                <p:nvPr/>
              </p:nvSpPr>
              <p:spPr>
                <a:xfrm>
                  <a:off x="8439150" y="2876550"/>
                  <a:ext cx="91678" cy="916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678" h="91678">
                      <a:moveTo>
                        <a:pt x="0" y="39291"/>
                      </a:moveTo>
                      <a:lnTo>
                        <a:pt x="32742" y="32742"/>
                      </a:lnTo>
                      <a:lnTo>
                        <a:pt x="39291" y="0"/>
                      </a:lnTo>
                      <a:lnTo>
                        <a:pt x="52388" y="0"/>
                      </a:lnTo>
                      <a:lnTo>
                        <a:pt x="58936" y="32742"/>
                      </a:lnTo>
                      <a:lnTo>
                        <a:pt x="91678" y="39291"/>
                      </a:lnTo>
                      <a:lnTo>
                        <a:pt x="91678" y="52388"/>
                      </a:lnTo>
                      <a:lnTo>
                        <a:pt x="58936" y="58936"/>
                      </a:lnTo>
                      <a:lnTo>
                        <a:pt x="52388" y="91678"/>
                      </a:lnTo>
                      <a:lnTo>
                        <a:pt x="39291" y="91678"/>
                      </a:lnTo>
                      <a:lnTo>
                        <a:pt x="32742" y="58936"/>
                      </a:lnTo>
                      <a:lnTo>
                        <a:pt x="0" y="52388"/>
                      </a:lnTo>
                      <a:lnTo>
                        <a:pt x="0" y="392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76" name="Freeform 76"/>
                <p:cNvSpPr/>
                <p:nvPr/>
              </p:nvSpPr>
              <p:spPr>
                <a:xfrm>
                  <a:off x="8334375" y="2942034"/>
                  <a:ext cx="144066" cy="1440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066" h="144066">
                      <a:moveTo>
                        <a:pt x="0" y="78581"/>
                      </a:moveTo>
                      <a:lnTo>
                        <a:pt x="0" y="65484"/>
                      </a:lnTo>
                      <a:lnTo>
                        <a:pt x="52388" y="52388"/>
                      </a:lnTo>
                      <a:lnTo>
                        <a:pt x="65484" y="0"/>
                      </a:lnTo>
                      <a:lnTo>
                        <a:pt x="78581" y="0"/>
                      </a:lnTo>
                      <a:lnTo>
                        <a:pt x="91678" y="52388"/>
                      </a:lnTo>
                      <a:lnTo>
                        <a:pt x="144066" y="65484"/>
                      </a:lnTo>
                      <a:lnTo>
                        <a:pt x="144066" y="78581"/>
                      </a:lnTo>
                      <a:lnTo>
                        <a:pt x="91678" y="91678"/>
                      </a:lnTo>
                      <a:lnTo>
                        <a:pt x="78581" y="144066"/>
                      </a:lnTo>
                      <a:lnTo>
                        <a:pt x="65484" y="144066"/>
                      </a:lnTo>
                      <a:lnTo>
                        <a:pt x="52388" y="91678"/>
                      </a:lnTo>
                      <a:lnTo>
                        <a:pt x="0" y="7858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77" name="Freeform 77"/>
                <p:cNvSpPr/>
                <p:nvPr/>
              </p:nvSpPr>
              <p:spPr>
                <a:xfrm>
                  <a:off x="8347472" y="2883098"/>
                  <a:ext cx="39291" cy="392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91" h="39291">
                      <a:moveTo>
                        <a:pt x="0" y="19645"/>
                      </a:moveTo>
                      <a:lnTo>
                        <a:pt x="19645" y="0"/>
                      </a:lnTo>
                      <a:lnTo>
                        <a:pt x="39291" y="19645"/>
                      </a:lnTo>
                      <a:lnTo>
                        <a:pt x="19645" y="39291"/>
                      </a:lnTo>
                      <a:lnTo>
                        <a:pt x="0" y="1964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78" name="Freeform 78"/>
                <p:cNvSpPr/>
                <p:nvPr/>
              </p:nvSpPr>
              <p:spPr>
                <a:xfrm>
                  <a:off x="8478441" y="3033712"/>
                  <a:ext cx="52388" cy="523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88" h="52388">
                      <a:moveTo>
                        <a:pt x="52388" y="26194"/>
                      </a:moveTo>
                      <a:lnTo>
                        <a:pt x="26194" y="0"/>
                      </a:lnTo>
                      <a:lnTo>
                        <a:pt x="0" y="26194"/>
                      </a:lnTo>
                      <a:lnTo>
                        <a:pt x="26194" y="52388"/>
                      </a:lnTo>
                      <a:lnTo>
                        <a:pt x="52388" y="2619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79" name="Freeform 79"/>
                <p:cNvSpPr/>
                <p:nvPr/>
              </p:nvSpPr>
              <p:spPr>
                <a:xfrm>
                  <a:off x="8517731" y="2981325"/>
                  <a:ext cx="26194" cy="261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94" h="26194">
                      <a:moveTo>
                        <a:pt x="13097" y="26194"/>
                      </a:moveTo>
                      <a:cubicBezTo>
                        <a:pt x="20330" y="26194"/>
                        <a:pt x="26194" y="20330"/>
                        <a:pt x="26194" y="13097"/>
                      </a:cubicBezTo>
                      <a:cubicBezTo>
                        <a:pt x="26194" y="5864"/>
                        <a:pt x="20330" y="0"/>
                        <a:pt x="13097" y="0"/>
                      </a:cubicBezTo>
                      <a:cubicBezTo>
                        <a:pt x="5863" y="0"/>
                        <a:pt x="0" y="5864"/>
                        <a:pt x="0" y="13097"/>
                      </a:cubicBezTo>
                      <a:cubicBezTo>
                        <a:pt x="0" y="20330"/>
                        <a:pt x="5863" y="26194"/>
                        <a:pt x="13097" y="261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</p:grpSp>
          <p:sp>
            <p:nvSpPr>
              <p:cNvPr id="81" name="TextBox 81"/>
              <p:cNvSpPr txBox="1"/>
              <p:nvPr/>
            </p:nvSpPr>
            <p:spPr>
              <a:xfrm>
                <a:off x="8604885" y="2918460"/>
                <a:ext cx="1530267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b="1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Optimizer 优化师</a:t>
                </a:r>
              </a:p>
            </p:txBody>
          </p:sp>
          <p:grpSp>
            <p:nvGrpSpPr>
              <p:cNvPr id="86" name="Group 86"/>
              <p:cNvGrpSpPr/>
              <p:nvPr/>
            </p:nvGrpSpPr>
            <p:grpSpPr>
              <a:xfrm>
                <a:off x="8369618" y="3276124"/>
                <a:ext cx="1918668" cy="926782"/>
                <a:chOff x="8369618" y="3276124"/>
                <a:chExt cx="1918668" cy="926782"/>
              </a:xfrm>
            </p:grpSpPr>
            <p:sp>
              <p:nvSpPr>
                <p:cNvPr id="82" name="TextBox 82"/>
                <p:cNvSpPr txBox="1"/>
                <p:nvPr/>
              </p:nvSpPr>
              <p:spPr>
                <a:xfrm>
                  <a:off x="8369618" y="3276124"/>
                  <a:ext cx="1356193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75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• CRAP 设计原则优化</a:t>
                  </a:r>
                </a:p>
              </p:txBody>
            </p:sp>
            <p:sp>
              <p:nvSpPr>
                <p:cNvPr id="83" name="TextBox 83"/>
                <p:cNvSpPr txBox="1"/>
                <p:nvPr/>
              </p:nvSpPr>
              <p:spPr>
                <a:xfrm>
                  <a:off x="8369618" y="3504724"/>
                  <a:ext cx="1918668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75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• 对齐 / 对比 / 重复 / 亲密性</a:t>
                  </a:r>
                </a:p>
              </p:txBody>
            </p:sp>
            <p:sp>
              <p:nvSpPr>
                <p:cNvPr id="84" name="TextBox 84"/>
                <p:cNvSpPr txBox="1"/>
                <p:nvPr/>
              </p:nvSpPr>
              <p:spPr>
                <a:xfrm>
                  <a:off x="8369618" y="3733324"/>
                  <a:ext cx="1854589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75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• 提升视觉质量（可选步骤）</a:t>
                  </a:r>
                </a:p>
              </p:txBody>
            </p:sp>
            <p:sp>
              <p:nvSpPr>
                <p:cNvPr id="85" name="TextBox 85"/>
                <p:cNvSpPr txBox="1"/>
                <p:nvPr/>
              </p:nvSpPr>
              <p:spPr>
                <a:xfrm>
                  <a:off x="8371522" y="4035266"/>
                  <a:ext cx="1249966" cy="16764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825" dirty="0">
                      <a:solidFill>
                        <a:srgbClr val="9CA3AF"/>
                      </a:solidFill>
                      <a:latin typeface="Arial"/>
                      <a:ea typeface="Microsoft YaHei"/>
                      <a:cs typeface="Arial"/>
                    </a:rPr>
                    <a:t>输出：yh_slide_*.svg</a:t>
                  </a:r>
                </a:p>
              </p:txBody>
            </p:sp>
          </p:grpSp>
        </p:grpSp>
      </p:grpSp>
      <p:sp>
        <p:nvSpPr>
          <p:cNvPr id="89" name="Freeform 89"/>
          <p:cNvSpPr/>
          <p:nvPr/>
        </p:nvSpPr>
        <p:spPr>
          <a:xfrm>
            <a:off x="571500" y="4714875"/>
            <a:ext cx="11049000" cy="476250"/>
          </a:xfrm>
          <a:custGeom>
            <a:avLst/>
            <a:gdLst/>
            <a:ahLst/>
            <a:cxnLst/>
            <a:rect l="l" t="t" r="r" b="b"/>
            <a:pathLst>
              <a:path w="11049000" h="476250">
                <a:moveTo>
                  <a:pt x="114300" y="0"/>
                </a:moveTo>
                <a:lnTo>
                  <a:pt x="10934700" y="0"/>
                </a:lnTo>
                <a:cubicBezTo>
                  <a:pt x="10997826" y="0"/>
                  <a:pt x="11049000" y="51174"/>
                  <a:pt x="11049000" y="114300"/>
                </a:cubicBezTo>
                <a:lnTo>
                  <a:pt x="11049000" y="361950"/>
                </a:lnTo>
                <a:cubicBezTo>
                  <a:pt x="11049000" y="425076"/>
                  <a:pt x="10997826" y="476250"/>
                  <a:pt x="10934700" y="476250"/>
                </a:cubicBezTo>
                <a:lnTo>
                  <a:pt x="114300" y="476250"/>
                </a:lnTo>
                <a:cubicBezTo>
                  <a:pt x="51174" y="476250"/>
                  <a:pt x="0" y="425076"/>
                  <a:pt x="0" y="361950"/>
                </a:cubicBezTo>
                <a:lnTo>
                  <a:pt x="0" y="114300"/>
                </a:lnTo>
                <a:cubicBezTo>
                  <a:pt x="0" y="51174"/>
                  <a:pt x="51174" y="0"/>
                  <a:pt x="1143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52400" dist="38100" dir="10799140" algn="tl" rotWithShape="0">
              <a:srgbClr val="000000">
                <a:alpha val="8000"/>
              </a:srgbClr>
            </a:outerShdw>
          </a:effectLst>
        </p:spPr>
      </p:sp>
      <p:sp>
        <p:nvSpPr>
          <p:cNvPr id="90" name="Freeform 90"/>
          <p:cNvSpPr/>
          <p:nvPr/>
        </p:nvSpPr>
        <p:spPr>
          <a:xfrm>
            <a:off x="5143500" y="4829175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209402" y="74908"/>
                </a:moveTo>
                <a:cubicBezTo>
                  <a:pt x="221089" y="84062"/>
                  <a:pt x="228600" y="98304"/>
                  <a:pt x="228600" y="114300"/>
                </a:cubicBezTo>
                <a:cubicBezTo>
                  <a:pt x="228600" y="130297"/>
                  <a:pt x="221089" y="144539"/>
                  <a:pt x="209400" y="153693"/>
                </a:cubicBezTo>
                <a:cubicBezTo>
                  <a:pt x="211192" y="168430"/>
                  <a:pt x="206433" y="183812"/>
                  <a:pt x="195122" y="195123"/>
                </a:cubicBezTo>
                <a:cubicBezTo>
                  <a:pt x="183810" y="206434"/>
                  <a:pt x="168428" y="211194"/>
                  <a:pt x="153692" y="209402"/>
                </a:cubicBezTo>
                <a:cubicBezTo>
                  <a:pt x="144538" y="221089"/>
                  <a:pt x="130296" y="228600"/>
                  <a:pt x="114300" y="228600"/>
                </a:cubicBezTo>
                <a:cubicBezTo>
                  <a:pt x="98303" y="228600"/>
                  <a:pt x="84061" y="221089"/>
                  <a:pt x="74908" y="209400"/>
                </a:cubicBezTo>
                <a:cubicBezTo>
                  <a:pt x="60171" y="211194"/>
                  <a:pt x="44789" y="206433"/>
                  <a:pt x="33477" y="195122"/>
                </a:cubicBezTo>
                <a:cubicBezTo>
                  <a:pt x="22166" y="183812"/>
                  <a:pt x="17406" y="168430"/>
                  <a:pt x="19198" y="153692"/>
                </a:cubicBezTo>
                <a:cubicBezTo>
                  <a:pt x="7511" y="144538"/>
                  <a:pt x="0" y="130296"/>
                  <a:pt x="0" y="114300"/>
                </a:cubicBezTo>
                <a:cubicBezTo>
                  <a:pt x="0" y="98303"/>
                  <a:pt x="7511" y="84061"/>
                  <a:pt x="19199" y="74908"/>
                </a:cubicBezTo>
                <a:cubicBezTo>
                  <a:pt x="17407" y="60171"/>
                  <a:pt x="22167" y="44789"/>
                  <a:pt x="33478" y="33477"/>
                </a:cubicBezTo>
                <a:cubicBezTo>
                  <a:pt x="44789" y="22166"/>
                  <a:pt x="60171" y="17406"/>
                  <a:pt x="74908" y="19198"/>
                </a:cubicBezTo>
                <a:cubicBezTo>
                  <a:pt x="84062" y="7511"/>
                  <a:pt x="98304" y="0"/>
                  <a:pt x="114300" y="0"/>
                </a:cubicBezTo>
                <a:cubicBezTo>
                  <a:pt x="130297" y="0"/>
                  <a:pt x="144539" y="7511"/>
                  <a:pt x="153693" y="19200"/>
                </a:cubicBezTo>
                <a:cubicBezTo>
                  <a:pt x="168430" y="17408"/>
                  <a:pt x="183812" y="22167"/>
                  <a:pt x="195123" y="33478"/>
                </a:cubicBezTo>
                <a:cubicBezTo>
                  <a:pt x="206434" y="44790"/>
                  <a:pt x="211194" y="60171"/>
                  <a:pt x="209402" y="74908"/>
                </a:cubicBezTo>
                <a:close/>
                <a:moveTo>
                  <a:pt x="174409" y="88684"/>
                </a:moveTo>
                <a:lnTo>
                  <a:pt x="154204" y="68478"/>
                </a:lnTo>
                <a:lnTo>
                  <a:pt x="100012" y="122669"/>
                </a:lnTo>
                <a:lnTo>
                  <a:pt x="74397" y="97053"/>
                </a:lnTo>
                <a:lnTo>
                  <a:pt x="54191" y="117259"/>
                </a:lnTo>
                <a:lnTo>
                  <a:pt x="100012" y="163080"/>
                </a:lnTo>
                <a:lnTo>
                  <a:pt x="174409" y="88684"/>
                </a:lnTo>
                <a:close/>
              </a:path>
            </a:pathLst>
          </a:custGeom>
          <a:solidFill>
            <a:srgbClr val="6366F1"/>
          </a:solidFill>
          <a:ln>
            <a:noFill/>
          </a:ln>
        </p:spPr>
      </p:sp>
      <p:sp>
        <p:nvSpPr>
          <p:cNvPr id="91" name="TextBox 91"/>
          <p:cNvSpPr txBox="1"/>
          <p:nvPr/>
        </p:nvSpPr>
        <p:spPr>
          <a:xfrm>
            <a:off x="5434012" y="4898231"/>
            <a:ext cx="2871073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125" dirty="0">
                <a:solidFill>
                  <a:srgbClr val="6B7280"/>
                </a:solidFill>
                <a:latin typeface="Arial"/>
                <a:ea typeface="Microsoft YaHei"/>
                <a:cs typeface="Arial"/>
              </a:rPr>
              <a:t>专业分工 + 迭代优化 = 高质量输出保障</a:t>
            </a:r>
          </a:p>
        </p:txBody>
      </p:sp>
      <p:sp>
        <p:nvSpPr>
          <p:cNvPr id="92" name="Rectangle 92"/>
          <p:cNvSpPr/>
          <p:nvPr/>
        </p:nvSpPr>
        <p:spPr>
          <a:xfrm>
            <a:off x="571500" y="6286500"/>
            <a:ext cx="110490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</p:sp>
      <p:sp>
        <p:nvSpPr>
          <p:cNvPr id="93" name="TextBox 93"/>
          <p:cNvSpPr txBox="1"/>
          <p:nvPr/>
        </p:nvSpPr>
        <p:spPr>
          <a:xfrm>
            <a:off x="560070" y="6475095"/>
            <a:ext cx="141617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PPT Master - 系统架构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5880830" y="6475095"/>
            <a:ext cx="43034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04 / 10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9492806" y="6475095"/>
            <a:ext cx="213912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github.com/hugohe3/ppt-master</a:t>
            </a:r>
          </a:p>
        </p:txBody>
      </p:sp>
    </p:spTree>
  </p:cSld>
  <p:clrMapOvr>
    <a:masterClrMapping/>
  </p:clrMapOvr>
  <p:transition dur="4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BFC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38100"/>
          </a:xfrm>
          <a:prstGeom prst="rect">
            <a:avLst/>
          </a:prstGeom>
          <a:gradFill>
            <a:gsLst>
              <a:gs pos="0">
                <a:srgbClr val="6366F1"/>
              </a:gs>
              <a:gs pos="100000">
                <a:srgbClr val="06B6D4"/>
              </a:gs>
            </a:gsLst>
            <a:lin ang="270000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542925" y="347662"/>
            <a:ext cx="4887754" cy="457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250" b="1" dirty="0">
                <a:solidFill>
                  <a:srgbClr val="1F2937"/>
                </a:solidFill>
                <a:latin typeface="Arial"/>
                <a:ea typeface="Microsoft YaHei"/>
                <a:cs typeface="Arial"/>
              </a:rPr>
              <a:t>四大角色：专业分工，各司其职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57212" y="783431"/>
            <a:ext cx="3643312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125" dirty="0">
                <a:solidFill>
                  <a:srgbClr val="6B7280"/>
                </a:solidFill>
                <a:latin typeface="Arial"/>
                <a:ea typeface="Microsoft YaHei"/>
                <a:cs typeface="Arial"/>
              </a:rPr>
              <a:t>模拟顶级咨询公司的工作流程，确保专业品质输出</a:t>
            </a:r>
          </a:p>
        </p:txBody>
      </p:sp>
      <p:sp>
        <p:nvSpPr>
          <p:cNvPr id="6" name="Rectangle 6"/>
          <p:cNvSpPr/>
          <p:nvPr/>
        </p:nvSpPr>
        <p:spPr>
          <a:xfrm>
            <a:off x="571500" y="1095375"/>
            <a:ext cx="110490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</p:sp>
      <p:grpSp>
        <p:nvGrpSpPr>
          <p:cNvPr id="90" name="Group 90"/>
          <p:cNvGrpSpPr/>
          <p:nvPr/>
        </p:nvGrpSpPr>
        <p:grpSpPr>
          <a:xfrm>
            <a:off x="571500" y="1333500"/>
            <a:ext cx="10858500" cy="4143375"/>
            <a:chOff x="571500" y="1333500"/>
            <a:chExt cx="10858500" cy="4143375"/>
          </a:xfrm>
        </p:grpSpPr>
        <p:sp>
          <p:nvSpPr>
            <p:cNvPr id="7" name="Freeform 7"/>
            <p:cNvSpPr/>
            <p:nvPr/>
          </p:nvSpPr>
          <p:spPr>
            <a:xfrm>
              <a:off x="571500" y="1333500"/>
              <a:ext cx="5286375" cy="1952625"/>
            </a:xfrm>
            <a:custGeom>
              <a:avLst/>
              <a:gdLst/>
              <a:ahLst/>
              <a:cxnLst/>
              <a:rect l="l" t="t" r="r" b="b"/>
              <a:pathLst>
                <a:path w="5286375" h="1952625">
                  <a:moveTo>
                    <a:pt x="152400" y="0"/>
                  </a:moveTo>
                  <a:lnTo>
                    <a:pt x="5133975" y="0"/>
                  </a:lnTo>
                  <a:cubicBezTo>
                    <a:pt x="5218143" y="0"/>
                    <a:pt x="5286375" y="68232"/>
                    <a:pt x="5286375" y="152400"/>
                  </a:cubicBezTo>
                  <a:lnTo>
                    <a:pt x="5286375" y="1800225"/>
                  </a:lnTo>
                  <a:cubicBezTo>
                    <a:pt x="5286375" y="1884393"/>
                    <a:pt x="5218143" y="1952625"/>
                    <a:pt x="5133975" y="1952625"/>
                  </a:cubicBezTo>
                  <a:lnTo>
                    <a:pt x="152400" y="1952625"/>
                  </a:lnTo>
                  <a:cubicBezTo>
                    <a:pt x="68232" y="1952625"/>
                    <a:pt x="0" y="1884393"/>
                    <a:pt x="0" y="1800225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dist="38100" dir="10799140" algn="tl" rotWithShape="0">
                <a:srgbClr val="000000">
                  <a:alpha val="8000"/>
                </a:srgbClr>
              </a:outerShdw>
            </a:effectLst>
          </p:spPr>
        </p:sp>
        <p:sp>
          <p:nvSpPr>
            <p:cNvPr id="8" name="Freeform 8"/>
            <p:cNvSpPr/>
            <p:nvPr/>
          </p:nvSpPr>
          <p:spPr>
            <a:xfrm>
              <a:off x="571500" y="1333500"/>
              <a:ext cx="5286375" cy="476250"/>
            </a:xfrm>
            <a:custGeom>
              <a:avLst/>
              <a:gdLst/>
              <a:ahLst/>
              <a:cxnLst/>
              <a:rect l="l" t="t" r="r" b="b"/>
              <a:pathLst>
                <a:path w="5286375" h="476250">
                  <a:moveTo>
                    <a:pt x="152400" y="0"/>
                  </a:moveTo>
                  <a:lnTo>
                    <a:pt x="5133975" y="0"/>
                  </a:lnTo>
                  <a:cubicBezTo>
                    <a:pt x="5218143" y="0"/>
                    <a:pt x="5286375" y="68232"/>
                    <a:pt x="5286375" y="152400"/>
                  </a:cubicBezTo>
                  <a:lnTo>
                    <a:pt x="5286375" y="323850"/>
                  </a:lnTo>
                  <a:cubicBezTo>
                    <a:pt x="5286375" y="408018"/>
                    <a:pt x="5218143" y="476250"/>
                    <a:pt x="5133975" y="476250"/>
                  </a:cubicBezTo>
                  <a:lnTo>
                    <a:pt x="152400" y="476250"/>
                  </a:lnTo>
                  <a:cubicBezTo>
                    <a:pt x="68232" y="476250"/>
                    <a:pt x="0" y="408018"/>
                    <a:pt x="0" y="32385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6366F1"/>
            </a:solidFill>
            <a:ln>
              <a:noFill/>
            </a:ln>
          </p:spPr>
        </p:sp>
        <p:sp>
          <p:nvSpPr>
            <p:cNvPr id="9" name="Rectangle 9"/>
            <p:cNvSpPr/>
            <p:nvPr/>
          </p:nvSpPr>
          <p:spPr>
            <a:xfrm>
              <a:off x="571500" y="1485900"/>
              <a:ext cx="5286375" cy="323850"/>
            </a:xfrm>
            <a:prstGeom prst="rect">
              <a:avLst/>
            </a:prstGeom>
            <a:solidFill>
              <a:srgbClr val="6366F1"/>
            </a:solidFill>
            <a:ln>
              <a:noFill/>
            </a:ln>
          </p:spPr>
        </p:sp>
        <p:grpSp>
          <p:nvGrpSpPr>
            <p:cNvPr id="12" name="Group 12"/>
            <p:cNvGrpSpPr/>
            <p:nvPr/>
          </p:nvGrpSpPr>
          <p:grpSpPr>
            <a:xfrm>
              <a:off x="714375" y="1457325"/>
              <a:ext cx="209550" cy="209550"/>
              <a:chOff x="714375" y="1457325"/>
              <a:chExt cx="209550" cy="20955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766762" y="1509712"/>
                <a:ext cx="104775" cy="104775"/>
              </a:xfrm>
              <a:custGeom>
                <a:avLst/>
                <a:gdLst/>
                <a:ahLst/>
                <a:cxnLst/>
                <a:rect l="l" t="t" r="r" b="b"/>
                <a:pathLst>
                  <a:path w="104775" h="104775">
                    <a:moveTo>
                      <a:pt x="52388" y="0"/>
                    </a:moveTo>
                    <a:cubicBezTo>
                      <a:pt x="23455" y="0"/>
                      <a:pt x="0" y="23455"/>
                      <a:pt x="0" y="52388"/>
                    </a:cubicBezTo>
                    <a:cubicBezTo>
                      <a:pt x="0" y="81320"/>
                      <a:pt x="23455" y="104775"/>
                      <a:pt x="52388" y="104775"/>
                    </a:cubicBezTo>
                    <a:cubicBezTo>
                      <a:pt x="81320" y="104775"/>
                      <a:pt x="104775" y="81320"/>
                      <a:pt x="104775" y="52388"/>
                    </a:cubicBezTo>
                    <a:cubicBezTo>
                      <a:pt x="104775" y="23455"/>
                      <a:pt x="81320" y="0"/>
                      <a:pt x="52388" y="0"/>
                    </a:cubicBezTo>
                    <a:close/>
                    <a:moveTo>
                      <a:pt x="26194" y="52388"/>
                    </a:moveTo>
                    <a:cubicBezTo>
                      <a:pt x="26194" y="37921"/>
                      <a:pt x="37921" y="26194"/>
                      <a:pt x="52388" y="26194"/>
                    </a:cubicBezTo>
                    <a:cubicBezTo>
                      <a:pt x="66854" y="26194"/>
                      <a:pt x="78581" y="37921"/>
                      <a:pt x="78581" y="52388"/>
                    </a:cubicBezTo>
                    <a:cubicBezTo>
                      <a:pt x="78581" y="66854"/>
                      <a:pt x="66854" y="78581"/>
                      <a:pt x="52388" y="78581"/>
                    </a:cubicBezTo>
                    <a:cubicBezTo>
                      <a:pt x="37921" y="78581"/>
                      <a:pt x="26194" y="66854"/>
                      <a:pt x="26194" y="523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11" name="Freeform 11"/>
              <p:cNvSpPr/>
              <p:nvPr/>
            </p:nvSpPr>
            <p:spPr>
              <a:xfrm>
                <a:off x="714375" y="1457325"/>
                <a:ext cx="209550" cy="209550"/>
              </a:xfrm>
              <a:custGeom>
                <a:avLst/>
                <a:gdLst/>
                <a:ahLst/>
                <a:cxnLst/>
                <a:rect l="l" t="t" r="r" b="b"/>
                <a:pathLst>
                  <a:path w="209550" h="209550">
                    <a:moveTo>
                      <a:pt x="104775" y="0"/>
                    </a:moveTo>
                    <a:cubicBezTo>
                      <a:pt x="46909" y="0"/>
                      <a:pt x="0" y="46909"/>
                      <a:pt x="0" y="104775"/>
                    </a:cubicBezTo>
                    <a:cubicBezTo>
                      <a:pt x="0" y="162641"/>
                      <a:pt x="46909" y="209550"/>
                      <a:pt x="104775" y="209550"/>
                    </a:cubicBezTo>
                    <a:cubicBezTo>
                      <a:pt x="162641" y="209550"/>
                      <a:pt x="209550" y="162641"/>
                      <a:pt x="209550" y="104775"/>
                    </a:cubicBezTo>
                    <a:cubicBezTo>
                      <a:pt x="209550" y="46909"/>
                      <a:pt x="162641" y="0"/>
                      <a:pt x="104775" y="0"/>
                    </a:cubicBezTo>
                    <a:close/>
                    <a:moveTo>
                      <a:pt x="26194" y="104775"/>
                    </a:moveTo>
                    <a:cubicBezTo>
                      <a:pt x="26194" y="61376"/>
                      <a:pt x="61376" y="26194"/>
                      <a:pt x="104775" y="26194"/>
                    </a:cubicBezTo>
                    <a:cubicBezTo>
                      <a:pt x="148174" y="26194"/>
                      <a:pt x="183356" y="61376"/>
                      <a:pt x="183356" y="104775"/>
                    </a:cubicBezTo>
                    <a:cubicBezTo>
                      <a:pt x="183356" y="148174"/>
                      <a:pt x="148174" y="183356"/>
                      <a:pt x="104775" y="183356"/>
                    </a:cubicBezTo>
                    <a:cubicBezTo>
                      <a:pt x="61376" y="183356"/>
                      <a:pt x="26194" y="148174"/>
                      <a:pt x="26194" y="1047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</p:grpSp>
        <p:sp>
          <p:nvSpPr>
            <p:cNvPr id="13" name="TextBox 13"/>
            <p:cNvSpPr txBox="1"/>
            <p:nvPr/>
          </p:nvSpPr>
          <p:spPr>
            <a:xfrm>
              <a:off x="983932" y="1500664"/>
              <a:ext cx="1704119" cy="2590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75" b="1" dirty="0">
                  <a:solidFill>
                    <a:srgbClr val="FFFFFF"/>
                  </a:solidFill>
                  <a:latin typeface="Arial"/>
                  <a:ea typeface="Microsoft YaHei"/>
                  <a:cs typeface="Arial"/>
                </a:rPr>
                <a:t>Strategist 策略师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5130165" y="1541145"/>
              <a:ext cx="548640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zh-CN" sz="900" dirty="0">
                  <a:solidFill>
                    <a:srgbClr val="FFFFFF">
                      <a:alpha val="80000"/>
                    </a:srgbClr>
                  </a:solidFill>
                  <a:latin typeface="Arial"/>
                  <a:ea typeface="Microsoft YaHei"/>
                  <a:cs typeface="Arial"/>
                </a:rPr>
                <a:t>首要步骤</a:t>
              </a:r>
            </a:p>
          </p:txBody>
        </p:sp>
        <p:grpSp>
          <p:nvGrpSpPr>
            <p:cNvPr id="26" name="Group 26"/>
            <p:cNvGrpSpPr/>
            <p:nvPr/>
          </p:nvGrpSpPr>
          <p:grpSpPr>
            <a:xfrm>
              <a:off x="749618" y="1875949"/>
              <a:ext cx="5060632" cy="848201"/>
              <a:chOff x="749618" y="1875949"/>
              <a:chExt cx="5060632" cy="848201"/>
            </a:xfrm>
          </p:grpSpPr>
          <p:sp>
            <p:nvSpPr>
              <p:cNvPr id="15" name="TextBox 15"/>
              <p:cNvSpPr txBox="1"/>
              <p:nvPr/>
            </p:nvSpPr>
            <p:spPr>
              <a:xfrm>
                <a:off x="749618" y="1875949"/>
                <a:ext cx="622840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b="1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核心职责</a:t>
                </a:r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750570" y="2122170"/>
                <a:ext cx="3289268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• 八项确认：画布格式、页数、风格、配色、图标、图片</a:t>
                </a: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750570" y="2331720"/>
                <a:ext cx="2632043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• 智能内容解构：将文档重组为清晰页面序列</a:t>
                </a:r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750570" y="2541270"/>
                <a:ext cx="1843373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• 生成《设计规范与内容大纲》</a:t>
                </a:r>
              </a:p>
            </p:txBody>
          </p:sp>
          <p:sp>
            <p:nvSpPr>
              <p:cNvPr id="19" name="Freeform 19"/>
              <p:cNvSpPr/>
              <p:nvPr/>
            </p:nvSpPr>
            <p:spPr>
              <a:xfrm>
                <a:off x="4095750" y="1885950"/>
                <a:ext cx="1714500" cy="714375"/>
              </a:xfrm>
              <a:custGeom>
                <a:avLst/>
                <a:gdLst/>
                <a:ahLst/>
                <a:cxnLst/>
                <a:rect l="l" t="t" r="r" b="b"/>
                <a:pathLst>
                  <a:path w="1714500" h="714375">
                    <a:moveTo>
                      <a:pt x="76200" y="0"/>
                    </a:moveTo>
                    <a:lnTo>
                      <a:pt x="1638300" y="0"/>
                    </a:lnTo>
                    <a:cubicBezTo>
                      <a:pt x="1680384" y="0"/>
                      <a:pt x="1714500" y="34116"/>
                      <a:pt x="1714500" y="76200"/>
                    </a:cubicBezTo>
                    <a:lnTo>
                      <a:pt x="1714500" y="638175"/>
                    </a:lnTo>
                    <a:cubicBezTo>
                      <a:pt x="1714500" y="680259"/>
                      <a:pt x="1680384" y="714375"/>
                      <a:pt x="1638300" y="714375"/>
                    </a:cubicBezTo>
                    <a:lnTo>
                      <a:pt x="76200" y="714375"/>
                    </a:lnTo>
                    <a:cubicBezTo>
                      <a:pt x="34116" y="714375"/>
                      <a:pt x="0" y="680259"/>
                      <a:pt x="0" y="638175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F5F3FF"/>
              </a:solidFill>
              <a:ln>
                <a:noFill/>
              </a:ln>
            </p:spPr>
          </p:sp>
          <p:grpSp>
            <p:nvGrpSpPr>
              <p:cNvPr id="22" name="Group 22"/>
              <p:cNvGrpSpPr/>
              <p:nvPr/>
            </p:nvGrpSpPr>
            <p:grpSpPr>
              <a:xfrm>
                <a:off x="4212431" y="1962150"/>
                <a:ext cx="128588" cy="171450"/>
                <a:chOff x="4212431" y="1962150"/>
                <a:chExt cx="128588" cy="171450"/>
              </a:xfrm>
            </p:grpSpPr>
            <p:sp>
              <p:nvSpPr>
                <p:cNvPr id="20" name="Freeform 20"/>
                <p:cNvSpPr/>
                <p:nvPr/>
              </p:nvSpPr>
              <p:spPr>
                <a:xfrm>
                  <a:off x="4212431" y="1962150"/>
                  <a:ext cx="128588" cy="17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588" h="171450">
                      <a:moveTo>
                        <a:pt x="53578" y="0"/>
                      </a:moveTo>
                      <a:lnTo>
                        <a:pt x="0" y="0"/>
                      </a:lnTo>
                      <a:lnTo>
                        <a:pt x="0" y="171450"/>
                      </a:lnTo>
                      <a:lnTo>
                        <a:pt x="128588" y="171450"/>
                      </a:lnTo>
                      <a:lnTo>
                        <a:pt x="128588" y="75009"/>
                      </a:lnTo>
                      <a:lnTo>
                        <a:pt x="53578" y="75009"/>
                      </a:lnTo>
                      <a:lnTo>
                        <a:pt x="53578" y="0"/>
                      </a:lnTo>
                      <a:close/>
                    </a:path>
                  </a:pathLst>
                </a:custGeom>
                <a:solidFill>
                  <a:srgbClr val="6366F1"/>
                </a:solidFill>
                <a:ln>
                  <a:noFill/>
                </a:ln>
              </p:spPr>
            </p:sp>
            <p:sp>
              <p:nvSpPr>
                <p:cNvPr id="21" name="Freeform 21"/>
                <p:cNvSpPr/>
                <p:nvPr/>
              </p:nvSpPr>
              <p:spPr>
                <a:xfrm>
                  <a:off x="4287441" y="1962150"/>
                  <a:ext cx="53578" cy="535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578" h="53578">
                      <a:moveTo>
                        <a:pt x="0" y="0"/>
                      </a:moveTo>
                      <a:lnTo>
                        <a:pt x="0" y="53578"/>
                      </a:lnTo>
                      <a:lnTo>
                        <a:pt x="53578" y="535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366F1"/>
                </a:solidFill>
                <a:ln>
                  <a:noFill/>
                </a:ln>
              </p:spPr>
            </p:sp>
          </p:grpSp>
          <p:sp>
            <p:nvSpPr>
              <p:cNvPr id="23" name="TextBox 23"/>
              <p:cNvSpPr txBox="1"/>
              <p:nvPr/>
            </p:nvSpPr>
            <p:spPr>
              <a:xfrm>
                <a:off x="4408170" y="1998345"/>
                <a:ext cx="436912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b="1" dirty="0">
                    <a:solidFill>
                      <a:srgbClr val="6366F1"/>
                    </a:solidFill>
                    <a:latin typeface="Arial"/>
                    <a:ea typeface="Microsoft YaHei"/>
                    <a:cs typeface="Arial"/>
                  </a:rPr>
                  <a:t>输出物</a:t>
                </a:r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4180522" y="2225516"/>
                <a:ext cx="942713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825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design_spec.md</a:t>
                </a:r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4181475" y="2395538"/>
                <a:ext cx="1004887" cy="152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750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设计规范与内容大纲</a:t>
                </a:r>
              </a:p>
            </p:txBody>
          </p:sp>
        </p:grpSp>
        <p:grpSp>
          <p:nvGrpSpPr>
            <p:cNvPr id="47" name="Group 47"/>
            <p:cNvGrpSpPr/>
            <p:nvPr/>
          </p:nvGrpSpPr>
          <p:grpSpPr>
            <a:xfrm>
              <a:off x="6143625" y="1333500"/>
              <a:ext cx="5286375" cy="1952625"/>
              <a:chOff x="6143625" y="1333500"/>
              <a:chExt cx="5286375" cy="1952625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6143625" y="1333500"/>
                <a:ext cx="5286375" cy="1952625"/>
              </a:xfrm>
              <a:custGeom>
                <a:avLst/>
                <a:gdLst/>
                <a:ahLst/>
                <a:cxnLst/>
                <a:rect l="l" t="t" r="r" b="b"/>
                <a:pathLst>
                  <a:path w="5286375" h="1952625">
                    <a:moveTo>
                      <a:pt x="152400" y="0"/>
                    </a:moveTo>
                    <a:lnTo>
                      <a:pt x="5133975" y="0"/>
                    </a:lnTo>
                    <a:cubicBezTo>
                      <a:pt x="5218143" y="0"/>
                      <a:pt x="5286375" y="68232"/>
                      <a:pt x="5286375" y="152400"/>
                    </a:cubicBezTo>
                    <a:lnTo>
                      <a:pt x="5286375" y="1800225"/>
                    </a:lnTo>
                    <a:cubicBezTo>
                      <a:pt x="5286375" y="1884393"/>
                      <a:pt x="5218143" y="1952625"/>
                      <a:pt x="5133975" y="1952625"/>
                    </a:cubicBezTo>
                    <a:lnTo>
                      <a:pt x="152400" y="1952625"/>
                    </a:lnTo>
                    <a:cubicBezTo>
                      <a:pt x="68232" y="1952625"/>
                      <a:pt x="0" y="1884393"/>
                      <a:pt x="0" y="1800225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28" name="Freeform 28"/>
              <p:cNvSpPr/>
              <p:nvPr/>
            </p:nvSpPr>
            <p:spPr>
              <a:xfrm>
                <a:off x="6143625" y="1333500"/>
                <a:ext cx="5286375" cy="476250"/>
              </a:xfrm>
              <a:custGeom>
                <a:avLst/>
                <a:gdLst/>
                <a:ahLst/>
                <a:cxnLst/>
                <a:rect l="l" t="t" r="r" b="b"/>
                <a:pathLst>
                  <a:path w="5286375" h="476250">
                    <a:moveTo>
                      <a:pt x="152400" y="0"/>
                    </a:moveTo>
                    <a:lnTo>
                      <a:pt x="5133975" y="0"/>
                    </a:lnTo>
                    <a:cubicBezTo>
                      <a:pt x="5218143" y="0"/>
                      <a:pt x="5286375" y="68232"/>
                      <a:pt x="5286375" y="152400"/>
                    </a:cubicBezTo>
                    <a:lnTo>
                      <a:pt x="5286375" y="323850"/>
                    </a:lnTo>
                    <a:cubicBezTo>
                      <a:pt x="5286375" y="408018"/>
                      <a:pt x="5218143" y="476250"/>
                      <a:pt x="5133975" y="476250"/>
                    </a:cubicBezTo>
                    <a:lnTo>
                      <a:pt x="152400" y="476250"/>
                    </a:lnTo>
                    <a:cubicBezTo>
                      <a:pt x="68232" y="476250"/>
                      <a:pt x="0" y="408018"/>
                      <a:pt x="0" y="323850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06B6D4"/>
              </a:solidFill>
              <a:ln>
                <a:noFill/>
              </a:ln>
            </p:spPr>
          </p:sp>
          <p:sp>
            <p:nvSpPr>
              <p:cNvPr id="29" name="Rectangle 29"/>
              <p:cNvSpPr/>
              <p:nvPr/>
            </p:nvSpPr>
            <p:spPr>
              <a:xfrm>
                <a:off x="6143625" y="1485900"/>
                <a:ext cx="5286375" cy="323850"/>
              </a:xfrm>
              <a:prstGeom prst="rect">
                <a:avLst/>
              </a:prstGeom>
              <a:solidFill>
                <a:srgbClr val="06B6D4"/>
              </a:solidFill>
              <a:ln>
                <a:noFill/>
              </a:ln>
            </p:spPr>
          </p:sp>
          <p:sp>
            <p:nvSpPr>
              <p:cNvPr id="30" name="Freeform 30"/>
              <p:cNvSpPr/>
              <p:nvPr/>
            </p:nvSpPr>
            <p:spPr>
              <a:xfrm>
                <a:off x="6290715" y="1457325"/>
                <a:ext cx="201121" cy="209550"/>
              </a:xfrm>
              <a:custGeom>
                <a:avLst/>
                <a:gdLst/>
                <a:ahLst/>
                <a:cxnLst/>
                <a:rect l="l" t="t" r="r" b="b"/>
                <a:pathLst>
                  <a:path w="201121" h="209550">
                    <a:moveTo>
                      <a:pt x="80915" y="0"/>
                    </a:moveTo>
                    <a:lnTo>
                      <a:pt x="120206" y="0"/>
                    </a:lnTo>
                    <a:lnTo>
                      <a:pt x="127984" y="31111"/>
                    </a:lnTo>
                    <a:cubicBezTo>
                      <a:pt x="136283" y="34202"/>
                      <a:pt x="143920" y="38656"/>
                      <a:pt x="150621" y="44200"/>
                    </a:cubicBezTo>
                    <a:lnTo>
                      <a:pt x="181475" y="35374"/>
                    </a:lnTo>
                    <a:lnTo>
                      <a:pt x="201121" y="69401"/>
                    </a:lnTo>
                    <a:lnTo>
                      <a:pt x="178058" y="91700"/>
                    </a:lnTo>
                    <a:cubicBezTo>
                      <a:pt x="178771" y="95952"/>
                      <a:pt x="179142" y="100320"/>
                      <a:pt x="179142" y="104775"/>
                    </a:cubicBezTo>
                    <a:cubicBezTo>
                      <a:pt x="179142" y="109230"/>
                      <a:pt x="178771" y="113598"/>
                      <a:pt x="178058" y="117850"/>
                    </a:cubicBezTo>
                    <a:lnTo>
                      <a:pt x="201121" y="140150"/>
                    </a:lnTo>
                    <a:lnTo>
                      <a:pt x="181475" y="174175"/>
                    </a:lnTo>
                    <a:lnTo>
                      <a:pt x="150621" y="165349"/>
                    </a:lnTo>
                    <a:cubicBezTo>
                      <a:pt x="143920" y="170893"/>
                      <a:pt x="136283" y="175348"/>
                      <a:pt x="127984" y="178438"/>
                    </a:cubicBezTo>
                    <a:lnTo>
                      <a:pt x="120206" y="209550"/>
                    </a:lnTo>
                    <a:lnTo>
                      <a:pt x="80915" y="209550"/>
                    </a:lnTo>
                    <a:lnTo>
                      <a:pt x="73137" y="178438"/>
                    </a:lnTo>
                    <a:cubicBezTo>
                      <a:pt x="64838" y="175348"/>
                      <a:pt x="57201" y="170893"/>
                      <a:pt x="50500" y="165349"/>
                    </a:cubicBezTo>
                    <a:lnTo>
                      <a:pt x="19645" y="174175"/>
                    </a:lnTo>
                    <a:lnTo>
                      <a:pt x="0" y="140150"/>
                    </a:lnTo>
                    <a:lnTo>
                      <a:pt x="23062" y="117850"/>
                    </a:lnTo>
                    <a:cubicBezTo>
                      <a:pt x="22350" y="113598"/>
                      <a:pt x="21979" y="109230"/>
                      <a:pt x="21979" y="104775"/>
                    </a:cubicBezTo>
                    <a:cubicBezTo>
                      <a:pt x="21979" y="100320"/>
                      <a:pt x="22350" y="95952"/>
                      <a:pt x="23062" y="91700"/>
                    </a:cubicBezTo>
                    <a:lnTo>
                      <a:pt x="0" y="69401"/>
                    </a:lnTo>
                    <a:lnTo>
                      <a:pt x="19645" y="35374"/>
                    </a:lnTo>
                    <a:lnTo>
                      <a:pt x="50500" y="44200"/>
                    </a:lnTo>
                    <a:cubicBezTo>
                      <a:pt x="57201" y="38656"/>
                      <a:pt x="64837" y="34202"/>
                      <a:pt x="73137" y="31111"/>
                    </a:cubicBezTo>
                    <a:lnTo>
                      <a:pt x="80915" y="0"/>
                    </a:lnTo>
                    <a:close/>
                    <a:moveTo>
                      <a:pt x="100560" y="130969"/>
                    </a:moveTo>
                    <a:cubicBezTo>
                      <a:pt x="115027" y="130969"/>
                      <a:pt x="126754" y="119241"/>
                      <a:pt x="126754" y="104775"/>
                    </a:cubicBezTo>
                    <a:cubicBezTo>
                      <a:pt x="126754" y="90309"/>
                      <a:pt x="115027" y="78581"/>
                      <a:pt x="100560" y="78581"/>
                    </a:cubicBezTo>
                    <a:cubicBezTo>
                      <a:pt x="86094" y="78581"/>
                      <a:pt x="74367" y="90309"/>
                      <a:pt x="74367" y="104775"/>
                    </a:cubicBezTo>
                    <a:cubicBezTo>
                      <a:pt x="74367" y="119241"/>
                      <a:pt x="86094" y="130969"/>
                      <a:pt x="100560" y="1309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31" name="TextBox 31"/>
              <p:cNvSpPr txBox="1"/>
              <p:nvPr/>
            </p:nvSpPr>
            <p:spPr>
              <a:xfrm>
                <a:off x="6556058" y="1500664"/>
                <a:ext cx="1537923" cy="2590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75" b="1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Executor 执行师</a:t>
                </a:r>
              </a:p>
            </p:txBody>
          </p:sp>
          <p:sp>
            <p:nvSpPr>
              <p:cNvPr id="32" name="TextBox 32"/>
              <p:cNvSpPr txBox="1"/>
              <p:nvPr/>
            </p:nvSpPr>
            <p:spPr>
              <a:xfrm>
                <a:off x="10702290" y="1541145"/>
                <a:ext cx="548640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r"/>
                <a:r>
                  <a:rPr lang="zh-CN" sz="900" dirty="0">
                    <a:solidFill>
                      <a:srgbClr val="FFFFFF">
                        <a:alpha val="80000"/>
                      </a:srgbClr>
                    </a:solidFill>
                    <a:latin typeface="Arial"/>
                    <a:ea typeface="Microsoft YaHei"/>
                    <a:cs typeface="Arial"/>
                  </a:rPr>
                  <a:t>三种风格</a:t>
                </a:r>
              </a:p>
            </p:txBody>
          </p:sp>
          <p:grpSp>
            <p:nvGrpSpPr>
              <p:cNvPr id="46" name="Group 46"/>
              <p:cNvGrpSpPr/>
              <p:nvPr/>
            </p:nvGrpSpPr>
            <p:grpSpPr>
              <a:xfrm>
                <a:off x="6321742" y="1875949"/>
                <a:ext cx="5060633" cy="762476"/>
                <a:chOff x="6321742" y="1875949"/>
                <a:chExt cx="5060633" cy="762476"/>
              </a:xfrm>
            </p:grpSpPr>
            <p:sp>
              <p:nvSpPr>
                <p:cNvPr id="33" name="TextBox 33"/>
                <p:cNvSpPr txBox="1"/>
                <p:nvPr/>
              </p:nvSpPr>
              <p:spPr>
                <a:xfrm>
                  <a:off x="6321742" y="1875949"/>
                  <a:ext cx="622840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75" b="1" dirty="0">
                      <a:solidFill>
                        <a:srgbClr val="1F2937"/>
                      </a:solidFill>
                      <a:latin typeface="Arial"/>
                      <a:ea typeface="Microsoft YaHei"/>
                      <a:cs typeface="Arial"/>
                    </a:rPr>
                    <a:t>风格选项</a:t>
                  </a:r>
                </a:p>
              </p:txBody>
            </p:sp>
            <p:sp>
              <p:nvSpPr>
                <p:cNvPr id="34" name="Freeform 34"/>
                <p:cNvSpPr/>
                <p:nvPr/>
              </p:nvSpPr>
              <p:spPr>
                <a:xfrm>
                  <a:off x="6334125" y="2095500"/>
                  <a:ext cx="809625" cy="24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625" h="247650">
                      <a:moveTo>
                        <a:pt x="57150" y="0"/>
                      </a:moveTo>
                      <a:lnTo>
                        <a:pt x="752475" y="0"/>
                      </a:lnTo>
                      <a:cubicBezTo>
                        <a:pt x="784038" y="0"/>
                        <a:pt x="809625" y="25587"/>
                        <a:pt x="809625" y="57150"/>
                      </a:cubicBezTo>
                      <a:lnTo>
                        <a:pt x="809625" y="190500"/>
                      </a:lnTo>
                      <a:cubicBezTo>
                        <a:pt x="809625" y="222063"/>
                        <a:pt x="784038" y="247650"/>
                        <a:pt x="752475" y="247650"/>
                      </a:cubicBezTo>
                      <a:lnTo>
                        <a:pt x="57150" y="247650"/>
                      </a:lnTo>
                      <a:cubicBezTo>
                        <a:pt x="25587" y="247650"/>
                        <a:pt x="0" y="222063"/>
                        <a:pt x="0" y="190500"/>
                      </a:cubicBezTo>
                      <a:lnTo>
                        <a:pt x="0" y="57150"/>
                      </a:lnTo>
                      <a:cubicBezTo>
                        <a:pt x="0" y="25587"/>
                        <a:pt x="25587" y="0"/>
                        <a:pt x="57150" y="0"/>
                      </a:cubicBezTo>
                      <a:close/>
                    </a:path>
                  </a:pathLst>
                </a:custGeom>
                <a:solidFill>
                  <a:srgbClr val="E0F2FE"/>
                </a:solidFill>
                <a:ln>
                  <a:noFill/>
                </a:ln>
              </p:spPr>
            </p:sp>
            <p:sp>
              <p:nvSpPr>
                <p:cNvPr id="35" name="TextBox 35"/>
                <p:cNvSpPr txBox="1"/>
                <p:nvPr/>
              </p:nvSpPr>
              <p:spPr>
                <a:xfrm>
                  <a:off x="6482715" y="2177891"/>
                  <a:ext cx="502920" cy="16764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825" dirty="0">
                      <a:solidFill>
                        <a:srgbClr val="06B6D4"/>
                      </a:solidFill>
                      <a:latin typeface="Arial"/>
                      <a:ea typeface="Microsoft YaHei"/>
                      <a:cs typeface="Arial"/>
                    </a:rPr>
                    <a:t>通用灵活</a:t>
                  </a:r>
                </a:p>
              </p:txBody>
            </p:sp>
            <p:sp>
              <p:nvSpPr>
                <p:cNvPr id="36" name="Freeform 36"/>
                <p:cNvSpPr/>
                <p:nvPr/>
              </p:nvSpPr>
              <p:spPr>
                <a:xfrm>
                  <a:off x="7239000" y="2095500"/>
                  <a:ext cx="809625" cy="24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625" h="247650">
                      <a:moveTo>
                        <a:pt x="57150" y="0"/>
                      </a:moveTo>
                      <a:lnTo>
                        <a:pt x="752475" y="0"/>
                      </a:lnTo>
                      <a:cubicBezTo>
                        <a:pt x="784038" y="0"/>
                        <a:pt x="809625" y="25587"/>
                        <a:pt x="809625" y="57150"/>
                      </a:cubicBezTo>
                      <a:lnTo>
                        <a:pt x="809625" y="190500"/>
                      </a:lnTo>
                      <a:cubicBezTo>
                        <a:pt x="809625" y="222063"/>
                        <a:pt x="784038" y="247650"/>
                        <a:pt x="752475" y="247650"/>
                      </a:cubicBezTo>
                      <a:lnTo>
                        <a:pt x="57150" y="247650"/>
                      </a:lnTo>
                      <a:cubicBezTo>
                        <a:pt x="25587" y="247650"/>
                        <a:pt x="0" y="222063"/>
                        <a:pt x="0" y="190500"/>
                      </a:cubicBezTo>
                      <a:lnTo>
                        <a:pt x="0" y="57150"/>
                      </a:lnTo>
                      <a:cubicBezTo>
                        <a:pt x="0" y="25587"/>
                        <a:pt x="25587" y="0"/>
                        <a:pt x="57150" y="0"/>
                      </a:cubicBezTo>
                      <a:close/>
                    </a:path>
                  </a:pathLst>
                </a:custGeom>
                <a:solidFill>
                  <a:srgbClr val="E0F2FE"/>
                </a:solidFill>
                <a:ln>
                  <a:noFill/>
                </a:ln>
              </p:spPr>
            </p:sp>
            <p:sp>
              <p:nvSpPr>
                <p:cNvPr id="37" name="TextBox 37"/>
                <p:cNvSpPr txBox="1"/>
                <p:nvPr/>
              </p:nvSpPr>
              <p:spPr>
                <a:xfrm>
                  <a:off x="7387590" y="2177891"/>
                  <a:ext cx="502920" cy="16764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825" dirty="0">
                      <a:solidFill>
                        <a:srgbClr val="06B6D4"/>
                      </a:solidFill>
                      <a:latin typeface="Arial"/>
                      <a:ea typeface="Microsoft YaHei"/>
                      <a:cs typeface="Arial"/>
                    </a:rPr>
                    <a:t>一般咨询</a:t>
                  </a:r>
                </a:p>
              </p:txBody>
            </p:sp>
            <p:sp>
              <p:nvSpPr>
                <p:cNvPr id="38" name="Freeform 38"/>
                <p:cNvSpPr/>
                <p:nvPr/>
              </p:nvSpPr>
              <p:spPr>
                <a:xfrm>
                  <a:off x="8143875" y="2095500"/>
                  <a:ext cx="809625" cy="24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625" h="247650">
                      <a:moveTo>
                        <a:pt x="57150" y="0"/>
                      </a:moveTo>
                      <a:lnTo>
                        <a:pt x="752475" y="0"/>
                      </a:lnTo>
                      <a:cubicBezTo>
                        <a:pt x="784038" y="0"/>
                        <a:pt x="809625" y="25587"/>
                        <a:pt x="809625" y="57150"/>
                      </a:cubicBezTo>
                      <a:lnTo>
                        <a:pt x="809625" y="190500"/>
                      </a:lnTo>
                      <a:cubicBezTo>
                        <a:pt x="809625" y="222063"/>
                        <a:pt x="784038" y="247650"/>
                        <a:pt x="752475" y="247650"/>
                      </a:cubicBezTo>
                      <a:lnTo>
                        <a:pt x="57150" y="247650"/>
                      </a:lnTo>
                      <a:cubicBezTo>
                        <a:pt x="25587" y="247650"/>
                        <a:pt x="0" y="222063"/>
                        <a:pt x="0" y="190500"/>
                      </a:cubicBezTo>
                      <a:lnTo>
                        <a:pt x="0" y="57150"/>
                      </a:lnTo>
                      <a:cubicBezTo>
                        <a:pt x="0" y="25587"/>
                        <a:pt x="25587" y="0"/>
                        <a:pt x="57150" y="0"/>
                      </a:cubicBezTo>
                      <a:close/>
                    </a:path>
                  </a:pathLst>
                </a:custGeom>
                <a:solidFill>
                  <a:srgbClr val="6366F1"/>
                </a:solidFill>
                <a:ln>
                  <a:noFill/>
                </a:ln>
              </p:spPr>
            </p:sp>
            <p:sp>
              <p:nvSpPr>
                <p:cNvPr id="39" name="TextBox 39"/>
                <p:cNvSpPr txBox="1"/>
                <p:nvPr/>
              </p:nvSpPr>
              <p:spPr>
                <a:xfrm>
                  <a:off x="8343674" y="2177891"/>
                  <a:ext cx="400502" cy="16764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825" dirty="0">
                      <a:solidFill>
                        <a:srgbClr val="FFFFFF"/>
                      </a:solidFill>
                      <a:latin typeface="Arial"/>
                      <a:ea typeface="Microsoft YaHei"/>
                      <a:cs typeface="Arial"/>
                    </a:rPr>
                    <a:t>MBB 级</a:t>
                  </a:r>
                </a:p>
              </p:txBody>
            </p:sp>
            <p:sp>
              <p:nvSpPr>
                <p:cNvPr id="40" name="TextBox 40"/>
                <p:cNvSpPr txBox="1"/>
                <p:nvPr/>
              </p:nvSpPr>
              <p:spPr>
                <a:xfrm>
                  <a:off x="6322695" y="2455545"/>
                  <a:ext cx="2119408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00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• 严格遵循设计规范 · 逐页生成 SVG</a:t>
                  </a:r>
                </a:p>
              </p:txBody>
            </p:sp>
            <p:sp>
              <p:nvSpPr>
                <p:cNvPr id="41" name="Freeform 41"/>
                <p:cNvSpPr/>
                <p:nvPr/>
              </p:nvSpPr>
              <p:spPr>
                <a:xfrm>
                  <a:off x="9667875" y="1885950"/>
                  <a:ext cx="1714500" cy="71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4500" h="714375">
                      <a:moveTo>
                        <a:pt x="76200" y="0"/>
                      </a:moveTo>
                      <a:lnTo>
                        <a:pt x="1638300" y="0"/>
                      </a:lnTo>
                      <a:cubicBezTo>
                        <a:pt x="1680384" y="0"/>
                        <a:pt x="1714500" y="34116"/>
                        <a:pt x="1714500" y="76200"/>
                      </a:cubicBezTo>
                      <a:lnTo>
                        <a:pt x="1714500" y="638175"/>
                      </a:lnTo>
                      <a:cubicBezTo>
                        <a:pt x="1714500" y="680259"/>
                        <a:pt x="1680384" y="714375"/>
                        <a:pt x="1638300" y="714375"/>
                      </a:cubicBezTo>
                      <a:lnTo>
                        <a:pt x="76200" y="714375"/>
                      </a:lnTo>
                      <a:cubicBezTo>
                        <a:pt x="34116" y="714375"/>
                        <a:pt x="0" y="680259"/>
                        <a:pt x="0" y="638175"/>
                      </a:cubicBezTo>
                      <a:lnTo>
                        <a:pt x="0" y="76200"/>
                      </a:lnTo>
                      <a:cubicBezTo>
                        <a:pt x="0" y="34116"/>
                        <a:pt x="34116" y="0"/>
                        <a:pt x="76200" y="0"/>
                      </a:cubicBezTo>
                      <a:close/>
                    </a:path>
                  </a:pathLst>
                </a:custGeom>
                <a:solidFill>
                  <a:srgbClr val="ECFDF5"/>
                </a:solidFill>
                <a:ln>
                  <a:noFill/>
                </a:ln>
              </p:spPr>
            </p:sp>
            <p:sp>
              <p:nvSpPr>
                <p:cNvPr id="42" name="Freeform 42"/>
                <p:cNvSpPr/>
                <p:nvPr/>
              </p:nvSpPr>
              <p:spPr>
                <a:xfrm>
                  <a:off x="9773841" y="1972866"/>
                  <a:ext cx="150019" cy="1500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019" h="150019">
                      <a:moveTo>
                        <a:pt x="0" y="0"/>
                      </a:moveTo>
                      <a:lnTo>
                        <a:pt x="150019" y="0"/>
                      </a:lnTo>
                      <a:lnTo>
                        <a:pt x="150019" y="150019"/>
                      </a:lnTo>
                      <a:lnTo>
                        <a:pt x="0" y="150019"/>
                      </a:lnTo>
                      <a:lnTo>
                        <a:pt x="0" y="0"/>
                      </a:lnTo>
                      <a:close/>
                      <a:moveTo>
                        <a:pt x="53578" y="85725"/>
                      </a:moveTo>
                      <a:lnTo>
                        <a:pt x="75009" y="107156"/>
                      </a:lnTo>
                      <a:lnTo>
                        <a:pt x="128588" y="53578"/>
                      </a:lnTo>
                      <a:lnTo>
                        <a:pt x="128588" y="128588"/>
                      </a:lnTo>
                      <a:lnTo>
                        <a:pt x="21431" y="128588"/>
                      </a:lnTo>
                      <a:lnTo>
                        <a:pt x="21431" y="117872"/>
                      </a:lnTo>
                      <a:lnTo>
                        <a:pt x="53578" y="85725"/>
                      </a:lnTo>
                      <a:close/>
                      <a:moveTo>
                        <a:pt x="58936" y="64294"/>
                      </a:moveTo>
                      <a:cubicBezTo>
                        <a:pt x="67813" y="64294"/>
                        <a:pt x="75009" y="57097"/>
                        <a:pt x="75009" y="48220"/>
                      </a:cubicBezTo>
                      <a:cubicBezTo>
                        <a:pt x="75009" y="39343"/>
                        <a:pt x="67813" y="32147"/>
                        <a:pt x="58936" y="32147"/>
                      </a:cubicBezTo>
                      <a:cubicBezTo>
                        <a:pt x="50059" y="32147"/>
                        <a:pt x="42862" y="39343"/>
                        <a:pt x="42862" y="48220"/>
                      </a:cubicBezTo>
                      <a:cubicBezTo>
                        <a:pt x="42862" y="57097"/>
                        <a:pt x="50059" y="64294"/>
                        <a:pt x="58936" y="64294"/>
                      </a:cubicBezTo>
                      <a:close/>
                    </a:path>
                  </a:pathLst>
                </a:custGeom>
                <a:solidFill>
                  <a:srgbClr val="06B6D4"/>
                </a:solidFill>
                <a:ln>
                  <a:noFill/>
                </a:ln>
              </p:spPr>
            </p:sp>
            <p:sp>
              <p:nvSpPr>
                <p:cNvPr id="43" name="TextBox 43"/>
                <p:cNvSpPr txBox="1"/>
                <p:nvPr/>
              </p:nvSpPr>
              <p:spPr>
                <a:xfrm>
                  <a:off x="9980295" y="1998345"/>
                  <a:ext cx="436912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00" b="1" dirty="0">
                      <a:solidFill>
                        <a:srgbClr val="06B6D4"/>
                      </a:solidFill>
                      <a:latin typeface="Arial"/>
                      <a:ea typeface="Microsoft YaHei"/>
                      <a:cs typeface="Arial"/>
                    </a:rPr>
                    <a:t>输出物</a:t>
                  </a:r>
                </a:p>
              </p:txBody>
            </p:sp>
            <p:sp>
              <p:nvSpPr>
                <p:cNvPr id="44" name="TextBox 44"/>
                <p:cNvSpPr txBox="1"/>
                <p:nvPr/>
              </p:nvSpPr>
              <p:spPr>
                <a:xfrm>
                  <a:off x="9752648" y="2225516"/>
                  <a:ext cx="689681" cy="16764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825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slide_*.svg</a:t>
                  </a:r>
                </a:p>
              </p:txBody>
            </p:sp>
            <p:sp>
              <p:nvSpPr>
                <p:cNvPr id="45" name="TextBox 45"/>
                <p:cNvSpPr txBox="1"/>
                <p:nvPr/>
              </p:nvSpPr>
              <p:spPr>
                <a:xfrm>
                  <a:off x="9753600" y="2395538"/>
                  <a:ext cx="889873" cy="152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750" dirty="0">
                      <a:solidFill>
                        <a:srgbClr val="9CA3AF"/>
                      </a:solidFill>
                      <a:latin typeface="Arial"/>
                      <a:ea typeface="Microsoft YaHei"/>
                      <a:cs typeface="Arial"/>
                    </a:rPr>
                    <a:t>SVG 演示文稿页面</a:t>
                  </a:r>
                </a:p>
              </p:txBody>
            </p:sp>
          </p:grpSp>
        </p:grpSp>
        <p:grpSp>
          <p:nvGrpSpPr>
            <p:cNvPr id="65" name="Group 65"/>
            <p:cNvGrpSpPr/>
            <p:nvPr/>
          </p:nvGrpSpPr>
          <p:grpSpPr>
            <a:xfrm>
              <a:off x="571500" y="3524250"/>
              <a:ext cx="5286375" cy="1952625"/>
              <a:chOff x="571500" y="3524250"/>
              <a:chExt cx="5286375" cy="1952625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571500" y="3524250"/>
                <a:ext cx="5286375" cy="1952625"/>
              </a:xfrm>
              <a:custGeom>
                <a:avLst/>
                <a:gdLst/>
                <a:ahLst/>
                <a:cxnLst/>
                <a:rect l="l" t="t" r="r" b="b"/>
                <a:pathLst>
                  <a:path w="5286375" h="1952625">
                    <a:moveTo>
                      <a:pt x="152400" y="0"/>
                    </a:moveTo>
                    <a:lnTo>
                      <a:pt x="5133975" y="0"/>
                    </a:lnTo>
                    <a:cubicBezTo>
                      <a:pt x="5218143" y="0"/>
                      <a:pt x="5286375" y="68232"/>
                      <a:pt x="5286375" y="152400"/>
                    </a:cubicBezTo>
                    <a:lnTo>
                      <a:pt x="5286375" y="1800225"/>
                    </a:lnTo>
                    <a:cubicBezTo>
                      <a:pt x="5286375" y="1884393"/>
                      <a:pt x="5218143" y="1952625"/>
                      <a:pt x="5133975" y="1952625"/>
                    </a:cubicBezTo>
                    <a:lnTo>
                      <a:pt x="152400" y="1952625"/>
                    </a:lnTo>
                    <a:cubicBezTo>
                      <a:pt x="68232" y="1952625"/>
                      <a:pt x="0" y="1884393"/>
                      <a:pt x="0" y="1800225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49" name="Freeform 49"/>
              <p:cNvSpPr/>
              <p:nvPr/>
            </p:nvSpPr>
            <p:spPr>
              <a:xfrm>
                <a:off x="571500" y="3524250"/>
                <a:ext cx="5286375" cy="476250"/>
              </a:xfrm>
              <a:custGeom>
                <a:avLst/>
                <a:gdLst/>
                <a:ahLst/>
                <a:cxnLst/>
                <a:rect l="l" t="t" r="r" b="b"/>
                <a:pathLst>
                  <a:path w="5286375" h="476250">
                    <a:moveTo>
                      <a:pt x="152400" y="0"/>
                    </a:moveTo>
                    <a:lnTo>
                      <a:pt x="5133975" y="0"/>
                    </a:lnTo>
                    <a:cubicBezTo>
                      <a:pt x="5218143" y="0"/>
                      <a:pt x="5286375" y="68232"/>
                      <a:pt x="5286375" y="152400"/>
                    </a:cubicBezTo>
                    <a:lnTo>
                      <a:pt x="5286375" y="323850"/>
                    </a:lnTo>
                    <a:cubicBezTo>
                      <a:pt x="5286375" y="408018"/>
                      <a:pt x="5218143" y="476250"/>
                      <a:pt x="5133975" y="476250"/>
                    </a:cubicBezTo>
                    <a:lnTo>
                      <a:pt x="152400" y="476250"/>
                    </a:lnTo>
                    <a:cubicBezTo>
                      <a:pt x="68232" y="476250"/>
                      <a:pt x="0" y="408018"/>
                      <a:pt x="0" y="323850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59E0B"/>
              </a:solidFill>
              <a:ln>
                <a:noFill/>
              </a:ln>
            </p:spPr>
          </p:sp>
          <p:sp>
            <p:nvSpPr>
              <p:cNvPr id="50" name="Rectangle 50"/>
              <p:cNvSpPr/>
              <p:nvPr/>
            </p:nvSpPr>
            <p:spPr>
              <a:xfrm>
                <a:off x="571500" y="3676650"/>
                <a:ext cx="5286375" cy="323850"/>
              </a:xfrm>
              <a:prstGeom prst="rect">
                <a:avLst/>
              </a:prstGeom>
              <a:solidFill>
                <a:srgbClr val="F59E0B"/>
              </a:solidFill>
              <a:ln>
                <a:noFill/>
              </a:ln>
            </p:spPr>
          </p:sp>
          <p:grpSp>
            <p:nvGrpSpPr>
              <p:cNvPr id="54" name="Group 54"/>
              <p:cNvGrpSpPr/>
              <p:nvPr/>
            </p:nvGrpSpPr>
            <p:grpSpPr>
              <a:xfrm>
                <a:off x="714375" y="3661172"/>
                <a:ext cx="209550" cy="183356"/>
                <a:chOff x="714375" y="3661172"/>
                <a:chExt cx="209550" cy="183356"/>
              </a:xfrm>
            </p:grpSpPr>
            <p:sp>
              <p:nvSpPr>
                <p:cNvPr id="51" name="Freeform 51"/>
                <p:cNvSpPr/>
                <p:nvPr/>
              </p:nvSpPr>
              <p:spPr>
                <a:xfrm>
                  <a:off x="766762" y="3661172"/>
                  <a:ext cx="104775" cy="18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75" h="183356">
                      <a:moveTo>
                        <a:pt x="0" y="0"/>
                      </a:moveTo>
                      <a:lnTo>
                        <a:pt x="0" y="183356"/>
                      </a:lnTo>
                      <a:lnTo>
                        <a:pt x="104775" y="183356"/>
                      </a:lnTo>
                      <a:lnTo>
                        <a:pt x="104775" y="0"/>
                      </a:lnTo>
                      <a:lnTo>
                        <a:pt x="0" y="0"/>
                      </a:lnTo>
                      <a:close/>
                      <a:moveTo>
                        <a:pt x="78581" y="52388"/>
                      </a:moveTo>
                      <a:lnTo>
                        <a:pt x="78581" y="26194"/>
                      </a:lnTo>
                      <a:lnTo>
                        <a:pt x="26194" y="26194"/>
                      </a:lnTo>
                      <a:lnTo>
                        <a:pt x="26194" y="52388"/>
                      </a:lnTo>
                      <a:lnTo>
                        <a:pt x="78581" y="523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52" name="Freeform 52"/>
                <p:cNvSpPr/>
                <p:nvPr/>
              </p:nvSpPr>
              <p:spPr>
                <a:xfrm>
                  <a:off x="897731" y="3713559"/>
                  <a:ext cx="26194" cy="1309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94" h="130969">
                      <a:moveTo>
                        <a:pt x="26194" y="130969"/>
                      </a:moveTo>
                      <a:lnTo>
                        <a:pt x="0" y="130969"/>
                      </a:lnTo>
                      <a:lnTo>
                        <a:pt x="0" y="0"/>
                      </a:lnTo>
                      <a:lnTo>
                        <a:pt x="26194" y="0"/>
                      </a:lnTo>
                      <a:lnTo>
                        <a:pt x="26194" y="130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53" name="Freeform 53"/>
                <p:cNvSpPr/>
                <p:nvPr/>
              </p:nvSpPr>
              <p:spPr>
                <a:xfrm>
                  <a:off x="714375" y="3713559"/>
                  <a:ext cx="26194" cy="1309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94" h="130969">
                      <a:moveTo>
                        <a:pt x="26194" y="0"/>
                      </a:moveTo>
                      <a:lnTo>
                        <a:pt x="0" y="0"/>
                      </a:lnTo>
                      <a:lnTo>
                        <a:pt x="0" y="130969"/>
                      </a:lnTo>
                      <a:lnTo>
                        <a:pt x="26194" y="130969"/>
                      </a:lnTo>
                      <a:lnTo>
                        <a:pt x="2619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</p:grpSp>
          <p:sp>
            <p:nvSpPr>
              <p:cNvPr id="55" name="TextBox 55"/>
              <p:cNvSpPr txBox="1"/>
              <p:nvPr/>
            </p:nvSpPr>
            <p:spPr>
              <a:xfrm>
                <a:off x="983932" y="3691414"/>
                <a:ext cx="2456888" cy="2590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75" b="1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Executor_Consultant_Top</a:t>
                </a:r>
              </a:p>
            </p:txBody>
          </p:sp>
          <p:sp>
            <p:nvSpPr>
              <p:cNvPr id="56" name="TextBox 56"/>
              <p:cNvSpPr txBox="1"/>
              <p:nvPr/>
            </p:nvSpPr>
            <p:spPr>
              <a:xfrm>
                <a:off x="5110448" y="3731895"/>
                <a:ext cx="568357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r"/>
                <a:r>
                  <a:rPr lang="zh-CN" sz="900" dirty="0">
                    <a:solidFill>
                      <a:srgbClr val="FFFFFF">
                        <a:alpha val="80000"/>
                      </a:srgbClr>
                    </a:solidFill>
                    <a:latin typeface="Arial"/>
                    <a:ea typeface="Microsoft YaHei"/>
                    <a:cs typeface="Arial"/>
                  </a:rPr>
                  <a:t>MBB 风格</a:t>
                </a:r>
              </a:p>
            </p:txBody>
          </p:sp>
          <p:grpSp>
            <p:nvGrpSpPr>
              <p:cNvPr id="64" name="Group 64"/>
              <p:cNvGrpSpPr/>
              <p:nvPr/>
            </p:nvGrpSpPr>
            <p:grpSpPr>
              <a:xfrm>
                <a:off x="749618" y="4038124"/>
                <a:ext cx="3886962" cy="848201"/>
                <a:chOff x="749618" y="4038124"/>
                <a:chExt cx="3886962" cy="848201"/>
              </a:xfrm>
            </p:grpSpPr>
            <p:sp>
              <p:nvSpPr>
                <p:cNvPr id="57" name="TextBox 57"/>
                <p:cNvSpPr txBox="1"/>
                <p:nvPr/>
              </p:nvSpPr>
              <p:spPr>
                <a:xfrm>
                  <a:off x="749618" y="4038124"/>
                  <a:ext cx="921877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75" b="1" dirty="0">
                      <a:solidFill>
                        <a:srgbClr val="1F2937"/>
                      </a:solidFill>
                      <a:latin typeface="Arial"/>
                      <a:ea typeface="Microsoft YaHei"/>
                      <a:cs typeface="Arial"/>
                    </a:rPr>
                    <a:t>五大核心技巧</a:t>
                  </a:r>
                </a:p>
              </p:txBody>
            </p:sp>
            <p:grpSp>
              <p:nvGrpSpPr>
                <p:cNvPr id="63" name="Group 63"/>
                <p:cNvGrpSpPr/>
                <p:nvPr/>
              </p:nvGrpSpPr>
              <p:grpSpPr>
                <a:xfrm>
                  <a:off x="750570" y="4284345"/>
                  <a:ext cx="3886010" cy="601980"/>
                  <a:chOff x="750570" y="4284345"/>
                  <a:chExt cx="3886010" cy="601980"/>
                </a:xfrm>
              </p:grpSpPr>
              <p:sp>
                <p:nvSpPr>
                  <p:cNvPr id="58" name="TextBox 58"/>
                  <p:cNvSpPr txBox="1"/>
                  <p:nvPr/>
                </p:nvSpPr>
                <p:spPr>
                  <a:xfrm>
                    <a:off x="750570" y="4284345"/>
                    <a:ext cx="2033968" cy="18288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0" tIns="0" rIns="0" bIns="0" anchor="t" anchorCtr="0">
                    <a:spAutoFit/>
                  </a:bodyPr>
                  <a:lstStyle/>
                  <a:p>
                    <a:pPr algn="l"/>
                    <a:r>
                      <a:rPr lang="zh-CN" sz="900" dirty="0">
                        <a:solidFill>
                          <a:srgbClr val="6B7280"/>
                        </a:solidFill>
                        <a:latin typeface="Arial"/>
                        <a:ea typeface="Microsoft YaHei"/>
                        <a:cs typeface="Arial"/>
                      </a:rPr>
                      <a:t>1. 数据情境化 - 永不孤立呈现数据</a:t>
                    </a:r>
                  </a:p>
                </p:txBody>
              </p:sp>
              <p:sp>
                <p:nvSpPr>
                  <p:cNvPr id="59" name="TextBox 59"/>
                  <p:cNvSpPr txBox="1"/>
                  <p:nvPr/>
                </p:nvSpPr>
                <p:spPr>
                  <a:xfrm>
                    <a:off x="750570" y="4493895"/>
                    <a:ext cx="2375725" cy="18288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0" tIns="0" rIns="0" bIns="0" anchor="t" anchorCtr="0">
                    <a:spAutoFit/>
                  </a:bodyPr>
                  <a:lstStyle/>
                  <a:p>
                    <a:pPr algn="l"/>
                    <a:r>
                      <a:rPr lang="zh-CN" sz="900" dirty="0">
                        <a:solidFill>
                          <a:srgbClr val="6B7280"/>
                        </a:solidFill>
                        <a:latin typeface="Arial"/>
                        <a:ea typeface="Microsoft YaHei"/>
                        <a:cs typeface="Arial"/>
                      </a:rPr>
                      <a:t>2. SCQA 框架 - 情境→复杂性→问题→答案</a:t>
                    </a:r>
                  </a:p>
                </p:txBody>
              </p:sp>
              <p:sp>
                <p:nvSpPr>
                  <p:cNvPr id="60" name="TextBox 60"/>
                  <p:cNvSpPr txBox="1"/>
                  <p:nvPr/>
                </p:nvSpPr>
                <p:spPr>
                  <a:xfrm>
                    <a:off x="750570" y="4703445"/>
                    <a:ext cx="2198275" cy="18288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0" tIns="0" rIns="0" bIns="0" anchor="t" anchorCtr="0">
                    <a:spAutoFit/>
                  </a:bodyPr>
                  <a:lstStyle/>
                  <a:p>
                    <a:pPr algn="l"/>
                    <a:r>
                      <a:rPr lang="zh-CN" sz="900" dirty="0">
                        <a:solidFill>
                          <a:srgbClr val="6B7280"/>
                        </a:solidFill>
                        <a:latin typeface="Arial"/>
                        <a:ea typeface="Microsoft YaHei"/>
                        <a:cs typeface="Arial"/>
                      </a:rPr>
                      <a:t>3. 金字塔原则 - 结论先行，论据支撑</a:t>
                    </a:r>
                  </a:p>
                </p:txBody>
              </p:sp>
              <p:sp>
                <p:nvSpPr>
                  <p:cNvPr id="61" name="TextBox 61"/>
                  <p:cNvSpPr txBox="1"/>
                  <p:nvPr/>
                </p:nvSpPr>
                <p:spPr>
                  <a:xfrm>
                    <a:off x="3417570" y="4284345"/>
                    <a:ext cx="1126998" cy="18288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0" tIns="0" rIns="0" bIns="0" anchor="t" anchorCtr="0">
                    <a:spAutoFit/>
                  </a:bodyPr>
                  <a:lstStyle/>
                  <a:p>
                    <a:pPr algn="l"/>
                    <a:r>
                      <a:rPr lang="zh-CN" sz="900" dirty="0">
                        <a:solidFill>
                          <a:srgbClr val="6B7280"/>
                        </a:solidFill>
                        <a:latin typeface="Arial"/>
                        <a:ea typeface="Microsoft YaHei"/>
                        <a:cs typeface="Arial"/>
                      </a:rPr>
                      <a:t>4. 颜色战略性使用</a:t>
                    </a:r>
                  </a:p>
                </p:txBody>
              </p:sp>
              <p:sp>
                <p:nvSpPr>
                  <p:cNvPr id="62" name="TextBox 62"/>
                  <p:cNvSpPr txBox="1"/>
                  <p:nvPr/>
                </p:nvSpPr>
                <p:spPr>
                  <a:xfrm>
                    <a:off x="3417570" y="4493895"/>
                    <a:ext cx="1219010" cy="18288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0" tIns="0" rIns="0" bIns="0" anchor="t" anchorCtr="0">
                    <a:spAutoFit/>
                  </a:bodyPr>
                  <a:lstStyle/>
                  <a:p>
                    <a:pPr algn="l"/>
                    <a:r>
                      <a:rPr lang="zh-CN" sz="900" dirty="0">
                        <a:solidFill>
                          <a:srgbClr val="6B7280"/>
                        </a:solidFill>
                        <a:latin typeface="Arial"/>
                        <a:ea typeface="Microsoft YaHei"/>
                        <a:cs typeface="Arial"/>
                      </a:rPr>
                      <a:t>5. 图表 vs 表格选择</a:t>
                    </a:r>
                  </a:p>
                </p:txBody>
              </p:sp>
            </p:grpSp>
          </p:grpSp>
        </p:grpSp>
        <p:grpSp>
          <p:nvGrpSpPr>
            <p:cNvPr id="89" name="Group 89"/>
            <p:cNvGrpSpPr/>
            <p:nvPr/>
          </p:nvGrpSpPr>
          <p:grpSpPr>
            <a:xfrm>
              <a:off x="6143625" y="3524250"/>
              <a:ext cx="5286375" cy="1952625"/>
              <a:chOff x="6143625" y="3524250"/>
              <a:chExt cx="5286375" cy="1952625"/>
            </a:xfrm>
          </p:grpSpPr>
          <p:sp>
            <p:nvSpPr>
              <p:cNvPr id="66" name="Freeform 66"/>
              <p:cNvSpPr/>
              <p:nvPr/>
            </p:nvSpPr>
            <p:spPr>
              <a:xfrm>
                <a:off x="6143625" y="3524250"/>
                <a:ext cx="5286375" cy="1952625"/>
              </a:xfrm>
              <a:custGeom>
                <a:avLst/>
                <a:gdLst/>
                <a:ahLst/>
                <a:cxnLst/>
                <a:rect l="l" t="t" r="r" b="b"/>
                <a:pathLst>
                  <a:path w="5286375" h="1952625">
                    <a:moveTo>
                      <a:pt x="152400" y="0"/>
                    </a:moveTo>
                    <a:lnTo>
                      <a:pt x="5133975" y="0"/>
                    </a:lnTo>
                    <a:cubicBezTo>
                      <a:pt x="5218143" y="0"/>
                      <a:pt x="5286375" y="68232"/>
                      <a:pt x="5286375" y="152400"/>
                    </a:cubicBezTo>
                    <a:lnTo>
                      <a:pt x="5286375" y="1800225"/>
                    </a:lnTo>
                    <a:cubicBezTo>
                      <a:pt x="5286375" y="1884393"/>
                      <a:pt x="5218143" y="1952625"/>
                      <a:pt x="5133975" y="1952625"/>
                    </a:cubicBezTo>
                    <a:lnTo>
                      <a:pt x="152400" y="1952625"/>
                    </a:lnTo>
                    <a:cubicBezTo>
                      <a:pt x="68232" y="1952625"/>
                      <a:pt x="0" y="1884393"/>
                      <a:pt x="0" y="1800225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67" name="Freeform 67"/>
              <p:cNvSpPr/>
              <p:nvPr/>
            </p:nvSpPr>
            <p:spPr>
              <a:xfrm>
                <a:off x="6143625" y="3524250"/>
                <a:ext cx="5286375" cy="476250"/>
              </a:xfrm>
              <a:custGeom>
                <a:avLst/>
                <a:gdLst/>
                <a:ahLst/>
                <a:cxnLst/>
                <a:rect l="l" t="t" r="r" b="b"/>
                <a:pathLst>
                  <a:path w="5286375" h="476250">
                    <a:moveTo>
                      <a:pt x="152400" y="0"/>
                    </a:moveTo>
                    <a:lnTo>
                      <a:pt x="5133975" y="0"/>
                    </a:lnTo>
                    <a:cubicBezTo>
                      <a:pt x="5218143" y="0"/>
                      <a:pt x="5286375" y="68232"/>
                      <a:pt x="5286375" y="152400"/>
                    </a:cubicBezTo>
                    <a:lnTo>
                      <a:pt x="5286375" y="323850"/>
                    </a:lnTo>
                    <a:cubicBezTo>
                      <a:pt x="5286375" y="408018"/>
                      <a:pt x="5218143" y="476250"/>
                      <a:pt x="5133975" y="476250"/>
                    </a:cubicBezTo>
                    <a:lnTo>
                      <a:pt x="152400" y="476250"/>
                    </a:lnTo>
                    <a:cubicBezTo>
                      <a:pt x="68232" y="476250"/>
                      <a:pt x="0" y="408018"/>
                      <a:pt x="0" y="323850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68" name="Rectangle 68"/>
              <p:cNvSpPr/>
              <p:nvPr/>
            </p:nvSpPr>
            <p:spPr>
              <a:xfrm>
                <a:off x="6143625" y="3676650"/>
                <a:ext cx="5286375" cy="323850"/>
              </a:xfrm>
              <a:prstGeom prst="rect">
                <a:avLst/>
              </a:prstGeom>
              <a:solidFill>
                <a:srgbClr val="10B981"/>
              </a:solidFill>
              <a:ln>
                <a:noFill/>
              </a:ln>
            </p:spPr>
          </p:sp>
          <p:grpSp>
            <p:nvGrpSpPr>
              <p:cNvPr id="74" name="Group 74"/>
              <p:cNvGrpSpPr/>
              <p:nvPr/>
            </p:nvGrpSpPr>
            <p:grpSpPr>
              <a:xfrm>
                <a:off x="6286500" y="3648075"/>
                <a:ext cx="209550" cy="209551"/>
                <a:chOff x="6286500" y="3648075"/>
                <a:chExt cx="209550" cy="209551"/>
              </a:xfrm>
            </p:grpSpPr>
            <p:sp>
              <p:nvSpPr>
                <p:cNvPr id="69" name="Freeform 69"/>
                <p:cNvSpPr/>
                <p:nvPr/>
              </p:nvSpPr>
              <p:spPr>
                <a:xfrm>
                  <a:off x="6391275" y="3648075"/>
                  <a:ext cx="91678" cy="916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678" h="91678">
                      <a:moveTo>
                        <a:pt x="0" y="39291"/>
                      </a:moveTo>
                      <a:lnTo>
                        <a:pt x="32742" y="32742"/>
                      </a:lnTo>
                      <a:lnTo>
                        <a:pt x="39291" y="0"/>
                      </a:lnTo>
                      <a:lnTo>
                        <a:pt x="52388" y="0"/>
                      </a:lnTo>
                      <a:lnTo>
                        <a:pt x="58936" y="32742"/>
                      </a:lnTo>
                      <a:lnTo>
                        <a:pt x="91678" y="39291"/>
                      </a:lnTo>
                      <a:lnTo>
                        <a:pt x="91678" y="52388"/>
                      </a:lnTo>
                      <a:lnTo>
                        <a:pt x="58936" y="58936"/>
                      </a:lnTo>
                      <a:lnTo>
                        <a:pt x="52388" y="91678"/>
                      </a:lnTo>
                      <a:lnTo>
                        <a:pt x="39291" y="91678"/>
                      </a:lnTo>
                      <a:lnTo>
                        <a:pt x="32742" y="58936"/>
                      </a:lnTo>
                      <a:lnTo>
                        <a:pt x="0" y="52388"/>
                      </a:lnTo>
                      <a:lnTo>
                        <a:pt x="0" y="392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70" name="Freeform 70"/>
                <p:cNvSpPr/>
                <p:nvPr/>
              </p:nvSpPr>
              <p:spPr>
                <a:xfrm>
                  <a:off x="6286500" y="3713559"/>
                  <a:ext cx="144066" cy="1440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066" h="144066">
                      <a:moveTo>
                        <a:pt x="0" y="78581"/>
                      </a:moveTo>
                      <a:lnTo>
                        <a:pt x="0" y="65484"/>
                      </a:lnTo>
                      <a:lnTo>
                        <a:pt x="52388" y="52388"/>
                      </a:lnTo>
                      <a:lnTo>
                        <a:pt x="65484" y="0"/>
                      </a:lnTo>
                      <a:lnTo>
                        <a:pt x="78581" y="0"/>
                      </a:lnTo>
                      <a:lnTo>
                        <a:pt x="91678" y="52388"/>
                      </a:lnTo>
                      <a:lnTo>
                        <a:pt x="144066" y="65484"/>
                      </a:lnTo>
                      <a:lnTo>
                        <a:pt x="144066" y="78581"/>
                      </a:lnTo>
                      <a:lnTo>
                        <a:pt x="91678" y="91678"/>
                      </a:lnTo>
                      <a:lnTo>
                        <a:pt x="78581" y="144066"/>
                      </a:lnTo>
                      <a:lnTo>
                        <a:pt x="65484" y="144066"/>
                      </a:lnTo>
                      <a:lnTo>
                        <a:pt x="52388" y="91678"/>
                      </a:lnTo>
                      <a:lnTo>
                        <a:pt x="0" y="7858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71" name="Freeform 71"/>
                <p:cNvSpPr/>
                <p:nvPr/>
              </p:nvSpPr>
              <p:spPr>
                <a:xfrm>
                  <a:off x="6299597" y="3654623"/>
                  <a:ext cx="39291" cy="392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91" h="39291">
                      <a:moveTo>
                        <a:pt x="0" y="19645"/>
                      </a:moveTo>
                      <a:lnTo>
                        <a:pt x="19645" y="0"/>
                      </a:lnTo>
                      <a:lnTo>
                        <a:pt x="39291" y="19645"/>
                      </a:lnTo>
                      <a:lnTo>
                        <a:pt x="19645" y="39291"/>
                      </a:lnTo>
                      <a:lnTo>
                        <a:pt x="0" y="1964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72" name="Freeform 72"/>
                <p:cNvSpPr/>
                <p:nvPr/>
              </p:nvSpPr>
              <p:spPr>
                <a:xfrm>
                  <a:off x="6430566" y="3805238"/>
                  <a:ext cx="52388" cy="523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88" h="52388">
                      <a:moveTo>
                        <a:pt x="52388" y="26194"/>
                      </a:moveTo>
                      <a:lnTo>
                        <a:pt x="26194" y="0"/>
                      </a:lnTo>
                      <a:lnTo>
                        <a:pt x="0" y="26194"/>
                      </a:lnTo>
                      <a:lnTo>
                        <a:pt x="26194" y="52388"/>
                      </a:lnTo>
                      <a:lnTo>
                        <a:pt x="52388" y="2619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73" name="Freeform 73"/>
                <p:cNvSpPr/>
                <p:nvPr/>
              </p:nvSpPr>
              <p:spPr>
                <a:xfrm>
                  <a:off x="6469856" y="3752850"/>
                  <a:ext cx="26194" cy="261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94" h="26194">
                      <a:moveTo>
                        <a:pt x="13097" y="26194"/>
                      </a:moveTo>
                      <a:cubicBezTo>
                        <a:pt x="20330" y="26194"/>
                        <a:pt x="26194" y="20330"/>
                        <a:pt x="26194" y="13097"/>
                      </a:cubicBezTo>
                      <a:cubicBezTo>
                        <a:pt x="26194" y="5864"/>
                        <a:pt x="20330" y="0"/>
                        <a:pt x="13097" y="0"/>
                      </a:cubicBezTo>
                      <a:cubicBezTo>
                        <a:pt x="5863" y="0"/>
                        <a:pt x="0" y="5864"/>
                        <a:pt x="0" y="13097"/>
                      </a:cubicBezTo>
                      <a:cubicBezTo>
                        <a:pt x="0" y="20330"/>
                        <a:pt x="5863" y="26194"/>
                        <a:pt x="13097" y="261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</p:grpSp>
          <p:sp>
            <p:nvSpPr>
              <p:cNvPr id="75" name="TextBox 75"/>
              <p:cNvSpPr txBox="1"/>
              <p:nvPr/>
            </p:nvSpPr>
            <p:spPr>
              <a:xfrm>
                <a:off x="6556058" y="3691414"/>
                <a:ext cx="2163601" cy="2590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75" b="1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Optimizer_CRAP 优化师</a:t>
                </a:r>
              </a:p>
            </p:txBody>
          </p:sp>
          <p:sp>
            <p:nvSpPr>
              <p:cNvPr id="76" name="TextBox 76"/>
              <p:cNvSpPr txBox="1"/>
              <p:nvPr/>
            </p:nvSpPr>
            <p:spPr>
              <a:xfrm>
                <a:off x="10702290" y="3731895"/>
                <a:ext cx="548640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r"/>
                <a:r>
                  <a:rPr lang="zh-CN" sz="900" dirty="0">
                    <a:solidFill>
                      <a:srgbClr val="FFFFFF">
                        <a:alpha val="80000"/>
                      </a:srgbClr>
                    </a:solidFill>
                    <a:latin typeface="Arial"/>
                    <a:ea typeface="Microsoft YaHei"/>
                    <a:cs typeface="Arial"/>
                  </a:rPr>
                  <a:t>可选步骤</a:t>
                </a:r>
              </a:p>
            </p:txBody>
          </p:sp>
          <p:grpSp>
            <p:nvGrpSpPr>
              <p:cNvPr id="88" name="Group 88"/>
              <p:cNvGrpSpPr/>
              <p:nvPr/>
            </p:nvGrpSpPr>
            <p:grpSpPr>
              <a:xfrm>
                <a:off x="6321742" y="4038124"/>
                <a:ext cx="4298633" cy="1088707"/>
                <a:chOff x="6321742" y="4038124"/>
                <a:chExt cx="4298633" cy="1088707"/>
              </a:xfrm>
            </p:grpSpPr>
            <p:sp>
              <p:nvSpPr>
                <p:cNvPr id="77" name="TextBox 77"/>
                <p:cNvSpPr txBox="1"/>
                <p:nvPr/>
              </p:nvSpPr>
              <p:spPr>
                <a:xfrm>
                  <a:off x="6321742" y="4038124"/>
                  <a:ext cx="996636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75" b="1" dirty="0">
                      <a:solidFill>
                        <a:srgbClr val="1F2937"/>
                      </a:solidFill>
                      <a:latin typeface="Arial"/>
                      <a:ea typeface="Microsoft YaHei"/>
                      <a:cs typeface="Arial"/>
                    </a:rPr>
                    <a:t>CRAP 四大原则</a:t>
                  </a:r>
                </a:p>
              </p:txBody>
            </p:sp>
            <p:sp>
              <p:nvSpPr>
                <p:cNvPr id="78" name="Freeform 78"/>
                <p:cNvSpPr/>
                <p:nvPr/>
              </p:nvSpPr>
              <p:spPr>
                <a:xfrm>
                  <a:off x="6334125" y="4286250"/>
                  <a:ext cx="1000125" cy="28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0125" h="285750">
                      <a:moveTo>
                        <a:pt x="57150" y="0"/>
                      </a:moveTo>
                      <a:lnTo>
                        <a:pt x="942975" y="0"/>
                      </a:lnTo>
                      <a:cubicBezTo>
                        <a:pt x="974538" y="0"/>
                        <a:pt x="1000125" y="25587"/>
                        <a:pt x="1000125" y="57150"/>
                      </a:cubicBezTo>
                      <a:lnTo>
                        <a:pt x="1000125" y="228600"/>
                      </a:lnTo>
                      <a:cubicBezTo>
                        <a:pt x="1000125" y="260163"/>
                        <a:pt x="974538" y="285750"/>
                        <a:pt x="942975" y="285750"/>
                      </a:cubicBezTo>
                      <a:lnTo>
                        <a:pt x="57150" y="285750"/>
                      </a:lnTo>
                      <a:cubicBezTo>
                        <a:pt x="25587" y="285750"/>
                        <a:pt x="0" y="260163"/>
                        <a:pt x="0" y="228600"/>
                      </a:cubicBezTo>
                      <a:lnTo>
                        <a:pt x="0" y="57150"/>
                      </a:lnTo>
                      <a:cubicBezTo>
                        <a:pt x="0" y="25587"/>
                        <a:pt x="25587" y="0"/>
                        <a:pt x="57150" y="0"/>
                      </a:cubicBezTo>
                      <a:close/>
                    </a:path>
                  </a:pathLst>
                </a:custGeom>
                <a:solidFill>
                  <a:srgbClr val="D1FAE5"/>
                </a:solidFill>
                <a:ln>
                  <a:noFill/>
                </a:ln>
              </p:spPr>
            </p:sp>
            <p:sp>
              <p:nvSpPr>
                <p:cNvPr id="79" name="TextBox 79"/>
                <p:cNvSpPr txBox="1"/>
                <p:nvPr/>
              </p:nvSpPr>
              <p:spPr>
                <a:xfrm>
                  <a:off x="6621320" y="4379595"/>
                  <a:ext cx="416209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900" b="1" dirty="0">
                      <a:solidFill>
                        <a:srgbClr val="10B981"/>
                      </a:solidFill>
                      <a:latin typeface="Arial"/>
                      <a:ea typeface="Microsoft YaHei"/>
                      <a:cs typeface="Arial"/>
                    </a:rPr>
                    <a:t>C 对比</a:t>
                  </a:r>
                </a:p>
              </p:txBody>
            </p:sp>
            <p:sp>
              <p:nvSpPr>
                <p:cNvPr id="80" name="Freeform 80"/>
                <p:cNvSpPr/>
                <p:nvPr/>
              </p:nvSpPr>
              <p:spPr>
                <a:xfrm>
                  <a:off x="7429500" y="4286250"/>
                  <a:ext cx="1000125" cy="28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0125" h="285750">
                      <a:moveTo>
                        <a:pt x="57150" y="0"/>
                      </a:moveTo>
                      <a:lnTo>
                        <a:pt x="942975" y="0"/>
                      </a:lnTo>
                      <a:cubicBezTo>
                        <a:pt x="974538" y="0"/>
                        <a:pt x="1000125" y="25587"/>
                        <a:pt x="1000125" y="57150"/>
                      </a:cubicBezTo>
                      <a:lnTo>
                        <a:pt x="1000125" y="228600"/>
                      </a:lnTo>
                      <a:cubicBezTo>
                        <a:pt x="1000125" y="260163"/>
                        <a:pt x="974538" y="285750"/>
                        <a:pt x="942975" y="285750"/>
                      </a:cubicBezTo>
                      <a:lnTo>
                        <a:pt x="57150" y="285750"/>
                      </a:lnTo>
                      <a:cubicBezTo>
                        <a:pt x="25587" y="285750"/>
                        <a:pt x="0" y="260163"/>
                        <a:pt x="0" y="228600"/>
                      </a:cubicBezTo>
                      <a:lnTo>
                        <a:pt x="0" y="57150"/>
                      </a:lnTo>
                      <a:cubicBezTo>
                        <a:pt x="0" y="25587"/>
                        <a:pt x="25587" y="0"/>
                        <a:pt x="57150" y="0"/>
                      </a:cubicBezTo>
                      <a:close/>
                    </a:path>
                  </a:pathLst>
                </a:custGeom>
                <a:solidFill>
                  <a:srgbClr val="D1FAE5"/>
                </a:solidFill>
                <a:ln>
                  <a:noFill/>
                </a:ln>
              </p:spPr>
            </p:sp>
            <p:sp>
              <p:nvSpPr>
                <p:cNvPr id="81" name="TextBox 81"/>
                <p:cNvSpPr txBox="1"/>
                <p:nvPr/>
              </p:nvSpPr>
              <p:spPr>
                <a:xfrm>
                  <a:off x="7716695" y="4379595"/>
                  <a:ext cx="416209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900" b="1" dirty="0">
                      <a:solidFill>
                        <a:srgbClr val="10B981"/>
                      </a:solidFill>
                      <a:latin typeface="Arial"/>
                      <a:ea typeface="Microsoft YaHei"/>
                      <a:cs typeface="Arial"/>
                    </a:rPr>
                    <a:t>R 重复</a:t>
                  </a:r>
                </a:p>
              </p:txBody>
            </p:sp>
            <p:sp>
              <p:nvSpPr>
                <p:cNvPr id="82" name="Freeform 82"/>
                <p:cNvSpPr/>
                <p:nvPr/>
              </p:nvSpPr>
              <p:spPr>
                <a:xfrm>
                  <a:off x="8524875" y="4286250"/>
                  <a:ext cx="1000125" cy="28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0125" h="285750">
                      <a:moveTo>
                        <a:pt x="57150" y="0"/>
                      </a:moveTo>
                      <a:lnTo>
                        <a:pt x="942975" y="0"/>
                      </a:lnTo>
                      <a:cubicBezTo>
                        <a:pt x="974538" y="0"/>
                        <a:pt x="1000125" y="25587"/>
                        <a:pt x="1000125" y="57150"/>
                      </a:cubicBezTo>
                      <a:lnTo>
                        <a:pt x="1000125" y="228600"/>
                      </a:lnTo>
                      <a:cubicBezTo>
                        <a:pt x="1000125" y="260163"/>
                        <a:pt x="974538" y="285750"/>
                        <a:pt x="942975" y="285750"/>
                      </a:cubicBezTo>
                      <a:lnTo>
                        <a:pt x="57150" y="285750"/>
                      </a:lnTo>
                      <a:cubicBezTo>
                        <a:pt x="25587" y="285750"/>
                        <a:pt x="0" y="260163"/>
                        <a:pt x="0" y="228600"/>
                      </a:cubicBezTo>
                      <a:lnTo>
                        <a:pt x="0" y="57150"/>
                      </a:lnTo>
                      <a:cubicBezTo>
                        <a:pt x="0" y="25587"/>
                        <a:pt x="25587" y="0"/>
                        <a:pt x="57150" y="0"/>
                      </a:cubicBezTo>
                      <a:close/>
                    </a:path>
                  </a:pathLst>
                </a:custGeom>
                <a:solidFill>
                  <a:srgbClr val="D1FAE5"/>
                </a:solidFill>
                <a:ln>
                  <a:noFill/>
                </a:ln>
              </p:spPr>
            </p:sp>
            <p:sp>
              <p:nvSpPr>
                <p:cNvPr id="83" name="TextBox 83"/>
                <p:cNvSpPr txBox="1"/>
                <p:nvPr/>
              </p:nvSpPr>
              <p:spPr>
                <a:xfrm>
                  <a:off x="8812070" y="4379595"/>
                  <a:ext cx="416209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900" b="1" dirty="0">
                      <a:solidFill>
                        <a:srgbClr val="10B981"/>
                      </a:solidFill>
                      <a:latin typeface="Arial"/>
                      <a:ea typeface="Microsoft YaHei"/>
                      <a:cs typeface="Arial"/>
                    </a:rPr>
                    <a:t>A 对齐</a:t>
                  </a:r>
                </a:p>
              </p:txBody>
            </p:sp>
            <p:sp>
              <p:nvSpPr>
                <p:cNvPr id="84" name="Freeform 84"/>
                <p:cNvSpPr/>
                <p:nvPr/>
              </p:nvSpPr>
              <p:spPr>
                <a:xfrm>
                  <a:off x="9620250" y="4286250"/>
                  <a:ext cx="1000125" cy="28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0125" h="285750">
                      <a:moveTo>
                        <a:pt x="57150" y="0"/>
                      </a:moveTo>
                      <a:lnTo>
                        <a:pt x="942975" y="0"/>
                      </a:lnTo>
                      <a:cubicBezTo>
                        <a:pt x="974538" y="0"/>
                        <a:pt x="1000125" y="25587"/>
                        <a:pt x="1000125" y="57150"/>
                      </a:cubicBezTo>
                      <a:lnTo>
                        <a:pt x="1000125" y="228600"/>
                      </a:lnTo>
                      <a:cubicBezTo>
                        <a:pt x="1000125" y="260163"/>
                        <a:pt x="974538" y="285750"/>
                        <a:pt x="942975" y="285750"/>
                      </a:cubicBezTo>
                      <a:lnTo>
                        <a:pt x="57150" y="285750"/>
                      </a:lnTo>
                      <a:cubicBezTo>
                        <a:pt x="25587" y="285750"/>
                        <a:pt x="0" y="260163"/>
                        <a:pt x="0" y="228600"/>
                      </a:cubicBezTo>
                      <a:lnTo>
                        <a:pt x="0" y="57150"/>
                      </a:lnTo>
                      <a:cubicBezTo>
                        <a:pt x="0" y="25587"/>
                        <a:pt x="25587" y="0"/>
                        <a:pt x="57150" y="0"/>
                      </a:cubicBezTo>
                      <a:close/>
                    </a:path>
                  </a:pathLst>
                </a:custGeom>
                <a:solidFill>
                  <a:srgbClr val="D1FAE5"/>
                </a:solidFill>
                <a:ln>
                  <a:noFill/>
                </a:ln>
              </p:spPr>
            </p:sp>
            <p:sp>
              <p:nvSpPr>
                <p:cNvPr id="85" name="TextBox 85"/>
                <p:cNvSpPr txBox="1"/>
                <p:nvPr/>
              </p:nvSpPr>
              <p:spPr>
                <a:xfrm>
                  <a:off x="9838437" y="4379595"/>
                  <a:ext cx="554226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900" b="1" dirty="0">
                      <a:solidFill>
                        <a:srgbClr val="10B981"/>
                      </a:solidFill>
                      <a:latin typeface="Arial"/>
                      <a:ea typeface="Microsoft YaHei"/>
                      <a:cs typeface="Arial"/>
                    </a:rPr>
                    <a:t>P 亲密性</a:t>
                  </a:r>
                </a:p>
              </p:txBody>
            </p:sp>
            <p:sp>
              <p:nvSpPr>
                <p:cNvPr id="86" name="TextBox 86"/>
                <p:cNvSpPr txBox="1"/>
                <p:nvPr/>
              </p:nvSpPr>
              <p:spPr>
                <a:xfrm>
                  <a:off x="6322695" y="4760595"/>
                  <a:ext cx="2369153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00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• 创建视觉层次，统一风格，增强专业感</a:t>
                  </a:r>
                </a:p>
              </p:txBody>
            </p:sp>
            <p:sp>
              <p:nvSpPr>
                <p:cNvPr id="87" name="TextBox 87"/>
                <p:cNvSpPr txBox="1"/>
                <p:nvPr/>
              </p:nvSpPr>
              <p:spPr>
                <a:xfrm>
                  <a:off x="6323648" y="4959191"/>
                  <a:ext cx="1249966" cy="16764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825" dirty="0">
                      <a:solidFill>
                        <a:srgbClr val="9CA3AF"/>
                      </a:solidFill>
                      <a:latin typeface="Arial"/>
                      <a:ea typeface="Microsoft YaHei"/>
                      <a:cs typeface="Arial"/>
                    </a:rPr>
                    <a:t>输出：yh_slide_*.svg</a:t>
                  </a:r>
                </a:p>
              </p:txBody>
            </p:sp>
          </p:grpSp>
        </p:grpSp>
      </p:grpSp>
      <p:sp>
        <p:nvSpPr>
          <p:cNvPr id="91" name="Rectangle 91"/>
          <p:cNvSpPr/>
          <p:nvPr/>
        </p:nvSpPr>
        <p:spPr>
          <a:xfrm>
            <a:off x="571500" y="6286500"/>
            <a:ext cx="110490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</p:sp>
      <p:sp>
        <p:nvSpPr>
          <p:cNvPr id="92" name="TextBox 92"/>
          <p:cNvSpPr txBox="1"/>
          <p:nvPr/>
        </p:nvSpPr>
        <p:spPr>
          <a:xfrm>
            <a:off x="560070" y="6475095"/>
            <a:ext cx="141617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PPT Master - 四大角色</a:t>
            </a:r>
          </a:p>
        </p:txBody>
      </p:sp>
      <p:sp>
        <p:nvSpPr>
          <p:cNvPr id="93" name="TextBox 93"/>
          <p:cNvSpPr txBox="1"/>
          <p:nvPr/>
        </p:nvSpPr>
        <p:spPr>
          <a:xfrm>
            <a:off x="5880830" y="6475095"/>
            <a:ext cx="43034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05 / 10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9492806" y="6475095"/>
            <a:ext cx="213912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github.com/hugohe3/ppt-master</a:t>
            </a:r>
          </a:p>
        </p:txBody>
      </p:sp>
    </p:spTree>
  </p:cSld>
  <p:clrMapOvr>
    <a:masterClrMapping/>
  </p:clrMapOvr>
  <p:transition dur="4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BFC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38100"/>
          </a:xfrm>
          <a:prstGeom prst="rect">
            <a:avLst/>
          </a:prstGeom>
          <a:gradFill>
            <a:gsLst>
              <a:gs pos="0">
                <a:srgbClr val="6366F1"/>
              </a:gs>
              <a:gs pos="100000">
                <a:srgbClr val="06B6D4"/>
              </a:gs>
            </a:gsLst>
            <a:lin ang="270000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542925" y="347662"/>
            <a:ext cx="5922883" cy="457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250" b="1" dirty="0">
                <a:solidFill>
                  <a:srgbClr val="1F2937"/>
                </a:solidFill>
                <a:latin typeface="Arial"/>
                <a:ea typeface="Microsoft YaHei"/>
                <a:cs typeface="Arial"/>
              </a:rPr>
              <a:t>六大核心特性：全面提升内容创作效率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57212" y="783431"/>
            <a:ext cx="3150394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125" dirty="0">
                <a:solidFill>
                  <a:srgbClr val="6B7280"/>
                </a:solidFill>
                <a:latin typeface="Arial"/>
                <a:ea typeface="Microsoft YaHei"/>
                <a:cs typeface="Arial"/>
              </a:rPr>
              <a:t>从内容解构到最终输出，覆盖完整工作流程</a:t>
            </a:r>
          </a:p>
        </p:txBody>
      </p:sp>
      <p:sp>
        <p:nvSpPr>
          <p:cNvPr id="6" name="Rectangle 6"/>
          <p:cNvSpPr/>
          <p:nvPr/>
        </p:nvSpPr>
        <p:spPr>
          <a:xfrm>
            <a:off x="571500" y="1095375"/>
            <a:ext cx="110490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</p:sp>
      <p:grpSp>
        <p:nvGrpSpPr>
          <p:cNvPr id="92" name="Group 92"/>
          <p:cNvGrpSpPr/>
          <p:nvPr/>
        </p:nvGrpSpPr>
        <p:grpSpPr>
          <a:xfrm>
            <a:off x="571500" y="1333500"/>
            <a:ext cx="10858500" cy="3571875"/>
            <a:chOff x="571500" y="1333500"/>
            <a:chExt cx="10858500" cy="3571875"/>
          </a:xfrm>
        </p:grpSpPr>
        <p:sp>
          <p:nvSpPr>
            <p:cNvPr id="7" name="Freeform 7"/>
            <p:cNvSpPr/>
            <p:nvPr/>
          </p:nvSpPr>
          <p:spPr>
            <a:xfrm>
              <a:off x="571500" y="1333500"/>
              <a:ext cx="3429000" cy="1666875"/>
            </a:xfrm>
            <a:custGeom>
              <a:avLst/>
              <a:gdLst/>
              <a:ahLst/>
              <a:cxnLst/>
              <a:rect l="l" t="t" r="r" b="b"/>
              <a:pathLst>
                <a:path w="3429000" h="1666875">
                  <a:moveTo>
                    <a:pt x="152400" y="0"/>
                  </a:moveTo>
                  <a:lnTo>
                    <a:pt x="3276600" y="0"/>
                  </a:lnTo>
                  <a:cubicBezTo>
                    <a:pt x="3360768" y="0"/>
                    <a:pt x="3429000" y="68232"/>
                    <a:pt x="3429000" y="152400"/>
                  </a:cubicBezTo>
                  <a:lnTo>
                    <a:pt x="3429000" y="1514475"/>
                  </a:lnTo>
                  <a:cubicBezTo>
                    <a:pt x="3429000" y="1598643"/>
                    <a:pt x="3360768" y="1666875"/>
                    <a:pt x="3276600" y="1666875"/>
                  </a:cubicBezTo>
                  <a:lnTo>
                    <a:pt x="152400" y="1666875"/>
                  </a:lnTo>
                  <a:cubicBezTo>
                    <a:pt x="68232" y="1666875"/>
                    <a:pt x="0" y="1598643"/>
                    <a:pt x="0" y="1514475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dist="38100" dir="10799140" algn="tl" rotWithShape="0">
                <a:srgbClr val="000000">
                  <a:alpha val="8000"/>
                </a:srgbClr>
              </a:outerShdw>
            </a:effectLst>
          </p:spPr>
        </p:sp>
        <p:sp>
          <p:nvSpPr>
            <p:cNvPr id="8" name="Freeform 8"/>
            <p:cNvSpPr/>
            <p:nvPr/>
          </p:nvSpPr>
          <p:spPr>
            <a:xfrm>
              <a:off x="571500" y="1333500"/>
              <a:ext cx="3429000" cy="495300"/>
            </a:xfrm>
            <a:custGeom>
              <a:avLst/>
              <a:gdLst/>
              <a:ahLst/>
              <a:cxnLst/>
              <a:rect l="l" t="t" r="r" b="b"/>
              <a:pathLst>
                <a:path w="3429000" h="495300">
                  <a:moveTo>
                    <a:pt x="152400" y="0"/>
                  </a:moveTo>
                  <a:lnTo>
                    <a:pt x="3276600" y="0"/>
                  </a:lnTo>
                  <a:cubicBezTo>
                    <a:pt x="3360768" y="0"/>
                    <a:pt x="3429000" y="68232"/>
                    <a:pt x="3429000" y="152400"/>
                  </a:cubicBezTo>
                  <a:lnTo>
                    <a:pt x="3429000" y="342900"/>
                  </a:lnTo>
                  <a:cubicBezTo>
                    <a:pt x="3429000" y="427068"/>
                    <a:pt x="3360768" y="495300"/>
                    <a:pt x="3276600" y="495300"/>
                  </a:cubicBezTo>
                  <a:lnTo>
                    <a:pt x="152400" y="495300"/>
                  </a:lnTo>
                  <a:cubicBezTo>
                    <a:pt x="68232" y="495300"/>
                    <a:pt x="0" y="427068"/>
                    <a:pt x="0" y="3429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6366F1"/>
            </a:solidFill>
            <a:ln>
              <a:noFill/>
            </a:ln>
          </p:spPr>
        </p:sp>
        <p:sp>
          <p:nvSpPr>
            <p:cNvPr id="9" name="Rectangle 9"/>
            <p:cNvSpPr/>
            <p:nvPr/>
          </p:nvSpPr>
          <p:spPr>
            <a:xfrm>
              <a:off x="571500" y="1485900"/>
              <a:ext cx="3429000" cy="342900"/>
            </a:xfrm>
            <a:prstGeom prst="rect">
              <a:avLst/>
            </a:prstGeom>
            <a:solidFill>
              <a:srgbClr val="6366F1"/>
            </a:solidFill>
            <a:ln>
              <a:noFill/>
            </a:ln>
          </p:spPr>
        </p:sp>
        <p:sp>
          <p:nvSpPr>
            <p:cNvPr id="10" name="Freeform 10"/>
            <p:cNvSpPr/>
            <p:nvPr/>
          </p:nvSpPr>
          <p:spPr>
            <a:xfrm>
              <a:off x="742950" y="1457325"/>
              <a:ext cx="228600" cy="214312"/>
            </a:xfrm>
            <a:custGeom>
              <a:avLst/>
              <a:gdLst/>
              <a:ahLst/>
              <a:cxnLst/>
              <a:rect l="l" t="t" r="r" b="b"/>
              <a:pathLst>
                <a:path w="228600" h="214312">
                  <a:moveTo>
                    <a:pt x="128588" y="0"/>
                  </a:moveTo>
                  <a:lnTo>
                    <a:pt x="128588" y="28575"/>
                  </a:lnTo>
                  <a:lnTo>
                    <a:pt x="185738" y="28575"/>
                  </a:lnTo>
                  <a:lnTo>
                    <a:pt x="228600" y="121444"/>
                  </a:lnTo>
                  <a:lnTo>
                    <a:pt x="185738" y="214312"/>
                  </a:lnTo>
                  <a:lnTo>
                    <a:pt x="42862" y="214312"/>
                  </a:lnTo>
                  <a:lnTo>
                    <a:pt x="0" y="121444"/>
                  </a:lnTo>
                  <a:lnTo>
                    <a:pt x="42862" y="28575"/>
                  </a:lnTo>
                  <a:lnTo>
                    <a:pt x="100012" y="28575"/>
                  </a:lnTo>
                  <a:lnTo>
                    <a:pt x="100012" y="0"/>
                  </a:lnTo>
                  <a:lnTo>
                    <a:pt x="128588" y="0"/>
                  </a:lnTo>
                  <a:close/>
                  <a:moveTo>
                    <a:pt x="65693" y="167712"/>
                  </a:moveTo>
                  <a:lnTo>
                    <a:pt x="114300" y="175190"/>
                  </a:lnTo>
                  <a:lnTo>
                    <a:pt x="162908" y="167712"/>
                  </a:lnTo>
                  <a:lnTo>
                    <a:pt x="158561" y="139469"/>
                  </a:lnTo>
                  <a:lnTo>
                    <a:pt x="114300" y="146278"/>
                  </a:lnTo>
                  <a:lnTo>
                    <a:pt x="70038" y="139469"/>
                  </a:lnTo>
                  <a:lnTo>
                    <a:pt x="65693" y="167712"/>
                  </a:lnTo>
                  <a:close/>
                  <a:moveTo>
                    <a:pt x="100012" y="96441"/>
                  </a:moveTo>
                  <a:cubicBezTo>
                    <a:pt x="100012" y="106304"/>
                    <a:pt x="92017" y="114300"/>
                    <a:pt x="82153" y="114300"/>
                  </a:cubicBezTo>
                  <a:cubicBezTo>
                    <a:pt x="72290" y="114300"/>
                    <a:pt x="64294" y="106304"/>
                    <a:pt x="64294" y="96441"/>
                  </a:cubicBezTo>
                  <a:cubicBezTo>
                    <a:pt x="64294" y="86577"/>
                    <a:pt x="72290" y="78581"/>
                    <a:pt x="82153" y="78581"/>
                  </a:cubicBezTo>
                  <a:cubicBezTo>
                    <a:pt x="92017" y="78581"/>
                    <a:pt x="100012" y="86577"/>
                    <a:pt x="100012" y="96441"/>
                  </a:cubicBezTo>
                  <a:close/>
                  <a:moveTo>
                    <a:pt x="146447" y="114300"/>
                  </a:moveTo>
                  <a:cubicBezTo>
                    <a:pt x="156311" y="114300"/>
                    <a:pt x="164306" y="106304"/>
                    <a:pt x="164306" y="96441"/>
                  </a:cubicBezTo>
                  <a:cubicBezTo>
                    <a:pt x="164306" y="86577"/>
                    <a:pt x="156311" y="78581"/>
                    <a:pt x="146447" y="78581"/>
                  </a:cubicBezTo>
                  <a:cubicBezTo>
                    <a:pt x="136583" y="78581"/>
                    <a:pt x="128588" y="86577"/>
                    <a:pt x="128588" y="96441"/>
                  </a:cubicBezTo>
                  <a:cubicBezTo>
                    <a:pt x="128588" y="106304"/>
                    <a:pt x="136583" y="114300"/>
                    <a:pt x="146447" y="1143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1032510" y="1518285"/>
              <a:ext cx="1134618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FFFFFF"/>
                  </a:solidFill>
                  <a:latin typeface="Arial"/>
                  <a:ea typeface="Microsoft YaHei"/>
                  <a:cs typeface="Arial"/>
                </a:rPr>
                <a:t>智能内容解构</a:t>
              </a: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749618" y="1914049"/>
              <a:ext cx="1875949" cy="655320"/>
              <a:chOff x="749618" y="1914049"/>
              <a:chExt cx="1875949" cy="655320"/>
            </a:xfrm>
          </p:grpSpPr>
          <p:sp>
            <p:nvSpPr>
              <p:cNvPr id="12" name="TextBox 12"/>
              <p:cNvSpPr txBox="1"/>
              <p:nvPr/>
            </p:nvSpPr>
            <p:spPr>
              <a:xfrm>
                <a:off x="749618" y="1914049"/>
                <a:ext cx="1306354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自动分析源文档结构</a:t>
                </a:r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749618" y="2142649"/>
                <a:ext cx="1875949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将内容重组为清晰的页面序列</a:t>
                </a:r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749618" y="2371249"/>
                <a:ext cx="1591151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智能提取关键信息和数据</a:t>
                </a:r>
              </a:p>
            </p:txBody>
          </p:sp>
        </p:grpSp>
        <p:sp>
          <p:nvSpPr>
            <p:cNvPr id="16" name="Freeform 16"/>
            <p:cNvSpPr/>
            <p:nvPr/>
          </p:nvSpPr>
          <p:spPr>
            <a:xfrm>
              <a:off x="3286125" y="2019300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76200" y="0"/>
                  </a:moveTo>
                  <a:lnTo>
                    <a:pt x="447675" y="0"/>
                  </a:lnTo>
                  <a:cubicBezTo>
                    <a:pt x="489759" y="0"/>
                    <a:pt x="523875" y="34116"/>
                    <a:pt x="523875" y="76200"/>
                  </a:cubicBezTo>
                  <a:lnTo>
                    <a:pt x="523875" y="447675"/>
                  </a:lnTo>
                  <a:cubicBezTo>
                    <a:pt x="523875" y="489759"/>
                    <a:pt x="489759" y="523875"/>
                    <a:pt x="447675" y="523875"/>
                  </a:cubicBezTo>
                  <a:lnTo>
                    <a:pt x="76200" y="523875"/>
                  </a:lnTo>
                  <a:cubicBezTo>
                    <a:pt x="34116" y="523875"/>
                    <a:pt x="0" y="489759"/>
                    <a:pt x="0" y="447675"/>
                  </a:cubicBezTo>
                  <a:lnTo>
                    <a:pt x="0" y="76200"/>
                  </a:lnTo>
                  <a:cubicBezTo>
                    <a:pt x="0" y="34116"/>
                    <a:pt x="34116" y="0"/>
                    <a:pt x="76200" y="0"/>
                  </a:cubicBezTo>
                  <a:close/>
                </a:path>
              </a:pathLst>
            </a:custGeom>
            <a:solidFill>
              <a:srgbClr val="F5F3FF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3414807" y="2184082"/>
              <a:ext cx="256987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6366F1"/>
                  </a:solidFill>
                  <a:latin typeface="Arial"/>
                  <a:ea typeface="Microsoft YaHei"/>
                  <a:cs typeface="Arial"/>
                </a:rPr>
                <a:t>AI</a:t>
              </a:r>
            </a:p>
          </p:txBody>
        </p:sp>
        <p:grpSp>
          <p:nvGrpSpPr>
            <p:cNvPr id="33" name="Group 33"/>
            <p:cNvGrpSpPr/>
            <p:nvPr/>
          </p:nvGrpSpPr>
          <p:grpSpPr>
            <a:xfrm>
              <a:off x="4286250" y="1333500"/>
              <a:ext cx="3429000" cy="1666875"/>
              <a:chOff x="4286250" y="1333500"/>
              <a:chExt cx="3429000" cy="1666875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4286250" y="1333500"/>
                <a:ext cx="3429000" cy="1666875"/>
              </a:xfrm>
              <a:custGeom>
                <a:avLst/>
                <a:gdLst/>
                <a:ahLst/>
                <a:cxnLst/>
                <a:rect l="l" t="t" r="r" b="b"/>
                <a:pathLst>
                  <a:path w="3429000" h="1666875">
                    <a:moveTo>
                      <a:pt x="152400" y="0"/>
                    </a:moveTo>
                    <a:lnTo>
                      <a:pt x="3276600" y="0"/>
                    </a:lnTo>
                    <a:cubicBezTo>
                      <a:pt x="3360768" y="0"/>
                      <a:pt x="3429000" y="68232"/>
                      <a:pt x="3429000" y="152400"/>
                    </a:cubicBezTo>
                    <a:lnTo>
                      <a:pt x="3429000" y="1514475"/>
                    </a:lnTo>
                    <a:cubicBezTo>
                      <a:pt x="3429000" y="1598643"/>
                      <a:pt x="3360768" y="1666875"/>
                      <a:pt x="3276600" y="1666875"/>
                    </a:cubicBezTo>
                    <a:lnTo>
                      <a:pt x="152400" y="1666875"/>
                    </a:lnTo>
                    <a:cubicBezTo>
                      <a:pt x="68232" y="1666875"/>
                      <a:pt x="0" y="1598643"/>
                      <a:pt x="0" y="1514475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19" name="Freeform 19"/>
              <p:cNvSpPr/>
              <p:nvPr/>
            </p:nvSpPr>
            <p:spPr>
              <a:xfrm>
                <a:off x="4286250" y="1333500"/>
                <a:ext cx="3429000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3429000" h="495300">
                    <a:moveTo>
                      <a:pt x="152400" y="0"/>
                    </a:moveTo>
                    <a:lnTo>
                      <a:pt x="3276600" y="0"/>
                    </a:lnTo>
                    <a:cubicBezTo>
                      <a:pt x="3360768" y="0"/>
                      <a:pt x="3429000" y="68232"/>
                      <a:pt x="3429000" y="152400"/>
                    </a:cubicBezTo>
                    <a:lnTo>
                      <a:pt x="3429000" y="342900"/>
                    </a:lnTo>
                    <a:cubicBezTo>
                      <a:pt x="3429000" y="427068"/>
                      <a:pt x="3360768" y="495300"/>
                      <a:pt x="3276600" y="495300"/>
                    </a:cubicBezTo>
                    <a:lnTo>
                      <a:pt x="152400" y="495300"/>
                    </a:lnTo>
                    <a:cubicBezTo>
                      <a:pt x="68232" y="495300"/>
                      <a:pt x="0" y="427068"/>
                      <a:pt x="0" y="342900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06B6D4"/>
              </a:solidFill>
              <a:ln>
                <a:noFill/>
              </a:ln>
            </p:spPr>
          </p:sp>
          <p:sp>
            <p:nvSpPr>
              <p:cNvPr id="20" name="Rectangle 20"/>
              <p:cNvSpPr/>
              <p:nvPr/>
            </p:nvSpPr>
            <p:spPr>
              <a:xfrm>
                <a:off x="4286250" y="1485900"/>
                <a:ext cx="3429000" cy="342900"/>
              </a:xfrm>
              <a:prstGeom prst="rect">
                <a:avLst/>
              </a:prstGeom>
              <a:solidFill>
                <a:srgbClr val="06B6D4"/>
              </a:solidFill>
              <a:ln>
                <a:noFill/>
              </a:ln>
            </p:spPr>
          </p:sp>
          <p:grpSp>
            <p:nvGrpSpPr>
              <p:cNvPr id="23" name="Group 23"/>
              <p:cNvGrpSpPr/>
              <p:nvPr/>
            </p:nvGrpSpPr>
            <p:grpSpPr>
              <a:xfrm>
                <a:off x="4457700" y="1457325"/>
                <a:ext cx="228600" cy="228600"/>
                <a:chOff x="4457700" y="1457325"/>
                <a:chExt cx="228600" cy="228600"/>
              </a:xfrm>
            </p:grpSpPr>
            <p:sp>
              <p:nvSpPr>
                <p:cNvPr id="21" name="Freeform 21"/>
                <p:cNvSpPr/>
                <p:nvPr/>
              </p:nvSpPr>
              <p:spPr>
                <a:xfrm>
                  <a:off x="4523273" y="1457325"/>
                  <a:ext cx="163027" cy="1630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027" h="163026">
                      <a:moveTo>
                        <a:pt x="69364" y="63500"/>
                      </a:moveTo>
                      <a:lnTo>
                        <a:pt x="111473" y="10865"/>
                      </a:lnTo>
                      <a:cubicBezTo>
                        <a:pt x="116966" y="3998"/>
                        <a:pt x="125283" y="0"/>
                        <a:pt x="134077" y="0"/>
                      </a:cubicBezTo>
                      <a:cubicBezTo>
                        <a:pt x="150066" y="0"/>
                        <a:pt x="163027" y="12961"/>
                        <a:pt x="163027" y="28949"/>
                      </a:cubicBezTo>
                      <a:cubicBezTo>
                        <a:pt x="163027" y="37743"/>
                        <a:pt x="159029" y="46060"/>
                        <a:pt x="152162" y="51554"/>
                      </a:cubicBezTo>
                      <a:lnTo>
                        <a:pt x="99527" y="93663"/>
                      </a:lnTo>
                      <a:lnTo>
                        <a:pt x="109383" y="103518"/>
                      </a:lnTo>
                      <a:cubicBezTo>
                        <a:pt x="116286" y="110422"/>
                        <a:pt x="120164" y="119785"/>
                        <a:pt x="120164" y="129548"/>
                      </a:cubicBezTo>
                      <a:cubicBezTo>
                        <a:pt x="120164" y="138159"/>
                        <a:pt x="117145" y="146498"/>
                        <a:pt x="111632" y="153113"/>
                      </a:cubicBezTo>
                      <a:lnTo>
                        <a:pt x="103370" y="163026"/>
                      </a:lnTo>
                      <a:lnTo>
                        <a:pt x="0" y="59655"/>
                      </a:lnTo>
                      <a:lnTo>
                        <a:pt x="9913" y="51395"/>
                      </a:lnTo>
                      <a:cubicBezTo>
                        <a:pt x="16529" y="45882"/>
                        <a:pt x="24868" y="42862"/>
                        <a:pt x="33479" y="42862"/>
                      </a:cubicBezTo>
                      <a:cubicBezTo>
                        <a:pt x="43242" y="42862"/>
                        <a:pt x="52605" y="46741"/>
                        <a:pt x="59508" y="53644"/>
                      </a:cubicBezTo>
                      <a:lnTo>
                        <a:pt x="69364" y="635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22" name="Freeform 22"/>
                <p:cNvSpPr/>
                <p:nvPr/>
              </p:nvSpPr>
              <p:spPr>
                <a:xfrm>
                  <a:off x="4457700" y="1535349"/>
                  <a:ext cx="150576" cy="1505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576" h="150576">
                      <a:moveTo>
                        <a:pt x="0" y="36276"/>
                      </a:moveTo>
                      <a:lnTo>
                        <a:pt x="43531" y="0"/>
                      </a:lnTo>
                      <a:lnTo>
                        <a:pt x="150576" y="107045"/>
                      </a:lnTo>
                      <a:lnTo>
                        <a:pt x="114300" y="150576"/>
                      </a:lnTo>
                      <a:lnTo>
                        <a:pt x="0" y="3627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</p:grpSp>
          <p:sp>
            <p:nvSpPr>
              <p:cNvPr id="24" name="TextBox 24"/>
              <p:cNvSpPr txBox="1"/>
              <p:nvPr/>
            </p:nvSpPr>
            <p:spPr>
              <a:xfrm>
                <a:off x="4747260" y="1518285"/>
                <a:ext cx="1134618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b="1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三重设计风格</a:t>
                </a:r>
              </a:p>
            </p:txBody>
          </p:sp>
          <p:grpSp>
            <p:nvGrpSpPr>
              <p:cNvPr id="32" name="Group 32"/>
              <p:cNvGrpSpPr/>
              <p:nvPr/>
            </p:nvGrpSpPr>
            <p:grpSpPr>
              <a:xfrm>
                <a:off x="4464368" y="2019300"/>
                <a:ext cx="2917507" cy="616744"/>
                <a:chOff x="4464368" y="2019300"/>
                <a:chExt cx="2917507" cy="616744"/>
              </a:xfrm>
            </p:grpSpPr>
            <p:sp>
              <p:nvSpPr>
                <p:cNvPr id="25" name="Freeform 25"/>
                <p:cNvSpPr/>
                <p:nvPr/>
              </p:nvSpPr>
              <p:spPr>
                <a:xfrm>
                  <a:off x="4476750" y="2019300"/>
                  <a:ext cx="904875" cy="26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4875" h="266700">
                      <a:moveTo>
                        <a:pt x="57150" y="0"/>
                      </a:moveTo>
                      <a:lnTo>
                        <a:pt x="847725" y="0"/>
                      </a:lnTo>
                      <a:cubicBezTo>
                        <a:pt x="879288" y="0"/>
                        <a:pt x="904875" y="25587"/>
                        <a:pt x="904875" y="57150"/>
                      </a:cubicBezTo>
                      <a:lnTo>
                        <a:pt x="904875" y="209550"/>
                      </a:lnTo>
                      <a:cubicBezTo>
                        <a:pt x="904875" y="241113"/>
                        <a:pt x="879288" y="266700"/>
                        <a:pt x="847725" y="266700"/>
                      </a:cubicBezTo>
                      <a:lnTo>
                        <a:pt x="57150" y="266700"/>
                      </a:lnTo>
                      <a:cubicBezTo>
                        <a:pt x="25587" y="266700"/>
                        <a:pt x="0" y="241113"/>
                        <a:pt x="0" y="209550"/>
                      </a:cubicBezTo>
                      <a:lnTo>
                        <a:pt x="0" y="57150"/>
                      </a:lnTo>
                      <a:cubicBezTo>
                        <a:pt x="0" y="25587"/>
                        <a:pt x="25587" y="0"/>
                        <a:pt x="57150" y="0"/>
                      </a:cubicBezTo>
                      <a:close/>
                    </a:path>
                  </a:pathLst>
                </a:custGeom>
                <a:solidFill>
                  <a:srgbClr val="E0F2FE"/>
                </a:solidFill>
                <a:ln>
                  <a:noFill/>
                </a:ln>
              </p:spPr>
            </p:sp>
            <p:sp>
              <p:nvSpPr>
                <p:cNvPr id="26" name="TextBox 26"/>
                <p:cNvSpPr txBox="1"/>
                <p:nvPr/>
              </p:nvSpPr>
              <p:spPr>
                <a:xfrm>
                  <a:off x="4650105" y="2103120"/>
                  <a:ext cx="548640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900" dirty="0">
                      <a:solidFill>
                        <a:srgbClr val="06B6D4"/>
                      </a:solidFill>
                      <a:latin typeface="Arial"/>
                      <a:ea typeface="Microsoft YaHei"/>
                      <a:cs typeface="Arial"/>
                    </a:rPr>
                    <a:t>通用灵活</a:t>
                  </a:r>
                </a:p>
              </p:txBody>
            </p:sp>
            <p:sp>
              <p:nvSpPr>
                <p:cNvPr id="27" name="Freeform 27"/>
                <p:cNvSpPr/>
                <p:nvPr/>
              </p:nvSpPr>
              <p:spPr>
                <a:xfrm>
                  <a:off x="5476875" y="2019300"/>
                  <a:ext cx="904875" cy="26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4875" h="266700">
                      <a:moveTo>
                        <a:pt x="57150" y="0"/>
                      </a:moveTo>
                      <a:lnTo>
                        <a:pt x="847725" y="0"/>
                      </a:lnTo>
                      <a:cubicBezTo>
                        <a:pt x="879288" y="0"/>
                        <a:pt x="904875" y="25587"/>
                        <a:pt x="904875" y="57150"/>
                      </a:cubicBezTo>
                      <a:lnTo>
                        <a:pt x="904875" y="209550"/>
                      </a:lnTo>
                      <a:cubicBezTo>
                        <a:pt x="904875" y="241113"/>
                        <a:pt x="879288" y="266700"/>
                        <a:pt x="847725" y="266700"/>
                      </a:cubicBezTo>
                      <a:lnTo>
                        <a:pt x="57150" y="266700"/>
                      </a:lnTo>
                      <a:cubicBezTo>
                        <a:pt x="25587" y="266700"/>
                        <a:pt x="0" y="241113"/>
                        <a:pt x="0" y="209550"/>
                      </a:cubicBezTo>
                      <a:lnTo>
                        <a:pt x="0" y="57150"/>
                      </a:lnTo>
                      <a:cubicBezTo>
                        <a:pt x="0" y="25587"/>
                        <a:pt x="25587" y="0"/>
                        <a:pt x="57150" y="0"/>
                      </a:cubicBezTo>
                      <a:close/>
                    </a:path>
                  </a:pathLst>
                </a:custGeom>
                <a:solidFill>
                  <a:srgbClr val="E0F2FE"/>
                </a:solidFill>
                <a:ln>
                  <a:noFill/>
                </a:ln>
              </p:spPr>
            </p:sp>
            <p:sp>
              <p:nvSpPr>
                <p:cNvPr id="28" name="TextBox 28"/>
                <p:cNvSpPr txBox="1"/>
                <p:nvPr/>
              </p:nvSpPr>
              <p:spPr>
                <a:xfrm>
                  <a:off x="5650230" y="2103120"/>
                  <a:ext cx="548640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900" dirty="0">
                      <a:solidFill>
                        <a:srgbClr val="06B6D4"/>
                      </a:solidFill>
                      <a:latin typeface="Arial"/>
                      <a:ea typeface="Microsoft YaHei"/>
                      <a:cs typeface="Arial"/>
                    </a:rPr>
                    <a:t>一般咨询</a:t>
                  </a:r>
                </a:p>
              </p:txBody>
            </p:sp>
            <p:sp>
              <p:nvSpPr>
                <p:cNvPr id="29" name="Freeform 29"/>
                <p:cNvSpPr/>
                <p:nvPr/>
              </p:nvSpPr>
              <p:spPr>
                <a:xfrm>
                  <a:off x="6477000" y="2019300"/>
                  <a:ext cx="904875" cy="26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4875" h="266700">
                      <a:moveTo>
                        <a:pt x="57150" y="0"/>
                      </a:moveTo>
                      <a:lnTo>
                        <a:pt x="847725" y="0"/>
                      </a:lnTo>
                      <a:cubicBezTo>
                        <a:pt x="879288" y="0"/>
                        <a:pt x="904875" y="25587"/>
                        <a:pt x="904875" y="57150"/>
                      </a:cubicBezTo>
                      <a:lnTo>
                        <a:pt x="904875" y="209550"/>
                      </a:lnTo>
                      <a:cubicBezTo>
                        <a:pt x="904875" y="241113"/>
                        <a:pt x="879288" y="266700"/>
                        <a:pt x="847725" y="266700"/>
                      </a:cubicBezTo>
                      <a:lnTo>
                        <a:pt x="57150" y="266700"/>
                      </a:lnTo>
                      <a:cubicBezTo>
                        <a:pt x="25587" y="266700"/>
                        <a:pt x="0" y="241113"/>
                        <a:pt x="0" y="209550"/>
                      </a:cubicBezTo>
                      <a:lnTo>
                        <a:pt x="0" y="57150"/>
                      </a:lnTo>
                      <a:cubicBezTo>
                        <a:pt x="0" y="25587"/>
                        <a:pt x="25587" y="0"/>
                        <a:pt x="57150" y="0"/>
                      </a:cubicBezTo>
                      <a:close/>
                    </a:path>
                  </a:pathLst>
                </a:custGeom>
                <a:solidFill>
                  <a:srgbClr val="6366F1"/>
                </a:solidFill>
                <a:ln>
                  <a:noFill/>
                </a:ln>
              </p:spPr>
            </p:sp>
            <p:sp>
              <p:nvSpPr>
                <p:cNvPr id="30" name="TextBox 30"/>
                <p:cNvSpPr txBox="1"/>
                <p:nvPr/>
              </p:nvSpPr>
              <p:spPr>
                <a:xfrm>
                  <a:off x="6706219" y="2103120"/>
                  <a:ext cx="436912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900" dirty="0">
                      <a:solidFill>
                        <a:srgbClr val="FFFFFF"/>
                      </a:solidFill>
                      <a:latin typeface="Arial"/>
                      <a:ea typeface="Microsoft YaHei"/>
                      <a:cs typeface="Arial"/>
                    </a:rPr>
                    <a:t>MBB 级</a:t>
                  </a:r>
                </a:p>
              </p:txBody>
            </p:sp>
            <p:sp>
              <p:nvSpPr>
                <p:cNvPr id="31" name="TextBox 31"/>
                <p:cNvSpPr txBox="1"/>
                <p:nvPr/>
              </p:nvSpPr>
              <p:spPr>
                <a:xfrm>
                  <a:off x="4464368" y="2437924"/>
                  <a:ext cx="2032587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75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适配不同场景：商务/咨询/战略</a:t>
                  </a:r>
                </a:p>
              </p:txBody>
            </p:sp>
          </p:grpSp>
        </p:grpSp>
        <p:grpSp>
          <p:nvGrpSpPr>
            <p:cNvPr id="44" name="Group 44"/>
            <p:cNvGrpSpPr/>
            <p:nvPr/>
          </p:nvGrpSpPr>
          <p:grpSpPr>
            <a:xfrm>
              <a:off x="8001000" y="1333500"/>
              <a:ext cx="3429000" cy="1666875"/>
              <a:chOff x="8001000" y="1333500"/>
              <a:chExt cx="3429000" cy="1666875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8001000" y="1333500"/>
                <a:ext cx="3429000" cy="1666875"/>
              </a:xfrm>
              <a:custGeom>
                <a:avLst/>
                <a:gdLst/>
                <a:ahLst/>
                <a:cxnLst/>
                <a:rect l="l" t="t" r="r" b="b"/>
                <a:pathLst>
                  <a:path w="3429000" h="1666875">
                    <a:moveTo>
                      <a:pt x="152400" y="0"/>
                    </a:moveTo>
                    <a:lnTo>
                      <a:pt x="3276600" y="0"/>
                    </a:lnTo>
                    <a:cubicBezTo>
                      <a:pt x="3360768" y="0"/>
                      <a:pt x="3429000" y="68232"/>
                      <a:pt x="3429000" y="152400"/>
                    </a:cubicBezTo>
                    <a:lnTo>
                      <a:pt x="3429000" y="1514475"/>
                    </a:lnTo>
                    <a:cubicBezTo>
                      <a:pt x="3429000" y="1598643"/>
                      <a:pt x="3360768" y="1666875"/>
                      <a:pt x="3276600" y="1666875"/>
                    </a:cubicBezTo>
                    <a:lnTo>
                      <a:pt x="152400" y="1666875"/>
                    </a:lnTo>
                    <a:cubicBezTo>
                      <a:pt x="68232" y="1666875"/>
                      <a:pt x="0" y="1598643"/>
                      <a:pt x="0" y="1514475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35" name="Freeform 35"/>
              <p:cNvSpPr/>
              <p:nvPr/>
            </p:nvSpPr>
            <p:spPr>
              <a:xfrm>
                <a:off x="8001000" y="1333500"/>
                <a:ext cx="3429000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3429000" h="495300">
                    <a:moveTo>
                      <a:pt x="152400" y="0"/>
                    </a:moveTo>
                    <a:lnTo>
                      <a:pt x="3276600" y="0"/>
                    </a:lnTo>
                    <a:cubicBezTo>
                      <a:pt x="3360768" y="0"/>
                      <a:pt x="3429000" y="68232"/>
                      <a:pt x="3429000" y="152400"/>
                    </a:cubicBezTo>
                    <a:lnTo>
                      <a:pt x="3429000" y="342900"/>
                    </a:lnTo>
                    <a:cubicBezTo>
                      <a:pt x="3429000" y="427068"/>
                      <a:pt x="3360768" y="495300"/>
                      <a:pt x="3276600" y="495300"/>
                    </a:cubicBezTo>
                    <a:lnTo>
                      <a:pt x="152400" y="495300"/>
                    </a:lnTo>
                    <a:cubicBezTo>
                      <a:pt x="68232" y="495300"/>
                      <a:pt x="0" y="427068"/>
                      <a:pt x="0" y="342900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36" name="Rectangle 36"/>
              <p:cNvSpPr/>
              <p:nvPr/>
            </p:nvSpPr>
            <p:spPr>
              <a:xfrm>
                <a:off x="8001000" y="1485900"/>
                <a:ext cx="3429000" cy="342900"/>
              </a:xfrm>
              <a:prstGeom prst="rect">
                <a:avLst/>
              </a:pr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37" name="Freeform 37"/>
              <p:cNvSpPr/>
              <p:nvPr/>
            </p:nvSpPr>
            <p:spPr>
              <a:xfrm>
                <a:off x="8186738" y="1471612"/>
                <a:ext cx="200025" cy="200025"/>
              </a:xfrm>
              <a:custGeom>
                <a:avLst/>
                <a:gdLst/>
                <a:ahLst/>
                <a:cxnLst/>
                <a:rect l="l" t="t" r="r" b="b"/>
                <a:pathLst>
                  <a:path w="200025" h="200025">
                    <a:moveTo>
                      <a:pt x="85725" y="0"/>
                    </a:moveTo>
                    <a:lnTo>
                      <a:pt x="0" y="0"/>
                    </a:lnTo>
                    <a:lnTo>
                      <a:pt x="0" y="85725"/>
                    </a:lnTo>
                    <a:lnTo>
                      <a:pt x="85725" y="85725"/>
                    </a:lnTo>
                    <a:lnTo>
                      <a:pt x="85725" y="0"/>
                    </a:lnTo>
                    <a:close/>
                    <a:moveTo>
                      <a:pt x="85725" y="114300"/>
                    </a:moveTo>
                    <a:lnTo>
                      <a:pt x="0" y="114300"/>
                    </a:lnTo>
                    <a:lnTo>
                      <a:pt x="0" y="200025"/>
                    </a:lnTo>
                    <a:lnTo>
                      <a:pt x="85725" y="200025"/>
                    </a:lnTo>
                    <a:lnTo>
                      <a:pt x="85725" y="114300"/>
                    </a:lnTo>
                    <a:close/>
                    <a:moveTo>
                      <a:pt x="114300" y="0"/>
                    </a:moveTo>
                    <a:lnTo>
                      <a:pt x="200025" y="0"/>
                    </a:lnTo>
                    <a:lnTo>
                      <a:pt x="200025" y="85725"/>
                    </a:lnTo>
                    <a:lnTo>
                      <a:pt x="114300" y="85725"/>
                    </a:lnTo>
                    <a:lnTo>
                      <a:pt x="114300" y="0"/>
                    </a:lnTo>
                    <a:close/>
                    <a:moveTo>
                      <a:pt x="200025" y="114300"/>
                    </a:moveTo>
                    <a:lnTo>
                      <a:pt x="114300" y="114300"/>
                    </a:lnTo>
                    <a:lnTo>
                      <a:pt x="114300" y="200025"/>
                    </a:lnTo>
                    <a:lnTo>
                      <a:pt x="200025" y="200025"/>
                    </a:lnTo>
                    <a:lnTo>
                      <a:pt x="200025" y="1143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38" name="TextBox 38"/>
              <p:cNvSpPr txBox="1"/>
              <p:nvPr/>
            </p:nvSpPr>
            <p:spPr>
              <a:xfrm>
                <a:off x="8462010" y="1518285"/>
                <a:ext cx="950595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b="1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多格式支持</a:t>
                </a:r>
              </a:p>
            </p:txBody>
          </p:sp>
          <p:grpSp>
            <p:nvGrpSpPr>
              <p:cNvPr id="43" name="Group 43"/>
              <p:cNvGrpSpPr/>
              <p:nvPr/>
            </p:nvGrpSpPr>
            <p:grpSpPr>
              <a:xfrm>
                <a:off x="8157210" y="1870710"/>
                <a:ext cx="1833372" cy="786765"/>
                <a:chOff x="8157210" y="1870710"/>
                <a:chExt cx="1833372" cy="786765"/>
              </a:xfrm>
            </p:grpSpPr>
            <p:sp>
              <p:nvSpPr>
                <p:cNvPr id="39" name="TextBox 39"/>
                <p:cNvSpPr txBox="1"/>
                <p:nvPr/>
              </p:nvSpPr>
              <p:spPr>
                <a:xfrm>
                  <a:off x="8157210" y="1870710"/>
                  <a:ext cx="648252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2700" b="1" dirty="0">
                      <a:solidFill>
                        <a:srgbClr val="10B981"/>
                      </a:solidFill>
                      <a:latin typeface="Arial"/>
                      <a:ea typeface="Microsoft YaHei"/>
                      <a:cs typeface="Arial"/>
                    </a:rPr>
                    <a:t>10+</a:t>
                  </a:r>
                </a:p>
              </p:txBody>
            </p:sp>
            <p:sp>
              <p:nvSpPr>
                <p:cNvPr id="40" name="TextBox 40"/>
                <p:cNvSpPr txBox="1"/>
                <p:nvPr/>
              </p:nvSpPr>
              <p:spPr>
                <a:xfrm>
                  <a:off x="8892540" y="1934528"/>
                  <a:ext cx="793432" cy="2133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1050" dirty="0">
                      <a:solidFill>
                        <a:srgbClr val="1F2937"/>
                      </a:solidFill>
                      <a:latin typeface="Arial"/>
                      <a:ea typeface="Microsoft YaHei"/>
                      <a:cs typeface="Arial"/>
                    </a:rPr>
                    <a:t>种画布格式</a:t>
                  </a:r>
                </a:p>
              </p:txBody>
            </p:sp>
            <p:sp>
              <p:nvSpPr>
                <p:cNvPr id="41" name="TextBox 41"/>
                <p:cNvSpPr txBox="1"/>
                <p:nvPr/>
              </p:nvSpPr>
              <p:spPr>
                <a:xfrm>
                  <a:off x="8180070" y="2284095"/>
                  <a:ext cx="1705356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00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PPT 16:9 · PPT 4:3 · 小红书</a:t>
                  </a:r>
                </a:p>
              </p:txBody>
            </p:sp>
            <p:sp>
              <p:nvSpPr>
                <p:cNvPr id="42" name="TextBox 42"/>
                <p:cNvSpPr txBox="1"/>
                <p:nvPr/>
              </p:nvSpPr>
              <p:spPr>
                <a:xfrm>
                  <a:off x="8180070" y="2474595"/>
                  <a:ext cx="1810512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00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朋友圈 · Story · Banner · A4</a:t>
                  </a:r>
                </a:p>
              </p:txBody>
            </p:sp>
          </p:grpSp>
        </p:grpSp>
        <p:grpSp>
          <p:nvGrpSpPr>
            <p:cNvPr id="58" name="Group 58"/>
            <p:cNvGrpSpPr/>
            <p:nvPr/>
          </p:nvGrpSpPr>
          <p:grpSpPr>
            <a:xfrm>
              <a:off x="571500" y="3238500"/>
              <a:ext cx="3429000" cy="1666875"/>
              <a:chOff x="571500" y="3238500"/>
              <a:chExt cx="3429000" cy="1666875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571500" y="3238500"/>
                <a:ext cx="3429000" cy="1666875"/>
              </a:xfrm>
              <a:custGeom>
                <a:avLst/>
                <a:gdLst/>
                <a:ahLst/>
                <a:cxnLst/>
                <a:rect l="l" t="t" r="r" b="b"/>
                <a:pathLst>
                  <a:path w="3429000" h="1666875">
                    <a:moveTo>
                      <a:pt x="152400" y="0"/>
                    </a:moveTo>
                    <a:lnTo>
                      <a:pt x="3276600" y="0"/>
                    </a:lnTo>
                    <a:cubicBezTo>
                      <a:pt x="3360768" y="0"/>
                      <a:pt x="3429000" y="68232"/>
                      <a:pt x="3429000" y="152400"/>
                    </a:cubicBezTo>
                    <a:lnTo>
                      <a:pt x="3429000" y="1514475"/>
                    </a:lnTo>
                    <a:cubicBezTo>
                      <a:pt x="3429000" y="1598643"/>
                      <a:pt x="3360768" y="1666875"/>
                      <a:pt x="3276600" y="1666875"/>
                    </a:cubicBezTo>
                    <a:lnTo>
                      <a:pt x="152400" y="1666875"/>
                    </a:lnTo>
                    <a:cubicBezTo>
                      <a:pt x="68232" y="1666875"/>
                      <a:pt x="0" y="1598643"/>
                      <a:pt x="0" y="1514475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46" name="Freeform 46"/>
              <p:cNvSpPr/>
              <p:nvPr/>
            </p:nvSpPr>
            <p:spPr>
              <a:xfrm>
                <a:off x="571500" y="3238500"/>
                <a:ext cx="3429000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3429000" h="495300">
                    <a:moveTo>
                      <a:pt x="152400" y="0"/>
                    </a:moveTo>
                    <a:lnTo>
                      <a:pt x="3276600" y="0"/>
                    </a:lnTo>
                    <a:cubicBezTo>
                      <a:pt x="3360768" y="0"/>
                      <a:pt x="3429000" y="68232"/>
                      <a:pt x="3429000" y="152400"/>
                    </a:cubicBezTo>
                    <a:lnTo>
                      <a:pt x="3429000" y="342900"/>
                    </a:lnTo>
                    <a:cubicBezTo>
                      <a:pt x="3429000" y="427068"/>
                      <a:pt x="3360768" y="495300"/>
                      <a:pt x="3276600" y="495300"/>
                    </a:cubicBezTo>
                    <a:lnTo>
                      <a:pt x="152400" y="495300"/>
                    </a:lnTo>
                    <a:cubicBezTo>
                      <a:pt x="68232" y="495300"/>
                      <a:pt x="0" y="427068"/>
                      <a:pt x="0" y="342900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59E0B"/>
              </a:solidFill>
              <a:ln>
                <a:noFill/>
              </a:ln>
            </p:spPr>
          </p:sp>
          <p:sp>
            <p:nvSpPr>
              <p:cNvPr id="47" name="Rectangle 47"/>
              <p:cNvSpPr/>
              <p:nvPr/>
            </p:nvSpPr>
            <p:spPr>
              <a:xfrm>
                <a:off x="571500" y="3390900"/>
                <a:ext cx="3429000" cy="342900"/>
              </a:xfrm>
              <a:prstGeom prst="rect">
                <a:avLst/>
              </a:prstGeom>
              <a:solidFill>
                <a:srgbClr val="F59E0B"/>
              </a:solidFill>
              <a:ln>
                <a:noFill/>
              </a:ln>
            </p:spPr>
          </p:sp>
          <p:grpSp>
            <p:nvGrpSpPr>
              <p:cNvPr id="51" name="Group 51"/>
              <p:cNvGrpSpPr/>
              <p:nvPr/>
            </p:nvGrpSpPr>
            <p:grpSpPr>
              <a:xfrm>
                <a:off x="742950" y="3376612"/>
                <a:ext cx="228600" cy="200025"/>
                <a:chOff x="742950" y="3376612"/>
                <a:chExt cx="228600" cy="200025"/>
              </a:xfrm>
            </p:grpSpPr>
            <p:sp>
              <p:nvSpPr>
                <p:cNvPr id="48" name="Freeform 48"/>
                <p:cNvSpPr/>
                <p:nvPr/>
              </p:nvSpPr>
              <p:spPr>
                <a:xfrm>
                  <a:off x="914400" y="3376612"/>
                  <a:ext cx="57150" cy="20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50" h="200025">
                      <a:moveTo>
                        <a:pt x="57150" y="0"/>
                      </a:moveTo>
                      <a:lnTo>
                        <a:pt x="0" y="0"/>
                      </a:lnTo>
                      <a:lnTo>
                        <a:pt x="0" y="200025"/>
                      </a:lnTo>
                      <a:lnTo>
                        <a:pt x="57150" y="200025"/>
                      </a:lnTo>
                      <a:lnTo>
                        <a:pt x="5715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49" name="Freeform 49"/>
                <p:cNvSpPr/>
                <p:nvPr/>
              </p:nvSpPr>
              <p:spPr>
                <a:xfrm>
                  <a:off x="828675" y="3433762"/>
                  <a:ext cx="57150" cy="14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50" h="142875">
                      <a:moveTo>
                        <a:pt x="0" y="0"/>
                      </a:moveTo>
                      <a:lnTo>
                        <a:pt x="57150" y="0"/>
                      </a:lnTo>
                      <a:lnTo>
                        <a:pt x="57150" y="142875"/>
                      </a:lnTo>
                      <a:lnTo>
                        <a:pt x="0" y="1428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50" name="Freeform 50"/>
                <p:cNvSpPr/>
                <p:nvPr/>
              </p:nvSpPr>
              <p:spPr>
                <a:xfrm>
                  <a:off x="742950" y="3490912"/>
                  <a:ext cx="57150" cy="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50" h="85725">
                      <a:moveTo>
                        <a:pt x="0" y="0"/>
                      </a:moveTo>
                      <a:lnTo>
                        <a:pt x="57150" y="0"/>
                      </a:lnTo>
                      <a:lnTo>
                        <a:pt x="57150" y="85725"/>
                      </a:lnTo>
                      <a:lnTo>
                        <a:pt x="0" y="857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</p:grpSp>
          <p:sp>
            <p:nvSpPr>
              <p:cNvPr id="52" name="TextBox 52"/>
              <p:cNvSpPr txBox="1"/>
              <p:nvPr/>
            </p:nvSpPr>
            <p:spPr>
              <a:xfrm>
                <a:off x="1032510" y="3423285"/>
                <a:ext cx="950595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b="1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数据可视化</a:t>
                </a:r>
              </a:p>
            </p:txBody>
          </p:sp>
          <p:grpSp>
            <p:nvGrpSpPr>
              <p:cNvPr id="57" name="Group 57"/>
              <p:cNvGrpSpPr/>
              <p:nvPr/>
            </p:nvGrpSpPr>
            <p:grpSpPr>
              <a:xfrm>
                <a:off x="727710" y="3775710"/>
                <a:ext cx="1623060" cy="786765"/>
                <a:chOff x="727710" y="3775710"/>
                <a:chExt cx="1623060" cy="786765"/>
              </a:xfrm>
            </p:grpSpPr>
            <p:sp>
              <p:nvSpPr>
                <p:cNvPr id="53" name="TextBox 53"/>
                <p:cNvSpPr txBox="1"/>
                <p:nvPr/>
              </p:nvSpPr>
              <p:spPr>
                <a:xfrm>
                  <a:off x="727710" y="3775710"/>
                  <a:ext cx="420524" cy="54864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2700" b="1" dirty="0">
                      <a:solidFill>
                        <a:srgbClr val="F59E0B"/>
                      </a:solidFill>
                      <a:latin typeface="Arial"/>
                      <a:ea typeface="Microsoft YaHei"/>
                      <a:cs typeface="Arial"/>
                    </a:rPr>
                    <a:t>13</a:t>
                  </a:r>
                </a:p>
              </p:txBody>
            </p:sp>
            <p:sp>
              <p:nvSpPr>
                <p:cNvPr id="54" name="TextBox 54"/>
                <p:cNvSpPr txBox="1"/>
                <p:nvPr/>
              </p:nvSpPr>
              <p:spPr>
                <a:xfrm>
                  <a:off x="1148715" y="3839528"/>
                  <a:ext cx="793432" cy="2133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1050" dirty="0">
                      <a:solidFill>
                        <a:srgbClr val="1F2937"/>
                      </a:solidFill>
                      <a:latin typeface="Arial"/>
                      <a:ea typeface="Microsoft YaHei"/>
                      <a:cs typeface="Arial"/>
                    </a:rPr>
                    <a:t>种图表模板</a:t>
                  </a:r>
                </a:p>
              </p:txBody>
            </p:sp>
            <p:sp>
              <p:nvSpPr>
                <p:cNvPr id="55" name="TextBox 55"/>
                <p:cNvSpPr txBox="1"/>
                <p:nvPr/>
              </p:nvSpPr>
              <p:spPr>
                <a:xfrm>
                  <a:off x="750570" y="4189095"/>
                  <a:ext cx="1600200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00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KPI 卡片 · 柱状图 · 折线图</a:t>
                  </a:r>
                </a:p>
              </p:txBody>
            </p:sp>
            <p:sp>
              <p:nvSpPr>
                <p:cNvPr id="56" name="TextBox 56"/>
                <p:cNvSpPr txBox="1"/>
                <p:nvPr/>
              </p:nvSpPr>
              <p:spPr>
                <a:xfrm>
                  <a:off x="750570" y="4379595"/>
                  <a:ext cx="1376744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00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饼图 · 矩阵图 · 时间轴</a:t>
                  </a:r>
                </a:p>
              </p:txBody>
            </p:sp>
          </p:grpSp>
        </p:grpSp>
        <p:grpSp>
          <p:nvGrpSpPr>
            <p:cNvPr id="76" name="Group 76"/>
            <p:cNvGrpSpPr/>
            <p:nvPr/>
          </p:nvGrpSpPr>
          <p:grpSpPr>
            <a:xfrm>
              <a:off x="4286250" y="3238500"/>
              <a:ext cx="3429000" cy="1666875"/>
              <a:chOff x="4286250" y="3238500"/>
              <a:chExt cx="3429000" cy="1666875"/>
            </a:xfrm>
          </p:grpSpPr>
          <p:sp>
            <p:nvSpPr>
              <p:cNvPr id="59" name="Freeform 59"/>
              <p:cNvSpPr/>
              <p:nvPr/>
            </p:nvSpPr>
            <p:spPr>
              <a:xfrm>
                <a:off x="4286250" y="3238500"/>
                <a:ext cx="3429000" cy="1666875"/>
              </a:xfrm>
              <a:custGeom>
                <a:avLst/>
                <a:gdLst/>
                <a:ahLst/>
                <a:cxnLst/>
                <a:rect l="l" t="t" r="r" b="b"/>
                <a:pathLst>
                  <a:path w="3429000" h="1666875">
                    <a:moveTo>
                      <a:pt x="152400" y="0"/>
                    </a:moveTo>
                    <a:lnTo>
                      <a:pt x="3276600" y="0"/>
                    </a:lnTo>
                    <a:cubicBezTo>
                      <a:pt x="3360768" y="0"/>
                      <a:pt x="3429000" y="68232"/>
                      <a:pt x="3429000" y="152400"/>
                    </a:cubicBezTo>
                    <a:lnTo>
                      <a:pt x="3429000" y="1514475"/>
                    </a:lnTo>
                    <a:cubicBezTo>
                      <a:pt x="3429000" y="1598643"/>
                      <a:pt x="3360768" y="1666875"/>
                      <a:pt x="3276600" y="1666875"/>
                    </a:cubicBezTo>
                    <a:lnTo>
                      <a:pt x="152400" y="1666875"/>
                    </a:lnTo>
                    <a:cubicBezTo>
                      <a:pt x="68232" y="1666875"/>
                      <a:pt x="0" y="1598643"/>
                      <a:pt x="0" y="1514475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60" name="Freeform 60"/>
              <p:cNvSpPr/>
              <p:nvPr/>
            </p:nvSpPr>
            <p:spPr>
              <a:xfrm>
                <a:off x="4286250" y="3238500"/>
                <a:ext cx="3429000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3429000" h="495300">
                    <a:moveTo>
                      <a:pt x="152400" y="0"/>
                    </a:moveTo>
                    <a:lnTo>
                      <a:pt x="3276600" y="0"/>
                    </a:lnTo>
                    <a:cubicBezTo>
                      <a:pt x="3360768" y="0"/>
                      <a:pt x="3429000" y="68232"/>
                      <a:pt x="3429000" y="152400"/>
                    </a:cubicBezTo>
                    <a:lnTo>
                      <a:pt x="3429000" y="342900"/>
                    </a:lnTo>
                    <a:cubicBezTo>
                      <a:pt x="3429000" y="427068"/>
                      <a:pt x="3360768" y="495300"/>
                      <a:pt x="3276600" y="495300"/>
                    </a:cubicBezTo>
                    <a:lnTo>
                      <a:pt x="152400" y="495300"/>
                    </a:lnTo>
                    <a:cubicBezTo>
                      <a:pt x="68232" y="495300"/>
                      <a:pt x="0" y="427068"/>
                      <a:pt x="0" y="342900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EF4444"/>
              </a:solidFill>
              <a:ln>
                <a:noFill/>
              </a:ln>
            </p:spPr>
          </p:sp>
          <p:sp>
            <p:nvSpPr>
              <p:cNvPr id="61" name="Rectangle 61"/>
              <p:cNvSpPr/>
              <p:nvPr/>
            </p:nvSpPr>
            <p:spPr>
              <a:xfrm>
                <a:off x="4286250" y="3390900"/>
                <a:ext cx="3429000" cy="342900"/>
              </a:xfrm>
              <a:prstGeom prst="rect">
                <a:avLst/>
              </a:prstGeom>
              <a:solidFill>
                <a:srgbClr val="EF4444"/>
              </a:solidFill>
              <a:ln>
                <a:noFill/>
              </a:ln>
            </p:spPr>
          </p:sp>
          <p:grpSp>
            <p:nvGrpSpPr>
              <p:cNvPr id="64" name="Group 64"/>
              <p:cNvGrpSpPr/>
              <p:nvPr/>
            </p:nvGrpSpPr>
            <p:grpSpPr>
              <a:xfrm>
                <a:off x="4457700" y="3362325"/>
                <a:ext cx="228600" cy="228600"/>
                <a:chOff x="4457700" y="3362325"/>
                <a:chExt cx="228600" cy="228600"/>
              </a:xfrm>
            </p:grpSpPr>
            <p:sp>
              <p:nvSpPr>
                <p:cNvPr id="62" name="Freeform 62"/>
                <p:cNvSpPr/>
                <p:nvPr/>
              </p:nvSpPr>
              <p:spPr>
                <a:xfrm>
                  <a:off x="4514850" y="3419475"/>
                  <a:ext cx="114300" cy="11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300" h="114300">
                      <a:moveTo>
                        <a:pt x="57150" y="0"/>
                      </a:moveTo>
                      <a:cubicBezTo>
                        <a:pt x="25587" y="0"/>
                        <a:pt x="0" y="25587"/>
                        <a:pt x="0" y="57150"/>
                      </a:cubicBezTo>
                      <a:cubicBezTo>
                        <a:pt x="0" y="88713"/>
                        <a:pt x="25587" y="114300"/>
                        <a:pt x="57150" y="114300"/>
                      </a:cubicBezTo>
                      <a:cubicBezTo>
                        <a:pt x="88713" y="114300"/>
                        <a:pt x="114300" y="88713"/>
                        <a:pt x="114300" y="57150"/>
                      </a:cubicBezTo>
                      <a:cubicBezTo>
                        <a:pt x="114300" y="25587"/>
                        <a:pt x="88713" y="0"/>
                        <a:pt x="57150" y="0"/>
                      </a:cubicBezTo>
                      <a:close/>
                      <a:moveTo>
                        <a:pt x="28575" y="57150"/>
                      </a:moveTo>
                      <a:cubicBezTo>
                        <a:pt x="28575" y="41368"/>
                        <a:pt x="41368" y="28575"/>
                        <a:pt x="57150" y="28575"/>
                      </a:cubicBezTo>
                      <a:cubicBezTo>
                        <a:pt x="72932" y="28575"/>
                        <a:pt x="85725" y="41368"/>
                        <a:pt x="85725" y="57150"/>
                      </a:cubicBezTo>
                      <a:cubicBezTo>
                        <a:pt x="85725" y="72932"/>
                        <a:pt x="72932" y="85725"/>
                        <a:pt x="57150" y="85725"/>
                      </a:cubicBezTo>
                      <a:cubicBezTo>
                        <a:pt x="41368" y="85725"/>
                        <a:pt x="28575" y="72932"/>
                        <a:pt x="28575" y="571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63" name="Freeform 63"/>
                <p:cNvSpPr/>
                <p:nvPr/>
              </p:nvSpPr>
              <p:spPr>
                <a:xfrm>
                  <a:off x="4457700" y="3362325"/>
                  <a:ext cx="228600" cy="228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600" h="228600">
                      <a:moveTo>
                        <a:pt x="114300" y="0"/>
                      </a:moveTo>
                      <a:cubicBezTo>
                        <a:pt x="51174" y="0"/>
                        <a:pt x="0" y="51174"/>
                        <a:pt x="0" y="114300"/>
                      </a:cubicBezTo>
                      <a:cubicBezTo>
                        <a:pt x="0" y="177426"/>
                        <a:pt x="51174" y="228600"/>
                        <a:pt x="114300" y="228600"/>
                      </a:cubicBezTo>
                      <a:cubicBezTo>
                        <a:pt x="177426" y="228600"/>
                        <a:pt x="228600" y="177426"/>
                        <a:pt x="228600" y="114300"/>
                      </a:cubicBezTo>
                      <a:cubicBezTo>
                        <a:pt x="228600" y="51174"/>
                        <a:pt x="177426" y="0"/>
                        <a:pt x="114300" y="0"/>
                      </a:cubicBezTo>
                      <a:close/>
                      <a:moveTo>
                        <a:pt x="28575" y="114300"/>
                      </a:moveTo>
                      <a:cubicBezTo>
                        <a:pt x="28575" y="66955"/>
                        <a:pt x="66955" y="28575"/>
                        <a:pt x="114300" y="28575"/>
                      </a:cubicBezTo>
                      <a:cubicBezTo>
                        <a:pt x="161644" y="28575"/>
                        <a:pt x="200025" y="66955"/>
                        <a:pt x="200025" y="114300"/>
                      </a:cubicBezTo>
                      <a:cubicBezTo>
                        <a:pt x="200025" y="161644"/>
                        <a:pt x="161644" y="200025"/>
                        <a:pt x="114300" y="200025"/>
                      </a:cubicBezTo>
                      <a:cubicBezTo>
                        <a:pt x="66955" y="200025"/>
                        <a:pt x="28575" y="161644"/>
                        <a:pt x="28575" y="1143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</p:grpSp>
          <p:sp>
            <p:nvSpPr>
              <p:cNvPr id="65" name="TextBox 65"/>
              <p:cNvSpPr txBox="1"/>
              <p:nvPr/>
            </p:nvSpPr>
            <p:spPr>
              <a:xfrm>
                <a:off x="4747260" y="3423285"/>
                <a:ext cx="1226630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b="1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CRAP 设计原则</a:t>
                </a:r>
              </a:p>
            </p:txBody>
          </p:sp>
          <p:grpSp>
            <p:nvGrpSpPr>
              <p:cNvPr id="75" name="Group 75"/>
              <p:cNvGrpSpPr/>
              <p:nvPr/>
            </p:nvGrpSpPr>
            <p:grpSpPr>
              <a:xfrm>
                <a:off x="4464368" y="3905250"/>
                <a:ext cx="3165157" cy="588169"/>
                <a:chOff x="4464368" y="3905250"/>
                <a:chExt cx="3165157" cy="588169"/>
              </a:xfrm>
            </p:grpSpPr>
            <p:sp>
              <p:nvSpPr>
                <p:cNvPr id="66" name="Freeform 66"/>
                <p:cNvSpPr/>
                <p:nvPr/>
              </p:nvSpPr>
              <p:spPr>
                <a:xfrm>
                  <a:off x="4476750" y="3905250"/>
                  <a:ext cx="685800" cy="24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800" h="247650">
                      <a:moveTo>
                        <a:pt x="57150" y="0"/>
                      </a:moveTo>
                      <a:lnTo>
                        <a:pt x="628650" y="0"/>
                      </a:lnTo>
                      <a:cubicBezTo>
                        <a:pt x="660213" y="0"/>
                        <a:pt x="685800" y="25587"/>
                        <a:pt x="685800" y="57150"/>
                      </a:cubicBezTo>
                      <a:lnTo>
                        <a:pt x="685800" y="190500"/>
                      </a:lnTo>
                      <a:cubicBezTo>
                        <a:pt x="685800" y="222063"/>
                        <a:pt x="660213" y="247650"/>
                        <a:pt x="628650" y="247650"/>
                      </a:cubicBezTo>
                      <a:lnTo>
                        <a:pt x="57150" y="247650"/>
                      </a:lnTo>
                      <a:cubicBezTo>
                        <a:pt x="25587" y="247650"/>
                        <a:pt x="0" y="222063"/>
                        <a:pt x="0" y="190500"/>
                      </a:cubicBezTo>
                      <a:lnTo>
                        <a:pt x="0" y="57150"/>
                      </a:lnTo>
                      <a:cubicBezTo>
                        <a:pt x="0" y="25587"/>
                        <a:pt x="25587" y="0"/>
                        <a:pt x="57150" y="0"/>
                      </a:cubicBezTo>
                      <a:close/>
                    </a:path>
                  </a:pathLst>
                </a:custGeom>
                <a:solidFill>
                  <a:srgbClr val="FEE2E2"/>
                </a:solidFill>
                <a:ln>
                  <a:noFill/>
                </a:ln>
              </p:spPr>
            </p:sp>
            <p:sp>
              <p:nvSpPr>
                <p:cNvPr id="67" name="TextBox 67"/>
                <p:cNvSpPr txBox="1"/>
                <p:nvPr/>
              </p:nvSpPr>
              <p:spPr>
                <a:xfrm>
                  <a:off x="4611545" y="3970020"/>
                  <a:ext cx="416209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900" b="1" dirty="0">
                      <a:solidFill>
                        <a:srgbClr val="EF4444"/>
                      </a:solidFill>
                      <a:latin typeface="Arial"/>
                      <a:ea typeface="Microsoft YaHei"/>
                      <a:cs typeface="Arial"/>
                    </a:rPr>
                    <a:t>C 对比</a:t>
                  </a:r>
                </a:p>
              </p:txBody>
            </p:sp>
            <p:sp>
              <p:nvSpPr>
                <p:cNvPr id="68" name="Freeform 68"/>
                <p:cNvSpPr/>
                <p:nvPr/>
              </p:nvSpPr>
              <p:spPr>
                <a:xfrm>
                  <a:off x="5257800" y="3905250"/>
                  <a:ext cx="685800" cy="24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800" h="247650">
                      <a:moveTo>
                        <a:pt x="57150" y="0"/>
                      </a:moveTo>
                      <a:lnTo>
                        <a:pt x="628650" y="0"/>
                      </a:lnTo>
                      <a:cubicBezTo>
                        <a:pt x="660213" y="0"/>
                        <a:pt x="685800" y="25587"/>
                        <a:pt x="685800" y="57150"/>
                      </a:cubicBezTo>
                      <a:lnTo>
                        <a:pt x="685800" y="190500"/>
                      </a:lnTo>
                      <a:cubicBezTo>
                        <a:pt x="685800" y="222063"/>
                        <a:pt x="660213" y="247650"/>
                        <a:pt x="628650" y="247650"/>
                      </a:cubicBezTo>
                      <a:lnTo>
                        <a:pt x="57150" y="247650"/>
                      </a:lnTo>
                      <a:cubicBezTo>
                        <a:pt x="25587" y="247650"/>
                        <a:pt x="0" y="222063"/>
                        <a:pt x="0" y="190500"/>
                      </a:cubicBezTo>
                      <a:lnTo>
                        <a:pt x="0" y="57150"/>
                      </a:lnTo>
                      <a:cubicBezTo>
                        <a:pt x="0" y="25587"/>
                        <a:pt x="25587" y="0"/>
                        <a:pt x="57150" y="0"/>
                      </a:cubicBezTo>
                      <a:close/>
                    </a:path>
                  </a:pathLst>
                </a:custGeom>
                <a:solidFill>
                  <a:srgbClr val="FEE2E2"/>
                </a:solidFill>
                <a:ln>
                  <a:noFill/>
                </a:ln>
              </p:spPr>
            </p:sp>
            <p:sp>
              <p:nvSpPr>
                <p:cNvPr id="69" name="TextBox 69"/>
                <p:cNvSpPr txBox="1"/>
                <p:nvPr/>
              </p:nvSpPr>
              <p:spPr>
                <a:xfrm>
                  <a:off x="5392595" y="3970020"/>
                  <a:ext cx="416209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900" b="1" dirty="0">
                      <a:solidFill>
                        <a:srgbClr val="EF4444"/>
                      </a:solidFill>
                      <a:latin typeface="Arial"/>
                      <a:ea typeface="Microsoft YaHei"/>
                      <a:cs typeface="Arial"/>
                    </a:rPr>
                    <a:t>R 重复</a:t>
                  </a:r>
                </a:p>
              </p:txBody>
            </p:sp>
            <p:sp>
              <p:nvSpPr>
                <p:cNvPr id="70" name="Freeform 70"/>
                <p:cNvSpPr/>
                <p:nvPr/>
              </p:nvSpPr>
              <p:spPr>
                <a:xfrm>
                  <a:off x="6038850" y="3905250"/>
                  <a:ext cx="685800" cy="24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800" h="247650">
                      <a:moveTo>
                        <a:pt x="57150" y="0"/>
                      </a:moveTo>
                      <a:lnTo>
                        <a:pt x="628650" y="0"/>
                      </a:lnTo>
                      <a:cubicBezTo>
                        <a:pt x="660213" y="0"/>
                        <a:pt x="685800" y="25587"/>
                        <a:pt x="685800" y="57150"/>
                      </a:cubicBezTo>
                      <a:lnTo>
                        <a:pt x="685800" y="190500"/>
                      </a:lnTo>
                      <a:cubicBezTo>
                        <a:pt x="685800" y="222063"/>
                        <a:pt x="660213" y="247650"/>
                        <a:pt x="628650" y="247650"/>
                      </a:cubicBezTo>
                      <a:lnTo>
                        <a:pt x="57150" y="247650"/>
                      </a:lnTo>
                      <a:cubicBezTo>
                        <a:pt x="25587" y="247650"/>
                        <a:pt x="0" y="222063"/>
                        <a:pt x="0" y="190500"/>
                      </a:cubicBezTo>
                      <a:lnTo>
                        <a:pt x="0" y="57150"/>
                      </a:lnTo>
                      <a:cubicBezTo>
                        <a:pt x="0" y="25587"/>
                        <a:pt x="25587" y="0"/>
                        <a:pt x="57150" y="0"/>
                      </a:cubicBezTo>
                      <a:close/>
                    </a:path>
                  </a:pathLst>
                </a:custGeom>
                <a:solidFill>
                  <a:srgbClr val="FEE2E2"/>
                </a:solidFill>
                <a:ln>
                  <a:noFill/>
                </a:ln>
              </p:spPr>
            </p:sp>
            <p:sp>
              <p:nvSpPr>
                <p:cNvPr id="71" name="TextBox 71"/>
                <p:cNvSpPr txBox="1"/>
                <p:nvPr/>
              </p:nvSpPr>
              <p:spPr>
                <a:xfrm>
                  <a:off x="6173645" y="3970020"/>
                  <a:ext cx="416209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900" b="1" dirty="0">
                      <a:solidFill>
                        <a:srgbClr val="EF4444"/>
                      </a:solidFill>
                      <a:latin typeface="Arial"/>
                      <a:ea typeface="Microsoft YaHei"/>
                      <a:cs typeface="Arial"/>
                    </a:rPr>
                    <a:t>A 对齐</a:t>
                  </a:r>
                </a:p>
              </p:txBody>
            </p:sp>
            <p:sp>
              <p:nvSpPr>
                <p:cNvPr id="72" name="Freeform 72"/>
                <p:cNvSpPr/>
                <p:nvPr/>
              </p:nvSpPr>
              <p:spPr>
                <a:xfrm>
                  <a:off x="6819900" y="3905250"/>
                  <a:ext cx="809625" cy="24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625" h="247650">
                      <a:moveTo>
                        <a:pt x="57150" y="0"/>
                      </a:moveTo>
                      <a:lnTo>
                        <a:pt x="752475" y="0"/>
                      </a:lnTo>
                      <a:cubicBezTo>
                        <a:pt x="784038" y="0"/>
                        <a:pt x="809625" y="25587"/>
                        <a:pt x="809625" y="57150"/>
                      </a:cubicBezTo>
                      <a:lnTo>
                        <a:pt x="809625" y="190500"/>
                      </a:lnTo>
                      <a:cubicBezTo>
                        <a:pt x="809625" y="222063"/>
                        <a:pt x="784038" y="247650"/>
                        <a:pt x="752475" y="247650"/>
                      </a:cubicBezTo>
                      <a:lnTo>
                        <a:pt x="57150" y="247650"/>
                      </a:lnTo>
                      <a:cubicBezTo>
                        <a:pt x="25587" y="247650"/>
                        <a:pt x="0" y="222063"/>
                        <a:pt x="0" y="190500"/>
                      </a:cubicBezTo>
                      <a:lnTo>
                        <a:pt x="0" y="57150"/>
                      </a:lnTo>
                      <a:cubicBezTo>
                        <a:pt x="0" y="25587"/>
                        <a:pt x="25587" y="0"/>
                        <a:pt x="57150" y="0"/>
                      </a:cubicBezTo>
                      <a:close/>
                    </a:path>
                  </a:pathLst>
                </a:custGeom>
                <a:solidFill>
                  <a:srgbClr val="FEE2E2"/>
                </a:solidFill>
                <a:ln>
                  <a:noFill/>
                </a:ln>
              </p:spPr>
            </p:sp>
            <p:sp>
              <p:nvSpPr>
                <p:cNvPr id="73" name="TextBox 73"/>
                <p:cNvSpPr txBox="1"/>
                <p:nvPr/>
              </p:nvSpPr>
              <p:spPr>
                <a:xfrm>
                  <a:off x="6942837" y="3970020"/>
                  <a:ext cx="554226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900" b="1" dirty="0">
                      <a:solidFill>
                        <a:srgbClr val="EF4444"/>
                      </a:solidFill>
                      <a:latin typeface="Arial"/>
                      <a:ea typeface="Microsoft YaHei"/>
                      <a:cs typeface="Arial"/>
                    </a:rPr>
                    <a:t>P 亲密性</a:t>
                  </a:r>
                </a:p>
              </p:txBody>
            </p:sp>
            <p:sp>
              <p:nvSpPr>
                <p:cNvPr id="74" name="TextBox 74"/>
                <p:cNvSpPr txBox="1"/>
                <p:nvPr/>
              </p:nvSpPr>
              <p:spPr>
                <a:xfrm>
                  <a:off x="4464368" y="4295299"/>
                  <a:ext cx="1875949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75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专业设计原则，提升视觉质量</a:t>
                  </a:r>
                </a:p>
              </p:txBody>
            </p:sp>
          </p:grpSp>
        </p:grpSp>
        <p:grpSp>
          <p:nvGrpSpPr>
            <p:cNvPr id="91" name="Group 91"/>
            <p:cNvGrpSpPr/>
            <p:nvPr/>
          </p:nvGrpSpPr>
          <p:grpSpPr>
            <a:xfrm>
              <a:off x="8001000" y="3238500"/>
              <a:ext cx="3429000" cy="1666875"/>
              <a:chOff x="8001000" y="3238500"/>
              <a:chExt cx="3429000" cy="1666875"/>
            </a:xfrm>
          </p:grpSpPr>
          <p:sp>
            <p:nvSpPr>
              <p:cNvPr id="77" name="Freeform 77"/>
              <p:cNvSpPr/>
              <p:nvPr/>
            </p:nvSpPr>
            <p:spPr>
              <a:xfrm>
                <a:off x="8001000" y="3238500"/>
                <a:ext cx="3429000" cy="1666875"/>
              </a:xfrm>
              <a:custGeom>
                <a:avLst/>
                <a:gdLst/>
                <a:ahLst/>
                <a:cxnLst/>
                <a:rect l="l" t="t" r="r" b="b"/>
                <a:pathLst>
                  <a:path w="3429000" h="1666875">
                    <a:moveTo>
                      <a:pt x="152400" y="0"/>
                    </a:moveTo>
                    <a:lnTo>
                      <a:pt x="3276600" y="0"/>
                    </a:lnTo>
                    <a:cubicBezTo>
                      <a:pt x="3360768" y="0"/>
                      <a:pt x="3429000" y="68232"/>
                      <a:pt x="3429000" y="152400"/>
                    </a:cubicBezTo>
                    <a:lnTo>
                      <a:pt x="3429000" y="1514475"/>
                    </a:lnTo>
                    <a:cubicBezTo>
                      <a:pt x="3429000" y="1598643"/>
                      <a:pt x="3360768" y="1666875"/>
                      <a:pt x="3276600" y="1666875"/>
                    </a:cubicBezTo>
                    <a:lnTo>
                      <a:pt x="152400" y="1666875"/>
                    </a:lnTo>
                    <a:cubicBezTo>
                      <a:pt x="68232" y="1666875"/>
                      <a:pt x="0" y="1598643"/>
                      <a:pt x="0" y="1514475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78" name="Freeform 78"/>
              <p:cNvSpPr/>
              <p:nvPr/>
            </p:nvSpPr>
            <p:spPr>
              <a:xfrm>
                <a:off x="8001000" y="3238500"/>
                <a:ext cx="3429000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3429000" h="495300">
                    <a:moveTo>
                      <a:pt x="152400" y="0"/>
                    </a:moveTo>
                    <a:lnTo>
                      <a:pt x="3276600" y="0"/>
                    </a:lnTo>
                    <a:cubicBezTo>
                      <a:pt x="3360768" y="0"/>
                      <a:pt x="3429000" y="68232"/>
                      <a:pt x="3429000" y="152400"/>
                    </a:cubicBezTo>
                    <a:lnTo>
                      <a:pt x="3429000" y="342900"/>
                    </a:lnTo>
                    <a:cubicBezTo>
                      <a:pt x="3429000" y="427068"/>
                      <a:pt x="3360768" y="495300"/>
                      <a:pt x="3276600" y="495300"/>
                    </a:cubicBezTo>
                    <a:lnTo>
                      <a:pt x="152400" y="495300"/>
                    </a:lnTo>
                    <a:cubicBezTo>
                      <a:pt x="68232" y="495300"/>
                      <a:pt x="0" y="427068"/>
                      <a:pt x="0" y="342900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8B5CF6"/>
              </a:solidFill>
              <a:ln>
                <a:noFill/>
              </a:ln>
            </p:spPr>
          </p:sp>
          <p:sp>
            <p:nvSpPr>
              <p:cNvPr id="79" name="Rectangle 79"/>
              <p:cNvSpPr/>
              <p:nvPr/>
            </p:nvSpPr>
            <p:spPr>
              <a:xfrm>
                <a:off x="8001000" y="3390900"/>
                <a:ext cx="3429000" cy="342900"/>
              </a:xfrm>
              <a:prstGeom prst="rect">
                <a:avLst/>
              </a:prstGeom>
              <a:solidFill>
                <a:srgbClr val="8B5CF6"/>
              </a:solidFill>
              <a:ln>
                <a:noFill/>
              </a:ln>
            </p:spPr>
          </p:sp>
          <p:sp>
            <p:nvSpPr>
              <p:cNvPr id="80" name="Freeform 80"/>
              <p:cNvSpPr/>
              <p:nvPr/>
            </p:nvSpPr>
            <p:spPr>
              <a:xfrm>
                <a:off x="8186738" y="3376612"/>
                <a:ext cx="200025" cy="200025"/>
              </a:xfrm>
              <a:custGeom>
                <a:avLst/>
                <a:gdLst/>
                <a:ahLst/>
                <a:cxnLst/>
                <a:rect l="l" t="t" r="r" b="b"/>
                <a:pathLst>
                  <a:path w="200025" h="200025">
                    <a:moveTo>
                      <a:pt x="0" y="28575"/>
                    </a:moveTo>
                    <a:cubicBezTo>
                      <a:pt x="0" y="39152"/>
                      <a:pt x="5746" y="48386"/>
                      <a:pt x="14288" y="53327"/>
                    </a:cubicBezTo>
                    <a:lnTo>
                      <a:pt x="14288" y="146697"/>
                    </a:lnTo>
                    <a:cubicBezTo>
                      <a:pt x="5747" y="151638"/>
                      <a:pt x="0" y="160873"/>
                      <a:pt x="0" y="171450"/>
                    </a:cubicBezTo>
                    <a:cubicBezTo>
                      <a:pt x="0" y="187232"/>
                      <a:pt x="12793" y="200025"/>
                      <a:pt x="28575" y="200025"/>
                    </a:cubicBezTo>
                    <a:cubicBezTo>
                      <a:pt x="39152" y="200025"/>
                      <a:pt x="48386" y="194279"/>
                      <a:pt x="53327" y="185738"/>
                    </a:cubicBezTo>
                    <a:lnTo>
                      <a:pt x="146698" y="185738"/>
                    </a:lnTo>
                    <a:cubicBezTo>
                      <a:pt x="151639" y="194279"/>
                      <a:pt x="160873" y="200025"/>
                      <a:pt x="171450" y="200025"/>
                    </a:cubicBezTo>
                    <a:cubicBezTo>
                      <a:pt x="187232" y="200025"/>
                      <a:pt x="200025" y="187232"/>
                      <a:pt x="200025" y="171450"/>
                    </a:cubicBezTo>
                    <a:cubicBezTo>
                      <a:pt x="200025" y="160873"/>
                      <a:pt x="194279" y="151639"/>
                      <a:pt x="185738" y="146698"/>
                    </a:cubicBezTo>
                    <a:lnTo>
                      <a:pt x="185738" y="53327"/>
                    </a:lnTo>
                    <a:cubicBezTo>
                      <a:pt x="194279" y="48386"/>
                      <a:pt x="200025" y="39152"/>
                      <a:pt x="200025" y="28575"/>
                    </a:cubicBezTo>
                    <a:cubicBezTo>
                      <a:pt x="200025" y="12793"/>
                      <a:pt x="187232" y="0"/>
                      <a:pt x="171450" y="0"/>
                    </a:cubicBezTo>
                    <a:cubicBezTo>
                      <a:pt x="160873" y="0"/>
                      <a:pt x="151639" y="5746"/>
                      <a:pt x="146698" y="14288"/>
                    </a:cubicBezTo>
                    <a:lnTo>
                      <a:pt x="53327" y="14288"/>
                    </a:lnTo>
                    <a:cubicBezTo>
                      <a:pt x="48386" y="5746"/>
                      <a:pt x="39152" y="0"/>
                      <a:pt x="28575" y="0"/>
                    </a:cubicBezTo>
                    <a:cubicBezTo>
                      <a:pt x="12793" y="0"/>
                      <a:pt x="0" y="12793"/>
                      <a:pt x="0" y="28575"/>
                    </a:cubicBezTo>
                    <a:close/>
                    <a:moveTo>
                      <a:pt x="53327" y="157162"/>
                    </a:moveTo>
                    <a:lnTo>
                      <a:pt x="146698" y="157162"/>
                    </a:lnTo>
                    <a:cubicBezTo>
                      <a:pt x="149207" y="152825"/>
                      <a:pt x="152825" y="149207"/>
                      <a:pt x="157162" y="146698"/>
                    </a:cubicBezTo>
                    <a:lnTo>
                      <a:pt x="157162" y="53327"/>
                    </a:lnTo>
                    <a:cubicBezTo>
                      <a:pt x="152825" y="50818"/>
                      <a:pt x="149207" y="47201"/>
                      <a:pt x="146698" y="42862"/>
                    </a:cubicBezTo>
                    <a:lnTo>
                      <a:pt x="53327" y="42862"/>
                    </a:lnTo>
                    <a:cubicBezTo>
                      <a:pt x="50818" y="47201"/>
                      <a:pt x="47201" y="50818"/>
                      <a:pt x="42863" y="53327"/>
                    </a:cubicBezTo>
                    <a:lnTo>
                      <a:pt x="42863" y="146698"/>
                    </a:lnTo>
                    <a:cubicBezTo>
                      <a:pt x="47201" y="149207"/>
                      <a:pt x="50818" y="152825"/>
                      <a:pt x="53327" y="157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81" name="TextBox 81"/>
              <p:cNvSpPr txBox="1"/>
              <p:nvPr/>
            </p:nvSpPr>
            <p:spPr>
              <a:xfrm>
                <a:off x="8462010" y="3423285"/>
                <a:ext cx="996601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b="1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纯 SVG 输出</a:t>
                </a:r>
              </a:p>
            </p:txBody>
          </p:sp>
          <p:grpSp>
            <p:nvGrpSpPr>
              <p:cNvPr id="90" name="Group 90"/>
              <p:cNvGrpSpPr/>
              <p:nvPr/>
            </p:nvGrpSpPr>
            <p:grpSpPr>
              <a:xfrm>
                <a:off x="8172450" y="3790950"/>
                <a:ext cx="2773418" cy="683419"/>
                <a:chOff x="8172450" y="3790950"/>
                <a:chExt cx="2773418" cy="683419"/>
              </a:xfrm>
            </p:grpSpPr>
            <p:sp>
              <p:nvSpPr>
                <p:cNvPr id="82" name="Freeform 82"/>
                <p:cNvSpPr/>
                <p:nvPr/>
              </p:nvSpPr>
              <p:spPr>
                <a:xfrm>
                  <a:off x="8172450" y="3790950"/>
                  <a:ext cx="152400" cy="15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400" h="152400">
                      <a:moveTo>
                        <a:pt x="76200" y="152400"/>
                      </a:moveTo>
                      <a:cubicBezTo>
                        <a:pt x="118284" y="152400"/>
                        <a:pt x="152400" y="118284"/>
                        <a:pt x="152400" y="76200"/>
                      </a:cubicBezTo>
                      <a:cubicBezTo>
                        <a:pt x="152400" y="34116"/>
                        <a:pt x="118284" y="0"/>
                        <a:pt x="76200" y="0"/>
                      </a:cubicBezTo>
                      <a:cubicBezTo>
                        <a:pt x="34116" y="0"/>
                        <a:pt x="0" y="34116"/>
                        <a:pt x="0" y="76200"/>
                      </a:cubicBezTo>
                      <a:cubicBezTo>
                        <a:pt x="0" y="118284"/>
                        <a:pt x="34116" y="152400"/>
                        <a:pt x="76200" y="152400"/>
                      </a:cubicBezTo>
                      <a:close/>
                      <a:moveTo>
                        <a:pt x="121035" y="54360"/>
                      </a:moveTo>
                      <a:lnTo>
                        <a:pt x="107565" y="40890"/>
                      </a:lnTo>
                      <a:lnTo>
                        <a:pt x="61912" y="86542"/>
                      </a:lnTo>
                      <a:lnTo>
                        <a:pt x="44835" y="69465"/>
                      </a:lnTo>
                      <a:lnTo>
                        <a:pt x="31365" y="82935"/>
                      </a:lnTo>
                      <a:lnTo>
                        <a:pt x="61912" y="113483"/>
                      </a:lnTo>
                      <a:lnTo>
                        <a:pt x="121035" y="54360"/>
                      </a:lnTo>
                      <a:close/>
                    </a:path>
                  </a:pathLst>
                </a:custGeom>
                <a:solidFill>
                  <a:srgbClr val="10B981"/>
                </a:solidFill>
                <a:ln>
                  <a:noFill/>
                </a:ln>
              </p:spPr>
            </p:sp>
            <p:sp>
              <p:nvSpPr>
                <p:cNvPr id="83" name="TextBox 83"/>
                <p:cNvSpPr txBox="1"/>
                <p:nvPr/>
              </p:nvSpPr>
              <p:spPr>
                <a:xfrm>
                  <a:off x="8369618" y="3799999"/>
                  <a:ext cx="1021556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75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无限缩放不失真</a:t>
                  </a:r>
                </a:p>
              </p:txBody>
            </p:sp>
            <p:sp>
              <p:nvSpPr>
                <p:cNvPr id="84" name="TextBox 84"/>
                <p:cNvSpPr txBox="1"/>
                <p:nvPr/>
              </p:nvSpPr>
              <p:spPr>
                <a:xfrm>
                  <a:off x="9845992" y="3799999"/>
                  <a:ext cx="815078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75" b="1" dirty="0">
                      <a:solidFill>
                        <a:srgbClr val="10B981"/>
                      </a:solidFill>
                      <a:latin typeface="Arial"/>
                      <a:ea typeface="Microsoft YaHei"/>
                      <a:cs typeface="Arial"/>
                    </a:rPr>
                    <a:t>✓</a:t>
                  </a:r>
                  <a:r>
                    <a:rPr lang="zh-CN" sz="975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文件体积小</a:t>
                  </a:r>
                </a:p>
              </p:txBody>
            </p:sp>
            <p:sp>
              <p:nvSpPr>
                <p:cNvPr id="85" name="Freeform 85"/>
                <p:cNvSpPr/>
                <p:nvPr/>
              </p:nvSpPr>
              <p:spPr>
                <a:xfrm>
                  <a:off x="8172450" y="4029075"/>
                  <a:ext cx="152400" cy="15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400" h="152400">
                      <a:moveTo>
                        <a:pt x="76200" y="152400"/>
                      </a:moveTo>
                      <a:cubicBezTo>
                        <a:pt x="118284" y="152400"/>
                        <a:pt x="152400" y="118284"/>
                        <a:pt x="152400" y="76200"/>
                      </a:cubicBezTo>
                      <a:cubicBezTo>
                        <a:pt x="152400" y="34116"/>
                        <a:pt x="118284" y="0"/>
                        <a:pt x="76200" y="0"/>
                      </a:cubicBezTo>
                      <a:cubicBezTo>
                        <a:pt x="34116" y="0"/>
                        <a:pt x="0" y="34116"/>
                        <a:pt x="0" y="76200"/>
                      </a:cubicBezTo>
                      <a:cubicBezTo>
                        <a:pt x="0" y="118284"/>
                        <a:pt x="34116" y="152400"/>
                        <a:pt x="76200" y="152400"/>
                      </a:cubicBezTo>
                      <a:close/>
                      <a:moveTo>
                        <a:pt x="121035" y="54360"/>
                      </a:moveTo>
                      <a:lnTo>
                        <a:pt x="107565" y="40890"/>
                      </a:lnTo>
                      <a:lnTo>
                        <a:pt x="61912" y="86542"/>
                      </a:lnTo>
                      <a:lnTo>
                        <a:pt x="44835" y="69465"/>
                      </a:lnTo>
                      <a:lnTo>
                        <a:pt x="31365" y="82935"/>
                      </a:lnTo>
                      <a:lnTo>
                        <a:pt x="61912" y="113483"/>
                      </a:lnTo>
                      <a:lnTo>
                        <a:pt x="121035" y="54360"/>
                      </a:lnTo>
                      <a:close/>
                    </a:path>
                  </a:pathLst>
                </a:custGeom>
                <a:solidFill>
                  <a:srgbClr val="10B981"/>
                </a:solidFill>
                <a:ln>
                  <a:noFill/>
                </a:ln>
              </p:spPr>
            </p:sp>
            <p:sp>
              <p:nvSpPr>
                <p:cNvPr id="86" name="TextBox 86"/>
                <p:cNvSpPr txBox="1"/>
                <p:nvPr/>
              </p:nvSpPr>
              <p:spPr>
                <a:xfrm>
                  <a:off x="8369618" y="4038124"/>
                  <a:ext cx="879157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75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易于编辑修改</a:t>
                  </a:r>
                </a:p>
              </p:txBody>
            </p:sp>
            <p:sp>
              <p:nvSpPr>
                <p:cNvPr id="87" name="TextBox 87"/>
                <p:cNvSpPr txBox="1"/>
                <p:nvPr/>
              </p:nvSpPr>
              <p:spPr>
                <a:xfrm>
                  <a:off x="9845992" y="4038124"/>
                  <a:ext cx="1099876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75" b="1" dirty="0">
                      <a:solidFill>
                        <a:srgbClr val="10B981"/>
                      </a:solidFill>
                      <a:latin typeface="Arial"/>
                      <a:ea typeface="Microsoft YaHei"/>
                      <a:cs typeface="Arial"/>
                    </a:rPr>
                    <a:t>✓</a:t>
                  </a:r>
                  <a:r>
                    <a:rPr lang="zh-CN" sz="975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浏览器原生支持</a:t>
                  </a:r>
                </a:p>
              </p:txBody>
            </p:sp>
            <p:sp>
              <p:nvSpPr>
                <p:cNvPr id="88" name="Freeform 88"/>
                <p:cNvSpPr/>
                <p:nvPr/>
              </p:nvSpPr>
              <p:spPr>
                <a:xfrm>
                  <a:off x="8172450" y="4267200"/>
                  <a:ext cx="152400" cy="15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400" h="152400">
                      <a:moveTo>
                        <a:pt x="76200" y="152400"/>
                      </a:moveTo>
                      <a:cubicBezTo>
                        <a:pt x="118284" y="152400"/>
                        <a:pt x="152400" y="118284"/>
                        <a:pt x="152400" y="76200"/>
                      </a:cubicBezTo>
                      <a:cubicBezTo>
                        <a:pt x="152400" y="34116"/>
                        <a:pt x="118284" y="0"/>
                        <a:pt x="76200" y="0"/>
                      </a:cubicBezTo>
                      <a:cubicBezTo>
                        <a:pt x="34116" y="0"/>
                        <a:pt x="0" y="34116"/>
                        <a:pt x="0" y="76200"/>
                      </a:cubicBezTo>
                      <a:cubicBezTo>
                        <a:pt x="0" y="118284"/>
                        <a:pt x="34116" y="152400"/>
                        <a:pt x="76200" y="152400"/>
                      </a:cubicBezTo>
                      <a:close/>
                      <a:moveTo>
                        <a:pt x="121035" y="54360"/>
                      </a:moveTo>
                      <a:lnTo>
                        <a:pt x="107565" y="40890"/>
                      </a:lnTo>
                      <a:lnTo>
                        <a:pt x="61912" y="86542"/>
                      </a:lnTo>
                      <a:lnTo>
                        <a:pt x="44835" y="69465"/>
                      </a:lnTo>
                      <a:lnTo>
                        <a:pt x="31365" y="82935"/>
                      </a:lnTo>
                      <a:lnTo>
                        <a:pt x="61912" y="113483"/>
                      </a:lnTo>
                      <a:lnTo>
                        <a:pt x="121035" y="54360"/>
                      </a:lnTo>
                      <a:close/>
                    </a:path>
                  </a:pathLst>
                </a:custGeom>
                <a:solidFill>
                  <a:srgbClr val="10B981"/>
                </a:solidFill>
                <a:ln>
                  <a:noFill/>
                </a:ln>
              </p:spPr>
            </p:sp>
            <p:sp>
              <p:nvSpPr>
                <p:cNvPr id="89" name="TextBox 89"/>
                <p:cNvSpPr txBox="1"/>
                <p:nvPr/>
              </p:nvSpPr>
              <p:spPr>
                <a:xfrm>
                  <a:off x="8369618" y="4276249"/>
                  <a:ext cx="1021556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75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无需第三方依赖</a:t>
                  </a:r>
                </a:p>
              </p:txBody>
            </p:sp>
          </p:grpSp>
        </p:grpSp>
      </p:grpSp>
      <p:sp>
        <p:nvSpPr>
          <p:cNvPr id="93" name="Freeform 93"/>
          <p:cNvSpPr/>
          <p:nvPr/>
        </p:nvSpPr>
        <p:spPr>
          <a:xfrm>
            <a:off x="571500" y="5286375"/>
            <a:ext cx="11049000" cy="457200"/>
          </a:xfrm>
          <a:custGeom>
            <a:avLst/>
            <a:gdLst/>
            <a:ahLst/>
            <a:cxnLst/>
            <a:rect l="l" t="t" r="r" b="b"/>
            <a:pathLst>
              <a:path w="11049000" h="457200">
                <a:moveTo>
                  <a:pt x="114300" y="0"/>
                </a:moveTo>
                <a:lnTo>
                  <a:pt x="10934700" y="0"/>
                </a:lnTo>
                <a:cubicBezTo>
                  <a:pt x="10997826" y="0"/>
                  <a:pt x="11049000" y="51174"/>
                  <a:pt x="11049000" y="114300"/>
                </a:cubicBezTo>
                <a:lnTo>
                  <a:pt x="11049000" y="342900"/>
                </a:lnTo>
                <a:cubicBezTo>
                  <a:pt x="11049000" y="406026"/>
                  <a:pt x="10997826" y="457200"/>
                  <a:pt x="10934700" y="457200"/>
                </a:cubicBezTo>
                <a:lnTo>
                  <a:pt x="114300" y="457200"/>
                </a:lnTo>
                <a:cubicBezTo>
                  <a:pt x="51174" y="457200"/>
                  <a:pt x="0" y="406026"/>
                  <a:pt x="0" y="342900"/>
                </a:cubicBezTo>
                <a:lnTo>
                  <a:pt x="0" y="114300"/>
                </a:lnTo>
                <a:cubicBezTo>
                  <a:pt x="0" y="51174"/>
                  <a:pt x="51174" y="0"/>
                  <a:pt x="114300" y="0"/>
                </a:cubicBezTo>
                <a:close/>
              </a:path>
            </a:pathLst>
          </a:custGeom>
          <a:gradFill>
            <a:gsLst>
              <a:gs pos="0">
                <a:srgbClr val="6366F1"/>
              </a:gs>
              <a:gs pos="100000">
                <a:srgbClr val="06B6D4"/>
              </a:gs>
            </a:gsLst>
            <a:lin ang="2700000" scaled="1"/>
          </a:gradFill>
          <a:ln>
            <a:noFill/>
          </a:ln>
          <a:effectLst>
            <a:outerShdw blurRad="190500" dist="57150" dir="10799427" algn="tl" rotWithShape="0">
              <a:srgbClr val="6366F1">
                <a:alpha val="18000"/>
              </a:srgbClr>
            </a:outerShdw>
          </a:effectLst>
        </p:spPr>
      </p:sp>
      <p:grpSp>
        <p:nvGrpSpPr>
          <p:cNvPr id="96" name="Group 96"/>
          <p:cNvGrpSpPr/>
          <p:nvPr/>
        </p:nvGrpSpPr>
        <p:grpSpPr>
          <a:xfrm>
            <a:off x="5048250" y="5400675"/>
            <a:ext cx="209550" cy="209550"/>
            <a:chOff x="5048250" y="5400675"/>
            <a:chExt cx="209550" cy="209550"/>
          </a:xfrm>
        </p:grpSpPr>
        <p:sp>
          <p:nvSpPr>
            <p:cNvPr id="94" name="Freeform 94"/>
            <p:cNvSpPr/>
            <p:nvPr/>
          </p:nvSpPr>
          <p:spPr>
            <a:xfrm>
              <a:off x="5048250" y="5400675"/>
              <a:ext cx="209550" cy="209550"/>
            </a:xfrm>
            <a:custGeom>
              <a:avLst/>
              <a:gdLst/>
              <a:ahLst/>
              <a:cxnLst/>
              <a:rect l="l" t="t" r="r" b="b"/>
              <a:pathLst>
                <a:path w="209550" h="209550">
                  <a:moveTo>
                    <a:pt x="130969" y="209550"/>
                  </a:moveTo>
                  <a:lnTo>
                    <a:pt x="157162" y="183356"/>
                  </a:lnTo>
                  <a:lnTo>
                    <a:pt x="157162" y="130969"/>
                  </a:lnTo>
                  <a:lnTo>
                    <a:pt x="178863" y="109269"/>
                  </a:lnTo>
                  <a:cubicBezTo>
                    <a:pt x="198511" y="89620"/>
                    <a:pt x="209550" y="62970"/>
                    <a:pt x="209550" y="35182"/>
                  </a:cubicBezTo>
                  <a:lnTo>
                    <a:pt x="209550" y="0"/>
                  </a:lnTo>
                  <a:lnTo>
                    <a:pt x="174368" y="0"/>
                  </a:lnTo>
                  <a:cubicBezTo>
                    <a:pt x="146580" y="0"/>
                    <a:pt x="119930" y="11039"/>
                    <a:pt x="100281" y="30688"/>
                  </a:cubicBezTo>
                  <a:lnTo>
                    <a:pt x="78581" y="52388"/>
                  </a:lnTo>
                  <a:lnTo>
                    <a:pt x="26194" y="52388"/>
                  </a:lnTo>
                  <a:lnTo>
                    <a:pt x="0" y="78581"/>
                  </a:lnTo>
                  <a:lnTo>
                    <a:pt x="130969" y="209550"/>
                  </a:lnTo>
                  <a:close/>
                  <a:moveTo>
                    <a:pt x="137517" y="91678"/>
                  </a:moveTo>
                  <a:cubicBezTo>
                    <a:pt x="148367" y="91678"/>
                    <a:pt x="157162" y="82883"/>
                    <a:pt x="157162" y="72033"/>
                  </a:cubicBezTo>
                  <a:cubicBezTo>
                    <a:pt x="157162" y="61183"/>
                    <a:pt x="148367" y="52388"/>
                    <a:pt x="137517" y="52388"/>
                  </a:cubicBezTo>
                  <a:cubicBezTo>
                    <a:pt x="126667" y="52388"/>
                    <a:pt x="117872" y="61183"/>
                    <a:pt x="117872" y="72033"/>
                  </a:cubicBezTo>
                  <a:cubicBezTo>
                    <a:pt x="117872" y="82883"/>
                    <a:pt x="126667" y="91678"/>
                    <a:pt x="137517" y="916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95" name="Freeform 95"/>
            <p:cNvSpPr/>
            <p:nvPr/>
          </p:nvSpPr>
          <p:spPr>
            <a:xfrm>
              <a:off x="5048250" y="5545691"/>
              <a:ext cx="64534" cy="64534"/>
            </a:xfrm>
            <a:custGeom>
              <a:avLst/>
              <a:gdLst/>
              <a:ahLst/>
              <a:cxnLst/>
              <a:rect l="l" t="t" r="r" b="b"/>
              <a:pathLst>
                <a:path w="64534" h="64534">
                  <a:moveTo>
                    <a:pt x="64534" y="35142"/>
                  </a:moveTo>
                  <a:lnTo>
                    <a:pt x="29392" y="0"/>
                  </a:lnTo>
                  <a:lnTo>
                    <a:pt x="0" y="51437"/>
                  </a:lnTo>
                  <a:lnTo>
                    <a:pt x="13097" y="64534"/>
                  </a:lnTo>
                  <a:lnTo>
                    <a:pt x="64534" y="35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sp>
        <p:nvSpPr>
          <p:cNvPr id="97" name="TextBox 97"/>
          <p:cNvSpPr txBox="1"/>
          <p:nvPr/>
        </p:nvSpPr>
        <p:spPr>
          <a:xfrm>
            <a:off x="5318760" y="5452110"/>
            <a:ext cx="4134193" cy="2438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完整的工具链 + 专业的设计体系 = 高效的内容创作</a:t>
            </a:r>
          </a:p>
        </p:txBody>
      </p:sp>
      <p:sp>
        <p:nvSpPr>
          <p:cNvPr id="98" name="Rectangle 98"/>
          <p:cNvSpPr/>
          <p:nvPr/>
        </p:nvSpPr>
        <p:spPr>
          <a:xfrm>
            <a:off x="571500" y="6286500"/>
            <a:ext cx="110490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</p:sp>
      <p:sp>
        <p:nvSpPr>
          <p:cNvPr id="99" name="TextBox 99"/>
          <p:cNvSpPr txBox="1"/>
          <p:nvPr/>
        </p:nvSpPr>
        <p:spPr>
          <a:xfrm>
            <a:off x="560070" y="6475095"/>
            <a:ext cx="141617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PPT Master - 核心特性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5880830" y="6475095"/>
            <a:ext cx="43034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06 / 10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9492806" y="6475095"/>
            <a:ext cx="213912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github.com/hugohe3/ppt-master</a:t>
            </a:r>
          </a:p>
        </p:txBody>
      </p:sp>
    </p:spTree>
  </p:cSld>
  <p:clrMapOvr>
    <a:masterClrMapping/>
  </p:clrMapOvr>
  <p:transition dur="4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BFC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38100"/>
          </a:xfrm>
          <a:prstGeom prst="rect">
            <a:avLst/>
          </a:prstGeom>
          <a:gradFill>
            <a:gsLst>
              <a:gs pos="0">
                <a:srgbClr val="6366F1"/>
              </a:gs>
              <a:gs pos="100000">
                <a:srgbClr val="06B6D4"/>
              </a:gs>
            </a:gsLst>
            <a:lin ang="270000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542925" y="347662"/>
            <a:ext cx="4784241" cy="457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250" b="1" dirty="0">
                <a:solidFill>
                  <a:srgbClr val="1F2937"/>
                </a:solidFill>
                <a:latin typeface="Arial"/>
                <a:ea typeface="Microsoft YaHei"/>
                <a:cs typeface="Arial"/>
              </a:rPr>
              <a:t>10+ 画布格式：覆盖全场景需求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57212" y="783431"/>
            <a:ext cx="3807619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125" dirty="0">
                <a:solidFill>
                  <a:srgbClr val="6B7280"/>
                </a:solidFill>
                <a:latin typeface="Arial"/>
                <a:ea typeface="Microsoft YaHei"/>
                <a:cs typeface="Arial"/>
              </a:rPr>
              <a:t>从演示文稿到社交媒体，一套系统满足所有格式需求</a:t>
            </a:r>
          </a:p>
        </p:txBody>
      </p:sp>
      <p:sp>
        <p:nvSpPr>
          <p:cNvPr id="6" name="Rectangle 6"/>
          <p:cNvSpPr/>
          <p:nvPr/>
        </p:nvSpPr>
        <p:spPr>
          <a:xfrm>
            <a:off x="571500" y="1095375"/>
            <a:ext cx="110490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</p:sp>
      <p:grpSp>
        <p:nvGrpSpPr>
          <p:cNvPr id="48" name="Group 48"/>
          <p:cNvGrpSpPr/>
          <p:nvPr/>
        </p:nvGrpSpPr>
        <p:grpSpPr>
          <a:xfrm>
            <a:off x="571500" y="1333500"/>
            <a:ext cx="3619500" cy="4048125"/>
            <a:chOff x="571500" y="1333500"/>
            <a:chExt cx="3619500" cy="4048125"/>
          </a:xfrm>
        </p:grpSpPr>
        <p:sp>
          <p:nvSpPr>
            <p:cNvPr id="7" name="Freeform 7"/>
            <p:cNvSpPr/>
            <p:nvPr/>
          </p:nvSpPr>
          <p:spPr>
            <a:xfrm>
              <a:off x="571500" y="1333500"/>
              <a:ext cx="3619500" cy="1714500"/>
            </a:xfrm>
            <a:custGeom>
              <a:avLst/>
              <a:gdLst/>
              <a:ahLst/>
              <a:cxnLst/>
              <a:rect l="l" t="t" r="r" b="b"/>
              <a:pathLst>
                <a:path w="3619500" h="1714500">
                  <a:moveTo>
                    <a:pt x="152400" y="0"/>
                  </a:moveTo>
                  <a:lnTo>
                    <a:pt x="3467100" y="0"/>
                  </a:lnTo>
                  <a:cubicBezTo>
                    <a:pt x="3551268" y="0"/>
                    <a:pt x="3619500" y="68232"/>
                    <a:pt x="3619500" y="152400"/>
                  </a:cubicBezTo>
                  <a:lnTo>
                    <a:pt x="3619500" y="1562100"/>
                  </a:lnTo>
                  <a:cubicBezTo>
                    <a:pt x="3619500" y="1646268"/>
                    <a:pt x="3551268" y="1714500"/>
                    <a:pt x="3467100" y="1714500"/>
                  </a:cubicBezTo>
                  <a:lnTo>
                    <a:pt x="152400" y="1714500"/>
                  </a:lnTo>
                  <a:cubicBezTo>
                    <a:pt x="68232" y="1714500"/>
                    <a:pt x="0" y="1646268"/>
                    <a:pt x="0" y="15621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dist="38100" dir="10799140" algn="tl" rotWithShape="0">
                <a:srgbClr val="000000">
                  <a:alpha val="8000"/>
                </a:srgbClr>
              </a:outerShdw>
            </a:effectLst>
          </p:spPr>
        </p:sp>
        <p:sp>
          <p:nvSpPr>
            <p:cNvPr id="8" name="Freeform 8"/>
            <p:cNvSpPr/>
            <p:nvPr/>
          </p:nvSpPr>
          <p:spPr>
            <a:xfrm>
              <a:off x="742950" y="1502569"/>
              <a:ext cx="209550" cy="183356"/>
            </a:xfrm>
            <a:custGeom>
              <a:avLst/>
              <a:gdLst/>
              <a:ahLst/>
              <a:cxnLst/>
              <a:rect l="l" t="t" r="r" b="b"/>
              <a:pathLst>
                <a:path w="209550" h="183356">
                  <a:moveTo>
                    <a:pt x="0" y="0"/>
                  </a:moveTo>
                  <a:lnTo>
                    <a:pt x="209550" y="0"/>
                  </a:lnTo>
                  <a:lnTo>
                    <a:pt x="209550" y="130969"/>
                  </a:lnTo>
                  <a:lnTo>
                    <a:pt x="130969" y="130969"/>
                  </a:lnTo>
                  <a:lnTo>
                    <a:pt x="130969" y="144066"/>
                  </a:lnTo>
                  <a:lnTo>
                    <a:pt x="157162" y="170259"/>
                  </a:lnTo>
                  <a:lnTo>
                    <a:pt x="157162" y="183356"/>
                  </a:lnTo>
                  <a:lnTo>
                    <a:pt x="52388" y="183356"/>
                  </a:lnTo>
                  <a:lnTo>
                    <a:pt x="52388" y="170259"/>
                  </a:lnTo>
                  <a:lnTo>
                    <a:pt x="78581" y="144066"/>
                  </a:lnTo>
                  <a:lnTo>
                    <a:pt x="78581" y="130969"/>
                  </a:lnTo>
                  <a:lnTo>
                    <a:pt x="0" y="130969"/>
                  </a:lnTo>
                  <a:lnTo>
                    <a:pt x="0" y="0"/>
                  </a:lnTo>
                  <a:close/>
                  <a:moveTo>
                    <a:pt x="26194" y="26194"/>
                  </a:moveTo>
                  <a:lnTo>
                    <a:pt x="183356" y="26194"/>
                  </a:lnTo>
                  <a:lnTo>
                    <a:pt x="183356" y="104775"/>
                  </a:lnTo>
                  <a:lnTo>
                    <a:pt x="26194" y="104775"/>
                  </a:lnTo>
                  <a:lnTo>
                    <a:pt x="26194" y="26194"/>
                  </a:lnTo>
                  <a:close/>
                </a:path>
              </a:pathLst>
            </a:custGeom>
            <a:solidFill>
              <a:srgbClr val="6366F1"/>
            </a:solidFill>
            <a:ln>
              <a:noFill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1013460" y="1518285"/>
              <a:ext cx="76657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6366F1"/>
                  </a:solidFill>
                  <a:latin typeface="Arial"/>
                  <a:ea typeface="Microsoft YaHei"/>
                  <a:cs typeface="Arial"/>
                </a:rPr>
                <a:t>演示文稿</a:t>
              </a: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762000" y="1790700"/>
              <a:ext cx="3238500" cy="9525"/>
            </a:xfrm>
            <a:prstGeom prst="rect">
              <a:avLst/>
            </a:prstGeom>
            <a:solidFill>
              <a:srgbClr val="E5E7EB"/>
            </a:solidFill>
            <a:ln>
              <a:noFill/>
            </a:ln>
          </p:spPr>
        </p:sp>
        <p:grpSp>
          <p:nvGrpSpPr>
            <p:cNvPr id="24" name="Group 24"/>
            <p:cNvGrpSpPr/>
            <p:nvPr/>
          </p:nvGrpSpPr>
          <p:grpSpPr>
            <a:xfrm>
              <a:off x="762000" y="1952625"/>
              <a:ext cx="3238500" cy="857250"/>
              <a:chOff x="762000" y="1952625"/>
              <a:chExt cx="3238500" cy="85725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762000" y="1952625"/>
                <a:ext cx="1524000" cy="857250"/>
              </a:xfrm>
              <a:custGeom>
                <a:avLst/>
                <a:gdLst/>
                <a:ahLst/>
                <a:cxnLst/>
                <a:rect l="l" t="t" r="r" b="b"/>
                <a:pathLst>
                  <a:path w="1524000" h="857250">
                    <a:moveTo>
                      <a:pt x="76200" y="0"/>
                    </a:moveTo>
                    <a:lnTo>
                      <a:pt x="1447800" y="0"/>
                    </a:lnTo>
                    <a:cubicBezTo>
                      <a:pt x="1489884" y="0"/>
                      <a:pt x="1524000" y="34116"/>
                      <a:pt x="1524000" y="76200"/>
                    </a:cubicBezTo>
                    <a:lnTo>
                      <a:pt x="1524000" y="781050"/>
                    </a:lnTo>
                    <a:cubicBezTo>
                      <a:pt x="1524000" y="823134"/>
                      <a:pt x="1489884" y="857250"/>
                      <a:pt x="1447800" y="857250"/>
                    </a:cubicBezTo>
                    <a:lnTo>
                      <a:pt x="76200" y="857250"/>
                    </a:lnTo>
                    <a:cubicBezTo>
                      <a:pt x="34116" y="857250"/>
                      <a:pt x="0" y="823134"/>
                      <a:pt x="0" y="78105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FAFBFC"/>
              </a:solidFill>
              <a:ln w="9525">
                <a:solidFill>
                  <a:srgbClr val="E5E7EB"/>
                </a:solidFill>
              </a:ln>
            </p:spPr>
          </p:sp>
          <p:sp>
            <p:nvSpPr>
              <p:cNvPr id="12" name="Freeform 12"/>
              <p:cNvSpPr/>
              <p:nvPr/>
            </p:nvSpPr>
            <p:spPr>
              <a:xfrm>
                <a:off x="904875" y="2095500"/>
                <a:ext cx="857250" cy="476250"/>
              </a:xfrm>
              <a:custGeom>
                <a:avLst/>
                <a:gdLst/>
                <a:ahLst/>
                <a:cxnLst/>
                <a:rect l="l" t="t" r="r" b="b"/>
                <a:pathLst>
                  <a:path w="857250" h="476250">
                    <a:moveTo>
                      <a:pt x="38100" y="0"/>
                    </a:moveTo>
                    <a:lnTo>
                      <a:pt x="819150" y="0"/>
                    </a:lnTo>
                    <a:cubicBezTo>
                      <a:pt x="840192" y="0"/>
                      <a:pt x="857250" y="17058"/>
                      <a:pt x="857250" y="38100"/>
                    </a:cubicBezTo>
                    <a:lnTo>
                      <a:pt x="857250" y="438150"/>
                    </a:lnTo>
                    <a:cubicBezTo>
                      <a:pt x="857250" y="459192"/>
                      <a:pt x="840192" y="476250"/>
                      <a:pt x="819150" y="476250"/>
                    </a:cubicBezTo>
                    <a:lnTo>
                      <a:pt x="38100" y="476250"/>
                    </a:lnTo>
                    <a:cubicBezTo>
                      <a:pt x="17058" y="476250"/>
                      <a:pt x="0" y="459192"/>
                      <a:pt x="0" y="438150"/>
                    </a:cubicBez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close/>
                  </a:path>
                </a:pathLst>
              </a:custGeom>
              <a:solidFill>
                <a:srgbClr val="6366F1"/>
              </a:solidFill>
              <a:ln>
                <a:noFill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1217176" y="2300288"/>
                <a:ext cx="232648" cy="152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750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16:9</a:t>
                </a:r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1278565" y="2606516"/>
                <a:ext cx="490871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825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PPT 16:9</a:t>
                </a:r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1944052" y="2213134"/>
                <a:ext cx="209383" cy="1371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675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1280</a:t>
                </a:r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1944052" y="2336959"/>
                <a:ext cx="234029" cy="1371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675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×720</a:t>
                </a:r>
              </a:p>
            </p:txBody>
          </p:sp>
          <p:grpSp>
            <p:nvGrpSpPr>
              <p:cNvPr id="23" name="Group 23"/>
              <p:cNvGrpSpPr/>
              <p:nvPr/>
            </p:nvGrpSpPr>
            <p:grpSpPr>
              <a:xfrm>
                <a:off x="2476500" y="1952625"/>
                <a:ext cx="1524000" cy="857250"/>
                <a:chOff x="2476500" y="1952625"/>
                <a:chExt cx="1524000" cy="857250"/>
              </a:xfrm>
            </p:grpSpPr>
            <p:sp>
              <p:nvSpPr>
                <p:cNvPr id="17" name="Freeform 17"/>
                <p:cNvSpPr/>
                <p:nvPr/>
              </p:nvSpPr>
              <p:spPr>
                <a:xfrm>
                  <a:off x="2476500" y="1952625"/>
                  <a:ext cx="1524000" cy="85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4000" h="857250">
                      <a:moveTo>
                        <a:pt x="76200" y="0"/>
                      </a:moveTo>
                      <a:lnTo>
                        <a:pt x="1447800" y="0"/>
                      </a:lnTo>
                      <a:cubicBezTo>
                        <a:pt x="1489884" y="0"/>
                        <a:pt x="1524000" y="34116"/>
                        <a:pt x="1524000" y="76200"/>
                      </a:cubicBezTo>
                      <a:lnTo>
                        <a:pt x="1524000" y="781050"/>
                      </a:lnTo>
                      <a:cubicBezTo>
                        <a:pt x="1524000" y="823134"/>
                        <a:pt x="1489884" y="857250"/>
                        <a:pt x="1447800" y="857250"/>
                      </a:cubicBezTo>
                      <a:lnTo>
                        <a:pt x="76200" y="857250"/>
                      </a:lnTo>
                      <a:cubicBezTo>
                        <a:pt x="34116" y="857250"/>
                        <a:pt x="0" y="823134"/>
                        <a:pt x="0" y="781050"/>
                      </a:cubicBezTo>
                      <a:lnTo>
                        <a:pt x="0" y="76200"/>
                      </a:lnTo>
                      <a:cubicBezTo>
                        <a:pt x="0" y="34116"/>
                        <a:pt x="34116" y="0"/>
                        <a:pt x="76200" y="0"/>
                      </a:cubicBezTo>
                      <a:close/>
                    </a:path>
                  </a:pathLst>
                </a:custGeom>
                <a:solidFill>
                  <a:srgbClr val="FAFBFC"/>
                </a:solidFill>
                <a:ln w="9525">
                  <a:solidFill>
                    <a:srgbClr val="E5E7EB"/>
                  </a:solidFill>
                </a:ln>
              </p:spPr>
            </p:sp>
            <p:sp>
              <p:nvSpPr>
                <p:cNvPr id="18" name="Freeform 18"/>
                <p:cNvSpPr/>
                <p:nvPr/>
              </p:nvSpPr>
              <p:spPr>
                <a:xfrm>
                  <a:off x="2714625" y="2095500"/>
                  <a:ext cx="523875" cy="40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875" h="400050">
                      <a:moveTo>
                        <a:pt x="38100" y="0"/>
                      </a:moveTo>
                      <a:lnTo>
                        <a:pt x="485775" y="0"/>
                      </a:lnTo>
                      <a:cubicBezTo>
                        <a:pt x="506817" y="0"/>
                        <a:pt x="523875" y="17058"/>
                        <a:pt x="523875" y="38100"/>
                      </a:cubicBezTo>
                      <a:lnTo>
                        <a:pt x="523875" y="361950"/>
                      </a:lnTo>
                      <a:cubicBezTo>
                        <a:pt x="523875" y="382992"/>
                        <a:pt x="506817" y="400050"/>
                        <a:pt x="485775" y="400050"/>
                      </a:cubicBezTo>
                      <a:lnTo>
                        <a:pt x="38100" y="400050"/>
                      </a:lnTo>
                      <a:cubicBezTo>
                        <a:pt x="17058" y="400050"/>
                        <a:pt x="0" y="382992"/>
                        <a:pt x="0" y="361950"/>
                      </a:cubicBezTo>
                      <a:lnTo>
                        <a:pt x="0" y="38100"/>
                      </a:lnTo>
                      <a:cubicBezTo>
                        <a:pt x="0" y="17058"/>
                        <a:pt x="17058" y="0"/>
                        <a:pt x="38100" y="0"/>
                      </a:cubicBezTo>
                      <a:close/>
                    </a:path>
                  </a:pathLst>
                </a:custGeom>
                <a:solidFill>
                  <a:srgbClr val="06B6D4"/>
                </a:solidFill>
                <a:ln>
                  <a:noFill/>
                </a:ln>
              </p:spPr>
            </p:sp>
            <p:sp>
              <p:nvSpPr>
                <p:cNvPr id="19" name="TextBox 19"/>
                <p:cNvSpPr txBox="1"/>
                <p:nvPr/>
              </p:nvSpPr>
              <p:spPr>
                <a:xfrm>
                  <a:off x="2871907" y="2271712"/>
                  <a:ext cx="199787" cy="152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750" dirty="0">
                      <a:solidFill>
                        <a:srgbClr val="FFFFFF"/>
                      </a:solidFill>
                      <a:latin typeface="Arial"/>
                      <a:ea typeface="Microsoft YaHei"/>
                      <a:cs typeface="Arial"/>
                    </a:rPr>
                    <a:t>4:3</a:t>
                  </a:r>
                </a:p>
              </p:txBody>
            </p:sp>
            <p:sp>
              <p:nvSpPr>
                <p:cNvPr id="20" name="TextBox 20"/>
                <p:cNvSpPr txBox="1"/>
                <p:nvPr/>
              </p:nvSpPr>
              <p:spPr>
                <a:xfrm>
                  <a:off x="3011138" y="2606516"/>
                  <a:ext cx="454724" cy="16764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825" dirty="0">
                      <a:solidFill>
                        <a:srgbClr val="1F2937"/>
                      </a:solidFill>
                      <a:latin typeface="Arial"/>
                      <a:ea typeface="Microsoft YaHei"/>
                      <a:cs typeface="Arial"/>
                    </a:rPr>
                    <a:t>PPT 4:3</a:t>
                  </a:r>
                </a:p>
              </p:txBody>
            </p:sp>
            <p:sp>
              <p:nvSpPr>
                <p:cNvPr id="21" name="TextBox 21"/>
                <p:cNvSpPr txBox="1"/>
                <p:nvPr/>
              </p:nvSpPr>
              <p:spPr>
                <a:xfrm>
                  <a:off x="3610928" y="2213134"/>
                  <a:ext cx="209383" cy="1371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675" dirty="0">
                      <a:solidFill>
                        <a:srgbClr val="9CA3AF"/>
                      </a:solidFill>
                      <a:latin typeface="Arial"/>
                      <a:ea typeface="Microsoft YaHei"/>
                      <a:cs typeface="Arial"/>
                    </a:rPr>
                    <a:t>1024</a:t>
                  </a:r>
                </a:p>
              </p:txBody>
            </p:sp>
            <p:sp>
              <p:nvSpPr>
                <p:cNvPr id="22" name="TextBox 22"/>
                <p:cNvSpPr txBox="1"/>
                <p:nvPr/>
              </p:nvSpPr>
              <p:spPr>
                <a:xfrm>
                  <a:off x="3610928" y="2336959"/>
                  <a:ext cx="234029" cy="1371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675" dirty="0">
                      <a:solidFill>
                        <a:srgbClr val="9CA3AF"/>
                      </a:solidFill>
                      <a:latin typeface="Arial"/>
                      <a:ea typeface="Microsoft YaHei"/>
                      <a:cs typeface="Arial"/>
                    </a:rPr>
                    <a:t>×768</a:t>
                  </a:r>
                </a:p>
              </p:txBody>
            </p:sp>
          </p:grpSp>
        </p:grpSp>
        <p:grpSp>
          <p:nvGrpSpPr>
            <p:cNvPr id="47" name="Group 47"/>
            <p:cNvGrpSpPr/>
            <p:nvPr/>
          </p:nvGrpSpPr>
          <p:grpSpPr>
            <a:xfrm>
              <a:off x="571500" y="3238500"/>
              <a:ext cx="3619500" cy="2143125"/>
              <a:chOff x="571500" y="3238500"/>
              <a:chExt cx="3619500" cy="2143125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571500" y="3238500"/>
                <a:ext cx="3619500" cy="2143125"/>
              </a:xfrm>
              <a:custGeom>
                <a:avLst/>
                <a:gdLst/>
                <a:ahLst/>
                <a:cxnLst/>
                <a:rect l="l" t="t" r="r" b="b"/>
                <a:pathLst>
                  <a:path w="3619500" h="2143125">
                    <a:moveTo>
                      <a:pt x="152400" y="0"/>
                    </a:moveTo>
                    <a:lnTo>
                      <a:pt x="3467100" y="0"/>
                    </a:lnTo>
                    <a:cubicBezTo>
                      <a:pt x="3551268" y="0"/>
                      <a:pt x="3619500" y="68232"/>
                      <a:pt x="3619500" y="152400"/>
                    </a:cubicBezTo>
                    <a:lnTo>
                      <a:pt x="3619500" y="1990725"/>
                    </a:lnTo>
                    <a:cubicBezTo>
                      <a:pt x="3619500" y="2074893"/>
                      <a:pt x="3551268" y="2143125"/>
                      <a:pt x="3467100" y="2143125"/>
                    </a:cubicBezTo>
                    <a:lnTo>
                      <a:pt x="152400" y="2143125"/>
                    </a:lnTo>
                    <a:cubicBezTo>
                      <a:pt x="68232" y="2143125"/>
                      <a:pt x="0" y="2074893"/>
                      <a:pt x="0" y="1990725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26" name="Freeform 26"/>
              <p:cNvSpPr/>
              <p:nvPr/>
            </p:nvSpPr>
            <p:spPr>
              <a:xfrm>
                <a:off x="769144" y="3381375"/>
                <a:ext cx="157162" cy="209550"/>
              </a:xfrm>
              <a:custGeom>
                <a:avLst/>
                <a:gdLst/>
                <a:ahLst/>
                <a:cxnLst/>
                <a:rect l="l" t="t" r="r" b="b"/>
                <a:pathLst>
                  <a:path w="157162" h="209550">
                    <a:moveTo>
                      <a:pt x="26194" y="0"/>
                    </a:moveTo>
                    <a:cubicBezTo>
                      <a:pt x="11727" y="0"/>
                      <a:pt x="0" y="11727"/>
                      <a:pt x="0" y="26194"/>
                    </a:cubicBezTo>
                    <a:lnTo>
                      <a:pt x="0" y="183356"/>
                    </a:lnTo>
                    <a:cubicBezTo>
                      <a:pt x="0" y="197823"/>
                      <a:pt x="11727" y="209550"/>
                      <a:pt x="26194" y="209550"/>
                    </a:cubicBezTo>
                    <a:lnTo>
                      <a:pt x="130969" y="209550"/>
                    </a:lnTo>
                    <a:cubicBezTo>
                      <a:pt x="145436" y="209550"/>
                      <a:pt x="157162" y="197823"/>
                      <a:pt x="157162" y="183356"/>
                    </a:cubicBezTo>
                    <a:lnTo>
                      <a:pt x="157162" y="26194"/>
                    </a:lnTo>
                    <a:cubicBezTo>
                      <a:pt x="157162" y="11727"/>
                      <a:pt x="145436" y="0"/>
                      <a:pt x="130969" y="0"/>
                    </a:cubicBezTo>
                    <a:lnTo>
                      <a:pt x="26194" y="0"/>
                    </a:lnTo>
                    <a:close/>
                    <a:moveTo>
                      <a:pt x="130969" y="39291"/>
                    </a:moveTo>
                    <a:lnTo>
                      <a:pt x="26194" y="39291"/>
                    </a:lnTo>
                    <a:lnTo>
                      <a:pt x="26194" y="170259"/>
                    </a:lnTo>
                    <a:lnTo>
                      <a:pt x="130969" y="170259"/>
                    </a:lnTo>
                    <a:lnTo>
                      <a:pt x="130969" y="39291"/>
                    </a:lnTo>
                    <a:close/>
                  </a:path>
                </a:pathLst>
              </a:custGeom>
              <a:solidFill>
                <a:srgbClr val="06B6D4"/>
              </a:solidFill>
              <a:ln>
                <a:noFill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1013460" y="3423285"/>
                <a:ext cx="766572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b="1" dirty="0">
                    <a:solidFill>
                      <a:srgbClr val="06B6D4"/>
                    </a:solidFill>
                    <a:latin typeface="Arial"/>
                    <a:ea typeface="Microsoft YaHei"/>
                    <a:cs typeface="Arial"/>
                  </a:rPr>
                  <a:t>社交媒体</a:t>
                </a:r>
              </a:p>
            </p:txBody>
          </p:sp>
          <p:sp>
            <p:nvSpPr>
              <p:cNvPr id="28" name="Rectangle 28"/>
              <p:cNvSpPr/>
              <p:nvPr/>
            </p:nvSpPr>
            <p:spPr>
              <a:xfrm>
                <a:off x="762000" y="3695700"/>
                <a:ext cx="3238500" cy="9525"/>
              </a:xfrm>
              <a:prstGeom prst="rect">
                <a:avLst/>
              </a:prstGeom>
              <a:solidFill>
                <a:srgbClr val="E5E7EB"/>
              </a:solidFill>
              <a:ln>
                <a:noFill/>
              </a:ln>
            </p:spPr>
          </p:sp>
          <p:grpSp>
            <p:nvGrpSpPr>
              <p:cNvPr id="46" name="Group 46"/>
              <p:cNvGrpSpPr/>
              <p:nvPr/>
            </p:nvGrpSpPr>
            <p:grpSpPr>
              <a:xfrm>
                <a:off x="762000" y="3829050"/>
                <a:ext cx="3286125" cy="1190625"/>
                <a:chOff x="762000" y="3829050"/>
                <a:chExt cx="3286125" cy="1190625"/>
              </a:xfrm>
            </p:grpSpPr>
            <p:sp>
              <p:nvSpPr>
                <p:cNvPr id="29" name="Freeform 29"/>
                <p:cNvSpPr/>
                <p:nvPr/>
              </p:nvSpPr>
              <p:spPr>
                <a:xfrm>
                  <a:off x="762000" y="3829050"/>
                  <a:ext cx="1000125" cy="1190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0125" h="1190625">
                      <a:moveTo>
                        <a:pt x="76200" y="0"/>
                      </a:moveTo>
                      <a:lnTo>
                        <a:pt x="923925" y="0"/>
                      </a:lnTo>
                      <a:cubicBezTo>
                        <a:pt x="966009" y="0"/>
                        <a:pt x="1000125" y="34116"/>
                        <a:pt x="1000125" y="76200"/>
                      </a:cubicBezTo>
                      <a:lnTo>
                        <a:pt x="1000125" y="1114425"/>
                      </a:lnTo>
                      <a:cubicBezTo>
                        <a:pt x="1000125" y="1156509"/>
                        <a:pt x="966009" y="1190625"/>
                        <a:pt x="923925" y="1190625"/>
                      </a:cubicBezTo>
                      <a:lnTo>
                        <a:pt x="76200" y="1190625"/>
                      </a:lnTo>
                      <a:cubicBezTo>
                        <a:pt x="34116" y="1190625"/>
                        <a:pt x="0" y="1156509"/>
                        <a:pt x="0" y="1114425"/>
                      </a:cubicBezTo>
                      <a:lnTo>
                        <a:pt x="0" y="76200"/>
                      </a:lnTo>
                      <a:cubicBezTo>
                        <a:pt x="0" y="34116"/>
                        <a:pt x="34116" y="0"/>
                        <a:pt x="76200" y="0"/>
                      </a:cubicBezTo>
                      <a:close/>
                    </a:path>
                  </a:pathLst>
                </a:custGeom>
                <a:solidFill>
                  <a:srgbClr val="FAFBFC"/>
                </a:solidFill>
                <a:ln w="9525">
                  <a:solidFill>
                    <a:srgbClr val="E5E7EB"/>
                  </a:solidFill>
                </a:ln>
              </p:spPr>
            </p:sp>
            <p:sp>
              <p:nvSpPr>
                <p:cNvPr id="30" name="Freeform 30"/>
                <p:cNvSpPr/>
                <p:nvPr/>
              </p:nvSpPr>
              <p:spPr>
                <a:xfrm>
                  <a:off x="952500" y="3943350"/>
                  <a:ext cx="428625" cy="552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8625" h="552450">
                      <a:moveTo>
                        <a:pt x="38100" y="0"/>
                      </a:moveTo>
                      <a:lnTo>
                        <a:pt x="390525" y="0"/>
                      </a:lnTo>
                      <a:cubicBezTo>
                        <a:pt x="411567" y="0"/>
                        <a:pt x="428625" y="17058"/>
                        <a:pt x="428625" y="38100"/>
                      </a:cubicBezTo>
                      <a:lnTo>
                        <a:pt x="428625" y="514350"/>
                      </a:lnTo>
                      <a:cubicBezTo>
                        <a:pt x="428625" y="535392"/>
                        <a:pt x="411567" y="552450"/>
                        <a:pt x="390525" y="552450"/>
                      </a:cubicBezTo>
                      <a:lnTo>
                        <a:pt x="38100" y="552450"/>
                      </a:lnTo>
                      <a:cubicBezTo>
                        <a:pt x="17058" y="552450"/>
                        <a:pt x="0" y="535392"/>
                        <a:pt x="0" y="514350"/>
                      </a:cubicBezTo>
                      <a:lnTo>
                        <a:pt x="0" y="38100"/>
                      </a:lnTo>
                      <a:cubicBezTo>
                        <a:pt x="0" y="17058"/>
                        <a:pt x="17058" y="0"/>
                        <a:pt x="38100" y="0"/>
                      </a:cubicBezTo>
                      <a:close/>
                    </a:path>
                  </a:pathLst>
                </a:custGeom>
                <a:solidFill>
                  <a:srgbClr val="EF4444"/>
                </a:solidFill>
                <a:ln>
                  <a:noFill/>
                </a:ln>
              </p:spPr>
            </p:sp>
            <p:sp>
              <p:nvSpPr>
                <p:cNvPr id="31" name="TextBox 31"/>
                <p:cNvSpPr txBox="1"/>
                <p:nvPr/>
              </p:nvSpPr>
              <p:spPr>
                <a:xfrm>
                  <a:off x="1082135" y="4221480"/>
                  <a:ext cx="159830" cy="1219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600" dirty="0">
                      <a:solidFill>
                        <a:srgbClr val="FFFFFF"/>
                      </a:solidFill>
                      <a:latin typeface="Arial"/>
                      <a:ea typeface="Microsoft YaHei"/>
                      <a:cs typeface="Arial"/>
                    </a:rPr>
                    <a:t>3:4</a:t>
                  </a:r>
                </a:p>
              </p:txBody>
            </p:sp>
            <p:sp>
              <p:nvSpPr>
                <p:cNvPr id="32" name="TextBox 32"/>
                <p:cNvSpPr txBox="1"/>
                <p:nvPr/>
              </p:nvSpPr>
              <p:spPr>
                <a:xfrm>
                  <a:off x="1083469" y="4624388"/>
                  <a:ext cx="347662" cy="152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750" dirty="0">
                      <a:solidFill>
                        <a:srgbClr val="1F2937"/>
                      </a:solidFill>
                      <a:latin typeface="Arial"/>
                      <a:ea typeface="Microsoft YaHei"/>
                      <a:cs typeface="Arial"/>
                    </a:rPr>
                    <a:t>小红书</a:t>
                  </a:r>
                </a:p>
              </p:txBody>
            </p:sp>
            <p:sp>
              <p:nvSpPr>
                <p:cNvPr id="33" name="TextBox 33"/>
                <p:cNvSpPr txBox="1"/>
                <p:nvPr/>
              </p:nvSpPr>
              <p:spPr>
                <a:xfrm>
                  <a:off x="1054703" y="4792980"/>
                  <a:ext cx="405193" cy="1219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600" dirty="0">
                      <a:solidFill>
                        <a:srgbClr val="9CA3AF"/>
                      </a:solidFill>
                      <a:latin typeface="Arial"/>
                      <a:ea typeface="Microsoft YaHei"/>
                      <a:cs typeface="Arial"/>
                    </a:rPr>
                    <a:t>1242×1660</a:t>
                  </a:r>
                </a:p>
              </p:txBody>
            </p:sp>
            <p:grpSp>
              <p:nvGrpSpPr>
                <p:cNvPr id="39" name="Group 39"/>
                <p:cNvGrpSpPr/>
                <p:nvPr/>
              </p:nvGrpSpPr>
              <p:grpSpPr>
                <a:xfrm>
                  <a:off x="1905000" y="3829050"/>
                  <a:ext cx="1000125" cy="1190625"/>
                  <a:chOff x="1905000" y="3829050"/>
                  <a:chExt cx="1000125" cy="1190625"/>
                </a:xfrm>
              </p:grpSpPr>
              <p:sp>
                <p:nvSpPr>
                  <p:cNvPr id="34" name="Freeform 34"/>
                  <p:cNvSpPr/>
                  <p:nvPr/>
                </p:nvSpPr>
                <p:spPr>
                  <a:xfrm>
                    <a:off x="1905000" y="3829050"/>
                    <a:ext cx="1000125" cy="1190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0125" h="1190625">
                        <a:moveTo>
                          <a:pt x="76200" y="0"/>
                        </a:moveTo>
                        <a:lnTo>
                          <a:pt x="923925" y="0"/>
                        </a:lnTo>
                        <a:cubicBezTo>
                          <a:pt x="966009" y="0"/>
                          <a:pt x="1000125" y="34116"/>
                          <a:pt x="1000125" y="76200"/>
                        </a:cubicBezTo>
                        <a:lnTo>
                          <a:pt x="1000125" y="1114425"/>
                        </a:lnTo>
                        <a:cubicBezTo>
                          <a:pt x="1000125" y="1156509"/>
                          <a:pt x="966009" y="1190625"/>
                          <a:pt x="923925" y="1190625"/>
                        </a:cubicBezTo>
                        <a:lnTo>
                          <a:pt x="76200" y="1190625"/>
                        </a:lnTo>
                        <a:cubicBezTo>
                          <a:pt x="34116" y="1190625"/>
                          <a:pt x="0" y="1156509"/>
                          <a:pt x="0" y="1114425"/>
                        </a:cubicBezTo>
                        <a:lnTo>
                          <a:pt x="0" y="76200"/>
                        </a:lnTo>
                        <a:cubicBezTo>
                          <a:pt x="0" y="34116"/>
                          <a:pt x="34116" y="0"/>
                          <a:pt x="76200" y="0"/>
                        </a:cubicBezTo>
                        <a:close/>
                      </a:path>
                    </a:pathLst>
                  </a:custGeom>
                  <a:solidFill>
                    <a:srgbClr val="FAFBFC"/>
                  </a:solidFill>
                  <a:ln w="9525">
                    <a:solidFill>
                      <a:srgbClr val="E5E7EB"/>
                    </a:solidFill>
                  </a:ln>
                </p:spPr>
              </p:sp>
              <p:sp>
                <p:nvSpPr>
                  <p:cNvPr id="35" name="Freeform 35"/>
                  <p:cNvSpPr/>
                  <p:nvPr/>
                </p:nvSpPr>
                <p:spPr>
                  <a:xfrm>
                    <a:off x="2143125" y="3943350"/>
                    <a:ext cx="428625" cy="428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8625" h="428625">
                        <a:moveTo>
                          <a:pt x="38100" y="0"/>
                        </a:moveTo>
                        <a:lnTo>
                          <a:pt x="390525" y="0"/>
                        </a:lnTo>
                        <a:cubicBezTo>
                          <a:pt x="411567" y="0"/>
                          <a:pt x="428625" y="17058"/>
                          <a:pt x="428625" y="38100"/>
                        </a:cubicBezTo>
                        <a:lnTo>
                          <a:pt x="428625" y="390525"/>
                        </a:lnTo>
                        <a:cubicBezTo>
                          <a:pt x="428625" y="411567"/>
                          <a:pt x="411567" y="428625"/>
                          <a:pt x="390525" y="428625"/>
                        </a:cubicBezTo>
                        <a:lnTo>
                          <a:pt x="38100" y="428625"/>
                        </a:lnTo>
                        <a:cubicBezTo>
                          <a:pt x="17058" y="428625"/>
                          <a:pt x="0" y="411567"/>
                          <a:pt x="0" y="390525"/>
                        </a:cubicBezTo>
                        <a:lnTo>
                          <a:pt x="0" y="38100"/>
                        </a:lnTo>
                        <a:cubicBezTo>
                          <a:pt x="0" y="17058"/>
                          <a:pt x="17058" y="0"/>
                          <a:pt x="38100" y="0"/>
                        </a:cubicBezTo>
                        <a:close/>
                      </a:path>
                    </a:pathLst>
                  </a:custGeom>
                  <a:solidFill>
                    <a:srgbClr val="10B981"/>
                  </a:solidFill>
                  <a:ln>
                    <a:noFill/>
                  </a:ln>
                </p:spPr>
              </p:sp>
              <p:sp>
                <p:nvSpPr>
                  <p:cNvPr id="36" name="TextBox 36"/>
                  <p:cNvSpPr txBox="1"/>
                  <p:nvPr/>
                </p:nvSpPr>
                <p:spPr>
                  <a:xfrm>
                    <a:off x="2294668" y="4145280"/>
                    <a:ext cx="116014" cy="1219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0" tIns="0" rIns="0" bIns="0" anchor="t" anchorCtr="0">
                    <a:spAutoFit/>
                  </a:bodyPr>
                  <a:lstStyle/>
                  <a:p>
                    <a:pPr algn="ctr"/>
                    <a:r>
                      <a:rPr lang="zh-CN" sz="600" dirty="0">
                        <a:solidFill>
                          <a:srgbClr val="FFFFFF"/>
                        </a:solidFill>
                        <a:latin typeface="Arial"/>
                        <a:ea typeface="Microsoft YaHei"/>
                        <a:cs typeface="Arial"/>
                      </a:rPr>
                      <a:t>1:1</a:t>
                    </a:r>
                  </a:p>
                </p:txBody>
              </p:sp>
              <p:sp>
                <p:nvSpPr>
                  <p:cNvPr id="37" name="TextBox 37"/>
                  <p:cNvSpPr txBox="1"/>
                  <p:nvPr/>
                </p:nvSpPr>
                <p:spPr>
                  <a:xfrm>
                    <a:off x="2226469" y="4624388"/>
                    <a:ext cx="347662" cy="1524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0" tIns="0" rIns="0" bIns="0" anchor="t" anchorCtr="0">
                    <a:spAutoFit/>
                  </a:bodyPr>
                  <a:lstStyle/>
                  <a:p>
                    <a:pPr algn="ctr"/>
                    <a:r>
                      <a:rPr lang="zh-CN" sz="750" dirty="0">
                        <a:solidFill>
                          <a:srgbClr val="1F2937"/>
                        </a:solidFill>
                        <a:latin typeface="Arial"/>
                        <a:ea typeface="Microsoft YaHei"/>
                        <a:cs typeface="Arial"/>
                      </a:rPr>
                      <a:t>朋友圈</a:t>
                    </a:r>
                  </a:p>
                </p:txBody>
              </p:sp>
              <p:sp>
                <p:nvSpPr>
                  <p:cNvPr id="38" name="TextBox 38"/>
                  <p:cNvSpPr txBox="1"/>
                  <p:nvPr/>
                </p:nvSpPr>
                <p:spPr>
                  <a:xfrm>
                    <a:off x="2197703" y="4792980"/>
                    <a:ext cx="405193" cy="1219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0" tIns="0" rIns="0" bIns="0" anchor="t" anchorCtr="0">
                    <a:spAutoFit/>
                  </a:bodyPr>
                  <a:lstStyle/>
                  <a:p>
                    <a:pPr algn="ctr"/>
                    <a:r>
                      <a:rPr lang="zh-CN" sz="600" dirty="0">
                        <a:solidFill>
                          <a:srgbClr val="9CA3AF"/>
                        </a:solidFill>
                        <a:latin typeface="Arial"/>
                        <a:ea typeface="Microsoft YaHei"/>
                        <a:cs typeface="Arial"/>
                      </a:rPr>
                      <a:t>1080×1080</a:t>
                    </a:r>
                  </a:p>
                </p:txBody>
              </p:sp>
            </p:grpSp>
            <p:grpSp>
              <p:nvGrpSpPr>
                <p:cNvPr id="45" name="Group 45"/>
                <p:cNvGrpSpPr/>
                <p:nvPr/>
              </p:nvGrpSpPr>
              <p:grpSpPr>
                <a:xfrm>
                  <a:off x="3048000" y="3829050"/>
                  <a:ext cx="1000125" cy="1190625"/>
                  <a:chOff x="3048000" y="3829050"/>
                  <a:chExt cx="1000125" cy="1190625"/>
                </a:xfrm>
              </p:grpSpPr>
              <p:sp>
                <p:nvSpPr>
                  <p:cNvPr id="40" name="Freeform 40"/>
                  <p:cNvSpPr/>
                  <p:nvPr/>
                </p:nvSpPr>
                <p:spPr>
                  <a:xfrm>
                    <a:off x="3048000" y="3829050"/>
                    <a:ext cx="1000125" cy="1190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0125" h="1190625">
                        <a:moveTo>
                          <a:pt x="76200" y="0"/>
                        </a:moveTo>
                        <a:lnTo>
                          <a:pt x="923925" y="0"/>
                        </a:lnTo>
                        <a:cubicBezTo>
                          <a:pt x="966009" y="0"/>
                          <a:pt x="1000125" y="34116"/>
                          <a:pt x="1000125" y="76200"/>
                        </a:cubicBezTo>
                        <a:lnTo>
                          <a:pt x="1000125" y="1114425"/>
                        </a:lnTo>
                        <a:cubicBezTo>
                          <a:pt x="1000125" y="1156509"/>
                          <a:pt x="966009" y="1190625"/>
                          <a:pt x="923925" y="1190625"/>
                        </a:cubicBezTo>
                        <a:lnTo>
                          <a:pt x="76200" y="1190625"/>
                        </a:lnTo>
                        <a:cubicBezTo>
                          <a:pt x="34116" y="1190625"/>
                          <a:pt x="0" y="1156509"/>
                          <a:pt x="0" y="1114425"/>
                        </a:cubicBezTo>
                        <a:lnTo>
                          <a:pt x="0" y="76200"/>
                        </a:lnTo>
                        <a:cubicBezTo>
                          <a:pt x="0" y="34116"/>
                          <a:pt x="34116" y="0"/>
                          <a:pt x="76200" y="0"/>
                        </a:cubicBezTo>
                        <a:close/>
                      </a:path>
                    </a:pathLst>
                  </a:custGeom>
                  <a:solidFill>
                    <a:srgbClr val="FAFBFC"/>
                  </a:solidFill>
                  <a:ln w="9525">
                    <a:solidFill>
                      <a:srgbClr val="E5E7EB"/>
                    </a:solidFill>
                  </a:ln>
                </p:spPr>
              </p:sp>
              <p:sp>
                <p:nvSpPr>
                  <p:cNvPr id="41" name="Freeform 41"/>
                  <p:cNvSpPr/>
                  <p:nvPr/>
                </p:nvSpPr>
                <p:spPr>
                  <a:xfrm>
                    <a:off x="3333750" y="3943350"/>
                    <a:ext cx="333375" cy="552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3375" h="552450">
                        <a:moveTo>
                          <a:pt x="38100" y="0"/>
                        </a:moveTo>
                        <a:lnTo>
                          <a:pt x="295275" y="0"/>
                        </a:lnTo>
                        <a:cubicBezTo>
                          <a:pt x="316317" y="0"/>
                          <a:pt x="333375" y="17058"/>
                          <a:pt x="333375" y="38100"/>
                        </a:cubicBezTo>
                        <a:lnTo>
                          <a:pt x="333375" y="514350"/>
                        </a:lnTo>
                        <a:cubicBezTo>
                          <a:pt x="333375" y="535392"/>
                          <a:pt x="316317" y="552450"/>
                          <a:pt x="295275" y="552450"/>
                        </a:cubicBezTo>
                        <a:lnTo>
                          <a:pt x="38100" y="552450"/>
                        </a:lnTo>
                        <a:cubicBezTo>
                          <a:pt x="17058" y="552450"/>
                          <a:pt x="0" y="535392"/>
                          <a:pt x="0" y="514350"/>
                        </a:cubicBezTo>
                        <a:lnTo>
                          <a:pt x="0" y="38100"/>
                        </a:lnTo>
                        <a:cubicBezTo>
                          <a:pt x="0" y="17058"/>
                          <a:pt x="17058" y="0"/>
                          <a:pt x="38100" y="0"/>
                        </a:cubicBezTo>
                        <a:close/>
                      </a:path>
                    </a:pathLst>
                  </a:custGeom>
                  <a:solidFill>
                    <a:srgbClr val="8B5CF6"/>
                  </a:solidFill>
                  <a:ln>
                    <a:noFill/>
                  </a:ln>
                </p:spPr>
              </p:sp>
              <p:sp>
                <p:nvSpPr>
                  <p:cNvPr id="42" name="TextBox 42"/>
                  <p:cNvSpPr txBox="1"/>
                  <p:nvPr/>
                </p:nvSpPr>
                <p:spPr>
                  <a:xfrm>
                    <a:off x="3414248" y="4229576"/>
                    <a:ext cx="162854" cy="10668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0" tIns="0" rIns="0" bIns="0" anchor="t" anchorCtr="0">
                    <a:spAutoFit/>
                  </a:bodyPr>
                  <a:lstStyle/>
                  <a:p>
                    <a:pPr algn="ctr"/>
                    <a:r>
                      <a:rPr lang="zh-CN" sz="525" dirty="0">
                        <a:solidFill>
                          <a:srgbClr val="FFFFFF"/>
                        </a:solidFill>
                        <a:latin typeface="Arial"/>
                        <a:ea typeface="Microsoft YaHei"/>
                        <a:cs typeface="Arial"/>
                      </a:rPr>
                      <a:t>9:16</a:t>
                    </a:r>
                  </a:p>
                </p:txBody>
              </p:sp>
              <p:sp>
                <p:nvSpPr>
                  <p:cNvPr id="43" name="TextBox 43"/>
                  <p:cNvSpPr txBox="1"/>
                  <p:nvPr/>
                </p:nvSpPr>
                <p:spPr>
                  <a:xfrm>
                    <a:off x="3383161" y="4624388"/>
                    <a:ext cx="320278" cy="1524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0" tIns="0" rIns="0" bIns="0" anchor="t" anchorCtr="0">
                    <a:spAutoFit/>
                  </a:bodyPr>
                  <a:lstStyle/>
                  <a:p>
                    <a:pPr algn="ctr"/>
                    <a:r>
                      <a:rPr lang="zh-CN" sz="750" dirty="0">
                        <a:solidFill>
                          <a:srgbClr val="1F2937"/>
                        </a:solidFill>
                        <a:latin typeface="Arial"/>
                        <a:ea typeface="Microsoft YaHei"/>
                        <a:cs typeface="Arial"/>
                      </a:rPr>
                      <a:t>Story</a:t>
                    </a:r>
                  </a:p>
                </p:txBody>
              </p:sp>
              <p:sp>
                <p:nvSpPr>
                  <p:cNvPr id="44" name="TextBox 44"/>
                  <p:cNvSpPr txBox="1"/>
                  <p:nvPr/>
                </p:nvSpPr>
                <p:spPr>
                  <a:xfrm>
                    <a:off x="3340703" y="4792980"/>
                    <a:ext cx="405193" cy="1219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0" tIns="0" rIns="0" bIns="0" anchor="t" anchorCtr="0">
                    <a:spAutoFit/>
                  </a:bodyPr>
                  <a:lstStyle/>
                  <a:p>
                    <a:pPr algn="ctr"/>
                    <a:r>
                      <a:rPr lang="zh-CN" sz="600" dirty="0">
                        <a:solidFill>
                          <a:srgbClr val="9CA3AF"/>
                        </a:solidFill>
                        <a:latin typeface="Arial"/>
                        <a:ea typeface="Microsoft YaHei"/>
                        <a:cs typeface="Arial"/>
                      </a:rPr>
                      <a:t>1080×1920</a:t>
                    </a:r>
                  </a:p>
                </p:txBody>
              </p:sp>
            </p:grpSp>
          </p:grpSp>
        </p:grpSp>
      </p:grpSp>
      <p:grpSp>
        <p:nvGrpSpPr>
          <p:cNvPr id="64" name="Group 64"/>
          <p:cNvGrpSpPr/>
          <p:nvPr/>
        </p:nvGrpSpPr>
        <p:grpSpPr>
          <a:xfrm>
            <a:off x="4572000" y="1333500"/>
            <a:ext cx="3619500" cy="1476375"/>
            <a:chOff x="4572000" y="1333500"/>
            <a:chExt cx="3619500" cy="1476375"/>
          </a:xfrm>
        </p:grpSpPr>
        <p:sp>
          <p:nvSpPr>
            <p:cNvPr id="49" name="Freeform 49"/>
            <p:cNvSpPr/>
            <p:nvPr/>
          </p:nvSpPr>
          <p:spPr>
            <a:xfrm>
              <a:off x="4572000" y="1333500"/>
              <a:ext cx="3619500" cy="1476375"/>
            </a:xfrm>
            <a:custGeom>
              <a:avLst/>
              <a:gdLst/>
              <a:ahLst/>
              <a:cxnLst/>
              <a:rect l="l" t="t" r="r" b="b"/>
              <a:pathLst>
                <a:path w="3619500" h="1476375">
                  <a:moveTo>
                    <a:pt x="152400" y="0"/>
                  </a:moveTo>
                  <a:lnTo>
                    <a:pt x="3467100" y="0"/>
                  </a:lnTo>
                  <a:cubicBezTo>
                    <a:pt x="3551268" y="0"/>
                    <a:pt x="3619500" y="68232"/>
                    <a:pt x="3619500" y="152400"/>
                  </a:cubicBezTo>
                  <a:lnTo>
                    <a:pt x="3619500" y="1323975"/>
                  </a:lnTo>
                  <a:cubicBezTo>
                    <a:pt x="3619500" y="1408143"/>
                    <a:pt x="3551268" y="1476375"/>
                    <a:pt x="3467100" y="1476375"/>
                  </a:cubicBezTo>
                  <a:lnTo>
                    <a:pt x="152400" y="1476375"/>
                  </a:lnTo>
                  <a:cubicBezTo>
                    <a:pt x="68232" y="1476375"/>
                    <a:pt x="0" y="1408143"/>
                    <a:pt x="0" y="1323975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dist="38100" dir="10799140" algn="tl" rotWithShape="0">
                <a:srgbClr val="000000">
                  <a:alpha val="8000"/>
                </a:srgbClr>
              </a:outerShdw>
            </a:effectLst>
          </p:spPr>
        </p:sp>
        <p:sp>
          <p:nvSpPr>
            <p:cNvPr id="50" name="Freeform 50"/>
            <p:cNvSpPr/>
            <p:nvPr/>
          </p:nvSpPr>
          <p:spPr>
            <a:xfrm>
              <a:off x="4743450" y="1489472"/>
              <a:ext cx="209550" cy="183356"/>
            </a:xfrm>
            <a:custGeom>
              <a:avLst/>
              <a:gdLst/>
              <a:ahLst/>
              <a:cxnLst/>
              <a:rect l="l" t="t" r="r" b="b"/>
              <a:pathLst>
                <a:path w="209550" h="183356">
                  <a:moveTo>
                    <a:pt x="183356" y="0"/>
                  </a:moveTo>
                  <a:lnTo>
                    <a:pt x="183356" y="19645"/>
                  </a:lnTo>
                  <a:lnTo>
                    <a:pt x="26194" y="65484"/>
                  </a:lnTo>
                  <a:lnTo>
                    <a:pt x="26194" y="52388"/>
                  </a:lnTo>
                  <a:lnTo>
                    <a:pt x="0" y="52388"/>
                  </a:lnTo>
                  <a:lnTo>
                    <a:pt x="0" y="130969"/>
                  </a:lnTo>
                  <a:lnTo>
                    <a:pt x="26194" y="130969"/>
                  </a:lnTo>
                  <a:lnTo>
                    <a:pt x="26194" y="117872"/>
                  </a:lnTo>
                  <a:lnTo>
                    <a:pt x="53862" y="125942"/>
                  </a:lnTo>
                  <a:cubicBezTo>
                    <a:pt x="52900" y="129639"/>
                    <a:pt x="52388" y="133519"/>
                    <a:pt x="52388" y="137517"/>
                  </a:cubicBezTo>
                  <a:cubicBezTo>
                    <a:pt x="52388" y="162833"/>
                    <a:pt x="72910" y="183356"/>
                    <a:pt x="98227" y="183356"/>
                  </a:cubicBezTo>
                  <a:cubicBezTo>
                    <a:pt x="118627" y="183356"/>
                    <a:pt x="135914" y="170030"/>
                    <a:pt x="141859" y="151608"/>
                  </a:cubicBezTo>
                  <a:lnTo>
                    <a:pt x="183356" y="163711"/>
                  </a:lnTo>
                  <a:lnTo>
                    <a:pt x="183356" y="183356"/>
                  </a:lnTo>
                  <a:lnTo>
                    <a:pt x="209550" y="183356"/>
                  </a:lnTo>
                  <a:lnTo>
                    <a:pt x="209550" y="0"/>
                  </a:lnTo>
                  <a:lnTo>
                    <a:pt x="183356" y="0"/>
                  </a:lnTo>
                  <a:close/>
                  <a:moveTo>
                    <a:pt x="79038" y="133284"/>
                  </a:moveTo>
                  <a:lnTo>
                    <a:pt x="116683" y="144265"/>
                  </a:lnTo>
                  <a:cubicBezTo>
                    <a:pt x="113930" y="151790"/>
                    <a:pt x="106706" y="157162"/>
                    <a:pt x="98227" y="157162"/>
                  </a:cubicBezTo>
                  <a:cubicBezTo>
                    <a:pt x="87377" y="157162"/>
                    <a:pt x="78581" y="148367"/>
                    <a:pt x="78581" y="137517"/>
                  </a:cubicBezTo>
                  <a:cubicBezTo>
                    <a:pt x="78581" y="136065"/>
                    <a:pt x="78739" y="134648"/>
                    <a:pt x="79038" y="133284"/>
                  </a:cubicBezTo>
                  <a:close/>
                </a:path>
              </a:pathLst>
            </a:custGeom>
            <a:solidFill>
              <a:srgbClr val="10B981"/>
            </a:solidFill>
            <a:ln>
              <a:noFill/>
            </a:ln>
          </p:spPr>
        </p:sp>
        <p:sp>
          <p:nvSpPr>
            <p:cNvPr id="51" name="TextBox 51"/>
            <p:cNvSpPr txBox="1"/>
            <p:nvPr/>
          </p:nvSpPr>
          <p:spPr>
            <a:xfrm>
              <a:off x="5013960" y="1518285"/>
              <a:ext cx="76657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10B981"/>
                  </a:solidFill>
                  <a:latin typeface="Arial"/>
                  <a:ea typeface="Microsoft YaHei"/>
                  <a:cs typeface="Arial"/>
                </a:rPr>
                <a:t>营销物料</a:t>
              </a:r>
            </a:p>
          </p:txBody>
        </p:sp>
        <p:sp>
          <p:nvSpPr>
            <p:cNvPr id="52" name="Rectangle 52"/>
            <p:cNvSpPr/>
            <p:nvPr/>
          </p:nvSpPr>
          <p:spPr>
            <a:xfrm>
              <a:off x="4762500" y="1790700"/>
              <a:ext cx="3238500" cy="9525"/>
            </a:xfrm>
            <a:prstGeom prst="rect">
              <a:avLst/>
            </a:prstGeom>
            <a:solidFill>
              <a:srgbClr val="E5E7EB"/>
            </a:solidFill>
            <a:ln>
              <a:noFill/>
            </a:ln>
          </p:spPr>
        </p:sp>
        <p:grpSp>
          <p:nvGrpSpPr>
            <p:cNvPr id="63" name="Group 63"/>
            <p:cNvGrpSpPr/>
            <p:nvPr/>
          </p:nvGrpSpPr>
          <p:grpSpPr>
            <a:xfrm>
              <a:off x="4750118" y="1856899"/>
              <a:ext cx="3285148" cy="674370"/>
              <a:chOff x="4750118" y="1856899"/>
              <a:chExt cx="3285148" cy="674370"/>
            </a:xfrm>
          </p:grpSpPr>
          <p:sp>
            <p:nvSpPr>
              <p:cNvPr id="53" name="TextBox 53"/>
              <p:cNvSpPr txBox="1"/>
              <p:nvPr/>
            </p:nvSpPr>
            <p:spPr>
              <a:xfrm>
                <a:off x="4750118" y="1856899"/>
                <a:ext cx="857798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• 公众号头图</a:t>
                </a:r>
              </a:p>
            </p:txBody>
          </p:sp>
          <p:sp>
            <p:nvSpPr>
              <p:cNvPr id="54" name="TextBox 54"/>
              <p:cNvSpPr txBox="1"/>
              <p:nvPr/>
            </p:nvSpPr>
            <p:spPr>
              <a:xfrm>
                <a:off x="6133148" y="1873091"/>
                <a:ext cx="484846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825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900×383</a:t>
                </a:r>
              </a:p>
            </p:txBody>
          </p:sp>
          <p:sp>
            <p:nvSpPr>
              <p:cNvPr id="55" name="TextBox 55"/>
              <p:cNvSpPr txBox="1"/>
              <p:nvPr/>
            </p:nvSpPr>
            <p:spPr>
              <a:xfrm>
                <a:off x="4750118" y="2095024"/>
                <a:ext cx="943237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• Banner 横幅</a:t>
                </a:r>
              </a:p>
            </p:txBody>
          </p:sp>
          <p:sp>
            <p:nvSpPr>
              <p:cNvPr id="56" name="TextBox 56"/>
              <p:cNvSpPr txBox="1"/>
              <p:nvPr/>
            </p:nvSpPr>
            <p:spPr>
              <a:xfrm>
                <a:off x="6133148" y="2111216"/>
                <a:ext cx="520994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825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1200×628</a:t>
                </a:r>
              </a:p>
            </p:txBody>
          </p:sp>
          <p:sp>
            <p:nvSpPr>
              <p:cNvPr id="57" name="TextBox 57"/>
              <p:cNvSpPr txBox="1"/>
              <p:nvPr/>
            </p:nvSpPr>
            <p:spPr>
              <a:xfrm>
                <a:off x="4750118" y="2333149"/>
                <a:ext cx="629960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• A4 文档</a:t>
                </a:r>
              </a:p>
            </p:txBody>
          </p:sp>
          <p:sp>
            <p:nvSpPr>
              <p:cNvPr id="58" name="TextBox 58"/>
              <p:cNvSpPr txBox="1"/>
              <p:nvPr/>
            </p:nvSpPr>
            <p:spPr>
              <a:xfrm>
                <a:off x="6133148" y="2349341"/>
                <a:ext cx="484846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825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595×842</a:t>
                </a:r>
              </a:p>
            </p:txBody>
          </p:sp>
          <p:sp>
            <p:nvSpPr>
              <p:cNvPr id="59" name="TextBox 59"/>
              <p:cNvSpPr txBox="1"/>
              <p:nvPr/>
            </p:nvSpPr>
            <p:spPr>
              <a:xfrm>
                <a:off x="6750368" y="1856899"/>
                <a:ext cx="430601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• 头像</a:t>
                </a:r>
              </a:p>
            </p:txBody>
          </p:sp>
          <p:sp>
            <p:nvSpPr>
              <p:cNvPr id="60" name="TextBox 60"/>
              <p:cNvSpPr txBox="1"/>
              <p:nvPr/>
            </p:nvSpPr>
            <p:spPr>
              <a:xfrm>
                <a:off x="7514272" y="1873091"/>
                <a:ext cx="484846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825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400×400</a:t>
                </a:r>
              </a:p>
            </p:txBody>
          </p:sp>
          <p:sp>
            <p:nvSpPr>
              <p:cNvPr id="61" name="TextBox 61"/>
              <p:cNvSpPr txBox="1"/>
              <p:nvPr/>
            </p:nvSpPr>
            <p:spPr>
              <a:xfrm>
                <a:off x="6750368" y="2095024"/>
                <a:ext cx="430601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• 名片</a:t>
                </a:r>
              </a:p>
            </p:txBody>
          </p:sp>
          <p:sp>
            <p:nvSpPr>
              <p:cNvPr id="62" name="TextBox 62"/>
              <p:cNvSpPr txBox="1"/>
              <p:nvPr/>
            </p:nvSpPr>
            <p:spPr>
              <a:xfrm>
                <a:off x="7514272" y="2111216"/>
                <a:ext cx="520994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825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1050×600</a:t>
                </a:r>
              </a:p>
            </p:txBody>
          </p:sp>
        </p:grpSp>
      </p:grpSp>
      <p:grpSp>
        <p:nvGrpSpPr>
          <p:cNvPr id="68" name="Group 68"/>
          <p:cNvGrpSpPr/>
          <p:nvPr/>
        </p:nvGrpSpPr>
        <p:grpSpPr>
          <a:xfrm>
            <a:off x="4572000" y="3000375"/>
            <a:ext cx="3619500" cy="1095375"/>
            <a:chOff x="4572000" y="3000375"/>
            <a:chExt cx="3619500" cy="1095375"/>
          </a:xfrm>
        </p:grpSpPr>
        <p:sp>
          <p:nvSpPr>
            <p:cNvPr id="65" name="Freeform 65"/>
            <p:cNvSpPr/>
            <p:nvPr/>
          </p:nvSpPr>
          <p:spPr>
            <a:xfrm>
              <a:off x="4572000" y="3000375"/>
              <a:ext cx="3619500" cy="1095375"/>
            </a:xfrm>
            <a:custGeom>
              <a:avLst/>
              <a:gdLst/>
              <a:ahLst/>
              <a:cxnLst/>
              <a:rect l="l" t="t" r="r" b="b"/>
              <a:pathLst>
                <a:path w="3619500" h="1095375">
                  <a:moveTo>
                    <a:pt x="152400" y="0"/>
                  </a:moveTo>
                  <a:lnTo>
                    <a:pt x="3467100" y="0"/>
                  </a:lnTo>
                  <a:cubicBezTo>
                    <a:pt x="3551268" y="0"/>
                    <a:pt x="3619500" y="68232"/>
                    <a:pt x="3619500" y="152400"/>
                  </a:cubicBezTo>
                  <a:lnTo>
                    <a:pt x="3619500" y="942975"/>
                  </a:lnTo>
                  <a:cubicBezTo>
                    <a:pt x="3619500" y="1027143"/>
                    <a:pt x="3551268" y="1095375"/>
                    <a:pt x="3467100" y="1095375"/>
                  </a:cubicBezTo>
                  <a:lnTo>
                    <a:pt x="152400" y="1095375"/>
                  </a:lnTo>
                  <a:cubicBezTo>
                    <a:pt x="68232" y="1095375"/>
                    <a:pt x="0" y="1027143"/>
                    <a:pt x="0" y="942975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gradFill>
              <a:gsLst>
                <a:gs pos="0">
                  <a:srgbClr val="6366F1"/>
                </a:gs>
                <a:gs pos="100000">
                  <a:srgbClr val="06B6D4"/>
                </a:gs>
              </a:gsLst>
              <a:lin ang="2700000" scaled="1"/>
            </a:gradFill>
            <a:ln>
              <a:noFill/>
            </a:ln>
            <a:effectLst>
              <a:outerShdw blurRad="190500" dist="57150" dir="10799427" algn="tl" rotWithShape="0">
                <a:srgbClr val="6366F1">
                  <a:alpha val="18000"/>
                </a:srgbClr>
              </a:outerShdw>
            </a:effectLst>
          </p:spPr>
        </p:sp>
        <p:sp>
          <p:nvSpPr>
            <p:cNvPr id="66" name="TextBox 66"/>
            <p:cNvSpPr txBox="1"/>
            <p:nvPr/>
          </p:nvSpPr>
          <p:spPr>
            <a:xfrm>
              <a:off x="5913568" y="3103245"/>
              <a:ext cx="936365" cy="7924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3900" b="1" dirty="0">
                  <a:solidFill>
                    <a:srgbClr val="FFFFFF"/>
                  </a:solidFill>
                  <a:latin typeface="Arial"/>
                  <a:ea typeface="Microsoft YaHei"/>
                  <a:cs typeface="Arial"/>
                </a:rPr>
                <a:t>10+</a:t>
              </a:r>
            </a:p>
          </p:txBody>
        </p:sp>
        <p:sp>
          <p:nvSpPr>
            <p:cNvPr id="67" name="TextBox 67"/>
            <p:cNvSpPr txBox="1"/>
            <p:nvPr/>
          </p:nvSpPr>
          <p:spPr>
            <a:xfrm>
              <a:off x="5871686" y="3692842"/>
              <a:ext cx="1020127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FFFFFF">
                      <a:alpha val="90000"/>
                    </a:srgbClr>
                  </a:solidFill>
                  <a:latin typeface="Arial"/>
                  <a:ea typeface="Microsoft YaHei"/>
                  <a:cs typeface="Arial"/>
                </a:rPr>
                <a:t>种画布格式</a:t>
              </a:r>
            </a:p>
          </p:txBody>
        </p:sp>
      </p:grpSp>
      <p:grpSp>
        <p:nvGrpSpPr>
          <p:cNvPr id="83" name="Group 83"/>
          <p:cNvGrpSpPr/>
          <p:nvPr/>
        </p:nvGrpSpPr>
        <p:grpSpPr>
          <a:xfrm>
            <a:off x="4572000" y="4286250"/>
            <a:ext cx="3619500" cy="1095375"/>
            <a:chOff x="4572000" y="4286250"/>
            <a:chExt cx="3619500" cy="1095375"/>
          </a:xfrm>
        </p:grpSpPr>
        <p:sp>
          <p:nvSpPr>
            <p:cNvPr id="69" name="Freeform 69"/>
            <p:cNvSpPr/>
            <p:nvPr/>
          </p:nvSpPr>
          <p:spPr>
            <a:xfrm>
              <a:off x="4572000" y="4286250"/>
              <a:ext cx="3619500" cy="1095375"/>
            </a:xfrm>
            <a:custGeom>
              <a:avLst/>
              <a:gdLst/>
              <a:ahLst/>
              <a:cxnLst/>
              <a:rect l="l" t="t" r="r" b="b"/>
              <a:pathLst>
                <a:path w="3619500" h="1095375">
                  <a:moveTo>
                    <a:pt x="152400" y="0"/>
                  </a:moveTo>
                  <a:lnTo>
                    <a:pt x="3467100" y="0"/>
                  </a:lnTo>
                  <a:cubicBezTo>
                    <a:pt x="3551268" y="0"/>
                    <a:pt x="3619500" y="68232"/>
                    <a:pt x="3619500" y="152400"/>
                  </a:cubicBezTo>
                  <a:lnTo>
                    <a:pt x="3619500" y="942975"/>
                  </a:lnTo>
                  <a:cubicBezTo>
                    <a:pt x="3619500" y="1027143"/>
                    <a:pt x="3551268" y="1095375"/>
                    <a:pt x="3467100" y="1095375"/>
                  </a:cubicBezTo>
                  <a:lnTo>
                    <a:pt x="152400" y="1095375"/>
                  </a:lnTo>
                  <a:cubicBezTo>
                    <a:pt x="68232" y="1095375"/>
                    <a:pt x="0" y="1027143"/>
                    <a:pt x="0" y="942975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dist="38100" dir="10799140" algn="tl" rotWithShape="0">
                <a:srgbClr val="000000">
                  <a:alpha val="8000"/>
                </a:srgbClr>
              </a:outerShdw>
            </a:effectLst>
          </p:spPr>
        </p:sp>
        <p:grpSp>
          <p:nvGrpSpPr>
            <p:cNvPr id="75" name="Group 75"/>
            <p:cNvGrpSpPr/>
            <p:nvPr/>
          </p:nvGrpSpPr>
          <p:grpSpPr>
            <a:xfrm>
              <a:off x="4743450" y="4429125"/>
              <a:ext cx="209550" cy="209551"/>
              <a:chOff x="4743450" y="4429125"/>
              <a:chExt cx="209550" cy="209551"/>
            </a:xfrm>
          </p:grpSpPr>
          <p:sp>
            <p:nvSpPr>
              <p:cNvPr id="70" name="Freeform 70"/>
              <p:cNvSpPr/>
              <p:nvPr/>
            </p:nvSpPr>
            <p:spPr>
              <a:xfrm>
                <a:off x="4848225" y="4429125"/>
                <a:ext cx="91678" cy="91678"/>
              </a:xfrm>
              <a:custGeom>
                <a:avLst/>
                <a:gdLst/>
                <a:ahLst/>
                <a:cxnLst/>
                <a:rect l="l" t="t" r="r" b="b"/>
                <a:pathLst>
                  <a:path w="91678" h="91678">
                    <a:moveTo>
                      <a:pt x="0" y="39291"/>
                    </a:moveTo>
                    <a:lnTo>
                      <a:pt x="32742" y="32742"/>
                    </a:lnTo>
                    <a:lnTo>
                      <a:pt x="39291" y="0"/>
                    </a:lnTo>
                    <a:lnTo>
                      <a:pt x="52388" y="0"/>
                    </a:lnTo>
                    <a:lnTo>
                      <a:pt x="58936" y="32742"/>
                    </a:lnTo>
                    <a:lnTo>
                      <a:pt x="91678" y="39291"/>
                    </a:lnTo>
                    <a:lnTo>
                      <a:pt x="91678" y="52388"/>
                    </a:lnTo>
                    <a:lnTo>
                      <a:pt x="58936" y="58936"/>
                    </a:lnTo>
                    <a:lnTo>
                      <a:pt x="52388" y="91678"/>
                    </a:lnTo>
                    <a:lnTo>
                      <a:pt x="39291" y="91678"/>
                    </a:lnTo>
                    <a:lnTo>
                      <a:pt x="32742" y="58936"/>
                    </a:lnTo>
                    <a:lnTo>
                      <a:pt x="0" y="52388"/>
                    </a:lnTo>
                    <a:lnTo>
                      <a:pt x="0" y="39291"/>
                    </a:lnTo>
                    <a:close/>
                  </a:path>
                </a:pathLst>
              </a:custGeom>
              <a:solidFill>
                <a:srgbClr val="6366F1"/>
              </a:solidFill>
              <a:ln>
                <a:noFill/>
              </a:ln>
            </p:spPr>
          </p:sp>
          <p:sp>
            <p:nvSpPr>
              <p:cNvPr id="71" name="Freeform 71"/>
              <p:cNvSpPr/>
              <p:nvPr/>
            </p:nvSpPr>
            <p:spPr>
              <a:xfrm>
                <a:off x="4743450" y="4494609"/>
                <a:ext cx="144066" cy="144066"/>
              </a:xfrm>
              <a:custGeom>
                <a:avLst/>
                <a:gdLst/>
                <a:ahLst/>
                <a:cxnLst/>
                <a:rect l="l" t="t" r="r" b="b"/>
                <a:pathLst>
                  <a:path w="144066" h="144066">
                    <a:moveTo>
                      <a:pt x="0" y="78581"/>
                    </a:moveTo>
                    <a:lnTo>
                      <a:pt x="0" y="65484"/>
                    </a:lnTo>
                    <a:lnTo>
                      <a:pt x="52388" y="52388"/>
                    </a:lnTo>
                    <a:lnTo>
                      <a:pt x="65484" y="0"/>
                    </a:lnTo>
                    <a:lnTo>
                      <a:pt x="78581" y="0"/>
                    </a:lnTo>
                    <a:lnTo>
                      <a:pt x="91678" y="52388"/>
                    </a:lnTo>
                    <a:lnTo>
                      <a:pt x="144066" y="65484"/>
                    </a:lnTo>
                    <a:lnTo>
                      <a:pt x="144066" y="78581"/>
                    </a:lnTo>
                    <a:lnTo>
                      <a:pt x="91678" y="91678"/>
                    </a:lnTo>
                    <a:lnTo>
                      <a:pt x="78581" y="144066"/>
                    </a:lnTo>
                    <a:lnTo>
                      <a:pt x="65484" y="144066"/>
                    </a:lnTo>
                    <a:lnTo>
                      <a:pt x="52388" y="91678"/>
                    </a:lnTo>
                    <a:lnTo>
                      <a:pt x="0" y="78581"/>
                    </a:lnTo>
                    <a:close/>
                  </a:path>
                </a:pathLst>
              </a:custGeom>
              <a:solidFill>
                <a:srgbClr val="6366F1"/>
              </a:solidFill>
              <a:ln>
                <a:noFill/>
              </a:ln>
            </p:spPr>
          </p:sp>
          <p:sp>
            <p:nvSpPr>
              <p:cNvPr id="72" name="Freeform 72"/>
              <p:cNvSpPr/>
              <p:nvPr/>
            </p:nvSpPr>
            <p:spPr>
              <a:xfrm>
                <a:off x="4756547" y="4435673"/>
                <a:ext cx="39291" cy="39291"/>
              </a:xfrm>
              <a:custGeom>
                <a:avLst/>
                <a:gdLst/>
                <a:ahLst/>
                <a:cxnLst/>
                <a:rect l="l" t="t" r="r" b="b"/>
                <a:pathLst>
                  <a:path w="39291" h="39291">
                    <a:moveTo>
                      <a:pt x="0" y="19645"/>
                    </a:moveTo>
                    <a:lnTo>
                      <a:pt x="19645" y="0"/>
                    </a:lnTo>
                    <a:lnTo>
                      <a:pt x="39291" y="19645"/>
                    </a:lnTo>
                    <a:lnTo>
                      <a:pt x="19645" y="39291"/>
                    </a:lnTo>
                    <a:lnTo>
                      <a:pt x="0" y="19645"/>
                    </a:lnTo>
                    <a:close/>
                  </a:path>
                </a:pathLst>
              </a:custGeom>
              <a:solidFill>
                <a:srgbClr val="6366F1"/>
              </a:solidFill>
              <a:ln>
                <a:noFill/>
              </a:ln>
            </p:spPr>
          </p:sp>
          <p:sp>
            <p:nvSpPr>
              <p:cNvPr id="73" name="Freeform 73"/>
              <p:cNvSpPr/>
              <p:nvPr/>
            </p:nvSpPr>
            <p:spPr>
              <a:xfrm>
                <a:off x="4887516" y="4586288"/>
                <a:ext cx="52388" cy="52388"/>
              </a:xfrm>
              <a:custGeom>
                <a:avLst/>
                <a:gdLst/>
                <a:ahLst/>
                <a:cxnLst/>
                <a:rect l="l" t="t" r="r" b="b"/>
                <a:pathLst>
                  <a:path w="52388" h="52388">
                    <a:moveTo>
                      <a:pt x="52388" y="26194"/>
                    </a:moveTo>
                    <a:lnTo>
                      <a:pt x="26194" y="0"/>
                    </a:lnTo>
                    <a:lnTo>
                      <a:pt x="0" y="26194"/>
                    </a:lnTo>
                    <a:lnTo>
                      <a:pt x="26194" y="52388"/>
                    </a:lnTo>
                    <a:lnTo>
                      <a:pt x="52388" y="26194"/>
                    </a:lnTo>
                    <a:close/>
                  </a:path>
                </a:pathLst>
              </a:custGeom>
              <a:solidFill>
                <a:srgbClr val="6366F1"/>
              </a:solidFill>
              <a:ln>
                <a:noFill/>
              </a:ln>
            </p:spPr>
          </p:sp>
          <p:sp>
            <p:nvSpPr>
              <p:cNvPr id="74" name="Freeform 74"/>
              <p:cNvSpPr/>
              <p:nvPr/>
            </p:nvSpPr>
            <p:spPr>
              <a:xfrm>
                <a:off x="4926806" y="4533900"/>
                <a:ext cx="26194" cy="26194"/>
              </a:xfrm>
              <a:custGeom>
                <a:avLst/>
                <a:gdLst/>
                <a:ahLst/>
                <a:cxnLst/>
                <a:rect l="l" t="t" r="r" b="b"/>
                <a:pathLst>
                  <a:path w="26194" h="26194">
                    <a:moveTo>
                      <a:pt x="13097" y="26194"/>
                    </a:moveTo>
                    <a:cubicBezTo>
                      <a:pt x="20330" y="26194"/>
                      <a:pt x="26194" y="20330"/>
                      <a:pt x="26194" y="13097"/>
                    </a:cubicBezTo>
                    <a:cubicBezTo>
                      <a:pt x="26194" y="5864"/>
                      <a:pt x="20330" y="0"/>
                      <a:pt x="13097" y="0"/>
                    </a:cubicBezTo>
                    <a:cubicBezTo>
                      <a:pt x="5863" y="0"/>
                      <a:pt x="0" y="5864"/>
                      <a:pt x="0" y="13097"/>
                    </a:cubicBezTo>
                    <a:cubicBezTo>
                      <a:pt x="0" y="20330"/>
                      <a:pt x="5863" y="26194"/>
                      <a:pt x="13097" y="26194"/>
                    </a:cubicBezTo>
                    <a:close/>
                  </a:path>
                </a:pathLst>
              </a:custGeom>
              <a:solidFill>
                <a:srgbClr val="6366F1"/>
              </a:solidFill>
              <a:ln>
                <a:noFill/>
              </a:ln>
            </p:spPr>
          </p:sp>
        </p:grpSp>
        <p:sp>
          <p:nvSpPr>
            <p:cNvPr id="76" name="TextBox 76"/>
            <p:cNvSpPr txBox="1"/>
            <p:nvPr/>
          </p:nvSpPr>
          <p:spPr>
            <a:xfrm>
              <a:off x="5014912" y="4479131"/>
              <a:ext cx="718661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b="1" dirty="0">
                  <a:solidFill>
                    <a:srgbClr val="1F2937"/>
                  </a:solidFill>
                  <a:latin typeface="Arial"/>
                  <a:ea typeface="Microsoft YaHei"/>
                  <a:cs typeface="Arial"/>
                </a:rPr>
                <a:t>格式特点</a:t>
              </a:r>
            </a:p>
          </p:txBody>
        </p:sp>
        <p:sp>
          <p:nvSpPr>
            <p:cNvPr id="77" name="Rectangle 77"/>
            <p:cNvSpPr/>
            <p:nvPr/>
          </p:nvSpPr>
          <p:spPr>
            <a:xfrm>
              <a:off x="4762500" y="4743450"/>
              <a:ext cx="3238500" cy="9525"/>
            </a:xfrm>
            <a:prstGeom prst="rect">
              <a:avLst/>
            </a:prstGeom>
            <a:solidFill>
              <a:srgbClr val="E5E7EB"/>
            </a:solidFill>
            <a:ln>
              <a:noFill/>
            </a:ln>
          </p:spPr>
        </p:sp>
        <p:grpSp>
          <p:nvGrpSpPr>
            <p:cNvPr id="82" name="Group 82"/>
            <p:cNvGrpSpPr/>
            <p:nvPr/>
          </p:nvGrpSpPr>
          <p:grpSpPr>
            <a:xfrm>
              <a:off x="4743450" y="4800600"/>
              <a:ext cx="2073117" cy="426244"/>
              <a:chOff x="4743450" y="4800600"/>
              <a:chExt cx="2073117" cy="426244"/>
            </a:xfrm>
          </p:grpSpPr>
          <p:sp>
            <p:nvSpPr>
              <p:cNvPr id="78" name="Freeform 78"/>
              <p:cNvSpPr/>
              <p:nvPr/>
            </p:nvSpPr>
            <p:spPr>
              <a:xfrm>
                <a:off x="4743450" y="4800600"/>
                <a:ext cx="152400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152400">
                    <a:moveTo>
                      <a:pt x="76200" y="152400"/>
                    </a:moveTo>
                    <a:cubicBezTo>
                      <a:pt x="118284" y="152400"/>
                      <a:pt x="152400" y="118284"/>
                      <a:pt x="152400" y="76200"/>
                    </a:cubicBezTo>
                    <a:cubicBezTo>
                      <a:pt x="152400" y="34116"/>
                      <a:pt x="118284" y="0"/>
                      <a:pt x="76200" y="0"/>
                    </a:cubicBezTo>
                    <a:cubicBezTo>
                      <a:pt x="34116" y="0"/>
                      <a:pt x="0" y="34116"/>
                      <a:pt x="0" y="76200"/>
                    </a:cubicBezTo>
                    <a:cubicBezTo>
                      <a:pt x="0" y="118284"/>
                      <a:pt x="34116" y="152400"/>
                      <a:pt x="76200" y="152400"/>
                    </a:cubicBezTo>
                    <a:close/>
                    <a:moveTo>
                      <a:pt x="121035" y="54360"/>
                    </a:moveTo>
                    <a:lnTo>
                      <a:pt x="107565" y="40890"/>
                    </a:lnTo>
                    <a:lnTo>
                      <a:pt x="61912" y="86542"/>
                    </a:lnTo>
                    <a:lnTo>
                      <a:pt x="44835" y="69465"/>
                    </a:lnTo>
                    <a:lnTo>
                      <a:pt x="31365" y="82935"/>
                    </a:lnTo>
                    <a:lnTo>
                      <a:pt x="61912" y="113483"/>
                    </a:lnTo>
                    <a:lnTo>
                      <a:pt x="121035" y="54360"/>
                    </a:ln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79" name="TextBox 79"/>
              <p:cNvSpPr txBox="1"/>
              <p:nvPr/>
            </p:nvSpPr>
            <p:spPr>
              <a:xfrm>
                <a:off x="4940618" y="4809649"/>
                <a:ext cx="1875949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自动适配不同比例的布局规范</a:t>
                </a:r>
              </a:p>
            </p:txBody>
          </p:sp>
          <p:sp>
            <p:nvSpPr>
              <p:cNvPr id="80" name="Freeform 80"/>
              <p:cNvSpPr/>
              <p:nvPr/>
            </p:nvSpPr>
            <p:spPr>
              <a:xfrm>
                <a:off x="4743450" y="5019675"/>
                <a:ext cx="152400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152400">
                    <a:moveTo>
                      <a:pt x="76200" y="152400"/>
                    </a:moveTo>
                    <a:cubicBezTo>
                      <a:pt x="118284" y="152400"/>
                      <a:pt x="152400" y="118284"/>
                      <a:pt x="152400" y="76200"/>
                    </a:cubicBezTo>
                    <a:cubicBezTo>
                      <a:pt x="152400" y="34116"/>
                      <a:pt x="118284" y="0"/>
                      <a:pt x="76200" y="0"/>
                    </a:cubicBezTo>
                    <a:cubicBezTo>
                      <a:pt x="34116" y="0"/>
                      <a:pt x="0" y="34116"/>
                      <a:pt x="0" y="76200"/>
                    </a:cubicBezTo>
                    <a:cubicBezTo>
                      <a:pt x="0" y="118284"/>
                      <a:pt x="34116" y="152400"/>
                      <a:pt x="76200" y="152400"/>
                    </a:cubicBezTo>
                    <a:close/>
                    <a:moveTo>
                      <a:pt x="121035" y="54360"/>
                    </a:moveTo>
                    <a:lnTo>
                      <a:pt x="107565" y="40890"/>
                    </a:lnTo>
                    <a:lnTo>
                      <a:pt x="61912" y="86542"/>
                    </a:lnTo>
                    <a:lnTo>
                      <a:pt x="44835" y="69465"/>
                    </a:lnTo>
                    <a:lnTo>
                      <a:pt x="31365" y="82935"/>
                    </a:lnTo>
                    <a:lnTo>
                      <a:pt x="61912" y="113483"/>
                    </a:lnTo>
                    <a:lnTo>
                      <a:pt x="121035" y="54360"/>
                    </a:ln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81" name="TextBox 81"/>
              <p:cNvSpPr txBox="1"/>
              <p:nvPr/>
            </p:nvSpPr>
            <p:spPr>
              <a:xfrm>
                <a:off x="4940618" y="5028724"/>
                <a:ext cx="1163955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内容区域智能调整</a:t>
                </a:r>
              </a:p>
            </p:txBody>
          </p:sp>
        </p:grpSp>
      </p:grpSp>
      <p:grpSp>
        <p:nvGrpSpPr>
          <p:cNvPr id="121" name="Group 121"/>
          <p:cNvGrpSpPr/>
          <p:nvPr/>
        </p:nvGrpSpPr>
        <p:grpSpPr>
          <a:xfrm>
            <a:off x="8572500" y="1333500"/>
            <a:ext cx="3048000" cy="4048125"/>
            <a:chOff x="8572500" y="1333500"/>
            <a:chExt cx="3048000" cy="4048125"/>
          </a:xfrm>
        </p:grpSpPr>
        <p:sp>
          <p:nvSpPr>
            <p:cNvPr id="84" name="Freeform 84"/>
            <p:cNvSpPr/>
            <p:nvPr/>
          </p:nvSpPr>
          <p:spPr>
            <a:xfrm>
              <a:off x="8572500" y="1333500"/>
              <a:ext cx="3048000" cy="4048125"/>
            </a:xfrm>
            <a:custGeom>
              <a:avLst/>
              <a:gdLst/>
              <a:ahLst/>
              <a:cxnLst/>
              <a:rect l="l" t="t" r="r" b="b"/>
              <a:pathLst>
                <a:path w="3048000" h="4048125">
                  <a:moveTo>
                    <a:pt x="152400" y="0"/>
                  </a:moveTo>
                  <a:lnTo>
                    <a:pt x="2895600" y="0"/>
                  </a:lnTo>
                  <a:cubicBezTo>
                    <a:pt x="2979768" y="0"/>
                    <a:pt x="3048000" y="68232"/>
                    <a:pt x="3048000" y="152400"/>
                  </a:cubicBezTo>
                  <a:lnTo>
                    <a:pt x="3048000" y="3895725"/>
                  </a:lnTo>
                  <a:cubicBezTo>
                    <a:pt x="3048000" y="3979893"/>
                    <a:pt x="2979768" y="4048125"/>
                    <a:pt x="2895600" y="4048125"/>
                  </a:cubicBezTo>
                  <a:lnTo>
                    <a:pt x="152400" y="4048125"/>
                  </a:lnTo>
                  <a:cubicBezTo>
                    <a:pt x="68232" y="4048125"/>
                    <a:pt x="0" y="3979893"/>
                    <a:pt x="0" y="3895725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dist="38100" dir="10799140" algn="tl" rotWithShape="0">
                <a:srgbClr val="000000">
                  <a:alpha val="8000"/>
                </a:srgbClr>
              </a:outerShdw>
            </a:effectLst>
          </p:spPr>
        </p:sp>
        <p:grpSp>
          <p:nvGrpSpPr>
            <p:cNvPr id="93" name="Group 93"/>
            <p:cNvGrpSpPr/>
            <p:nvPr/>
          </p:nvGrpSpPr>
          <p:grpSpPr>
            <a:xfrm>
              <a:off x="8757047" y="1489472"/>
              <a:ext cx="183356" cy="183356"/>
              <a:chOff x="8757047" y="1489472"/>
              <a:chExt cx="183356" cy="183356"/>
            </a:xfrm>
          </p:grpSpPr>
          <p:sp>
            <p:nvSpPr>
              <p:cNvPr id="85" name="Freeform 85"/>
              <p:cNvSpPr/>
              <p:nvPr/>
            </p:nvSpPr>
            <p:spPr>
              <a:xfrm>
                <a:off x="8757047" y="1489472"/>
                <a:ext cx="26194" cy="26194"/>
              </a:xfrm>
              <a:custGeom>
                <a:avLst/>
                <a:gdLst/>
                <a:ahLst/>
                <a:cxnLst/>
                <a:rect l="l" t="t" r="r" b="b"/>
                <a:pathLst>
                  <a:path w="26194" h="26194">
                    <a:moveTo>
                      <a:pt x="26194" y="0"/>
                    </a:moveTo>
                    <a:lnTo>
                      <a:pt x="0" y="0"/>
                    </a:lnTo>
                    <a:lnTo>
                      <a:pt x="0" y="26194"/>
                    </a:lnTo>
                    <a:lnTo>
                      <a:pt x="26194" y="26194"/>
                    </a:lnTo>
                    <a:lnTo>
                      <a:pt x="26194" y="0"/>
                    </a:lnTo>
                    <a:close/>
                  </a:path>
                </a:pathLst>
              </a:custGeom>
              <a:solidFill>
                <a:srgbClr val="1F2937"/>
              </a:solidFill>
              <a:ln>
                <a:noFill/>
              </a:ln>
            </p:spPr>
          </p:sp>
          <p:sp>
            <p:nvSpPr>
              <p:cNvPr id="86" name="Freeform 86"/>
              <p:cNvSpPr/>
              <p:nvPr/>
            </p:nvSpPr>
            <p:spPr>
              <a:xfrm>
                <a:off x="8757047" y="1541859"/>
                <a:ext cx="26194" cy="26194"/>
              </a:xfrm>
              <a:custGeom>
                <a:avLst/>
                <a:gdLst/>
                <a:ahLst/>
                <a:cxnLst/>
                <a:rect l="l" t="t" r="r" b="b"/>
                <a:pathLst>
                  <a:path w="26194" h="26194">
                    <a:moveTo>
                      <a:pt x="26194" y="0"/>
                    </a:moveTo>
                    <a:lnTo>
                      <a:pt x="0" y="0"/>
                    </a:lnTo>
                    <a:lnTo>
                      <a:pt x="0" y="26194"/>
                    </a:lnTo>
                    <a:lnTo>
                      <a:pt x="26194" y="26194"/>
                    </a:lnTo>
                    <a:lnTo>
                      <a:pt x="26194" y="0"/>
                    </a:lnTo>
                    <a:close/>
                  </a:path>
                </a:pathLst>
              </a:custGeom>
              <a:solidFill>
                <a:srgbClr val="1F2937"/>
              </a:solidFill>
              <a:ln>
                <a:noFill/>
              </a:ln>
            </p:spPr>
          </p:sp>
          <p:sp>
            <p:nvSpPr>
              <p:cNvPr id="87" name="Freeform 87"/>
              <p:cNvSpPr/>
              <p:nvPr/>
            </p:nvSpPr>
            <p:spPr>
              <a:xfrm>
                <a:off x="8757047" y="1594247"/>
                <a:ext cx="26194" cy="26194"/>
              </a:xfrm>
              <a:custGeom>
                <a:avLst/>
                <a:gdLst/>
                <a:ahLst/>
                <a:cxnLst/>
                <a:rect l="l" t="t" r="r" b="b"/>
                <a:pathLst>
                  <a:path w="26194" h="26194">
                    <a:moveTo>
                      <a:pt x="0" y="0"/>
                    </a:moveTo>
                    <a:lnTo>
                      <a:pt x="26194" y="0"/>
                    </a:lnTo>
                    <a:lnTo>
                      <a:pt x="26194" y="26194"/>
                    </a:lnTo>
                    <a:lnTo>
                      <a:pt x="0" y="261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2937"/>
              </a:solidFill>
              <a:ln>
                <a:noFill/>
              </a:ln>
            </p:spPr>
          </p:sp>
          <p:sp>
            <p:nvSpPr>
              <p:cNvPr id="88" name="Freeform 88"/>
              <p:cNvSpPr/>
              <p:nvPr/>
            </p:nvSpPr>
            <p:spPr>
              <a:xfrm>
                <a:off x="8757047" y="1646634"/>
                <a:ext cx="26194" cy="26194"/>
              </a:xfrm>
              <a:custGeom>
                <a:avLst/>
                <a:gdLst/>
                <a:ahLst/>
                <a:cxnLst/>
                <a:rect l="l" t="t" r="r" b="b"/>
                <a:pathLst>
                  <a:path w="26194" h="26194">
                    <a:moveTo>
                      <a:pt x="26194" y="0"/>
                    </a:moveTo>
                    <a:lnTo>
                      <a:pt x="0" y="0"/>
                    </a:lnTo>
                    <a:lnTo>
                      <a:pt x="0" y="26194"/>
                    </a:lnTo>
                    <a:lnTo>
                      <a:pt x="26194" y="26194"/>
                    </a:lnTo>
                    <a:lnTo>
                      <a:pt x="26194" y="0"/>
                    </a:lnTo>
                    <a:close/>
                  </a:path>
                </a:pathLst>
              </a:custGeom>
              <a:solidFill>
                <a:srgbClr val="1F2937"/>
              </a:solidFill>
              <a:ln>
                <a:noFill/>
              </a:ln>
            </p:spPr>
          </p:sp>
          <p:sp>
            <p:nvSpPr>
              <p:cNvPr id="89" name="Freeform 89"/>
              <p:cNvSpPr/>
              <p:nvPr/>
            </p:nvSpPr>
            <p:spPr>
              <a:xfrm>
                <a:off x="8809434" y="1489472"/>
                <a:ext cx="130969" cy="26194"/>
              </a:xfrm>
              <a:custGeom>
                <a:avLst/>
                <a:gdLst/>
                <a:ahLst/>
                <a:cxnLst/>
                <a:rect l="l" t="t" r="r" b="b"/>
                <a:pathLst>
                  <a:path w="130969" h="26194">
                    <a:moveTo>
                      <a:pt x="130969" y="0"/>
                    </a:moveTo>
                    <a:lnTo>
                      <a:pt x="0" y="0"/>
                    </a:lnTo>
                    <a:lnTo>
                      <a:pt x="0" y="26194"/>
                    </a:lnTo>
                    <a:lnTo>
                      <a:pt x="130969" y="26194"/>
                    </a:lnTo>
                    <a:lnTo>
                      <a:pt x="130969" y="0"/>
                    </a:lnTo>
                    <a:close/>
                  </a:path>
                </a:pathLst>
              </a:custGeom>
              <a:solidFill>
                <a:srgbClr val="1F2937"/>
              </a:solidFill>
              <a:ln>
                <a:noFill/>
              </a:ln>
            </p:spPr>
          </p:sp>
          <p:sp>
            <p:nvSpPr>
              <p:cNvPr id="90" name="Freeform 90"/>
              <p:cNvSpPr/>
              <p:nvPr/>
            </p:nvSpPr>
            <p:spPr>
              <a:xfrm>
                <a:off x="8809434" y="1541859"/>
                <a:ext cx="130969" cy="26194"/>
              </a:xfrm>
              <a:custGeom>
                <a:avLst/>
                <a:gdLst/>
                <a:ahLst/>
                <a:cxnLst/>
                <a:rect l="l" t="t" r="r" b="b"/>
                <a:pathLst>
                  <a:path w="130969" h="26194">
                    <a:moveTo>
                      <a:pt x="130969" y="0"/>
                    </a:moveTo>
                    <a:lnTo>
                      <a:pt x="0" y="0"/>
                    </a:lnTo>
                    <a:lnTo>
                      <a:pt x="0" y="26194"/>
                    </a:lnTo>
                    <a:lnTo>
                      <a:pt x="130969" y="26194"/>
                    </a:lnTo>
                    <a:lnTo>
                      <a:pt x="130969" y="0"/>
                    </a:lnTo>
                    <a:close/>
                  </a:path>
                </a:pathLst>
              </a:custGeom>
              <a:solidFill>
                <a:srgbClr val="1F2937"/>
              </a:solidFill>
              <a:ln>
                <a:noFill/>
              </a:ln>
            </p:spPr>
          </p:sp>
          <p:sp>
            <p:nvSpPr>
              <p:cNvPr id="91" name="Freeform 91"/>
              <p:cNvSpPr/>
              <p:nvPr/>
            </p:nvSpPr>
            <p:spPr>
              <a:xfrm>
                <a:off x="8809434" y="1594247"/>
                <a:ext cx="130969" cy="26194"/>
              </a:xfrm>
              <a:custGeom>
                <a:avLst/>
                <a:gdLst/>
                <a:ahLst/>
                <a:cxnLst/>
                <a:rect l="l" t="t" r="r" b="b"/>
                <a:pathLst>
                  <a:path w="130969" h="26194">
                    <a:moveTo>
                      <a:pt x="0" y="0"/>
                    </a:moveTo>
                    <a:lnTo>
                      <a:pt x="130969" y="0"/>
                    </a:lnTo>
                    <a:lnTo>
                      <a:pt x="130969" y="26194"/>
                    </a:lnTo>
                    <a:lnTo>
                      <a:pt x="0" y="261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2937"/>
              </a:solidFill>
              <a:ln>
                <a:noFill/>
              </a:ln>
            </p:spPr>
          </p:sp>
          <p:sp>
            <p:nvSpPr>
              <p:cNvPr id="92" name="Freeform 92"/>
              <p:cNvSpPr/>
              <p:nvPr/>
            </p:nvSpPr>
            <p:spPr>
              <a:xfrm>
                <a:off x="8809434" y="1646634"/>
                <a:ext cx="130969" cy="26194"/>
              </a:xfrm>
              <a:custGeom>
                <a:avLst/>
                <a:gdLst/>
                <a:ahLst/>
                <a:cxnLst/>
                <a:rect l="l" t="t" r="r" b="b"/>
                <a:pathLst>
                  <a:path w="130969" h="26194">
                    <a:moveTo>
                      <a:pt x="130969" y="0"/>
                    </a:moveTo>
                    <a:lnTo>
                      <a:pt x="0" y="0"/>
                    </a:lnTo>
                    <a:lnTo>
                      <a:pt x="0" y="26194"/>
                    </a:lnTo>
                    <a:lnTo>
                      <a:pt x="130969" y="26194"/>
                    </a:lnTo>
                    <a:lnTo>
                      <a:pt x="130969" y="0"/>
                    </a:lnTo>
                    <a:close/>
                  </a:path>
                </a:pathLst>
              </a:custGeom>
              <a:solidFill>
                <a:srgbClr val="1F2937"/>
              </a:solidFill>
              <a:ln>
                <a:noFill/>
              </a:ln>
            </p:spPr>
          </p:sp>
        </p:grpSp>
        <p:sp>
          <p:nvSpPr>
            <p:cNvPr id="94" name="TextBox 94"/>
            <p:cNvSpPr txBox="1"/>
            <p:nvPr/>
          </p:nvSpPr>
          <p:spPr>
            <a:xfrm>
              <a:off x="9015412" y="1526381"/>
              <a:ext cx="1063704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b="1" dirty="0">
                  <a:solidFill>
                    <a:srgbClr val="1F2937"/>
                  </a:solidFill>
                  <a:latin typeface="Arial"/>
                  <a:ea typeface="Microsoft YaHei"/>
                  <a:cs typeface="Arial"/>
                </a:rPr>
                <a:t>完整格式列表</a:t>
              </a:r>
            </a:p>
          </p:txBody>
        </p:sp>
        <p:sp>
          <p:nvSpPr>
            <p:cNvPr id="95" name="Rectangle 95"/>
            <p:cNvSpPr/>
            <p:nvPr/>
          </p:nvSpPr>
          <p:spPr>
            <a:xfrm>
              <a:off x="8763000" y="1790700"/>
              <a:ext cx="2667000" cy="9525"/>
            </a:xfrm>
            <a:prstGeom prst="rect">
              <a:avLst/>
            </a:prstGeom>
            <a:solidFill>
              <a:srgbClr val="E5E7EB"/>
            </a:solidFill>
            <a:ln>
              <a:noFill/>
            </a:ln>
          </p:spPr>
        </p:sp>
        <p:grpSp>
          <p:nvGrpSpPr>
            <p:cNvPr id="120" name="Group 120"/>
            <p:cNvGrpSpPr/>
            <p:nvPr/>
          </p:nvGrpSpPr>
          <p:grpSpPr>
            <a:xfrm>
              <a:off x="8751570" y="1922145"/>
              <a:ext cx="2084165" cy="3307080"/>
              <a:chOff x="8751570" y="1922145"/>
              <a:chExt cx="2084165" cy="3307080"/>
            </a:xfrm>
          </p:grpSpPr>
          <p:sp>
            <p:nvSpPr>
              <p:cNvPr id="96" name="TextBox 96"/>
              <p:cNvSpPr txBox="1"/>
              <p:nvPr/>
            </p:nvSpPr>
            <p:spPr>
              <a:xfrm>
                <a:off x="8751570" y="1922145"/>
                <a:ext cx="574929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b="1" dirty="0">
                    <a:solidFill>
                      <a:srgbClr val="6366F1"/>
                    </a:solidFill>
                    <a:latin typeface="Arial"/>
                    <a:ea typeface="Microsoft YaHei"/>
                    <a:cs typeface="Arial"/>
                  </a:rPr>
                  <a:t>演示文稿</a:t>
                </a:r>
              </a:p>
            </p:txBody>
          </p:sp>
          <p:sp>
            <p:nvSpPr>
              <p:cNvPr id="97" name="TextBox 97"/>
              <p:cNvSpPr txBox="1"/>
              <p:nvPr/>
            </p:nvSpPr>
            <p:spPr>
              <a:xfrm>
                <a:off x="8942070" y="2131695"/>
                <a:ext cx="423767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ppt169</a:t>
                </a:r>
              </a:p>
            </p:txBody>
          </p:sp>
          <p:sp>
            <p:nvSpPr>
              <p:cNvPr id="98" name="TextBox 98"/>
              <p:cNvSpPr txBox="1"/>
              <p:nvPr/>
            </p:nvSpPr>
            <p:spPr>
              <a:xfrm>
                <a:off x="10227945" y="2131695"/>
                <a:ext cx="568357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1280×720</a:t>
                </a:r>
              </a:p>
            </p:txBody>
          </p:sp>
          <p:sp>
            <p:nvSpPr>
              <p:cNvPr id="99" name="TextBox 99"/>
              <p:cNvSpPr txBox="1"/>
              <p:nvPr/>
            </p:nvSpPr>
            <p:spPr>
              <a:xfrm>
                <a:off x="8942070" y="2341245"/>
                <a:ext cx="384334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ppt43</a:t>
                </a:r>
              </a:p>
            </p:txBody>
          </p:sp>
          <p:sp>
            <p:nvSpPr>
              <p:cNvPr id="100" name="TextBox 100"/>
              <p:cNvSpPr txBox="1"/>
              <p:nvPr/>
            </p:nvSpPr>
            <p:spPr>
              <a:xfrm>
                <a:off x="10227945" y="2341245"/>
                <a:ext cx="568357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1024×768</a:t>
                </a:r>
              </a:p>
            </p:txBody>
          </p:sp>
          <p:sp>
            <p:nvSpPr>
              <p:cNvPr id="101" name="TextBox 101"/>
              <p:cNvSpPr txBox="1"/>
              <p:nvPr/>
            </p:nvSpPr>
            <p:spPr>
              <a:xfrm>
                <a:off x="8751570" y="2684145"/>
                <a:ext cx="574929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b="1" dirty="0">
                    <a:solidFill>
                      <a:srgbClr val="06B6D4"/>
                    </a:solidFill>
                    <a:latin typeface="Arial"/>
                    <a:ea typeface="Microsoft YaHei"/>
                    <a:cs typeface="Arial"/>
                  </a:rPr>
                  <a:t>社交媒体</a:t>
                </a:r>
              </a:p>
            </p:txBody>
          </p:sp>
          <p:sp>
            <p:nvSpPr>
              <p:cNvPr id="102" name="TextBox 102"/>
              <p:cNvSpPr txBox="1"/>
              <p:nvPr/>
            </p:nvSpPr>
            <p:spPr>
              <a:xfrm>
                <a:off x="8942070" y="2893695"/>
                <a:ext cx="785241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xiaohongshu</a:t>
                </a:r>
              </a:p>
            </p:txBody>
          </p:sp>
          <p:sp>
            <p:nvSpPr>
              <p:cNvPr id="103" name="TextBox 103"/>
              <p:cNvSpPr txBox="1"/>
              <p:nvPr/>
            </p:nvSpPr>
            <p:spPr>
              <a:xfrm>
                <a:off x="10227945" y="2893695"/>
                <a:ext cx="607790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1242×1660</a:t>
                </a:r>
              </a:p>
            </p:txBody>
          </p:sp>
          <p:sp>
            <p:nvSpPr>
              <p:cNvPr id="104" name="TextBox 104"/>
              <p:cNvSpPr txBox="1"/>
              <p:nvPr/>
            </p:nvSpPr>
            <p:spPr>
              <a:xfrm>
                <a:off x="8942070" y="3103245"/>
                <a:ext cx="581501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moments</a:t>
                </a:r>
              </a:p>
            </p:txBody>
          </p:sp>
          <p:sp>
            <p:nvSpPr>
              <p:cNvPr id="105" name="TextBox 105"/>
              <p:cNvSpPr txBox="1"/>
              <p:nvPr/>
            </p:nvSpPr>
            <p:spPr>
              <a:xfrm>
                <a:off x="10227945" y="3103245"/>
                <a:ext cx="607790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1080×1080</a:t>
                </a:r>
              </a:p>
            </p:txBody>
          </p:sp>
          <p:sp>
            <p:nvSpPr>
              <p:cNvPr id="106" name="TextBox 106"/>
              <p:cNvSpPr txBox="1"/>
              <p:nvPr/>
            </p:nvSpPr>
            <p:spPr>
              <a:xfrm>
                <a:off x="8942070" y="3312795"/>
                <a:ext cx="384334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story</a:t>
                </a:r>
              </a:p>
            </p:txBody>
          </p:sp>
          <p:sp>
            <p:nvSpPr>
              <p:cNvPr id="107" name="TextBox 107"/>
              <p:cNvSpPr txBox="1"/>
              <p:nvPr/>
            </p:nvSpPr>
            <p:spPr>
              <a:xfrm>
                <a:off x="10227945" y="3312795"/>
                <a:ext cx="607790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1080×1920</a:t>
                </a:r>
              </a:p>
            </p:txBody>
          </p:sp>
          <p:sp>
            <p:nvSpPr>
              <p:cNvPr id="108" name="TextBox 108"/>
              <p:cNvSpPr txBox="1"/>
              <p:nvPr/>
            </p:nvSpPr>
            <p:spPr>
              <a:xfrm>
                <a:off x="8751570" y="3655695"/>
                <a:ext cx="574929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b="1" dirty="0">
                    <a:solidFill>
                      <a:srgbClr val="10B981"/>
                    </a:solidFill>
                    <a:latin typeface="Arial"/>
                    <a:ea typeface="Microsoft YaHei"/>
                    <a:cs typeface="Arial"/>
                  </a:rPr>
                  <a:t>营销物料</a:t>
                </a:r>
              </a:p>
            </p:txBody>
          </p:sp>
          <p:sp>
            <p:nvSpPr>
              <p:cNvPr id="109" name="TextBox 109"/>
              <p:cNvSpPr txBox="1"/>
              <p:nvPr/>
            </p:nvSpPr>
            <p:spPr>
              <a:xfrm>
                <a:off x="8942070" y="3865245"/>
                <a:ext cx="482918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wechat</a:t>
                </a:r>
              </a:p>
            </p:txBody>
          </p:sp>
          <p:sp>
            <p:nvSpPr>
              <p:cNvPr id="110" name="TextBox 110"/>
              <p:cNvSpPr txBox="1"/>
              <p:nvPr/>
            </p:nvSpPr>
            <p:spPr>
              <a:xfrm>
                <a:off x="10227945" y="3865245"/>
                <a:ext cx="528923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900×383</a:t>
                </a:r>
              </a:p>
            </p:txBody>
          </p:sp>
          <p:sp>
            <p:nvSpPr>
              <p:cNvPr id="111" name="TextBox 111"/>
              <p:cNvSpPr txBox="1"/>
              <p:nvPr/>
            </p:nvSpPr>
            <p:spPr>
              <a:xfrm>
                <a:off x="8942070" y="4074795"/>
                <a:ext cx="456628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banner</a:t>
                </a:r>
              </a:p>
            </p:txBody>
          </p:sp>
          <p:sp>
            <p:nvSpPr>
              <p:cNvPr id="112" name="TextBox 112"/>
              <p:cNvSpPr txBox="1"/>
              <p:nvPr/>
            </p:nvSpPr>
            <p:spPr>
              <a:xfrm>
                <a:off x="10227945" y="4074795"/>
                <a:ext cx="568357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1200×628</a:t>
                </a:r>
              </a:p>
            </p:txBody>
          </p:sp>
          <p:sp>
            <p:nvSpPr>
              <p:cNvPr id="113" name="TextBox 113"/>
              <p:cNvSpPr txBox="1"/>
              <p:nvPr/>
            </p:nvSpPr>
            <p:spPr>
              <a:xfrm>
                <a:off x="8942070" y="4284345"/>
                <a:ext cx="167449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a4</a:t>
                </a:r>
              </a:p>
            </p:txBody>
          </p:sp>
          <p:sp>
            <p:nvSpPr>
              <p:cNvPr id="114" name="TextBox 114"/>
              <p:cNvSpPr txBox="1"/>
              <p:nvPr/>
            </p:nvSpPr>
            <p:spPr>
              <a:xfrm>
                <a:off x="10227945" y="4284345"/>
                <a:ext cx="528923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595×842</a:t>
                </a:r>
              </a:p>
            </p:txBody>
          </p:sp>
          <p:sp>
            <p:nvSpPr>
              <p:cNvPr id="115" name="TextBox 115"/>
              <p:cNvSpPr txBox="1"/>
              <p:nvPr/>
            </p:nvSpPr>
            <p:spPr>
              <a:xfrm>
                <a:off x="8751570" y="4627245"/>
                <a:ext cx="574929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b="1" dirty="0">
                    <a:solidFill>
                      <a:srgbClr val="F59E0B"/>
                    </a:solidFill>
                    <a:latin typeface="Arial"/>
                    <a:ea typeface="Microsoft YaHei"/>
                    <a:cs typeface="Arial"/>
                  </a:rPr>
                  <a:t>其他格式</a:t>
                </a:r>
              </a:p>
            </p:txBody>
          </p:sp>
          <p:sp>
            <p:nvSpPr>
              <p:cNvPr id="116" name="TextBox 116"/>
              <p:cNvSpPr txBox="1"/>
              <p:nvPr/>
            </p:nvSpPr>
            <p:spPr>
              <a:xfrm>
                <a:off x="8942070" y="4836795"/>
                <a:ext cx="456628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avatar</a:t>
                </a:r>
              </a:p>
            </p:txBody>
          </p:sp>
          <p:sp>
            <p:nvSpPr>
              <p:cNvPr id="117" name="TextBox 117"/>
              <p:cNvSpPr txBox="1"/>
              <p:nvPr/>
            </p:nvSpPr>
            <p:spPr>
              <a:xfrm>
                <a:off x="10227945" y="4836795"/>
                <a:ext cx="528923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400×400</a:t>
                </a:r>
              </a:p>
            </p:txBody>
          </p:sp>
          <p:sp>
            <p:nvSpPr>
              <p:cNvPr id="118" name="TextBox 118"/>
              <p:cNvSpPr txBox="1"/>
              <p:nvPr/>
            </p:nvSpPr>
            <p:spPr>
              <a:xfrm>
                <a:off x="8942070" y="5046345"/>
                <a:ext cx="312039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card</a:t>
                </a:r>
              </a:p>
            </p:txBody>
          </p:sp>
          <p:sp>
            <p:nvSpPr>
              <p:cNvPr id="119" name="TextBox 119"/>
              <p:cNvSpPr txBox="1"/>
              <p:nvPr/>
            </p:nvSpPr>
            <p:spPr>
              <a:xfrm>
                <a:off x="10227945" y="5046345"/>
                <a:ext cx="568357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1050×600</a:t>
                </a:r>
              </a:p>
            </p:txBody>
          </p:sp>
        </p:grpSp>
      </p:grpSp>
      <p:sp>
        <p:nvSpPr>
          <p:cNvPr id="122" name="Rectangle 122"/>
          <p:cNvSpPr/>
          <p:nvPr/>
        </p:nvSpPr>
        <p:spPr>
          <a:xfrm>
            <a:off x="571500" y="6286500"/>
            <a:ext cx="110490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</p:sp>
      <p:sp>
        <p:nvSpPr>
          <p:cNvPr id="123" name="TextBox 123"/>
          <p:cNvSpPr txBox="1"/>
          <p:nvPr/>
        </p:nvSpPr>
        <p:spPr>
          <a:xfrm>
            <a:off x="560070" y="6475095"/>
            <a:ext cx="141617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PPT Master - 支持格式</a:t>
            </a:r>
          </a:p>
        </p:txBody>
      </p:sp>
      <p:sp>
        <p:nvSpPr>
          <p:cNvPr id="124" name="TextBox 124"/>
          <p:cNvSpPr txBox="1"/>
          <p:nvPr/>
        </p:nvSpPr>
        <p:spPr>
          <a:xfrm>
            <a:off x="5880830" y="6475095"/>
            <a:ext cx="43034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07 / 10</a:t>
            </a:r>
          </a:p>
        </p:txBody>
      </p:sp>
      <p:sp>
        <p:nvSpPr>
          <p:cNvPr id="125" name="TextBox 125"/>
          <p:cNvSpPr txBox="1"/>
          <p:nvPr/>
        </p:nvSpPr>
        <p:spPr>
          <a:xfrm>
            <a:off x="9492806" y="6475095"/>
            <a:ext cx="213912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github.com/hugohe3/ppt-master</a:t>
            </a:r>
          </a:p>
        </p:txBody>
      </p:sp>
    </p:spTree>
  </p:cSld>
  <p:clrMapOvr>
    <a:masterClrMapping/>
  </p:clrMapOvr>
  <p:transition dur="4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BFC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38100"/>
          </a:xfrm>
          <a:prstGeom prst="rect">
            <a:avLst/>
          </a:prstGeom>
          <a:gradFill>
            <a:gsLst>
              <a:gs pos="0">
                <a:srgbClr val="6366F1"/>
              </a:gs>
              <a:gs pos="100000">
                <a:srgbClr val="06B6D4"/>
              </a:gs>
            </a:gsLst>
            <a:lin ang="270000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542925" y="347662"/>
            <a:ext cx="4542711" cy="457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250" b="1" dirty="0">
                <a:solidFill>
                  <a:srgbClr val="1F2937"/>
                </a:solidFill>
                <a:latin typeface="Arial"/>
                <a:ea typeface="Microsoft YaHei"/>
                <a:cs typeface="Arial"/>
              </a:rPr>
              <a:t>工具生态：完善的工具链支持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57212" y="783431"/>
            <a:ext cx="3314700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125" dirty="0">
                <a:solidFill>
                  <a:srgbClr val="6B7280"/>
                </a:solidFill>
                <a:latin typeface="Arial"/>
                <a:ea typeface="Microsoft YaHei"/>
                <a:cs typeface="Arial"/>
              </a:rPr>
              <a:t>从项目初始化到质量检查，覆盖完整开发流程</a:t>
            </a:r>
          </a:p>
        </p:txBody>
      </p:sp>
      <p:sp>
        <p:nvSpPr>
          <p:cNvPr id="6" name="Rectangle 6"/>
          <p:cNvSpPr/>
          <p:nvPr/>
        </p:nvSpPr>
        <p:spPr>
          <a:xfrm>
            <a:off x="571500" y="1095375"/>
            <a:ext cx="110490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</p:sp>
      <p:grpSp>
        <p:nvGrpSpPr>
          <p:cNvPr id="28" name="Group 28"/>
          <p:cNvGrpSpPr/>
          <p:nvPr/>
        </p:nvGrpSpPr>
        <p:grpSpPr>
          <a:xfrm>
            <a:off x="571500" y="1333500"/>
            <a:ext cx="5286375" cy="1905000"/>
            <a:chOff x="571500" y="1333500"/>
            <a:chExt cx="5286375" cy="1905000"/>
          </a:xfrm>
        </p:grpSpPr>
        <p:sp>
          <p:nvSpPr>
            <p:cNvPr id="7" name="Freeform 7"/>
            <p:cNvSpPr/>
            <p:nvPr/>
          </p:nvSpPr>
          <p:spPr>
            <a:xfrm>
              <a:off x="571500" y="1333500"/>
              <a:ext cx="5286375" cy="1905000"/>
            </a:xfrm>
            <a:custGeom>
              <a:avLst/>
              <a:gdLst/>
              <a:ahLst/>
              <a:cxnLst/>
              <a:rect l="l" t="t" r="r" b="b"/>
              <a:pathLst>
                <a:path w="5286375" h="1905000">
                  <a:moveTo>
                    <a:pt x="152400" y="0"/>
                  </a:moveTo>
                  <a:lnTo>
                    <a:pt x="5133975" y="0"/>
                  </a:lnTo>
                  <a:cubicBezTo>
                    <a:pt x="5218143" y="0"/>
                    <a:pt x="5286375" y="68232"/>
                    <a:pt x="5286375" y="152400"/>
                  </a:cubicBezTo>
                  <a:lnTo>
                    <a:pt x="5286375" y="1752600"/>
                  </a:lnTo>
                  <a:cubicBezTo>
                    <a:pt x="5286375" y="1836768"/>
                    <a:pt x="5218143" y="1905000"/>
                    <a:pt x="5133975" y="1905000"/>
                  </a:cubicBezTo>
                  <a:lnTo>
                    <a:pt x="152400" y="1905000"/>
                  </a:lnTo>
                  <a:cubicBezTo>
                    <a:pt x="68232" y="1905000"/>
                    <a:pt x="0" y="1836768"/>
                    <a:pt x="0" y="1752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dist="38100" dir="10799140" algn="tl" rotWithShape="0">
                <a:srgbClr val="000000">
                  <a:alpha val="8000"/>
                </a:srgbClr>
              </a:outerShdw>
            </a:effectLst>
          </p:spPr>
        </p:sp>
        <p:sp>
          <p:nvSpPr>
            <p:cNvPr id="8" name="Freeform 8"/>
            <p:cNvSpPr/>
            <p:nvPr/>
          </p:nvSpPr>
          <p:spPr>
            <a:xfrm>
              <a:off x="571500" y="1333500"/>
              <a:ext cx="5286375" cy="457200"/>
            </a:xfrm>
            <a:custGeom>
              <a:avLst/>
              <a:gdLst/>
              <a:ahLst/>
              <a:cxnLst/>
              <a:rect l="l" t="t" r="r" b="b"/>
              <a:pathLst>
                <a:path w="5286375" h="457200">
                  <a:moveTo>
                    <a:pt x="152400" y="0"/>
                  </a:moveTo>
                  <a:lnTo>
                    <a:pt x="5133975" y="0"/>
                  </a:lnTo>
                  <a:cubicBezTo>
                    <a:pt x="5218143" y="0"/>
                    <a:pt x="5286375" y="68232"/>
                    <a:pt x="5286375" y="152400"/>
                  </a:cubicBezTo>
                  <a:lnTo>
                    <a:pt x="5286375" y="304800"/>
                  </a:lnTo>
                  <a:cubicBezTo>
                    <a:pt x="5286375" y="388968"/>
                    <a:pt x="5218143" y="457200"/>
                    <a:pt x="5133975" y="457200"/>
                  </a:cubicBezTo>
                  <a:lnTo>
                    <a:pt x="152400" y="457200"/>
                  </a:lnTo>
                  <a:cubicBezTo>
                    <a:pt x="68232" y="457200"/>
                    <a:pt x="0" y="388968"/>
                    <a:pt x="0" y="3048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6366F1"/>
            </a:solidFill>
            <a:ln>
              <a:noFill/>
            </a:ln>
          </p:spPr>
        </p:sp>
        <p:sp>
          <p:nvSpPr>
            <p:cNvPr id="9" name="Rectangle 9"/>
            <p:cNvSpPr/>
            <p:nvPr/>
          </p:nvSpPr>
          <p:spPr>
            <a:xfrm>
              <a:off x="571500" y="1466850"/>
              <a:ext cx="5286375" cy="323850"/>
            </a:xfrm>
            <a:prstGeom prst="rect">
              <a:avLst/>
            </a:prstGeom>
            <a:solidFill>
              <a:srgbClr val="6366F1"/>
            </a:solidFill>
            <a:ln>
              <a:noFill/>
            </a:ln>
          </p:spPr>
        </p:sp>
        <p:sp>
          <p:nvSpPr>
            <p:cNvPr id="10" name="Freeform 10"/>
            <p:cNvSpPr/>
            <p:nvPr/>
          </p:nvSpPr>
          <p:spPr>
            <a:xfrm>
              <a:off x="714375" y="1447800"/>
              <a:ext cx="209550" cy="209550"/>
            </a:xfrm>
            <a:custGeom>
              <a:avLst/>
              <a:gdLst/>
              <a:ahLst/>
              <a:cxnLst/>
              <a:rect l="l" t="t" r="r" b="b"/>
              <a:pathLst>
                <a:path w="209550" h="209550">
                  <a:moveTo>
                    <a:pt x="130969" y="45839"/>
                  </a:moveTo>
                  <a:lnTo>
                    <a:pt x="171020" y="5787"/>
                  </a:lnTo>
                  <a:cubicBezTo>
                    <a:pt x="162799" y="2070"/>
                    <a:pt x="153675" y="0"/>
                    <a:pt x="144066" y="0"/>
                  </a:cubicBezTo>
                  <a:cubicBezTo>
                    <a:pt x="107900" y="0"/>
                    <a:pt x="78581" y="29318"/>
                    <a:pt x="78581" y="65484"/>
                  </a:cubicBezTo>
                  <a:cubicBezTo>
                    <a:pt x="78581" y="71483"/>
                    <a:pt x="79388" y="77293"/>
                    <a:pt x="80898" y="82813"/>
                  </a:cubicBezTo>
                  <a:lnTo>
                    <a:pt x="0" y="163711"/>
                  </a:lnTo>
                  <a:lnTo>
                    <a:pt x="45839" y="209550"/>
                  </a:lnTo>
                  <a:lnTo>
                    <a:pt x="126737" y="128652"/>
                  </a:lnTo>
                  <a:cubicBezTo>
                    <a:pt x="132256" y="130162"/>
                    <a:pt x="138067" y="130969"/>
                    <a:pt x="144066" y="130969"/>
                  </a:cubicBezTo>
                  <a:cubicBezTo>
                    <a:pt x="180231" y="130969"/>
                    <a:pt x="209550" y="101650"/>
                    <a:pt x="209550" y="65484"/>
                  </a:cubicBezTo>
                  <a:cubicBezTo>
                    <a:pt x="209550" y="55876"/>
                    <a:pt x="207481" y="46750"/>
                    <a:pt x="203762" y="38529"/>
                  </a:cubicBezTo>
                  <a:lnTo>
                    <a:pt x="163711" y="78581"/>
                  </a:lnTo>
                  <a:lnTo>
                    <a:pt x="130969" y="78581"/>
                  </a:lnTo>
                  <a:lnTo>
                    <a:pt x="130969" y="45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984885" y="1489710"/>
              <a:ext cx="1134618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FFFFFF"/>
                  </a:solidFill>
                  <a:latin typeface="Arial"/>
                  <a:ea typeface="Microsoft YaHei"/>
                  <a:cs typeface="Arial"/>
                </a:rPr>
                <a:t>项目管理工具</a:t>
              </a:r>
            </a:p>
          </p:txBody>
        </p:sp>
        <p:grpSp>
          <p:nvGrpSpPr>
            <p:cNvPr id="19" name="Group 19"/>
            <p:cNvGrpSpPr/>
            <p:nvPr/>
          </p:nvGrpSpPr>
          <p:grpSpPr>
            <a:xfrm>
              <a:off x="762000" y="1952625"/>
              <a:ext cx="4857750" cy="495300"/>
              <a:chOff x="762000" y="1952625"/>
              <a:chExt cx="4857750" cy="4953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762000" y="1952625"/>
                <a:ext cx="2333625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2333625" h="495300">
                    <a:moveTo>
                      <a:pt x="76200" y="0"/>
                    </a:moveTo>
                    <a:lnTo>
                      <a:pt x="2257425" y="0"/>
                    </a:lnTo>
                    <a:cubicBezTo>
                      <a:pt x="2299509" y="0"/>
                      <a:pt x="2333625" y="34116"/>
                      <a:pt x="2333625" y="76200"/>
                    </a:cubicBezTo>
                    <a:lnTo>
                      <a:pt x="2333625" y="419100"/>
                    </a:lnTo>
                    <a:cubicBezTo>
                      <a:pt x="2333625" y="461184"/>
                      <a:pt x="2299509" y="495300"/>
                      <a:pt x="2257425" y="495300"/>
                    </a:cubicBezTo>
                    <a:lnTo>
                      <a:pt x="76200" y="495300"/>
                    </a:lnTo>
                    <a:cubicBezTo>
                      <a:pt x="34116" y="495300"/>
                      <a:pt x="0" y="461184"/>
                      <a:pt x="0" y="41910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FAFBFC"/>
              </a:solidFill>
              <a:ln>
                <a:noFill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894398" y="2073116"/>
                <a:ext cx="1207794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825" dirty="0">
                    <a:solidFill>
                      <a:srgbClr val="6366F1"/>
                    </a:solidFill>
                    <a:latin typeface="Consolas"/>
                    <a:ea typeface="Microsoft YaHei"/>
                    <a:cs typeface="Consolas"/>
                  </a:rPr>
                  <a:t>project_manager.py</a:t>
                </a:r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895350" y="2252662"/>
                <a:ext cx="1475899" cy="152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75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项目初始化 · 验证 · 信息查看</a:t>
                </a:r>
              </a:p>
            </p:txBody>
          </p:sp>
          <p:grpSp>
            <p:nvGrpSpPr>
              <p:cNvPr id="18" name="Group 18"/>
              <p:cNvGrpSpPr/>
              <p:nvPr/>
            </p:nvGrpSpPr>
            <p:grpSpPr>
              <a:xfrm>
                <a:off x="3286125" y="1952625"/>
                <a:ext cx="2333625" cy="495300"/>
                <a:chOff x="3286125" y="1952625"/>
                <a:chExt cx="2333625" cy="495300"/>
              </a:xfrm>
            </p:grpSpPr>
            <p:sp>
              <p:nvSpPr>
                <p:cNvPr id="15" name="Freeform 15"/>
                <p:cNvSpPr/>
                <p:nvPr/>
              </p:nvSpPr>
              <p:spPr>
                <a:xfrm>
                  <a:off x="3286125" y="1952625"/>
                  <a:ext cx="2333625" cy="49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3625" h="495300">
                      <a:moveTo>
                        <a:pt x="76200" y="0"/>
                      </a:moveTo>
                      <a:lnTo>
                        <a:pt x="2257425" y="0"/>
                      </a:lnTo>
                      <a:cubicBezTo>
                        <a:pt x="2299509" y="0"/>
                        <a:pt x="2333625" y="34116"/>
                        <a:pt x="2333625" y="76200"/>
                      </a:cubicBezTo>
                      <a:lnTo>
                        <a:pt x="2333625" y="419100"/>
                      </a:lnTo>
                      <a:cubicBezTo>
                        <a:pt x="2333625" y="461184"/>
                        <a:pt x="2299509" y="495300"/>
                        <a:pt x="2257425" y="495300"/>
                      </a:cubicBezTo>
                      <a:lnTo>
                        <a:pt x="76200" y="495300"/>
                      </a:lnTo>
                      <a:cubicBezTo>
                        <a:pt x="34116" y="495300"/>
                        <a:pt x="0" y="461184"/>
                        <a:pt x="0" y="419100"/>
                      </a:cubicBezTo>
                      <a:lnTo>
                        <a:pt x="0" y="76200"/>
                      </a:lnTo>
                      <a:cubicBezTo>
                        <a:pt x="0" y="34116"/>
                        <a:pt x="34116" y="0"/>
                        <a:pt x="76200" y="0"/>
                      </a:cubicBezTo>
                      <a:close/>
                    </a:path>
                  </a:pathLst>
                </a:custGeom>
                <a:solidFill>
                  <a:srgbClr val="FAFBFC"/>
                </a:solidFill>
                <a:ln>
                  <a:noFill/>
                </a:ln>
              </p:spPr>
            </p:sp>
            <p:sp>
              <p:nvSpPr>
                <p:cNvPr id="16" name="TextBox 16"/>
                <p:cNvSpPr txBox="1"/>
                <p:nvPr/>
              </p:nvSpPr>
              <p:spPr>
                <a:xfrm>
                  <a:off x="3418522" y="2073116"/>
                  <a:ext cx="1418653" cy="16764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825" dirty="0">
                      <a:solidFill>
                        <a:srgbClr val="6366F1"/>
                      </a:solidFill>
                      <a:latin typeface="Consolas"/>
                      <a:ea typeface="Microsoft YaHei"/>
                      <a:cs typeface="Consolas"/>
                    </a:rPr>
                    <a:t>svg_quality_checker.py</a:t>
                  </a:r>
                </a:p>
              </p:txBody>
            </p:sp>
            <p:sp>
              <p:nvSpPr>
                <p:cNvPr id="17" name="TextBox 17"/>
                <p:cNvSpPr txBox="1"/>
                <p:nvPr/>
              </p:nvSpPr>
              <p:spPr>
                <a:xfrm>
                  <a:off x="3419475" y="2252662"/>
                  <a:ext cx="1234916" cy="152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750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SVG 质量检查 · 规范验证</a:t>
                  </a:r>
                </a:p>
              </p:txBody>
            </p:sp>
          </p:grpSp>
        </p:grpSp>
        <p:grpSp>
          <p:nvGrpSpPr>
            <p:cNvPr id="27" name="Group 27"/>
            <p:cNvGrpSpPr/>
            <p:nvPr/>
          </p:nvGrpSpPr>
          <p:grpSpPr>
            <a:xfrm>
              <a:off x="762000" y="2571750"/>
              <a:ext cx="4857750" cy="495300"/>
              <a:chOff x="762000" y="2571750"/>
              <a:chExt cx="4857750" cy="4953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762000" y="2571750"/>
                <a:ext cx="2333625" cy="495300"/>
              </a:xfrm>
              <a:custGeom>
                <a:avLst/>
                <a:gdLst/>
                <a:ahLst/>
                <a:cxnLst/>
                <a:rect l="l" t="t" r="r" b="b"/>
                <a:pathLst>
                  <a:path w="2333625" h="495300">
                    <a:moveTo>
                      <a:pt x="76200" y="0"/>
                    </a:moveTo>
                    <a:lnTo>
                      <a:pt x="2257425" y="0"/>
                    </a:lnTo>
                    <a:cubicBezTo>
                      <a:pt x="2299509" y="0"/>
                      <a:pt x="2333625" y="34116"/>
                      <a:pt x="2333625" y="76200"/>
                    </a:cubicBezTo>
                    <a:lnTo>
                      <a:pt x="2333625" y="419100"/>
                    </a:lnTo>
                    <a:cubicBezTo>
                      <a:pt x="2333625" y="461184"/>
                      <a:pt x="2299509" y="495300"/>
                      <a:pt x="2257425" y="495300"/>
                    </a:cubicBezTo>
                    <a:lnTo>
                      <a:pt x="76200" y="495300"/>
                    </a:lnTo>
                    <a:cubicBezTo>
                      <a:pt x="34116" y="495300"/>
                      <a:pt x="0" y="461184"/>
                      <a:pt x="0" y="41910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FAFBFC"/>
              </a:solidFill>
              <a:ln>
                <a:noFill/>
              </a:ln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894398" y="2692241"/>
                <a:ext cx="924639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825" dirty="0">
                    <a:solidFill>
                      <a:srgbClr val="6366F1"/>
                    </a:solidFill>
                    <a:latin typeface="Consolas"/>
                    <a:ea typeface="Microsoft YaHei"/>
                    <a:cs typeface="Consolas"/>
                  </a:rPr>
                  <a:t>finalize_svg.py</a:t>
                </a:r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895350" y="2871788"/>
                <a:ext cx="1130856" cy="152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75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最终化处理 · 图标嵌入</a:t>
                </a:r>
              </a:p>
            </p:txBody>
          </p:sp>
          <p:grpSp>
            <p:nvGrpSpPr>
              <p:cNvPr id="26" name="Group 26"/>
              <p:cNvGrpSpPr/>
              <p:nvPr/>
            </p:nvGrpSpPr>
            <p:grpSpPr>
              <a:xfrm>
                <a:off x="3286125" y="2571750"/>
                <a:ext cx="2333625" cy="495300"/>
                <a:chOff x="3286125" y="2571750"/>
                <a:chExt cx="2333625" cy="495300"/>
              </a:xfrm>
            </p:grpSpPr>
            <p:sp>
              <p:nvSpPr>
                <p:cNvPr id="23" name="Freeform 23"/>
                <p:cNvSpPr/>
                <p:nvPr/>
              </p:nvSpPr>
              <p:spPr>
                <a:xfrm>
                  <a:off x="3286125" y="2571750"/>
                  <a:ext cx="2333625" cy="49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3625" h="495300">
                      <a:moveTo>
                        <a:pt x="76200" y="0"/>
                      </a:moveTo>
                      <a:lnTo>
                        <a:pt x="2257425" y="0"/>
                      </a:lnTo>
                      <a:cubicBezTo>
                        <a:pt x="2299509" y="0"/>
                        <a:pt x="2333625" y="34116"/>
                        <a:pt x="2333625" y="76200"/>
                      </a:cubicBezTo>
                      <a:lnTo>
                        <a:pt x="2333625" y="419100"/>
                      </a:lnTo>
                      <a:cubicBezTo>
                        <a:pt x="2333625" y="461184"/>
                        <a:pt x="2299509" y="495300"/>
                        <a:pt x="2257425" y="495300"/>
                      </a:cubicBezTo>
                      <a:lnTo>
                        <a:pt x="76200" y="495300"/>
                      </a:lnTo>
                      <a:cubicBezTo>
                        <a:pt x="34116" y="495300"/>
                        <a:pt x="0" y="461184"/>
                        <a:pt x="0" y="419100"/>
                      </a:cubicBezTo>
                      <a:lnTo>
                        <a:pt x="0" y="76200"/>
                      </a:lnTo>
                      <a:cubicBezTo>
                        <a:pt x="0" y="34116"/>
                        <a:pt x="34116" y="0"/>
                        <a:pt x="76200" y="0"/>
                      </a:cubicBezTo>
                      <a:close/>
                    </a:path>
                  </a:pathLst>
                </a:custGeom>
                <a:solidFill>
                  <a:srgbClr val="FAFBFC"/>
                </a:solidFill>
                <a:ln>
                  <a:noFill/>
                </a:ln>
              </p:spPr>
            </p:sp>
            <p:sp>
              <p:nvSpPr>
                <p:cNvPr id="24" name="TextBox 24"/>
                <p:cNvSpPr txBox="1"/>
                <p:nvPr/>
              </p:nvSpPr>
              <p:spPr>
                <a:xfrm>
                  <a:off x="3418522" y="2692241"/>
                  <a:ext cx="948738" cy="16764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825" dirty="0">
                      <a:solidFill>
                        <a:srgbClr val="6366F1"/>
                      </a:solidFill>
                      <a:latin typeface="Consolas"/>
                      <a:ea typeface="Microsoft YaHei"/>
                      <a:cs typeface="Consolas"/>
                    </a:rPr>
                    <a:t>svg_to_pptx.py</a:t>
                  </a:r>
                </a:p>
              </p:txBody>
            </p:sp>
            <p:sp>
              <p:nvSpPr>
                <p:cNvPr id="25" name="TextBox 25"/>
                <p:cNvSpPr txBox="1"/>
                <p:nvPr/>
              </p:nvSpPr>
              <p:spPr>
                <a:xfrm>
                  <a:off x="3419475" y="2871788"/>
                  <a:ext cx="1076087" cy="152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750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PPTX 导出 · 原生形状</a:t>
                  </a:r>
                </a:p>
              </p:txBody>
            </p:sp>
          </p:grpSp>
        </p:grpSp>
      </p:grpSp>
      <p:grpSp>
        <p:nvGrpSpPr>
          <p:cNvPr id="51" name="Group 51"/>
          <p:cNvGrpSpPr/>
          <p:nvPr/>
        </p:nvGrpSpPr>
        <p:grpSpPr>
          <a:xfrm>
            <a:off x="6096000" y="1333500"/>
            <a:ext cx="5286375" cy="1905000"/>
            <a:chOff x="6096000" y="1333500"/>
            <a:chExt cx="5286375" cy="1905000"/>
          </a:xfrm>
        </p:grpSpPr>
        <p:sp>
          <p:nvSpPr>
            <p:cNvPr id="29" name="Freeform 29"/>
            <p:cNvSpPr/>
            <p:nvPr/>
          </p:nvSpPr>
          <p:spPr>
            <a:xfrm>
              <a:off x="6096000" y="1333500"/>
              <a:ext cx="5286375" cy="1905000"/>
            </a:xfrm>
            <a:custGeom>
              <a:avLst/>
              <a:gdLst/>
              <a:ahLst/>
              <a:cxnLst/>
              <a:rect l="l" t="t" r="r" b="b"/>
              <a:pathLst>
                <a:path w="5286375" h="1905000">
                  <a:moveTo>
                    <a:pt x="152400" y="0"/>
                  </a:moveTo>
                  <a:lnTo>
                    <a:pt x="5133975" y="0"/>
                  </a:lnTo>
                  <a:cubicBezTo>
                    <a:pt x="5218143" y="0"/>
                    <a:pt x="5286375" y="68232"/>
                    <a:pt x="5286375" y="152400"/>
                  </a:cubicBezTo>
                  <a:lnTo>
                    <a:pt x="5286375" y="1752600"/>
                  </a:lnTo>
                  <a:cubicBezTo>
                    <a:pt x="5286375" y="1836768"/>
                    <a:pt x="5218143" y="1905000"/>
                    <a:pt x="5133975" y="1905000"/>
                  </a:cubicBezTo>
                  <a:lnTo>
                    <a:pt x="152400" y="1905000"/>
                  </a:lnTo>
                  <a:cubicBezTo>
                    <a:pt x="68232" y="1905000"/>
                    <a:pt x="0" y="1836768"/>
                    <a:pt x="0" y="1752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dist="38100" dir="10799140" algn="tl" rotWithShape="0">
                <a:srgbClr val="000000">
                  <a:alpha val="8000"/>
                </a:srgbClr>
              </a:outerShdw>
            </a:effectLst>
          </p:spPr>
        </p:sp>
        <p:sp>
          <p:nvSpPr>
            <p:cNvPr id="30" name="Freeform 30"/>
            <p:cNvSpPr/>
            <p:nvPr/>
          </p:nvSpPr>
          <p:spPr>
            <a:xfrm>
              <a:off x="6096000" y="1333500"/>
              <a:ext cx="5286375" cy="457200"/>
            </a:xfrm>
            <a:custGeom>
              <a:avLst/>
              <a:gdLst/>
              <a:ahLst/>
              <a:cxnLst/>
              <a:rect l="l" t="t" r="r" b="b"/>
              <a:pathLst>
                <a:path w="5286375" h="457200">
                  <a:moveTo>
                    <a:pt x="152400" y="0"/>
                  </a:moveTo>
                  <a:lnTo>
                    <a:pt x="5133975" y="0"/>
                  </a:lnTo>
                  <a:cubicBezTo>
                    <a:pt x="5218143" y="0"/>
                    <a:pt x="5286375" y="68232"/>
                    <a:pt x="5286375" y="152400"/>
                  </a:cubicBezTo>
                  <a:lnTo>
                    <a:pt x="5286375" y="304800"/>
                  </a:lnTo>
                  <a:cubicBezTo>
                    <a:pt x="5286375" y="388968"/>
                    <a:pt x="5218143" y="457200"/>
                    <a:pt x="5133975" y="457200"/>
                  </a:cubicBezTo>
                  <a:lnTo>
                    <a:pt x="152400" y="457200"/>
                  </a:lnTo>
                  <a:cubicBezTo>
                    <a:pt x="68232" y="457200"/>
                    <a:pt x="0" y="388968"/>
                    <a:pt x="0" y="3048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06B6D4"/>
            </a:solidFill>
            <a:ln>
              <a:noFill/>
            </a:ln>
          </p:spPr>
        </p:sp>
        <p:sp>
          <p:nvSpPr>
            <p:cNvPr id="31" name="Rectangle 31"/>
            <p:cNvSpPr/>
            <p:nvPr/>
          </p:nvSpPr>
          <p:spPr>
            <a:xfrm>
              <a:off x="6096000" y="1466850"/>
              <a:ext cx="5286375" cy="323850"/>
            </a:xfrm>
            <a:prstGeom prst="rect">
              <a:avLst/>
            </a:prstGeom>
            <a:solidFill>
              <a:srgbClr val="06B6D4"/>
            </a:solidFill>
            <a:ln>
              <a:noFill/>
            </a:ln>
          </p:spPr>
        </p:sp>
        <p:grpSp>
          <p:nvGrpSpPr>
            <p:cNvPr id="34" name="Group 34"/>
            <p:cNvGrpSpPr/>
            <p:nvPr/>
          </p:nvGrpSpPr>
          <p:grpSpPr>
            <a:xfrm>
              <a:off x="6238875" y="1473994"/>
              <a:ext cx="209550" cy="170259"/>
              <a:chOff x="6238875" y="1473994"/>
              <a:chExt cx="209550" cy="170259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6238875" y="1473994"/>
                <a:ext cx="209550" cy="39291"/>
              </a:xfrm>
              <a:custGeom>
                <a:avLst/>
                <a:gdLst/>
                <a:ahLst/>
                <a:cxnLst/>
                <a:rect l="l" t="t" r="r" b="b"/>
                <a:pathLst>
                  <a:path w="209550" h="39291">
                    <a:moveTo>
                      <a:pt x="209550" y="0"/>
                    </a:moveTo>
                    <a:lnTo>
                      <a:pt x="0" y="0"/>
                    </a:lnTo>
                    <a:lnTo>
                      <a:pt x="0" y="39291"/>
                    </a:lnTo>
                    <a:lnTo>
                      <a:pt x="209550" y="39291"/>
                    </a:lnTo>
                    <a:lnTo>
                      <a:pt x="20955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33" name="Freeform 33"/>
              <p:cNvSpPr/>
              <p:nvPr/>
            </p:nvSpPr>
            <p:spPr>
              <a:xfrm>
                <a:off x="6251972" y="1539478"/>
                <a:ext cx="183356" cy="104775"/>
              </a:xfrm>
              <a:custGeom>
                <a:avLst/>
                <a:gdLst/>
                <a:ahLst/>
                <a:cxnLst/>
                <a:rect l="l" t="t" r="r" b="b"/>
                <a:pathLst>
                  <a:path w="183356" h="104775">
                    <a:moveTo>
                      <a:pt x="0" y="0"/>
                    </a:moveTo>
                    <a:lnTo>
                      <a:pt x="52388" y="0"/>
                    </a:lnTo>
                    <a:lnTo>
                      <a:pt x="52388" y="26194"/>
                    </a:lnTo>
                    <a:lnTo>
                      <a:pt x="130969" y="26194"/>
                    </a:lnTo>
                    <a:lnTo>
                      <a:pt x="130969" y="0"/>
                    </a:lnTo>
                    <a:lnTo>
                      <a:pt x="183356" y="0"/>
                    </a:lnTo>
                    <a:lnTo>
                      <a:pt x="183356" y="104775"/>
                    </a:lnTo>
                    <a:lnTo>
                      <a:pt x="0" y="1047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</p:grpSp>
        <p:sp>
          <p:nvSpPr>
            <p:cNvPr id="35" name="TextBox 35"/>
            <p:cNvSpPr txBox="1"/>
            <p:nvPr/>
          </p:nvSpPr>
          <p:spPr>
            <a:xfrm>
              <a:off x="6509385" y="1489710"/>
              <a:ext cx="582549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FFFFFF"/>
                  </a:solidFill>
                  <a:latin typeface="Arial"/>
                  <a:ea typeface="Microsoft YaHei"/>
                  <a:cs typeface="Arial"/>
                </a:rPr>
                <a:t>资源库</a:t>
              </a:r>
            </a:p>
          </p:txBody>
        </p:sp>
        <p:grpSp>
          <p:nvGrpSpPr>
            <p:cNvPr id="50" name="Group 50"/>
            <p:cNvGrpSpPr/>
            <p:nvPr/>
          </p:nvGrpSpPr>
          <p:grpSpPr>
            <a:xfrm>
              <a:off x="6286500" y="1952625"/>
              <a:ext cx="4857750" cy="1143000"/>
              <a:chOff x="6286500" y="1952625"/>
              <a:chExt cx="4857750" cy="1143000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6286500" y="1952625"/>
                <a:ext cx="2333625" cy="1143000"/>
              </a:xfrm>
              <a:custGeom>
                <a:avLst/>
                <a:gdLst/>
                <a:ahLst/>
                <a:cxnLst/>
                <a:rect l="l" t="t" r="r" b="b"/>
                <a:pathLst>
                  <a:path w="2333625" h="1143000">
                    <a:moveTo>
                      <a:pt x="114300" y="0"/>
                    </a:moveTo>
                    <a:lnTo>
                      <a:pt x="2219325" y="0"/>
                    </a:lnTo>
                    <a:cubicBezTo>
                      <a:pt x="2282451" y="0"/>
                      <a:pt x="2333625" y="51174"/>
                      <a:pt x="2333625" y="114300"/>
                    </a:cubicBezTo>
                    <a:lnTo>
                      <a:pt x="2333625" y="1028700"/>
                    </a:lnTo>
                    <a:cubicBezTo>
                      <a:pt x="2333625" y="1091826"/>
                      <a:pt x="2282451" y="1143000"/>
                      <a:pt x="2219325" y="1143000"/>
                    </a:cubicBezTo>
                    <a:lnTo>
                      <a:pt x="114300" y="1143000"/>
                    </a:lnTo>
                    <a:cubicBezTo>
                      <a:pt x="51174" y="1143000"/>
                      <a:pt x="0" y="1091826"/>
                      <a:pt x="0" y="1028700"/>
                    </a:cubicBezTo>
                    <a:lnTo>
                      <a:pt x="0" y="114300"/>
                    </a:lnTo>
                    <a:cubicBezTo>
                      <a:pt x="0" y="51174"/>
                      <a:pt x="51174" y="0"/>
                      <a:pt x="114300" y="0"/>
                    </a:cubicBezTo>
                    <a:close/>
                  </a:path>
                </a:pathLst>
              </a:custGeom>
              <a:solidFill>
                <a:srgbClr val="FAFBFC"/>
              </a:solidFill>
              <a:ln>
                <a:noFill/>
              </a:ln>
            </p:spPr>
          </p:sp>
          <p:sp>
            <p:nvSpPr>
              <p:cNvPr id="37" name="Freeform 37"/>
              <p:cNvSpPr/>
              <p:nvPr/>
            </p:nvSpPr>
            <p:spPr>
              <a:xfrm>
                <a:off x="7229475" y="2095500"/>
                <a:ext cx="304800" cy="304800"/>
              </a:xfrm>
              <a:custGeom>
                <a:avLst/>
                <a:gdLst/>
                <a:ahLst/>
                <a:cxnLst/>
                <a:rect l="l" t="t" r="r" b="b"/>
                <a:pathLst>
                  <a:path w="304800" h="304800">
                    <a:moveTo>
                      <a:pt x="304800" y="152400"/>
                    </a:moveTo>
                    <a:cubicBezTo>
                      <a:pt x="304800" y="158851"/>
                      <a:pt x="304400" y="165209"/>
                      <a:pt x="303621" y="171450"/>
                    </a:cubicBezTo>
                    <a:lnTo>
                      <a:pt x="152400" y="171450"/>
                    </a:lnTo>
                    <a:lnTo>
                      <a:pt x="152400" y="209550"/>
                    </a:lnTo>
                    <a:lnTo>
                      <a:pt x="209550" y="266700"/>
                    </a:lnTo>
                    <a:lnTo>
                      <a:pt x="209550" y="293722"/>
                    </a:lnTo>
                    <a:cubicBezTo>
                      <a:pt x="191902" y="300866"/>
                      <a:pt x="172610" y="304800"/>
                      <a:pt x="152400" y="304800"/>
                    </a:cubicBezTo>
                    <a:cubicBezTo>
                      <a:pt x="68232" y="304800"/>
                      <a:pt x="0" y="236569"/>
                      <a:pt x="0" y="152400"/>
                    </a:cubicBezTo>
                    <a:cubicBezTo>
                      <a:pt x="0" y="68232"/>
                      <a:pt x="68232" y="0"/>
                      <a:pt x="152400" y="0"/>
                    </a:cubicBezTo>
                    <a:cubicBezTo>
                      <a:pt x="236569" y="0"/>
                      <a:pt x="304800" y="68232"/>
                      <a:pt x="304800" y="152400"/>
                    </a:cubicBezTo>
                    <a:close/>
                    <a:moveTo>
                      <a:pt x="57150" y="171450"/>
                    </a:moveTo>
                    <a:cubicBezTo>
                      <a:pt x="67671" y="171450"/>
                      <a:pt x="76200" y="162921"/>
                      <a:pt x="76200" y="152400"/>
                    </a:cubicBezTo>
                    <a:cubicBezTo>
                      <a:pt x="76200" y="141879"/>
                      <a:pt x="67671" y="133350"/>
                      <a:pt x="57150" y="133350"/>
                    </a:cubicBezTo>
                    <a:cubicBezTo>
                      <a:pt x="46629" y="133350"/>
                      <a:pt x="38100" y="141879"/>
                      <a:pt x="38100" y="152400"/>
                    </a:cubicBezTo>
                    <a:cubicBezTo>
                      <a:pt x="38100" y="162921"/>
                      <a:pt x="46629" y="171450"/>
                      <a:pt x="57150" y="171450"/>
                    </a:cubicBezTo>
                    <a:close/>
                    <a:moveTo>
                      <a:pt x="171450" y="57150"/>
                    </a:moveTo>
                    <a:cubicBezTo>
                      <a:pt x="171450" y="67671"/>
                      <a:pt x="162921" y="76200"/>
                      <a:pt x="152400" y="76200"/>
                    </a:cubicBezTo>
                    <a:cubicBezTo>
                      <a:pt x="141879" y="76200"/>
                      <a:pt x="133350" y="67671"/>
                      <a:pt x="133350" y="57150"/>
                    </a:cubicBezTo>
                    <a:cubicBezTo>
                      <a:pt x="133350" y="46629"/>
                      <a:pt x="141879" y="38100"/>
                      <a:pt x="152400" y="38100"/>
                    </a:cubicBezTo>
                    <a:cubicBezTo>
                      <a:pt x="162921" y="38100"/>
                      <a:pt x="171450" y="46629"/>
                      <a:pt x="171450" y="57150"/>
                    </a:cubicBezTo>
                    <a:close/>
                    <a:moveTo>
                      <a:pt x="98515" y="98519"/>
                    </a:moveTo>
                    <a:cubicBezTo>
                      <a:pt x="105954" y="91079"/>
                      <a:pt x="105954" y="79017"/>
                      <a:pt x="98515" y="71578"/>
                    </a:cubicBezTo>
                    <a:cubicBezTo>
                      <a:pt x="91075" y="64138"/>
                      <a:pt x="79013" y="64138"/>
                      <a:pt x="71574" y="71578"/>
                    </a:cubicBezTo>
                    <a:cubicBezTo>
                      <a:pt x="64134" y="79017"/>
                      <a:pt x="64134" y="91079"/>
                      <a:pt x="71574" y="98519"/>
                    </a:cubicBezTo>
                    <a:cubicBezTo>
                      <a:pt x="79013" y="105958"/>
                      <a:pt x="91075" y="105958"/>
                      <a:pt x="98515" y="98519"/>
                    </a:cubicBezTo>
                    <a:close/>
                    <a:moveTo>
                      <a:pt x="233225" y="98519"/>
                    </a:moveTo>
                    <a:cubicBezTo>
                      <a:pt x="225784" y="105959"/>
                      <a:pt x="213724" y="105959"/>
                      <a:pt x="206283" y="98519"/>
                    </a:cubicBezTo>
                    <a:cubicBezTo>
                      <a:pt x="198844" y="91080"/>
                      <a:pt x="198844" y="79018"/>
                      <a:pt x="206283" y="71578"/>
                    </a:cubicBezTo>
                    <a:cubicBezTo>
                      <a:pt x="213724" y="64139"/>
                      <a:pt x="225784" y="64139"/>
                      <a:pt x="233225" y="71578"/>
                    </a:cubicBezTo>
                    <a:cubicBezTo>
                      <a:pt x="240664" y="79018"/>
                      <a:pt x="240664" y="91080"/>
                      <a:pt x="233225" y="98519"/>
                    </a:cubicBezTo>
                    <a:close/>
                    <a:moveTo>
                      <a:pt x="98516" y="206281"/>
                    </a:moveTo>
                    <a:cubicBezTo>
                      <a:pt x="91077" y="198842"/>
                      <a:pt x="79015" y="198842"/>
                      <a:pt x="71576" y="206281"/>
                    </a:cubicBezTo>
                    <a:cubicBezTo>
                      <a:pt x="64136" y="213720"/>
                      <a:pt x="64136" y="225783"/>
                      <a:pt x="71576" y="233222"/>
                    </a:cubicBezTo>
                    <a:cubicBezTo>
                      <a:pt x="79015" y="240661"/>
                      <a:pt x="91077" y="240661"/>
                      <a:pt x="98516" y="233222"/>
                    </a:cubicBezTo>
                    <a:cubicBezTo>
                      <a:pt x="105956" y="225783"/>
                      <a:pt x="105956" y="213720"/>
                      <a:pt x="98516" y="206281"/>
                    </a:cubicBezTo>
                    <a:close/>
                  </a:path>
                </a:pathLst>
              </a:custGeom>
              <a:solidFill>
                <a:srgbClr val="06B6D4"/>
              </a:solidFill>
              <a:ln>
                <a:noFill/>
              </a:ln>
            </p:spPr>
          </p:sp>
          <p:sp>
            <p:nvSpPr>
              <p:cNvPr id="38" name="TextBox 38"/>
              <p:cNvSpPr txBox="1"/>
              <p:nvPr/>
            </p:nvSpPr>
            <p:spPr>
              <a:xfrm>
                <a:off x="7062371" y="2495074"/>
                <a:ext cx="772358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975" b="1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矢量图标库</a:t>
                </a:r>
              </a:p>
            </p:txBody>
          </p:sp>
          <p:sp>
            <p:nvSpPr>
              <p:cNvPr id="39" name="TextBox 39"/>
              <p:cNvSpPr txBox="1"/>
              <p:nvPr/>
            </p:nvSpPr>
            <p:spPr>
              <a:xfrm>
                <a:off x="7040428" y="2614612"/>
                <a:ext cx="816245" cy="457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2250" b="1" dirty="0">
                    <a:solidFill>
                      <a:srgbClr val="06B6D4"/>
                    </a:solidFill>
                    <a:latin typeface="Arial"/>
                    <a:ea typeface="Microsoft YaHei"/>
                    <a:cs typeface="Arial"/>
                  </a:rPr>
                  <a:t>640+</a:t>
                </a:r>
              </a:p>
            </p:txBody>
          </p:sp>
          <p:sp>
            <p:nvSpPr>
              <p:cNvPr id="40" name="TextBox 40"/>
              <p:cNvSpPr txBox="1"/>
              <p:nvPr/>
            </p:nvSpPr>
            <p:spPr>
              <a:xfrm>
                <a:off x="7085767" y="2938462"/>
                <a:ext cx="725567" cy="152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750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来自 SVG Repo</a:t>
                </a:r>
              </a:p>
            </p:txBody>
          </p:sp>
          <p:grpSp>
            <p:nvGrpSpPr>
              <p:cNvPr id="49" name="Group 49"/>
              <p:cNvGrpSpPr/>
              <p:nvPr/>
            </p:nvGrpSpPr>
            <p:grpSpPr>
              <a:xfrm>
                <a:off x="8810625" y="1952625"/>
                <a:ext cx="2333625" cy="1143000"/>
                <a:chOff x="8810625" y="1952625"/>
                <a:chExt cx="2333625" cy="1143000"/>
              </a:xfrm>
            </p:grpSpPr>
            <p:sp>
              <p:nvSpPr>
                <p:cNvPr id="41" name="Freeform 41"/>
                <p:cNvSpPr/>
                <p:nvPr/>
              </p:nvSpPr>
              <p:spPr>
                <a:xfrm>
                  <a:off x="8810625" y="1952625"/>
                  <a:ext cx="2333625" cy="114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3625" h="1143000">
                      <a:moveTo>
                        <a:pt x="114300" y="0"/>
                      </a:moveTo>
                      <a:lnTo>
                        <a:pt x="2219325" y="0"/>
                      </a:lnTo>
                      <a:cubicBezTo>
                        <a:pt x="2282451" y="0"/>
                        <a:pt x="2333625" y="51174"/>
                        <a:pt x="2333625" y="114300"/>
                      </a:cubicBezTo>
                      <a:lnTo>
                        <a:pt x="2333625" y="1028700"/>
                      </a:lnTo>
                      <a:cubicBezTo>
                        <a:pt x="2333625" y="1091826"/>
                        <a:pt x="2282451" y="1143000"/>
                        <a:pt x="2219325" y="1143000"/>
                      </a:cubicBezTo>
                      <a:lnTo>
                        <a:pt x="114300" y="1143000"/>
                      </a:lnTo>
                      <a:cubicBezTo>
                        <a:pt x="51174" y="1143000"/>
                        <a:pt x="0" y="1091826"/>
                        <a:pt x="0" y="1028700"/>
                      </a:cubicBezTo>
                      <a:lnTo>
                        <a:pt x="0" y="114300"/>
                      </a:lnTo>
                      <a:cubicBezTo>
                        <a:pt x="0" y="51174"/>
                        <a:pt x="51174" y="0"/>
                        <a:pt x="114300" y="0"/>
                      </a:cubicBezTo>
                      <a:close/>
                    </a:path>
                  </a:pathLst>
                </a:custGeom>
                <a:solidFill>
                  <a:srgbClr val="FAFBFC"/>
                </a:solidFill>
                <a:ln>
                  <a:noFill/>
                </a:ln>
              </p:spPr>
            </p:sp>
            <p:grpSp>
              <p:nvGrpSpPr>
                <p:cNvPr id="45" name="Group 45"/>
                <p:cNvGrpSpPr/>
                <p:nvPr/>
              </p:nvGrpSpPr>
              <p:grpSpPr>
                <a:xfrm>
                  <a:off x="9753600" y="2114550"/>
                  <a:ext cx="304800" cy="266700"/>
                  <a:chOff x="9753600" y="2114550"/>
                  <a:chExt cx="304800" cy="266700"/>
                </a:xfrm>
              </p:grpSpPr>
              <p:sp>
                <p:nvSpPr>
                  <p:cNvPr id="42" name="Freeform 42"/>
                  <p:cNvSpPr/>
                  <p:nvPr/>
                </p:nvSpPr>
                <p:spPr>
                  <a:xfrm>
                    <a:off x="9982200" y="2114550"/>
                    <a:ext cx="76200" cy="266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200" h="266700">
                        <a:moveTo>
                          <a:pt x="76200" y="0"/>
                        </a:moveTo>
                        <a:lnTo>
                          <a:pt x="0" y="0"/>
                        </a:lnTo>
                        <a:lnTo>
                          <a:pt x="0" y="266700"/>
                        </a:lnTo>
                        <a:lnTo>
                          <a:pt x="76200" y="266700"/>
                        </a:lnTo>
                        <a:lnTo>
                          <a:pt x="76200" y="0"/>
                        </a:lnTo>
                        <a:close/>
                      </a:path>
                    </a:pathLst>
                  </a:custGeom>
                  <a:solidFill>
                    <a:srgbClr val="06B6D4"/>
                  </a:solidFill>
                  <a:ln>
                    <a:noFill/>
                  </a:ln>
                </p:spPr>
              </p:sp>
              <p:sp>
                <p:nvSpPr>
                  <p:cNvPr id="43" name="Freeform 43"/>
                  <p:cNvSpPr/>
                  <p:nvPr/>
                </p:nvSpPr>
                <p:spPr>
                  <a:xfrm>
                    <a:off x="9867900" y="2190750"/>
                    <a:ext cx="76200" cy="190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200" h="190500">
                        <a:moveTo>
                          <a:pt x="0" y="0"/>
                        </a:moveTo>
                        <a:lnTo>
                          <a:pt x="76200" y="0"/>
                        </a:lnTo>
                        <a:lnTo>
                          <a:pt x="76200" y="190500"/>
                        </a:lnTo>
                        <a:lnTo>
                          <a:pt x="0" y="1905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6B6D4"/>
                  </a:solidFill>
                  <a:ln>
                    <a:noFill/>
                  </a:ln>
                </p:spPr>
              </p:sp>
              <p:sp>
                <p:nvSpPr>
                  <p:cNvPr id="44" name="Freeform 44"/>
                  <p:cNvSpPr/>
                  <p:nvPr/>
                </p:nvSpPr>
                <p:spPr>
                  <a:xfrm>
                    <a:off x="9753600" y="2266950"/>
                    <a:ext cx="76200" cy="114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200" h="114300">
                        <a:moveTo>
                          <a:pt x="0" y="0"/>
                        </a:moveTo>
                        <a:lnTo>
                          <a:pt x="76200" y="0"/>
                        </a:lnTo>
                        <a:lnTo>
                          <a:pt x="76200" y="114300"/>
                        </a:lnTo>
                        <a:lnTo>
                          <a:pt x="0" y="1143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6B6D4"/>
                  </a:solidFill>
                  <a:ln>
                    <a:noFill/>
                  </a:ln>
                </p:spPr>
              </p:sp>
            </p:grpSp>
            <p:sp>
              <p:nvSpPr>
                <p:cNvPr id="46" name="TextBox 46"/>
                <p:cNvSpPr txBox="1"/>
                <p:nvPr/>
              </p:nvSpPr>
              <p:spPr>
                <a:xfrm>
                  <a:off x="9661255" y="2495074"/>
                  <a:ext cx="622840" cy="1981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975" b="1" dirty="0">
                      <a:solidFill>
                        <a:srgbClr val="1F2937"/>
                      </a:solidFill>
                      <a:latin typeface="Arial"/>
                      <a:ea typeface="Microsoft YaHei"/>
                      <a:cs typeface="Arial"/>
                    </a:rPr>
                    <a:t>图表模板</a:t>
                  </a:r>
                </a:p>
              </p:txBody>
            </p:sp>
            <p:sp>
              <p:nvSpPr>
                <p:cNvPr id="47" name="TextBox 47"/>
                <p:cNvSpPr txBox="1"/>
                <p:nvPr/>
              </p:nvSpPr>
              <p:spPr>
                <a:xfrm>
                  <a:off x="9797457" y="2614612"/>
                  <a:ext cx="350437" cy="4572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2250" b="1" dirty="0">
                      <a:solidFill>
                        <a:srgbClr val="06B6D4"/>
                      </a:solidFill>
                      <a:latin typeface="Arial"/>
                      <a:ea typeface="Microsoft YaHei"/>
                      <a:cs typeface="Arial"/>
                    </a:rPr>
                    <a:t>13</a:t>
                  </a:r>
                </a:p>
              </p:txBody>
            </p:sp>
            <p:sp>
              <p:nvSpPr>
                <p:cNvPr id="48" name="TextBox 48"/>
                <p:cNvSpPr txBox="1"/>
                <p:nvPr/>
              </p:nvSpPr>
              <p:spPr>
                <a:xfrm>
                  <a:off x="9579769" y="2938462"/>
                  <a:ext cx="785812" cy="152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ctr"/>
                  <a:r>
                    <a:rPr lang="zh-CN" sz="750" dirty="0">
                      <a:solidFill>
                        <a:srgbClr val="9CA3AF"/>
                      </a:solidFill>
                      <a:latin typeface="Arial"/>
                      <a:ea typeface="Microsoft YaHei"/>
                      <a:cs typeface="Arial"/>
                    </a:rPr>
                    <a:t>种常用图表类型</a:t>
                  </a:r>
                </a:p>
              </p:txBody>
            </p:sp>
          </p:grpSp>
        </p:grpSp>
      </p:grpSp>
      <p:grpSp>
        <p:nvGrpSpPr>
          <p:cNvPr id="95" name="Group 95"/>
          <p:cNvGrpSpPr/>
          <p:nvPr/>
        </p:nvGrpSpPr>
        <p:grpSpPr>
          <a:xfrm>
            <a:off x="571500" y="3476625"/>
            <a:ext cx="11049000" cy="1666875"/>
            <a:chOff x="571500" y="3476625"/>
            <a:chExt cx="11049000" cy="1666875"/>
          </a:xfrm>
        </p:grpSpPr>
        <p:sp>
          <p:nvSpPr>
            <p:cNvPr id="52" name="Freeform 52"/>
            <p:cNvSpPr/>
            <p:nvPr/>
          </p:nvSpPr>
          <p:spPr>
            <a:xfrm>
              <a:off x="571500" y="3476625"/>
              <a:ext cx="11049000" cy="1666875"/>
            </a:xfrm>
            <a:custGeom>
              <a:avLst/>
              <a:gdLst/>
              <a:ahLst/>
              <a:cxnLst/>
              <a:rect l="l" t="t" r="r" b="b"/>
              <a:pathLst>
                <a:path w="11049000" h="1666875">
                  <a:moveTo>
                    <a:pt x="152400" y="0"/>
                  </a:moveTo>
                  <a:lnTo>
                    <a:pt x="10896600" y="0"/>
                  </a:lnTo>
                  <a:cubicBezTo>
                    <a:pt x="10980768" y="0"/>
                    <a:pt x="11049000" y="68232"/>
                    <a:pt x="11049000" y="152400"/>
                  </a:cubicBezTo>
                  <a:lnTo>
                    <a:pt x="11049000" y="1514475"/>
                  </a:lnTo>
                  <a:cubicBezTo>
                    <a:pt x="11049000" y="1598643"/>
                    <a:pt x="10980768" y="1666875"/>
                    <a:pt x="10896600" y="1666875"/>
                  </a:cubicBezTo>
                  <a:lnTo>
                    <a:pt x="152400" y="1666875"/>
                  </a:lnTo>
                  <a:cubicBezTo>
                    <a:pt x="68232" y="1666875"/>
                    <a:pt x="0" y="1598643"/>
                    <a:pt x="0" y="1514475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dist="38100" dir="10799140" algn="tl" rotWithShape="0">
                <a:srgbClr val="000000">
                  <a:alpha val="8000"/>
                </a:srgbClr>
              </a:outerShdw>
            </a:effectLst>
          </p:spPr>
        </p:sp>
        <p:sp>
          <p:nvSpPr>
            <p:cNvPr id="53" name="Freeform 53"/>
            <p:cNvSpPr/>
            <p:nvPr/>
          </p:nvSpPr>
          <p:spPr>
            <a:xfrm>
              <a:off x="571500" y="3476625"/>
              <a:ext cx="11049000" cy="457200"/>
            </a:xfrm>
            <a:custGeom>
              <a:avLst/>
              <a:gdLst/>
              <a:ahLst/>
              <a:cxnLst/>
              <a:rect l="l" t="t" r="r" b="b"/>
              <a:pathLst>
                <a:path w="11049000" h="457200">
                  <a:moveTo>
                    <a:pt x="152400" y="0"/>
                  </a:moveTo>
                  <a:lnTo>
                    <a:pt x="10896600" y="0"/>
                  </a:lnTo>
                  <a:cubicBezTo>
                    <a:pt x="10980768" y="0"/>
                    <a:pt x="11049000" y="68232"/>
                    <a:pt x="11049000" y="152400"/>
                  </a:cubicBezTo>
                  <a:lnTo>
                    <a:pt x="11049000" y="304800"/>
                  </a:lnTo>
                  <a:cubicBezTo>
                    <a:pt x="11049000" y="388968"/>
                    <a:pt x="10980768" y="457200"/>
                    <a:pt x="10896600" y="457200"/>
                  </a:cubicBezTo>
                  <a:lnTo>
                    <a:pt x="152400" y="457200"/>
                  </a:lnTo>
                  <a:cubicBezTo>
                    <a:pt x="68232" y="457200"/>
                    <a:pt x="0" y="388968"/>
                    <a:pt x="0" y="3048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10B981"/>
            </a:solidFill>
            <a:ln>
              <a:noFill/>
            </a:ln>
          </p:spPr>
        </p:sp>
        <p:sp>
          <p:nvSpPr>
            <p:cNvPr id="54" name="Rectangle 54"/>
            <p:cNvSpPr/>
            <p:nvPr/>
          </p:nvSpPr>
          <p:spPr>
            <a:xfrm>
              <a:off x="571500" y="3609975"/>
              <a:ext cx="11049000" cy="323850"/>
            </a:xfrm>
            <a:prstGeom prst="rect">
              <a:avLst/>
            </a:prstGeom>
            <a:solidFill>
              <a:srgbClr val="10B981"/>
            </a:solidFill>
            <a:ln>
              <a:noFill/>
            </a:ln>
          </p:spPr>
        </p:sp>
        <p:sp>
          <p:nvSpPr>
            <p:cNvPr id="55" name="Freeform 55"/>
            <p:cNvSpPr/>
            <p:nvPr/>
          </p:nvSpPr>
          <p:spPr>
            <a:xfrm>
              <a:off x="740569" y="3590925"/>
              <a:ext cx="157162" cy="209550"/>
            </a:xfrm>
            <a:custGeom>
              <a:avLst/>
              <a:gdLst/>
              <a:ahLst/>
              <a:cxnLst/>
              <a:rect l="l" t="t" r="r" b="b"/>
              <a:pathLst>
                <a:path w="157162" h="209550">
                  <a:moveTo>
                    <a:pt x="39291" y="0"/>
                  </a:moveTo>
                  <a:cubicBezTo>
                    <a:pt x="17591" y="0"/>
                    <a:pt x="0" y="17591"/>
                    <a:pt x="0" y="39291"/>
                  </a:cubicBezTo>
                  <a:lnTo>
                    <a:pt x="0" y="170259"/>
                  </a:lnTo>
                  <a:cubicBezTo>
                    <a:pt x="0" y="191960"/>
                    <a:pt x="17591" y="209550"/>
                    <a:pt x="39291" y="209550"/>
                  </a:cubicBezTo>
                  <a:lnTo>
                    <a:pt x="157162" y="209550"/>
                  </a:lnTo>
                  <a:lnTo>
                    <a:pt x="157162" y="183356"/>
                  </a:lnTo>
                  <a:lnTo>
                    <a:pt x="26194" y="183356"/>
                  </a:lnTo>
                  <a:lnTo>
                    <a:pt x="26194" y="157162"/>
                  </a:lnTo>
                  <a:lnTo>
                    <a:pt x="157162" y="157162"/>
                  </a:lnTo>
                  <a:lnTo>
                    <a:pt x="157162" y="0"/>
                  </a:lnTo>
                  <a:lnTo>
                    <a:pt x="392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56" name="TextBox 56"/>
            <p:cNvSpPr txBox="1"/>
            <p:nvPr/>
          </p:nvSpPr>
          <p:spPr>
            <a:xfrm>
              <a:off x="984885" y="3632835"/>
              <a:ext cx="76657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b="1" dirty="0">
                  <a:solidFill>
                    <a:srgbClr val="FFFFFF"/>
                  </a:solidFill>
                  <a:latin typeface="Arial"/>
                  <a:ea typeface="Microsoft YaHei"/>
                  <a:cs typeface="Arial"/>
                </a:rPr>
                <a:t>文档中心</a:t>
              </a:r>
            </a:p>
          </p:txBody>
        </p:sp>
        <p:grpSp>
          <p:nvGrpSpPr>
            <p:cNvPr id="94" name="Group 94"/>
            <p:cNvGrpSpPr/>
            <p:nvPr/>
          </p:nvGrpSpPr>
          <p:grpSpPr>
            <a:xfrm>
              <a:off x="762000" y="4124325"/>
              <a:ext cx="10715625" cy="781050"/>
              <a:chOff x="762000" y="4124325"/>
              <a:chExt cx="10715625" cy="781050"/>
            </a:xfrm>
          </p:grpSpPr>
          <p:sp>
            <p:nvSpPr>
              <p:cNvPr id="57" name="Freeform 57"/>
              <p:cNvSpPr/>
              <p:nvPr/>
            </p:nvSpPr>
            <p:spPr>
              <a:xfrm>
                <a:off x="762000" y="4124325"/>
                <a:ext cx="1666875" cy="781050"/>
              </a:xfrm>
              <a:custGeom>
                <a:avLst/>
                <a:gdLst/>
                <a:ahLst/>
                <a:cxnLst/>
                <a:rect l="l" t="t" r="r" b="b"/>
                <a:pathLst>
                  <a:path w="1666875" h="781050">
                    <a:moveTo>
                      <a:pt x="76200" y="0"/>
                    </a:moveTo>
                    <a:lnTo>
                      <a:pt x="1590675" y="0"/>
                    </a:lnTo>
                    <a:cubicBezTo>
                      <a:pt x="1632759" y="0"/>
                      <a:pt x="1666875" y="34116"/>
                      <a:pt x="1666875" y="76200"/>
                    </a:cubicBezTo>
                    <a:lnTo>
                      <a:pt x="1666875" y="704850"/>
                    </a:lnTo>
                    <a:cubicBezTo>
                      <a:pt x="1666875" y="746934"/>
                      <a:pt x="1632759" y="781050"/>
                      <a:pt x="1590675" y="781050"/>
                    </a:cubicBezTo>
                    <a:lnTo>
                      <a:pt x="76200" y="781050"/>
                    </a:lnTo>
                    <a:cubicBezTo>
                      <a:pt x="34116" y="781050"/>
                      <a:pt x="0" y="746934"/>
                      <a:pt x="0" y="70485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FAFBFC"/>
              </a:solidFill>
              <a:ln>
                <a:noFill/>
              </a:ln>
            </p:spPr>
          </p:sp>
          <p:grpSp>
            <p:nvGrpSpPr>
              <p:cNvPr id="60" name="Group 60"/>
              <p:cNvGrpSpPr/>
              <p:nvPr/>
            </p:nvGrpSpPr>
            <p:grpSpPr>
              <a:xfrm>
                <a:off x="904875" y="4276725"/>
                <a:ext cx="171450" cy="171450"/>
                <a:chOff x="904875" y="4276725"/>
                <a:chExt cx="171450" cy="171450"/>
              </a:xfrm>
            </p:grpSpPr>
            <p:sp>
              <p:nvSpPr>
                <p:cNvPr id="58" name="Freeform 58"/>
                <p:cNvSpPr/>
                <p:nvPr/>
              </p:nvSpPr>
              <p:spPr>
                <a:xfrm>
                  <a:off x="954055" y="4276725"/>
                  <a:ext cx="122270" cy="1222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270" h="122270">
                      <a:moveTo>
                        <a:pt x="52023" y="47625"/>
                      </a:moveTo>
                      <a:lnTo>
                        <a:pt x="83605" y="8149"/>
                      </a:lnTo>
                      <a:cubicBezTo>
                        <a:pt x="87725" y="2998"/>
                        <a:pt x="93962" y="0"/>
                        <a:pt x="100558" y="0"/>
                      </a:cubicBezTo>
                      <a:cubicBezTo>
                        <a:pt x="112550" y="0"/>
                        <a:pt x="122270" y="9721"/>
                        <a:pt x="122270" y="21712"/>
                      </a:cubicBezTo>
                      <a:cubicBezTo>
                        <a:pt x="122270" y="28307"/>
                        <a:pt x="119272" y="34545"/>
                        <a:pt x="114122" y="38666"/>
                      </a:cubicBezTo>
                      <a:lnTo>
                        <a:pt x="74645" y="70247"/>
                      </a:lnTo>
                      <a:lnTo>
                        <a:pt x="82037" y="77639"/>
                      </a:lnTo>
                      <a:cubicBezTo>
                        <a:pt x="87215" y="82816"/>
                        <a:pt x="90123" y="89839"/>
                        <a:pt x="90123" y="97161"/>
                      </a:cubicBezTo>
                      <a:cubicBezTo>
                        <a:pt x="90123" y="103619"/>
                        <a:pt x="87859" y="109874"/>
                        <a:pt x="83724" y="114835"/>
                      </a:cubicBezTo>
                      <a:lnTo>
                        <a:pt x="77528" y="122270"/>
                      </a:lnTo>
                      <a:lnTo>
                        <a:pt x="0" y="44742"/>
                      </a:lnTo>
                      <a:lnTo>
                        <a:pt x="7435" y="38546"/>
                      </a:lnTo>
                      <a:cubicBezTo>
                        <a:pt x="12396" y="34411"/>
                        <a:pt x="18651" y="32147"/>
                        <a:pt x="25109" y="32147"/>
                      </a:cubicBezTo>
                      <a:cubicBezTo>
                        <a:pt x="32431" y="32147"/>
                        <a:pt x="39454" y="35056"/>
                        <a:pt x="44631" y="40233"/>
                      </a:cubicBezTo>
                      <a:lnTo>
                        <a:pt x="52023" y="47625"/>
                      </a:lnTo>
                      <a:close/>
                    </a:path>
                  </a:pathLst>
                </a:custGeom>
                <a:solidFill>
                  <a:srgbClr val="6366F1"/>
                </a:solidFill>
                <a:ln>
                  <a:noFill/>
                </a:ln>
              </p:spPr>
            </p:sp>
            <p:sp>
              <p:nvSpPr>
                <p:cNvPr id="59" name="Freeform 59"/>
                <p:cNvSpPr/>
                <p:nvPr/>
              </p:nvSpPr>
              <p:spPr>
                <a:xfrm>
                  <a:off x="904875" y="4335243"/>
                  <a:ext cx="112932" cy="1129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932" h="112932">
                      <a:moveTo>
                        <a:pt x="0" y="27207"/>
                      </a:moveTo>
                      <a:lnTo>
                        <a:pt x="32648" y="0"/>
                      </a:lnTo>
                      <a:lnTo>
                        <a:pt x="112932" y="80283"/>
                      </a:lnTo>
                      <a:lnTo>
                        <a:pt x="85725" y="112932"/>
                      </a:lnTo>
                      <a:lnTo>
                        <a:pt x="0" y="27207"/>
                      </a:lnTo>
                      <a:close/>
                    </a:path>
                  </a:pathLst>
                </a:custGeom>
                <a:solidFill>
                  <a:srgbClr val="6366F1"/>
                </a:solidFill>
                <a:ln>
                  <a:noFill/>
                </a:ln>
              </p:spPr>
            </p:sp>
          </p:grpSp>
          <p:sp>
            <p:nvSpPr>
              <p:cNvPr id="61" name="TextBox 61"/>
              <p:cNvSpPr txBox="1"/>
              <p:nvPr/>
            </p:nvSpPr>
            <p:spPr>
              <a:xfrm>
                <a:off x="1131570" y="4312920"/>
                <a:ext cx="574929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b="1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设计指南</a:t>
                </a:r>
              </a:p>
            </p:txBody>
          </p:sp>
          <p:sp>
            <p:nvSpPr>
              <p:cNvPr id="62" name="TextBox 62"/>
              <p:cNvSpPr txBox="1"/>
              <p:nvPr/>
            </p:nvSpPr>
            <p:spPr>
              <a:xfrm>
                <a:off x="895350" y="4519612"/>
                <a:ext cx="1136332" cy="152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750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design_guidelines.md</a:t>
                </a:r>
              </a:p>
            </p:txBody>
          </p:sp>
          <p:sp>
            <p:nvSpPr>
              <p:cNvPr id="63" name="TextBox 63"/>
              <p:cNvSpPr txBox="1"/>
              <p:nvPr/>
            </p:nvSpPr>
            <p:spPr>
              <a:xfrm>
                <a:off x="896302" y="4689634"/>
                <a:ext cx="914257" cy="1371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675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颜色/排版/布局规范</a:t>
                </a:r>
              </a:p>
            </p:txBody>
          </p:sp>
          <p:grpSp>
            <p:nvGrpSpPr>
              <p:cNvPr id="69" name="Group 69"/>
              <p:cNvGrpSpPr/>
              <p:nvPr/>
            </p:nvGrpSpPr>
            <p:grpSpPr>
              <a:xfrm>
                <a:off x="2571750" y="4124325"/>
                <a:ext cx="1666875" cy="781050"/>
                <a:chOff x="2571750" y="4124325"/>
                <a:chExt cx="1666875" cy="781050"/>
              </a:xfrm>
            </p:grpSpPr>
            <p:sp>
              <p:nvSpPr>
                <p:cNvPr id="64" name="Freeform 64"/>
                <p:cNvSpPr/>
                <p:nvPr/>
              </p:nvSpPr>
              <p:spPr>
                <a:xfrm>
                  <a:off x="2571750" y="4124325"/>
                  <a:ext cx="1666875" cy="78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6875" h="781050">
                      <a:moveTo>
                        <a:pt x="76200" y="0"/>
                      </a:moveTo>
                      <a:lnTo>
                        <a:pt x="1590675" y="0"/>
                      </a:lnTo>
                      <a:cubicBezTo>
                        <a:pt x="1632759" y="0"/>
                        <a:pt x="1666875" y="34116"/>
                        <a:pt x="1666875" y="76200"/>
                      </a:cubicBezTo>
                      <a:lnTo>
                        <a:pt x="1666875" y="704850"/>
                      </a:lnTo>
                      <a:cubicBezTo>
                        <a:pt x="1666875" y="746934"/>
                        <a:pt x="1632759" y="781050"/>
                        <a:pt x="1590675" y="781050"/>
                      </a:cubicBezTo>
                      <a:lnTo>
                        <a:pt x="76200" y="781050"/>
                      </a:lnTo>
                      <a:cubicBezTo>
                        <a:pt x="34116" y="781050"/>
                        <a:pt x="0" y="746934"/>
                        <a:pt x="0" y="704850"/>
                      </a:cubicBezTo>
                      <a:lnTo>
                        <a:pt x="0" y="76200"/>
                      </a:lnTo>
                      <a:cubicBezTo>
                        <a:pt x="0" y="34116"/>
                        <a:pt x="34116" y="0"/>
                        <a:pt x="76200" y="0"/>
                      </a:cubicBezTo>
                      <a:close/>
                    </a:path>
                  </a:pathLst>
                </a:custGeom>
                <a:solidFill>
                  <a:srgbClr val="FAFBFC"/>
                </a:solidFill>
                <a:ln>
                  <a:noFill/>
                </a:ln>
              </p:spPr>
            </p:sp>
            <p:sp>
              <p:nvSpPr>
                <p:cNvPr id="65" name="Freeform 65"/>
                <p:cNvSpPr/>
                <p:nvPr/>
              </p:nvSpPr>
              <p:spPr>
                <a:xfrm>
                  <a:off x="2725341" y="4287441"/>
                  <a:ext cx="150019" cy="1500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019" h="150019">
                      <a:moveTo>
                        <a:pt x="64294" y="0"/>
                      </a:moveTo>
                      <a:lnTo>
                        <a:pt x="0" y="0"/>
                      </a:lnTo>
                      <a:lnTo>
                        <a:pt x="0" y="64294"/>
                      </a:lnTo>
                      <a:lnTo>
                        <a:pt x="64294" y="64294"/>
                      </a:lnTo>
                      <a:lnTo>
                        <a:pt x="64294" y="0"/>
                      </a:lnTo>
                      <a:close/>
                      <a:moveTo>
                        <a:pt x="64294" y="85725"/>
                      </a:moveTo>
                      <a:lnTo>
                        <a:pt x="0" y="85725"/>
                      </a:lnTo>
                      <a:lnTo>
                        <a:pt x="0" y="150019"/>
                      </a:lnTo>
                      <a:lnTo>
                        <a:pt x="64294" y="150019"/>
                      </a:lnTo>
                      <a:lnTo>
                        <a:pt x="64294" y="85725"/>
                      </a:lnTo>
                      <a:close/>
                      <a:moveTo>
                        <a:pt x="85725" y="0"/>
                      </a:moveTo>
                      <a:lnTo>
                        <a:pt x="150019" y="0"/>
                      </a:lnTo>
                      <a:lnTo>
                        <a:pt x="150019" y="64294"/>
                      </a:lnTo>
                      <a:lnTo>
                        <a:pt x="85725" y="64294"/>
                      </a:lnTo>
                      <a:lnTo>
                        <a:pt x="85725" y="0"/>
                      </a:lnTo>
                      <a:close/>
                      <a:moveTo>
                        <a:pt x="150019" y="85725"/>
                      </a:moveTo>
                      <a:lnTo>
                        <a:pt x="85725" y="85725"/>
                      </a:lnTo>
                      <a:lnTo>
                        <a:pt x="85725" y="150019"/>
                      </a:lnTo>
                      <a:lnTo>
                        <a:pt x="150019" y="150019"/>
                      </a:lnTo>
                      <a:lnTo>
                        <a:pt x="150019" y="85725"/>
                      </a:lnTo>
                      <a:close/>
                    </a:path>
                  </a:pathLst>
                </a:custGeom>
                <a:solidFill>
                  <a:srgbClr val="06B6D4"/>
                </a:solidFill>
                <a:ln>
                  <a:noFill/>
                </a:ln>
              </p:spPr>
            </p:sp>
            <p:sp>
              <p:nvSpPr>
                <p:cNvPr id="66" name="TextBox 66"/>
                <p:cNvSpPr txBox="1"/>
                <p:nvPr/>
              </p:nvSpPr>
              <p:spPr>
                <a:xfrm>
                  <a:off x="2941320" y="4312920"/>
                  <a:ext cx="574929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00" b="1" dirty="0">
                      <a:solidFill>
                        <a:srgbClr val="1F2937"/>
                      </a:solidFill>
                      <a:latin typeface="Arial"/>
                      <a:ea typeface="Microsoft YaHei"/>
                      <a:cs typeface="Arial"/>
                    </a:rPr>
                    <a:t>画布格式</a:t>
                  </a:r>
                </a:p>
              </p:txBody>
            </p:sp>
            <p:sp>
              <p:nvSpPr>
                <p:cNvPr id="67" name="TextBox 67"/>
                <p:cNvSpPr txBox="1"/>
                <p:nvPr/>
              </p:nvSpPr>
              <p:spPr>
                <a:xfrm>
                  <a:off x="2705100" y="4519612"/>
                  <a:ext cx="1087041" cy="152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750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canvas_formats.md</a:t>
                  </a:r>
                </a:p>
              </p:txBody>
            </p:sp>
            <p:sp>
              <p:nvSpPr>
                <p:cNvPr id="68" name="TextBox 68"/>
                <p:cNvSpPr txBox="1"/>
                <p:nvPr/>
              </p:nvSpPr>
              <p:spPr>
                <a:xfrm>
                  <a:off x="2706052" y="4689634"/>
                  <a:ext cx="677656" cy="1371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675" dirty="0">
                      <a:solidFill>
                        <a:srgbClr val="9CA3AF"/>
                      </a:solidFill>
                      <a:latin typeface="Arial"/>
                      <a:ea typeface="Microsoft YaHei"/>
                      <a:cs typeface="Arial"/>
                    </a:rPr>
                    <a:t>10+ 种格式规范</a:t>
                  </a:r>
                </a:p>
              </p:txBody>
            </p:sp>
          </p:grpSp>
          <p:grpSp>
            <p:nvGrpSpPr>
              <p:cNvPr id="75" name="Group 75"/>
              <p:cNvGrpSpPr/>
              <p:nvPr/>
            </p:nvGrpSpPr>
            <p:grpSpPr>
              <a:xfrm>
                <a:off x="4381500" y="4124325"/>
                <a:ext cx="1666875" cy="781050"/>
                <a:chOff x="4381500" y="4124325"/>
                <a:chExt cx="1666875" cy="781050"/>
              </a:xfrm>
            </p:grpSpPr>
            <p:sp>
              <p:nvSpPr>
                <p:cNvPr id="70" name="Freeform 70"/>
                <p:cNvSpPr/>
                <p:nvPr/>
              </p:nvSpPr>
              <p:spPr>
                <a:xfrm>
                  <a:off x="4381500" y="4124325"/>
                  <a:ext cx="1666875" cy="78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6875" h="781050">
                      <a:moveTo>
                        <a:pt x="76200" y="0"/>
                      </a:moveTo>
                      <a:lnTo>
                        <a:pt x="1590675" y="0"/>
                      </a:lnTo>
                      <a:cubicBezTo>
                        <a:pt x="1632759" y="0"/>
                        <a:pt x="1666875" y="34116"/>
                        <a:pt x="1666875" y="76200"/>
                      </a:cubicBezTo>
                      <a:lnTo>
                        <a:pt x="1666875" y="704850"/>
                      </a:lnTo>
                      <a:cubicBezTo>
                        <a:pt x="1666875" y="746934"/>
                        <a:pt x="1632759" y="781050"/>
                        <a:pt x="1590675" y="781050"/>
                      </a:cubicBezTo>
                      <a:lnTo>
                        <a:pt x="76200" y="781050"/>
                      </a:lnTo>
                      <a:cubicBezTo>
                        <a:pt x="34116" y="781050"/>
                        <a:pt x="0" y="746934"/>
                        <a:pt x="0" y="704850"/>
                      </a:cubicBezTo>
                      <a:lnTo>
                        <a:pt x="0" y="76200"/>
                      </a:lnTo>
                      <a:cubicBezTo>
                        <a:pt x="0" y="34116"/>
                        <a:pt x="34116" y="0"/>
                        <a:pt x="76200" y="0"/>
                      </a:cubicBezTo>
                      <a:close/>
                    </a:path>
                  </a:pathLst>
                </a:custGeom>
                <a:solidFill>
                  <a:srgbClr val="FAFBFC"/>
                </a:solidFill>
                <a:ln>
                  <a:noFill/>
                </a:ln>
              </p:spPr>
            </p:sp>
            <p:sp>
              <p:nvSpPr>
                <p:cNvPr id="71" name="Freeform 71"/>
                <p:cNvSpPr/>
                <p:nvPr/>
              </p:nvSpPr>
              <p:spPr>
                <a:xfrm>
                  <a:off x="4545806" y="4276725"/>
                  <a:ext cx="128588" cy="17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588" h="171450">
                      <a:moveTo>
                        <a:pt x="32147" y="0"/>
                      </a:moveTo>
                      <a:cubicBezTo>
                        <a:pt x="14393" y="0"/>
                        <a:pt x="0" y="14393"/>
                        <a:pt x="0" y="32147"/>
                      </a:cubicBezTo>
                      <a:lnTo>
                        <a:pt x="0" y="139303"/>
                      </a:lnTo>
                      <a:cubicBezTo>
                        <a:pt x="0" y="157058"/>
                        <a:pt x="14393" y="171450"/>
                        <a:pt x="32147" y="171450"/>
                      </a:cubicBezTo>
                      <a:lnTo>
                        <a:pt x="128588" y="171450"/>
                      </a:lnTo>
                      <a:lnTo>
                        <a:pt x="128588" y="150019"/>
                      </a:lnTo>
                      <a:lnTo>
                        <a:pt x="21431" y="150019"/>
                      </a:lnTo>
                      <a:lnTo>
                        <a:pt x="21431" y="128588"/>
                      </a:lnTo>
                      <a:lnTo>
                        <a:pt x="128588" y="128588"/>
                      </a:lnTo>
                      <a:lnTo>
                        <a:pt x="128588" y="0"/>
                      </a:lnTo>
                      <a:lnTo>
                        <a:pt x="32147" y="0"/>
                      </a:lnTo>
                      <a:close/>
                    </a:path>
                  </a:pathLst>
                </a:custGeom>
                <a:solidFill>
                  <a:srgbClr val="10B981"/>
                </a:solidFill>
                <a:ln>
                  <a:noFill/>
                </a:ln>
              </p:spPr>
            </p:sp>
            <p:sp>
              <p:nvSpPr>
                <p:cNvPr id="72" name="TextBox 72"/>
                <p:cNvSpPr txBox="1"/>
                <p:nvPr/>
              </p:nvSpPr>
              <p:spPr>
                <a:xfrm>
                  <a:off x="4751070" y="4312920"/>
                  <a:ext cx="712946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00" b="1" dirty="0">
                      <a:solidFill>
                        <a:srgbClr val="1F2937"/>
                      </a:solidFill>
                      <a:latin typeface="Arial"/>
                      <a:ea typeface="Microsoft YaHei"/>
                      <a:cs typeface="Arial"/>
                    </a:rPr>
                    <a:t>工作流教程</a:t>
                  </a:r>
                </a:p>
              </p:txBody>
            </p:sp>
            <p:sp>
              <p:nvSpPr>
                <p:cNvPr id="73" name="TextBox 73"/>
                <p:cNvSpPr txBox="1"/>
                <p:nvPr/>
              </p:nvSpPr>
              <p:spPr>
                <a:xfrm>
                  <a:off x="4514850" y="4519612"/>
                  <a:ext cx="1207532" cy="152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750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workflow_tutorial.md</a:t>
                  </a:r>
                </a:p>
              </p:txBody>
            </p:sp>
            <p:sp>
              <p:nvSpPr>
                <p:cNvPr id="74" name="TextBox 74"/>
                <p:cNvSpPr txBox="1"/>
                <p:nvPr/>
              </p:nvSpPr>
              <p:spPr>
                <a:xfrm>
                  <a:off x="4515802" y="4689634"/>
                  <a:ext cx="608647" cy="1371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675" dirty="0">
                      <a:solidFill>
                        <a:srgbClr val="9CA3AF"/>
                      </a:solidFill>
                      <a:latin typeface="Arial"/>
                      <a:ea typeface="Microsoft YaHei"/>
                      <a:cs typeface="Arial"/>
                    </a:rPr>
                    <a:t>实际案例演示</a:t>
                  </a:r>
                </a:p>
              </p:txBody>
            </p:sp>
          </p:grpSp>
          <p:grpSp>
            <p:nvGrpSpPr>
              <p:cNvPr id="81" name="Group 81"/>
              <p:cNvGrpSpPr/>
              <p:nvPr/>
            </p:nvGrpSpPr>
            <p:grpSpPr>
              <a:xfrm>
                <a:off x="6191250" y="4124325"/>
                <a:ext cx="1666875" cy="781050"/>
                <a:chOff x="6191250" y="4124325"/>
                <a:chExt cx="1666875" cy="781050"/>
              </a:xfrm>
            </p:grpSpPr>
            <p:sp>
              <p:nvSpPr>
                <p:cNvPr id="76" name="Freeform 76"/>
                <p:cNvSpPr/>
                <p:nvPr/>
              </p:nvSpPr>
              <p:spPr>
                <a:xfrm>
                  <a:off x="6191250" y="4124325"/>
                  <a:ext cx="1666875" cy="78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6875" h="781050">
                      <a:moveTo>
                        <a:pt x="76200" y="0"/>
                      </a:moveTo>
                      <a:lnTo>
                        <a:pt x="1590675" y="0"/>
                      </a:lnTo>
                      <a:cubicBezTo>
                        <a:pt x="1632759" y="0"/>
                        <a:pt x="1666875" y="34116"/>
                        <a:pt x="1666875" y="76200"/>
                      </a:cubicBezTo>
                      <a:lnTo>
                        <a:pt x="1666875" y="704850"/>
                      </a:lnTo>
                      <a:cubicBezTo>
                        <a:pt x="1666875" y="746934"/>
                        <a:pt x="1632759" y="781050"/>
                        <a:pt x="1590675" y="781050"/>
                      </a:cubicBezTo>
                      <a:lnTo>
                        <a:pt x="76200" y="781050"/>
                      </a:lnTo>
                      <a:cubicBezTo>
                        <a:pt x="34116" y="781050"/>
                        <a:pt x="0" y="746934"/>
                        <a:pt x="0" y="704850"/>
                      </a:cubicBezTo>
                      <a:lnTo>
                        <a:pt x="0" y="76200"/>
                      </a:lnTo>
                      <a:cubicBezTo>
                        <a:pt x="0" y="34116"/>
                        <a:pt x="34116" y="0"/>
                        <a:pt x="76200" y="0"/>
                      </a:cubicBezTo>
                      <a:close/>
                    </a:path>
                  </a:pathLst>
                </a:custGeom>
                <a:solidFill>
                  <a:srgbClr val="FAFBFC"/>
                </a:solidFill>
                <a:ln>
                  <a:noFill/>
                </a:ln>
              </p:spPr>
            </p:sp>
            <p:sp>
              <p:nvSpPr>
                <p:cNvPr id="77" name="Freeform 77"/>
                <p:cNvSpPr/>
                <p:nvPr/>
              </p:nvSpPr>
              <p:spPr>
                <a:xfrm>
                  <a:off x="6355556" y="4276725"/>
                  <a:ext cx="128588" cy="17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588" h="171450">
                      <a:moveTo>
                        <a:pt x="75009" y="75009"/>
                      </a:moveTo>
                      <a:lnTo>
                        <a:pt x="85725" y="0"/>
                      </a:lnTo>
                      <a:lnTo>
                        <a:pt x="64294" y="0"/>
                      </a:lnTo>
                      <a:lnTo>
                        <a:pt x="0" y="75009"/>
                      </a:lnTo>
                      <a:lnTo>
                        <a:pt x="0" y="96441"/>
                      </a:lnTo>
                      <a:lnTo>
                        <a:pt x="53578" y="96441"/>
                      </a:lnTo>
                      <a:lnTo>
                        <a:pt x="42862" y="171450"/>
                      </a:lnTo>
                      <a:lnTo>
                        <a:pt x="64294" y="171450"/>
                      </a:lnTo>
                      <a:lnTo>
                        <a:pt x="128588" y="96441"/>
                      </a:lnTo>
                      <a:lnTo>
                        <a:pt x="128588" y="75009"/>
                      </a:lnTo>
                      <a:lnTo>
                        <a:pt x="75009" y="75009"/>
                      </a:lnTo>
                      <a:close/>
                    </a:path>
                  </a:pathLst>
                </a:custGeom>
                <a:solidFill>
                  <a:srgbClr val="F59E0B"/>
                </a:solidFill>
                <a:ln>
                  <a:noFill/>
                </a:ln>
              </p:spPr>
            </p:sp>
            <p:sp>
              <p:nvSpPr>
                <p:cNvPr id="78" name="TextBox 78"/>
                <p:cNvSpPr txBox="1"/>
                <p:nvPr/>
              </p:nvSpPr>
              <p:spPr>
                <a:xfrm>
                  <a:off x="6560820" y="4312920"/>
                  <a:ext cx="574929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00" b="1" dirty="0">
                      <a:solidFill>
                        <a:srgbClr val="1F2937"/>
                      </a:solidFill>
                      <a:latin typeface="Arial"/>
                      <a:ea typeface="Microsoft YaHei"/>
                      <a:cs typeface="Arial"/>
                    </a:rPr>
                    <a:t>快速参考</a:t>
                  </a:r>
                </a:p>
              </p:txBody>
            </p:sp>
            <p:sp>
              <p:nvSpPr>
                <p:cNvPr id="79" name="TextBox 79"/>
                <p:cNvSpPr txBox="1"/>
                <p:nvPr/>
              </p:nvSpPr>
              <p:spPr>
                <a:xfrm>
                  <a:off x="6324600" y="4519612"/>
                  <a:ext cx="1097994" cy="152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750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quick_reference.md</a:t>
                  </a:r>
                </a:p>
              </p:txBody>
            </p:sp>
            <p:sp>
              <p:nvSpPr>
                <p:cNvPr id="80" name="TextBox 80"/>
                <p:cNvSpPr txBox="1"/>
                <p:nvPr/>
              </p:nvSpPr>
              <p:spPr>
                <a:xfrm>
                  <a:off x="6325552" y="4689634"/>
                  <a:ext cx="411480" cy="1371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675" dirty="0">
                      <a:solidFill>
                        <a:srgbClr val="9CA3AF"/>
                      </a:solidFill>
                      <a:latin typeface="Arial"/>
                      <a:ea typeface="Microsoft YaHei"/>
                      <a:cs typeface="Arial"/>
                    </a:rPr>
                    <a:t>速查手册</a:t>
                  </a:r>
                </a:p>
              </p:txBody>
            </p:sp>
          </p:grpSp>
          <p:grpSp>
            <p:nvGrpSpPr>
              <p:cNvPr id="87" name="Group 87"/>
              <p:cNvGrpSpPr/>
              <p:nvPr/>
            </p:nvGrpSpPr>
            <p:grpSpPr>
              <a:xfrm>
                <a:off x="8001000" y="4124325"/>
                <a:ext cx="1666875" cy="781050"/>
                <a:chOff x="8001000" y="4124325"/>
                <a:chExt cx="1666875" cy="781050"/>
              </a:xfrm>
            </p:grpSpPr>
            <p:sp>
              <p:nvSpPr>
                <p:cNvPr id="82" name="Freeform 82"/>
                <p:cNvSpPr/>
                <p:nvPr/>
              </p:nvSpPr>
              <p:spPr>
                <a:xfrm>
                  <a:off x="8001000" y="4124325"/>
                  <a:ext cx="1666875" cy="78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6875" h="781050">
                      <a:moveTo>
                        <a:pt x="76200" y="0"/>
                      </a:moveTo>
                      <a:lnTo>
                        <a:pt x="1590675" y="0"/>
                      </a:lnTo>
                      <a:cubicBezTo>
                        <a:pt x="1632759" y="0"/>
                        <a:pt x="1666875" y="34116"/>
                        <a:pt x="1666875" y="76200"/>
                      </a:cubicBezTo>
                      <a:lnTo>
                        <a:pt x="1666875" y="704850"/>
                      </a:lnTo>
                      <a:cubicBezTo>
                        <a:pt x="1666875" y="746934"/>
                        <a:pt x="1632759" y="781050"/>
                        <a:pt x="1590675" y="781050"/>
                      </a:cubicBezTo>
                      <a:lnTo>
                        <a:pt x="76200" y="781050"/>
                      </a:lnTo>
                      <a:cubicBezTo>
                        <a:pt x="34116" y="781050"/>
                        <a:pt x="0" y="746934"/>
                        <a:pt x="0" y="704850"/>
                      </a:cubicBezTo>
                      <a:lnTo>
                        <a:pt x="0" y="76200"/>
                      </a:lnTo>
                      <a:cubicBezTo>
                        <a:pt x="0" y="34116"/>
                        <a:pt x="34116" y="0"/>
                        <a:pt x="76200" y="0"/>
                      </a:cubicBezTo>
                      <a:close/>
                    </a:path>
                  </a:pathLst>
                </a:custGeom>
                <a:solidFill>
                  <a:srgbClr val="FAFBFC"/>
                </a:solidFill>
                <a:ln>
                  <a:noFill/>
                </a:ln>
              </p:spPr>
            </p:sp>
            <p:sp>
              <p:nvSpPr>
                <p:cNvPr id="83" name="Freeform 83"/>
                <p:cNvSpPr/>
                <p:nvPr/>
              </p:nvSpPr>
              <p:spPr>
                <a:xfrm>
                  <a:off x="8154591" y="4287441"/>
                  <a:ext cx="150019" cy="1500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019" h="150019">
                      <a:moveTo>
                        <a:pt x="0" y="0"/>
                      </a:moveTo>
                      <a:lnTo>
                        <a:pt x="150019" y="0"/>
                      </a:lnTo>
                      <a:lnTo>
                        <a:pt x="150019" y="150019"/>
                      </a:lnTo>
                      <a:lnTo>
                        <a:pt x="0" y="150019"/>
                      </a:lnTo>
                      <a:lnTo>
                        <a:pt x="0" y="0"/>
                      </a:lnTo>
                      <a:close/>
                      <a:moveTo>
                        <a:pt x="53578" y="85725"/>
                      </a:moveTo>
                      <a:lnTo>
                        <a:pt x="75009" y="107156"/>
                      </a:lnTo>
                      <a:lnTo>
                        <a:pt x="128588" y="53578"/>
                      </a:lnTo>
                      <a:lnTo>
                        <a:pt x="128588" y="128588"/>
                      </a:lnTo>
                      <a:lnTo>
                        <a:pt x="21431" y="128588"/>
                      </a:lnTo>
                      <a:lnTo>
                        <a:pt x="21431" y="117872"/>
                      </a:lnTo>
                      <a:lnTo>
                        <a:pt x="53578" y="85725"/>
                      </a:lnTo>
                      <a:close/>
                      <a:moveTo>
                        <a:pt x="58936" y="64294"/>
                      </a:moveTo>
                      <a:cubicBezTo>
                        <a:pt x="67813" y="64294"/>
                        <a:pt x="75009" y="57097"/>
                        <a:pt x="75009" y="48220"/>
                      </a:cubicBezTo>
                      <a:cubicBezTo>
                        <a:pt x="75009" y="39343"/>
                        <a:pt x="67813" y="32147"/>
                        <a:pt x="58936" y="32147"/>
                      </a:cubicBezTo>
                      <a:cubicBezTo>
                        <a:pt x="50059" y="32147"/>
                        <a:pt x="42862" y="39343"/>
                        <a:pt x="42862" y="48220"/>
                      </a:cubicBezTo>
                      <a:cubicBezTo>
                        <a:pt x="42862" y="57097"/>
                        <a:pt x="50059" y="64294"/>
                        <a:pt x="58936" y="64294"/>
                      </a:cubicBezTo>
                      <a:close/>
                    </a:path>
                  </a:pathLst>
                </a:custGeom>
                <a:solidFill>
                  <a:srgbClr val="8B5CF6"/>
                </a:solidFill>
                <a:ln>
                  <a:noFill/>
                </a:ln>
              </p:spPr>
            </p:sp>
            <p:sp>
              <p:nvSpPr>
                <p:cNvPr id="84" name="TextBox 84"/>
                <p:cNvSpPr txBox="1"/>
                <p:nvPr/>
              </p:nvSpPr>
              <p:spPr>
                <a:xfrm>
                  <a:off x="8370570" y="4312920"/>
                  <a:ext cx="574929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00" b="1" dirty="0">
                      <a:solidFill>
                        <a:srgbClr val="1F2937"/>
                      </a:solidFill>
                      <a:latin typeface="Arial"/>
                      <a:ea typeface="Microsoft YaHei"/>
                      <a:cs typeface="Arial"/>
                    </a:rPr>
                    <a:t>图片嵌入</a:t>
                  </a:r>
                </a:p>
              </p:txBody>
            </p:sp>
            <p:sp>
              <p:nvSpPr>
                <p:cNvPr id="85" name="TextBox 85"/>
                <p:cNvSpPr txBox="1"/>
                <p:nvPr/>
              </p:nvSpPr>
              <p:spPr>
                <a:xfrm>
                  <a:off x="8134350" y="4519612"/>
                  <a:ext cx="1355407" cy="152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750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svg_image_embedding.md</a:t>
                  </a:r>
                </a:p>
              </p:txBody>
            </p:sp>
            <p:sp>
              <p:nvSpPr>
                <p:cNvPr id="86" name="TextBox 86"/>
                <p:cNvSpPr txBox="1"/>
                <p:nvPr/>
              </p:nvSpPr>
              <p:spPr>
                <a:xfrm>
                  <a:off x="8135302" y="4689634"/>
                  <a:ext cx="608647" cy="1371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675" dirty="0">
                      <a:solidFill>
                        <a:srgbClr val="9CA3AF"/>
                      </a:solidFill>
                      <a:latin typeface="Arial"/>
                      <a:ea typeface="Microsoft YaHei"/>
                      <a:cs typeface="Arial"/>
                    </a:rPr>
                    <a:t>图片处理指南</a:t>
                  </a:r>
                </a:p>
              </p:txBody>
            </p:sp>
          </p:grpSp>
          <p:grpSp>
            <p:nvGrpSpPr>
              <p:cNvPr id="93" name="Group 93"/>
              <p:cNvGrpSpPr/>
              <p:nvPr/>
            </p:nvGrpSpPr>
            <p:grpSpPr>
              <a:xfrm>
                <a:off x="9810750" y="4124325"/>
                <a:ext cx="1666875" cy="781050"/>
                <a:chOff x="9810750" y="4124325"/>
                <a:chExt cx="1666875" cy="781050"/>
              </a:xfrm>
            </p:grpSpPr>
            <p:sp>
              <p:nvSpPr>
                <p:cNvPr id="88" name="Freeform 88"/>
                <p:cNvSpPr/>
                <p:nvPr/>
              </p:nvSpPr>
              <p:spPr>
                <a:xfrm>
                  <a:off x="9810750" y="4124325"/>
                  <a:ext cx="1666875" cy="78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6875" h="781050">
                      <a:moveTo>
                        <a:pt x="76200" y="0"/>
                      </a:moveTo>
                      <a:lnTo>
                        <a:pt x="1590675" y="0"/>
                      </a:lnTo>
                      <a:cubicBezTo>
                        <a:pt x="1632759" y="0"/>
                        <a:pt x="1666875" y="34116"/>
                        <a:pt x="1666875" y="76200"/>
                      </a:cubicBezTo>
                      <a:lnTo>
                        <a:pt x="1666875" y="704850"/>
                      </a:lnTo>
                      <a:cubicBezTo>
                        <a:pt x="1666875" y="746934"/>
                        <a:pt x="1632759" y="781050"/>
                        <a:pt x="1590675" y="781050"/>
                      </a:cubicBezTo>
                      <a:lnTo>
                        <a:pt x="76200" y="781050"/>
                      </a:lnTo>
                      <a:cubicBezTo>
                        <a:pt x="34116" y="781050"/>
                        <a:pt x="0" y="746934"/>
                        <a:pt x="0" y="704850"/>
                      </a:cubicBezTo>
                      <a:lnTo>
                        <a:pt x="0" y="76200"/>
                      </a:lnTo>
                      <a:cubicBezTo>
                        <a:pt x="0" y="34116"/>
                        <a:pt x="34116" y="0"/>
                        <a:pt x="76200" y="0"/>
                      </a:cubicBezTo>
                      <a:close/>
                    </a:path>
                  </a:pathLst>
                </a:custGeom>
                <a:solidFill>
                  <a:srgbClr val="FAFBFC"/>
                </a:solidFill>
                <a:ln>
                  <a:noFill/>
                </a:ln>
              </p:spPr>
            </p:sp>
            <p:sp>
              <p:nvSpPr>
                <p:cNvPr id="89" name="Freeform 89"/>
                <p:cNvSpPr/>
                <p:nvPr/>
              </p:nvSpPr>
              <p:spPr>
                <a:xfrm>
                  <a:off x="9957073" y="4276725"/>
                  <a:ext cx="164553" cy="17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553" h="171450">
                      <a:moveTo>
                        <a:pt x="66203" y="0"/>
                      </a:moveTo>
                      <a:lnTo>
                        <a:pt x="98350" y="0"/>
                      </a:lnTo>
                      <a:lnTo>
                        <a:pt x="104714" y="25455"/>
                      </a:lnTo>
                      <a:cubicBezTo>
                        <a:pt x="111505" y="27984"/>
                        <a:pt x="117753" y="31628"/>
                        <a:pt x="123235" y="36164"/>
                      </a:cubicBezTo>
                      <a:lnTo>
                        <a:pt x="148480" y="28942"/>
                      </a:lnTo>
                      <a:lnTo>
                        <a:pt x="164553" y="56783"/>
                      </a:lnTo>
                      <a:lnTo>
                        <a:pt x="145684" y="75027"/>
                      </a:lnTo>
                      <a:cubicBezTo>
                        <a:pt x="146267" y="78506"/>
                        <a:pt x="146570" y="82080"/>
                        <a:pt x="146570" y="85725"/>
                      </a:cubicBezTo>
                      <a:cubicBezTo>
                        <a:pt x="146570" y="89370"/>
                        <a:pt x="146267" y="92944"/>
                        <a:pt x="145684" y="96423"/>
                      </a:cubicBezTo>
                      <a:lnTo>
                        <a:pt x="164553" y="114668"/>
                      </a:lnTo>
                      <a:lnTo>
                        <a:pt x="148480" y="142507"/>
                      </a:lnTo>
                      <a:lnTo>
                        <a:pt x="123235" y="135286"/>
                      </a:lnTo>
                      <a:cubicBezTo>
                        <a:pt x="117753" y="139822"/>
                        <a:pt x="111505" y="143466"/>
                        <a:pt x="104714" y="145995"/>
                      </a:cubicBezTo>
                      <a:lnTo>
                        <a:pt x="98350" y="171450"/>
                      </a:lnTo>
                      <a:lnTo>
                        <a:pt x="66203" y="171450"/>
                      </a:lnTo>
                      <a:lnTo>
                        <a:pt x="59840" y="145995"/>
                      </a:lnTo>
                      <a:cubicBezTo>
                        <a:pt x="53049" y="143466"/>
                        <a:pt x="46801" y="139822"/>
                        <a:pt x="41318" y="135286"/>
                      </a:cubicBezTo>
                      <a:lnTo>
                        <a:pt x="16073" y="142507"/>
                      </a:lnTo>
                      <a:lnTo>
                        <a:pt x="0" y="114668"/>
                      </a:lnTo>
                      <a:lnTo>
                        <a:pt x="18869" y="96423"/>
                      </a:lnTo>
                      <a:cubicBezTo>
                        <a:pt x="18286" y="92944"/>
                        <a:pt x="17983" y="89370"/>
                        <a:pt x="17983" y="85725"/>
                      </a:cubicBezTo>
                      <a:cubicBezTo>
                        <a:pt x="17983" y="82080"/>
                        <a:pt x="18286" y="78506"/>
                        <a:pt x="18869" y="75027"/>
                      </a:cubicBezTo>
                      <a:lnTo>
                        <a:pt x="0" y="56783"/>
                      </a:lnTo>
                      <a:lnTo>
                        <a:pt x="16073" y="28942"/>
                      </a:lnTo>
                      <a:lnTo>
                        <a:pt x="41318" y="36164"/>
                      </a:lnTo>
                      <a:cubicBezTo>
                        <a:pt x="46801" y="31628"/>
                        <a:pt x="53049" y="27984"/>
                        <a:pt x="59840" y="25455"/>
                      </a:cubicBezTo>
                      <a:lnTo>
                        <a:pt x="66203" y="0"/>
                      </a:lnTo>
                      <a:close/>
                      <a:moveTo>
                        <a:pt x="82277" y="107156"/>
                      </a:moveTo>
                      <a:cubicBezTo>
                        <a:pt x="94113" y="107156"/>
                        <a:pt x="103708" y="97561"/>
                        <a:pt x="103708" y="85725"/>
                      </a:cubicBezTo>
                      <a:cubicBezTo>
                        <a:pt x="103708" y="73889"/>
                        <a:pt x="94113" y="64294"/>
                        <a:pt x="82277" y="64294"/>
                      </a:cubicBezTo>
                      <a:cubicBezTo>
                        <a:pt x="70441" y="64294"/>
                        <a:pt x="60845" y="73889"/>
                        <a:pt x="60845" y="85725"/>
                      </a:cubicBezTo>
                      <a:cubicBezTo>
                        <a:pt x="60845" y="97561"/>
                        <a:pt x="70441" y="107156"/>
                        <a:pt x="82277" y="107156"/>
                      </a:cubicBezTo>
                      <a:close/>
                    </a:path>
                  </a:pathLst>
                </a:custGeom>
                <a:solidFill>
                  <a:srgbClr val="EF4444"/>
                </a:solidFill>
                <a:ln>
                  <a:noFill/>
                </a:ln>
              </p:spPr>
            </p:sp>
            <p:sp>
              <p:nvSpPr>
                <p:cNvPr id="90" name="TextBox 90"/>
                <p:cNvSpPr txBox="1"/>
                <p:nvPr/>
              </p:nvSpPr>
              <p:spPr>
                <a:xfrm>
                  <a:off x="10180320" y="4312920"/>
                  <a:ext cx="574929" cy="1828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900" b="1" dirty="0">
                      <a:solidFill>
                        <a:srgbClr val="1F2937"/>
                      </a:solidFill>
                      <a:latin typeface="Arial"/>
                      <a:ea typeface="Microsoft YaHei"/>
                      <a:cs typeface="Arial"/>
                    </a:rPr>
                    <a:t>角色定义</a:t>
                  </a:r>
                </a:p>
              </p:txBody>
            </p:sp>
            <p:sp>
              <p:nvSpPr>
                <p:cNvPr id="91" name="TextBox 91"/>
                <p:cNvSpPr txBox="1"/>
                <p:nvPr/>
              </p:nvSpPr>
              <p:spPr>
                <a:xfrm>
                  <a:off x="9944100" y="4519612"/>
                  <a:ext cx="353139" cy="152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750" dirty="0">
                      <a:solidFill>
                        <a:srgbClr val="6B7280"/>
                      </a:solidFill>
                      <a:latin typeface="Arial"/>
                      <a:ea typeface="Microsoft YaHei"/>
                      <a:cs typeface="Arial"/>
                    </a:rPr>
                    <a:t>roles/</a:t>
                  </a:r>
                </a:p>
              </p:txBody>
            </p:sp>
            <p:sp>
              <p:nvSpPr>
                <p:cNvPr id="92" name="TextBox 92"/>
                <p:cNvSpPr txBox="1"/>
                <p:nvPr/>
              </p:nvSpPr>
              <p:spPr>
                <a:xfrm>
                  <a:off x="9945052" y="4689634"/>
                  <a:ext cx="593860" cy="1371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lstStyle/>
                <a:p>
                  <a:pPr algn="l"/>
                  <a:r>
                    <a:rPr lang="zh-CN" sz="675" dirty="0">
                      <a:solidFill>
                        <a:srgbClr val="9CA3AF"/>
                      </a:solidFill>
                      <a:latin typeface="Arial"/>
                      <a:ea typeface="Microsoft YaHei"/>
                      <a:cs typeface="Arial"/>
                    </a:rPr>
                    <a:t>5 个角色文件</a:t>
                  </a:r>
                </a:p>
              </p:txBody>
            </p:sp>
          </p:grpSp>
        </p:grpSp>
      </p:grpSp>
      <p:sp>
        <p:nvSpPr>
          <p:cNvPr id="96" name="Freeform 96"/>
          <p:cNvSpPr/>
          <p:nvPr/>
        </p:nvSpPr>
        <p:spPr>
          <a:xfrm>
            <a:off x="571500" y="5381625"/>
            <a:ext cx="11049000" cy="457200"/>
          </a:xfrm>
          <a:custGeom>
            <a:avLst/>
            <a:gdLst/>
            <a:ahLst/>
            <a:cxnLst/>
            <a:rect l="l" t="t" r="r" b="b"/>
            <a:pathLst>
              <a:path w="11049000" h="457200">
                <a:moveTo>
                  <a:pt x="114300" y="0"/>
                </a:moveTo>
                <a:lnTo>
                  <a:pt x="10934700" y="0"/>
                </a:lnTo>
                <a:cubicBezTo>
                  <a:pt x="10997826" y="0"/>
                  <a:pt x="11049000" y="51174"/>
                  <a:pt x="11049000" y="114300"/>
                </a:cubicBezTo>
                <a:lnTo>
                  <a:pt x="11049000" y="342900"/>
                </a:lnTo>
                <a:cubicBezTo>
                  <a:pt x="11049000" y="406026"/>
                  <a:pt x="10997826" y="457200"/>
                  <a:pt x="10934700" y="457200"/>
                </a:cubicBezTo>
                <a:lnTo>
                  <a:pt x="114300" y="457200"/>
                </a:lnTo>
                <a:cubicBezTo>
                  <a:pt x="51174" y="457200"/>
                  <a:pt x="0" y="406026"/>
                  <a:pt x="0" y="342900"/>
                </a:cubicBezTo>
                <a:lnTo>
                  <a:pt x="0" y="114300"/>
                </a:lnTo>
                <a:cubicBezTo>
                  <a:pt x="0" y="51174"/>
                  <a:pt x="51174" y="0"/>
                  <a:pt x="114300" y="0"/>
                </a:cubicBezTo>
                <a:close/>
              </a:path>
            </a:pathLst>
          </a:custGeom>
          <a:gradFill>
            <a:gsLst>
              <a:gs pos="0">
                <a:srgbClr val="6366F1"/>
              </a:gs>
              <a:gs pos="100000">
                <a:srgbClr val="06B6D4"/>
              </a:gs>
            </a:gsLst>
            <a:lin ang="2700000" scaled="1"/>
          </a:gradFill>
          <a:ln>
            <a:noFill/>
          </a:ln>
          <a:effectLst>
            <a:outerShdw blurRad="190500" dist="57150" dir="10799427" algn="tl" rotWithShape="0">
              <a:srgbClr val="6366F1">
                <a:alpha val="18000"/>
              </a:srgbClr>
            </a:outerShdw>
          </a:effectLst>
        </p:spPr>
      </p:sp>
      <p:grpSp>
        <p:nvGrpSpPr>
          <p:cNvPr id="99" name="Group 99"/>
          <p:cNvGrpSpPr/>
          <p:nvPr/>
        </p:nvGrpSpPr>
        <p:grpSpPr>
          <a:xfrm>
            <a:off x="5048250" y="5495925"/>
            <a:ext cx="209550" cy="209550"/>
            <a:chOff x="5048250" y="5495925"/>
            <a:chExt cx="209550" cy="209550"/>
          </a:xfrm>
        </p:grpSpPr>
        <p:sp>
          <p:nvSpPr>
            <p:cNvPr id="97" name="Freeform 97"/>
            <p:cNvSpPr/>
            <p:nvPr/>
          </p:nvSpPr>
          <p:spPr>
            <a:xfrm>
              <a:off x="5100638" y="5548312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>
                  <a:moveTo>
                    <a:pt x="52388" y="0"/>
                  </a:moveTo>
                  <a:cubicBezTo>
                    <a:pt x="23455" y="0"/>
                    <a:pt x="0" y="23455"/>
                    <a:pt x="0" y="52388"/>
                  </a:cubicBezTo>
                  <a:cubicBezTo>
                    <a:pt x="0" y="81320"/>
                    <a:pt x="23455" y="104775"/>
                    <a:pt x="52388" y="104775"/>
                  </a:cubicBezTo>
                  <a:cubicBezTo>
                    <a:pt x="81320" y="104775"/>
                    <a:pt x="104775" y="81320"/>
                    <a:pt x="104775" y="52388"/>
                  </a:cubicBezTo>
                  <a:cubicBezTo>
                    <a:pt x="104775" y="23455"/>
                    <a:pt x="81320" y="0"/>
                    <a:pt x="52388" y="0"/>
                  </a:cubicBezTo>
                  <a:close/>
                  <a:moveTo>
                    <a:pt x="26194" y="52388"/>
                  </a:moveTo>
                  <a:cubicBezTo>
                    <a:pt x="26194" y="37921"/>
                    <a:pt x="37921" y="26194"/>
                    <a:pt x="52388" y="26194"/>
                  </a:cubicBezTo>
                  <a:cubicBezTo>
                    <a:pt x="66854" y="26194"/>
                    <a:pt x="78581" y="37921"/>
                    <a:pt x="78581" y="52388"/>
                  </a:cubicBezTo>
                  <a:cubicBezTo>
                    <a:pt x="78581" y="66854"/>
                    <a:pt x="66854" y="78581"/>
                    <a:pt x="52388" y="78581"/>
                  </a:cubicBezTo>
                  <a:cubicBezTo>
                    <a:pt x="37921" y="78581"/>
                    <a:pt x="26194" y="66854"/>
                    <a:pt x="26194" y="523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98" name="Freeform 98"/>
            <p:cNvSpPr/>
            <p:nvPr/>
          </p:nvSpPr>
          <p:spPr>
            <a:xfrm>
              <a:off x="5048250" y="5495925"/>
              <a:ext cx="209550" cy="209550"/>
            </a:xfrm>
            <a:custGeom>
              <a:avLst/>
              <a:gdLst/>
              <a:ahLst/>
              <a:cxnLst/>
              <a:rect l="l" t="t" r="r" b="b"/>
              <a:pathLst>
                <a:path w="209550" h="209550">
                  <a:moveTo>
                    <a:pt x="104775" y="0"/>
                  </a:moveTo>
                  <a:cubicBezTo>
                    <a:pt x="46909" y="0"/>
                    <a:pt x="0" y="46909"/>
                    <a:pt x="0" y="104775"/>
                  </a:cubicBezTo>
                  <a:cubicBezTo>
                    <a:pt x="0" y="162641"/>
                    <a:pt x="46909" y="209550"/>
                    <a:pt x="104775" y="209550"/>
                  </a:cubicBezTo>
                  <a:cubicBezTo>
                    <a:pt x="162641" y="209550"/>
                    <a:pt x="209550" y="162641"/>
                    <a:pt x="209550" y="104775"/>
                  </a:cubicBezTo>
                  <a:cubicBezTo>
                    <a:pt x="209550" y="46909"/>
                    <a:pt x="162641" y="0"/>
                    <a:pt x="104775" y="0"/>
                  </a:cubicBezTo>
                  <a:close/>
                  <a:moveTo>
                    <a:pt x="26194" y="104775"/>
                  </a:moveTo>
                  <a:cubicBezTo>
                    <a:pt x="26194" y="61376"/>
                    <a:pt x="61376" y="26194"/>
                    <a:pt x="104775" y="26194"/>
                  </a:cubicBezTo>
                  <a:cubicBezTo>
                    <a:pt x="148174" y="26194"/>
                    <a:pt x="183356" y="61376"/>
                    <a:pt x="183356" y="104775"/>
                  </a:cubicBezTo>
                  <a:cubicBezTo>
                    <a:pt x="183356" y="148174"/>
                    <a:pt x="148174" y="183356"/>
                    <a:pt x="104775" y="183356"/>
                  </a:cubicBezTo>
                  <a:cubicBezTo>
                    <a:pt x="61376" y="183356"/>
                    <a:pt x="26194" y="148174"/>
                    <a:pt x="26194" y="1047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sp>
        <p:nvSpPr>
          <p:cNvPr id="100" name="TextBox 100"/>
          <p:cNvSpPr txBox="1"/>
          <p:nvPr/>
        </p:nvSpPr>
        <p:spPr>
          <a:xfrm>
            <a:off x="5318760" y="5547360"/>
            <a:ext cx="2662009" cy="2438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开箱即用 · 文档完善 · 持续更新</a:t>
            </a:r>
          </a:p>
        </p:txBody>
      </p:sp>
      <p:sp>
        <p:nvSpPr>
          <p:cNvPr id="101" name="Rectangle 101"/>
          <p:cNvSpPr/>
          <p:nvPr/>
        </p:nvSpPr>
        <p:spPr>
          <a:xfrm>
            <a:off x="571500" y="6286500"/>
            <a:ext cx="110490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</p:sp>
      <p:sp>
        <p:nvSpPr>
          <p:cNvPr id="102" name="TextBox 102"/>
          <p:cNvSpPr txBox="1"/>
          <p:nvPr/>
        </p:nvSpPr>
        <p:spPr>
          <a:xfrm>
            <a:off x="560070" y="6475095"/>
            <a:ext cx="141617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PPT Master - 工具生态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5880830" y="6475095"/>
            <a:ext cx="43034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08 / 10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9492806" y="6475095"/>
            <a:ext cx="213912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github.com/hugohe3/ppt-master</a:t>
            </a:r>
          </a:p>
        </p:txBody>
      </p:sp>
    </p:spTree>
  </p:cSld>
  <p:clrMapOvr>
    <a:masterClrMapping/>
  </p:clrMapOvr>
  <p:transition dur="4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BFC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38100"/>
          </a:xfrm>
          <a:prstGeom prst="rect">
            <a:avLst/>
          </a:prstGeom>
          <a:gradFill>
            <a:gsLst>
              <a:gs pos="0">
                <a:srgbClr val="6366F1"/>
              </a:gs>
              <a:gs pos="100000">
                <a:srgbClr val="06B6D4"/>
              </a:gs>
            </a:gsLst>
            <a:lin ang="270000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542925" y="347662"/>
            <a:ext cx="3852624" cy="457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250" b="1" dirty="0">
                <a:solidFill>
                  <a:srgbClr val="1F2937"/>
                </a:solidFill>
                <a:latin typeface="Arial"/>
                <a:ea typeface="Microsoft YaHei"/>
                <a:cs typeface="Arial"/>
              </a:rPr>
              <a:t>快速开始：三步即可使用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57212" y="783431"/>
            <a:ext cx="2986088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125" dirty="0">
                <a:solidFill>
                  <a:srgbClr val="6B7280"/>
                </a:solidFill>
                <a:latin typeface="Arial"/>
                <a:ea typeface="Microsoft YaHei"/>
                <a:cs typeface="Arial"/>
              </a:rPr>
              <a:t>无需复杂配置，克隆仓库后即可开始创作</a:t>
            </a:r>
          </a:p>
        </p:txBody>
      </p:sp>
      <p:sp>
        <p:nvSpPr>
          <p:cNvPr id="6" name="Rectangle 6"/>
          <p:cNvSpPr/>
          <p:nvPr/>
        </p:nvSpPr>
        <p:spPr>
          <a:xfrm>
            <a:off x="571500" y="1095375"/>
            <a:ext cx="110490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</p:sp>
      <p:grpSp>
        <p:nvGrpSpPr>
          <p:cNvPr id="57" name="Group 57"/>
          <p:cNvGrpSpPr/>
          <p:nvPr/>
        </p:nvGrpSpPr>
        <p:grpSpPr>
          <a:xfrm>
            <a:off x="571500" y="1381125"/>
            <a:ext cx="11049000" cy="2476500"/>
            <a:chOff x="571500" y="1381125"/>
            <a:chExt cx="11049000" cy="2476500"/>
          </a:xfrm>
        </p:grpSpPr>
        <p:sp>
          <p:nvSpPr>
            <p:cNvPr id="7" name="Freeform 7"/>
            <p:cNvSpPr/>
            <p:nvPr/>
          </p:nvSpPr>
          <p:spPr>
            <a:xfrm>
              <a:off x="571500" y="1381125"/>
              <a:ext cx="3333750" cy="2476500"/>
            </a:xfrm>
            <a:custGeom>
              <a:avLst/>
              <a:gdLst/>
              <a:ahLst/>
              <a:cxnLst/>
              <a:rect l="l" t="t" r="r" b="b"/>
              <a:pathLst>
                <a:path w="3333750" h="2476500">
                  <a:moveTo>
                    <a:pt x="152400" y="0"/>
                  </a:moveTo>
                  <a:lnTo>
                    <a:pt x="3181350" y="0"/>
                  </a:lnTo>
                  <a:cubicBezTo>
                    <a:pt x="3265518" y="0"/>
                    <a:pt x="3333750" y="68232"/>
                    <a:pt x="3333750" y="152400"/>
                  </a:cubicBezTo>
                  <a:lnTo>
                    <a:pt x="3333750" y="2324100"/>
                  </a:lnTo>
                  <a:cubicBezTo>
                    <a:pt x="3333750" y="2408268"/>
                    <a:pt x="3265518" y="2476500"/>
                    <a:pt x="3181350" y="2476500"/>
                  </a:cubicBezTo>
                  <a:lnTo>
                    <a:pt x="152400" y="2476500"/>
                  </a:lnTo>
                  <a:cubicBezTo>
                    <a:pt x="68232" y="2476500"/>
                    <a:pt x="0" y="2408268"/>
                    <a:pt x="0" y="23241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dist="38100" dir="10799140" algn="tl" rotWithShape="0">
                <a:srgbClr val="000000">
                  <a:alpha val="8000"/>
                </a:srgbClr>
              </a:outerShdw>
            </a:effectLst>
          </p:spPr>
        </p:sp>
        <p:sp>
          <p:nvSpPr>
            <p:cNvPr id="8" name="Freeform 8"/>
            <p:cNvSpPr/>
            <p:nvPr/>
          </p:nvSpPr>
          <p:spPr>
            <a:xfrm>
              <a:off x="571500" y="1381125"/>
              <a:ext cx="3333750" cy="47625"/>
            </a:xfrm>
            <a:custGeom>
              <a:avLst/>
              <a:gdLst/>
              <a:ahLst/>
              <a:cxnLst/>
              <a:rect l="l" t="t" r="r" b="b"/>
              <a:pathLst>
                <a:path w="3333750" h="47625">
                  <a:moveTo>
                    <a:pt x="23812" y="0"/>
                  </a:moveTo>
                  <a:lnTo>
                    <a:pt x="3309938" y="0"/>
                  </a:lnTo>
                  <a:cubicBezTo>
                    <a:pt x="3323089" y="0"/>
                    <a:pt x="3333750" y="10661"/>
                    <a:pt x="3333750" y="23812"/>
                  </a:cubicBezTo>
                  <a:lnTo>
                    <a:pt x="3333750" y="23812"/>
                  </a:lnTo>
                  <a:cubicBezTo>
                    <a:pt x="3333750" y="36964"/>
                    <a:pt x="3323089" y="47625"/>
                    <a:pt x="3309938" y="47625"/>
                  </a:cubicBezTo>
                  <a:lnTo>
                    <a:pt x="23812" y="47625"/>
                  </a:lnTo>
                  <a:cubicBezTo>
                    <a:pt x="10661" y="47625"/>
                    <a:pt x="0" y="36964"/>
                    <a:pt x="0" y="23812"/>
                  </a:cubicBezTo>
                  <a:lnTo>
                    <a:pt x="0" y="23812"/>
                  </a:lnTo>
                  <a:cubicBezTo>
                    <a:pt x="0" y="10661"/>
                    <a:pt x="10661" y="0"/>
                    <a:pt x="23812" y="0"/>
                  </a:cubicBezTo>
                  <a:close/>
                </a:path>
              </a:pathLst>
            </a:custGeom>
            <a:solidFill>
              <a:srgbClr val="6366F1"/>
            </a:solidFill>
            <a:ln>
              <a:noFill/>
            </a:ln>
          </p:spPr>
        </p:sp>
        <p:sp>
          <p:nvSpPr>
            <p:cNvPr id="9" name="Ellipse 9"/>
            <p:cNvSpPr/>
            <p:nvPr/>
          </p:nvSpPr>
          <p:spPr>
            <a:xfrm>
              <a:off x="1971675" y="1571625"/>
              <a:ext cx="533400" cy="533400"/>
            </a:xfrm>
            <a:prstGeom prst="ellipse">
              <a:avLst/>
            </a:prstGeom>
            <a:solidFill>
              <a:srgbClr val="6366F1"/>
            </a:solidFill>
            <a:ln>
              <a:noFill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2179465" y="1745932"/>
              <a:ext cx="117819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FFFFF"/>
                  </a:solidFill>
                  <a:latin typeface="Arial"/>
                  <a:ea typeface="Microsoft YaHei"/>
                  <a:cs typeface="Arial"/>
                </a:rPr>
                <a:t>1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831134" y="2195989"/>
              <a:ext cx="814483" cy="2590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75" b="1" dirty="0">
                  <a:solidFill>
                    <a:srgbClr val="1F2937"/>
                  </a:solidFill>
                  <a:latin typeface="Arial"/>
                  <a:ea typeface="Microsoft YaHei"/>
                  <a:cs typeface="Arial"/>
                </a:rPr>
                <a:t>克隆仓库</a:t>
              </a:r>
            </a:p>
          </p:txBody>
        </p:sp>
        <p:sp>
          <p:nvSpPr>
            <p:cNvPr id="12" name="Freeform 12"/>
            <p:cNvSpPr/>
            <p:nvPr/>
          </p:nvSpPr>
          <p:spPr>
            <a:xfrm>
              <a:off x="762000" y="2524125"/>
              <a:ext cx="2952750" cy="457200"/>
            </a:xfrm>
            <a:custGeom>
              <a:avLst/>
              <a:gdLst/>
              <a:ahLst/>
              <a:cxnLst/>
              <a:rect l="l" t="t" r="r" b="b"/>
              <a:pathLst>
                <a:path w="2952750" h="457200">
                  <a:moveTo>
                    <a:pt x="76200" y="0"/>
                  </a:moveTo>
                  <a:lnTo>
                    <a:pt x="2876550" y="0"/>
                  </a:lnTo>
                  <a:cubicBezTo>
                    <a:pt x="2918634" y="0"/>
                    <a:pt x="2952750" y="34116"/>
                    <a:pt x="2952750" y="76200"/>
                  </a:cubicBezTo>
                  <a:lnTo>
                    <a:pt x="2952750" y="381000"/>
                  </a:lnTo>
                  <a:cubicBezTo>
                    <a:pt x="2952750" y="423084"/>
                    <a:pt x="2918634" y="457200"/>
                    <a:pt x="2876550" y="457200"/>
                  </a:cubicBezTo>
                  <a:lnTo>
                    <a:pt x="76200" y="457200"/>
                  </a:lnTo>
                  <a:cubicBezTo>
                    <a:pt x="34116" y="457200"/>
                    <a:pt x="0" y="423084"/>
                    <a:pt x="0" y="381000"/>
                  </a:cubicBezTo>
                  <a:lnTo>
                    <a:pt x="0" y="76200"/>
                  </a:lnTo>
                  <a:cubicBezTo>
                    <a:pt x="0" y="34116"/>
                    <a:pt x="34116" y="0"/>
                    <a:pt x="76200" y="0"/>
                  </a:cubicBezTo>
                  <a:close/>
                </a:path>
              </a:pathLst>
            </a:custGeom>
            <a:solidFill>
              <a:srgbClr val="1F2937"/>
            </a:solidFill>
            <a:ln>
              <a:noFill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846772" y="2644616"/>
              <a:ext cx="527018" cy="1676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825" dirty="0">
                  <a:solidFill>
                    <a:srgbClr val="10B981"/>
                  </a:solidFill>
                  <a:latin typeface="Consolas"/>
                  <a:ea typeface="Microsoft YaHei"/>
                  <a:cs typeface="Consolas"/>
                </a:rPr>
                <a:t>git clone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848678" y="2813209"/>
              <a:ext cx="2038112" cy="1371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675" dirty="0">
                  <a:solidFill>
                    <a:srgbClr val="F59E0B"/>
                  </a:solidFill>
                  <a:latin typeface="Consolas"/>
                  <a:ea typeface="Microsoft YaHei"/>
                  <a:cs typeface="Consolas"/>
                </a:rPr>
                <a:t>https://github.com/hugohe3/ppt-master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517142" y="3141345"/>
              <a:ext cx="1442466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00" dirty="0">
                  <a:solidFill>
                    <a:srgbClr val="6B7280"/>
                  </a:solidFill>
                  <a:latin typeface="Arial"/>
                  <a:ea typeface="Microsoft YaHei"/>
                  <a:cs typeface="Arial"/>
                </a:rPr>
                <a:t>或在编辑器中直接 Clone</a:t>
              </a:r>
            </a:p>
          </p:txBody>
        </p:sp>
        <p:sp>
          <p:nvSpPr>
            <p:cNvPr id="16" name="Freeform 16"/>
            <p:cNvSpPr/>
            <p:nvPr/>
          </p:nvSpPr>
          <p:spPr>
            <a:xfrm>
              <a:off x="762000" y="3400425"/>
              <a:ext cx="2952750" cy="266700"/>
            </a:xfrm>
            <a:custGeom>
              <a:avLst/>
              <a:gdLst/>
              <a:ahLst/>
              <a:cxnLst/>
              <a:rect l="l" t="t" r="r" b="b"/>
              <a:pathLst>
                <a:path w="2952750" h="266700">
                  <a:moveTo>
                    <a:pt x="57150" y="0"/>
                  </a:moveTo>
                  <a:lnTo>
                    <a:pt x="2895600" y="0"/>
                  </a:lnTo>
                  <a:cubicBezTo>
                    <a:pt x="2927163" y="0"/>
                    <a:pt x="2952750" y="25587"/>
                    <a:pt x="2952750" y="57150"/>
                  </a:cubicBezTo>
                  <a:lnTo>
                    <a:pt x="2952750" y="209550"/>
                  </a:lnTo>
                  <a:cubicBezTo>
                    <a:pt x="2952750" y="241113"/>
                    <a:pt x="2927163" y="266700"/>
                    <a:pt x="2895600" y="266700"/>
                  </a:cubicBezTo>
                  <a:lnTo>
                    <a:pt x="57150" y="266700"/>
                  </a:lnTo>
                  <a:cubicBezTo>
                    <a:pt x="25587" y="266700"/>
                    <a:pt x="0" y="241113"/>
                    <a:pt x="0" y="209550"/>
                  </a:cubicBezTo>
                  <a:lnTo>
                    <a:pt x="0" y="57150"/>
                  </a:lnTo>
                  <a:cubicBezTo>
                    <a:pt x="0" y="25587"/>
                    <a:pt x="25587" y="0"/>
                    <a:pt x="57150" y="0"/>
                  </a:cubicBezTo>
                  <a:close/>
                </a:path>
              </a:pathLst>
            </a:custGeom>
            <a:solidFill>
              <a:srgbClr val="D1FAE5"/>
            </a:solidFill>
            <a:ln>
              <a:noFill/>
            </a:ln>
          </p:spPr>
        </p:sp>
        <p:grpSp>
          <p:nvGrpSpPr>
            <p:cNvPr id="22" name="Group 22"/>
            <p:cNvGrpSpPr/>
            <p:nvPr/>
          </p:nvGrpSpPr>
          <p:grpSpPr>
            <a:xfrm>
              <a:off x="857250" y="3457575"/>
              <a:ext cx="152400" cy="152400"/>
              <a:chOff x="857250" y="3457575"/>
              <a:chExt cx="152400" cy="15240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933450" y="3457575"/>
                <a:ext cx="66675" cy="66675"/>
              </a:xfrm>
              <a:custGeom>
                <a:avLst/>
                <a:gdLst/>
                <a:ahLst/>
                <a:cxnLst/>
                <a:rect l="l" t="t" r="r" b="b"/>
                <a:pathLst>
                  <a:path w="66675" h="66675">
                    <a:moveTo>
                      <a:pt x="0" y="28575"/>
                    </a:moveTo>
                    <a:lnTo>
                      <a:pt x="23812" y="23812"/>
                    </a:lnTo>
                    <a:lnTo>
                      <a:pt x="28575" y="0"/>
                    </a:lnTo>
                    <a:lnTo>
                      <a:pt x="38100" y="0"/>
                    </a:lnTo>
                    <a:lnTo>
                      <a:pt x="42862" y="23812"/>
                    </a:lnTo>
                    <a:lnTo>
                      <a:pt x="66675" y="28575"/>
                    </a:lnTo>
                    <a:lnTo>
                      <a:pt x="66675" y="38100"/>
                    </a:lnTo>
                    <a:lnTo>
                      <a:pt x="42862" y="42862"/>
                    </a:lnTo>
                    <a:lnTo>
                      <a:pt x="38100" y="66675"/>
                    </a:lnTo>
                    <a:lnTo>
                      <a:pt x="28575" y="66675"/>
                    </a:lnTo>
                    <a:lnTo>
                      <a:pt x="23812" y="42862"/>
                    </a:lnTo>
                    <a:lnTo>
                      <a:pt x="0" y="38100"/>
                    </a:lnTo>
                    <a:lnTo>
                      <a:pt x="0" y="28575"/>
                    </a:ln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18" name="Freeform 18"/>
              <p:cNvSpPr/>
              <p:nvPr/>
            </p:nvSpPr>
            <p:spPr>
              <a:xfrm>
                <a:off x="857250" y="3505200"/>
                <a:ext cx="104775" cy="104775"/>
              </a:xfrm>
              <a:custGeom>
                <a:avLst/>
                <a:gdLst/>
                <a:ahLst/>
                <a:cxnLst/>
                <a:rect l="l" t="t" r="r" b="b"/>
                <a:pathLst>
                  <a:path w="104775" h="104775">
                    <a:moveTo>
                      <a:pt x="0" y="57150"/>
                    </a:moveTo>
                    <a:lnTo>
                      <a:pt x="0" y="47625"/>
                    </a:lnTo>
                    <a:lnTo>
                      <a:pt x="38100" y="38100"/>
                    </a:lnTo>
                    <a:lnTo>
                      <a:pt x="47625" y="0"/>
                    </a:lnTo>
                    <a:lnTo>
                      <a:pt x="57150" y="0"/>
                    </a:lnTo>
                    <a:lnTo>
                      <a:pt x="66675" y="38100"/>
                    </a:lnTo>
                    <a:lnTo>
                      <a:pt x="104775" y="47625"/>
                    </a:lnTo>
                    <a:lnTo>
                      <a:pt x="104775" y="57150"/>
                    </a:lnTo>
                    <a:lnTo>
                      <a:pt x="66675" y="66675"/>
                    </a:lnTo>
                    <a:lnTo>
                      <a:pt x="57150" y="104775"/>
                    </a:lnTo>
                    <a:lnTo>
                      <a:pt x="47625" y="104775"/>
                    </a:lnTo>
                    <a:lnTo>
                      <a:pt x="38100" y="66675"/>
                    </a:lnTo>
                    <a:lnTo>
                      <a:pt x="0" y="57150"/>
                    </a:ln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19" name="Freeform 19"/>
              <p:cNvSpPr/>
              <p:nvPr/>
            </p:nvSpPr>
            <p:spPr>
              <a:xfrm>
                <a:off x="866775" y="3462338"/>
                <a:ext cx="285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28575" h="28575">
                    <a:moveTo>
                      <a:pt x="0" y="14288"/>
                    </a:moveTo>
                    <a:lnTo>
                      <a:pt x="14288" y="0"/>
                    </a:lnTo>
                    <a:lnTo>
                      <a:pt x="28575" y="14288"/>
                    </a:lnTo>
                    <a:lnTo>
                      <a:pt x="14288" y="28575"/>
                    </a:lnTo>
                    <a:lnTo>
                      <a:pt x="0" y="14288"/>
                    </a:ln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20" name="Freeform 20"/>
              <p:cNvSpPr/>
              <p:nvPr/>
            </p:nvSpPr>
            <p:spPr>
              <a:xfrm>
                <a:off x="962025" y="3571875"/>
                <a:ext cx="381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38100" h="38100">
                    <a:moveTo>
                      <a:pt x="38100" y="19050"/>
                    </a:moveTo>
                    <a:lnTo>
                      <a:pt x="19050" y="0"/>
                    </a:lnTo>
                    <a:lnTo>
                      <a:pt x="0" y="19050"/>
                    </a:lnTo>
                    <a:lnTo>
                      <a:pt x="19050" y="38100"/>
                    </a:lnTo>
                    <a:lnTo>
                      <a:pt x="38100" y="19050"/>
                    </a:ln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21" name="Freeform 21"/>
              <p:cNvSpPr/>
              <p:nvPr/>
            </p:nvSpPr>
            <p:spPr>
              <a:xfrm>
                <a:off x="990600" y="3533775"/>
                <a:ext cx="19050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19050">
                    <a:moveTo>
                      <a:pt x="9525" y="19050"/>
                    </a:moveTo>
                    <a:cubicBezTo>
                      <a:pt x="14786" y="19050"/>
                      <a:pt x="19050" y="14786"/>
                      <a:pt x="19050" y="9525"/>
                    </a:cubicBezTo>
                    <a:cubicBezTo>
                      <a:pt x="19050" y="4264"/>
                      <a:pt x="14786" y="0"/>
                      <a:pt x="9525" y="0"/>
                    </a:cubicBezTo>
                    <a:cubicBezTo>
                      <a:pt x="4264" y="0"/>
                      <a:pt x="0" y="4264"/>
                      <a:pt x="0" y="9525"/>
                    </a:cubicBezTo>
                    <a:cubicBezTo>
                      <a:pt x="0" y="14786"/>
                      <a:pt x="4264" y="19050"/>
                      <a:pt x="9525" y="19050"/>
                    </a:cubicBez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</p:grpSp>
        <p:sp>
          <p:nvSpPr>
            <p:cNvPr id="23" name="TextBox 23"/>
            <p:cNvSpPr txBox="1"/>
            <p:nvPr/>
          </p:nvSpPr>
          <p:spPr>
            <a:xfrm>
              <a:off x="1057275" y="3500438"/>
              <a:ext cx="1946910" cy="152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750" dirty="0">
                  <a:solidFill>
                    <a:srgbClr val="10B981"/>
                  </a:solidFill>
                  <a:latin typeface="Arial"/>
                  <a:ea typeface="Microsoft YaHei"/>
                  <a:cs typeface="Arial"/>
                </a:rPr>
                <a:t>推荐: Antigravity / Cursor / VS Code</a:t>
              </a:r>
            </a:p>
          </p:txBody>
        </p:sp>
        <p:sp>
          <p:nvSpPr>
            <p:cNvPr id="24" name="Line 24"/>
            <p:cNvSpPr/>
            <p:nvPr/>
          </p:nvSpPr>
          <p:spPr>
            <a:xfrm>
              <a:off x="4000500" y="2619375"/>
              <a:ext cx="333375" cy="9525"/>
            </a:xfrm>
            <a:custGeom>
              <a:avLst/>
              <a:gdLst/>
              <a:ahLst/>
              <a:cxnLst/>
              <a:rect l="l" t="t" r="r" b="b"/>
              <a:pathLst>
                <a:path w="333375" h="9525">
                  <a:moveTo>
                    <a:pt x="0" y="0"/>
                  </a:moveTo>
                  <a:lnTo>
                    <a:pt x="333375" y="0"/>
                  </a:lnTo>
                </a:path>
              </a:pathLst>
            </a:custGeom>
            <a:noFill/>
            <a:ln w="19050">
              <a:solidFill>
                <a:srgbClr val="6366F1"/>
              </a:solidFill>
            </a:ln>
          </p:spPr>
        </p:sp>
        <p:sp>
          <p:nvSpPr>
            <p:cNvPr id="25" name="Polygon 25"/>
            <p:cNvSpPr/>
            <p:nvPr/>
          </p:nvSpPr>
          <p:spPr>
            <a:xfrm>
              <a:off x="4333875" y="2552700"/>
              <a:ext cx="142875" cy="133350"/>
            </a:xfrm>
            <a:custGeom>
              <a:avLst/>
              <a:gdLst/>
              <a:ahLst/>
              <a:cxnLst/>
              <a:rect l="l" t="t" r="r" b="b"/>
              <a:pathLst>
                <a:path w="142875" h="133350">
                  <a:moveTo>
                    <a:pt x="0" y="0"/>
                  </a:moveTo>
                  <a:lnTo>
                    <a:pt x="142875" y="66675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6366F1"/>
            </a:solidFill>
            <a:ln>
              <a:noFill/>
            </a:ln>
          </p:spPr>
        </p:sp>
        <p:grpSp>
          <p:nvGrpSpPr>
            <p:cNvPr id="38" name="Group 38"/>
            <p:cNvGrpSpPr/>
            <p:nvPr/>
          </p:nvGrpSpPr>
          <p:grpSpPr>
            <a:xfrm>
              <a:off x="4429125" y="1381125"/>
              <a:ext cx="3333750" cy="2476500"/>
              <a:chOff x="4429125" y="1381125"/>
              <a:chExt cx="3333750" cy="24765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4429125" y="1381125"/>
                <a:ext cx="3333750" cy="2476500"/>
              </a:xfrm>
              <a:custGeom>
                <a:avLst/>
                <a:gdLst/>
                <a:ahLst/>
                <a:cxnLst/>
                <a:rect l="l" t="t" r="r" b="b"/>
                <a:pathLst>
                  <a:path w="3333750" h="2476500">
                    <a:moveTo>
                      <a:pt x="152400" y="0"/>
                    </a:moveTo>
                    <a:lnTo>
                      <a:pt x="3181350" y="0"/>
                    </a:lnTo>
                    <a:cubicBezTo>
                      <a:pt x="3265518" y="0"/>
                      <a:pt x="3333750" y="68232"/>
                      <a:pt x="3333750" y="152400"/>
                    </a:cubicBezTo>
                    <a:lnTo>
                      <a:pt x="3333750" y="2324100"/>
                    </a:lnTo>
                    <a:cubicBezTo>
                      <a:pt x="3333750" y="2408268"/>
                      <a:pt x="3265518" y="2476500"/>
                      <a:pt x="3181350" y="2476500"/>
                    </a:cubicBezTo>
                    <a:lnTo>
                      <a:pt x="152400" y="2476500"/>
                    </a:lnTo>
                    <a:cubicBezTo>
                      <a:pt x="68232" y="2476500"/>
                      <a:pt x="0" y="2408268"/>
                      <a:pt x="0" y="2324100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27" name="Freeform 27"/>
              <p:cNvSpPr/>
              <p:nvPr/>
            </p:nvSpPr>
            <p:spPr>
              <a:xfrm>
                <a:off x="4429125" y="1381125"/>
                <a:ext cx="3333750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3333750" h="47625">
                    <a:moveTo>
                      <a:pt x="23812" y="0"/>
                    </a:moveTo>
                    <a:lnTo>
                      <a:pt x="3309938" y="0"/>
                    </a:lnTo>
                    <a:cubicBezTo>
                      <a:pt x="3323089" y="0"/>
                      <a:pt x="3333750" y="10661"/>
                      <a:pt x="3333750" y="23812"/>
                    </a:cubicBezTo>
                    <a:lnTo>
                      <a:pt x="3333750" y="23812"/>
                    </a:lnTo>
                    <a:cubicBezTo>
                      <a:pt x="3333750" y="36964"/>
                      <a:pt x="3323089" y="47625"/>
                      <a:pt x="3309938" y="47625"/>
                    </a:cubicBezTo>
                    <a:lnTo>
                      <a:pt x="23812" y="47625"/>
                    </a:lnTo>
                    <a:cubicBezTo>
                      <a:pt x="10661" y="47625"/>
                      <a:pt x="0" y="36964"/>
                      <a:pt x="0" y="23812"/>
                    </a:cubicBezTo>
                    <a:lnTo>
                      <a:pt x="0" y="23812"/>
                    </a:lnTo>
                    <a:cubicBezTo>
                      <a:pt x="0" y="10661"/>
                      <a:pt x="10661" y="0"/>
                      <a:pt x="23812" y="0"/>
                    </a:cubicBezTo>
                    <a:close/>
                  </a:path>
                </a:pathLst>
              </a:custGeom>
              <a:solidFill>
                <a:srgbClr val="06B6D4"/>
              </a:solidFill>
              <a:ln>
                <a:noFill/>
              </a:ln>
            </p:spPr>
          </p:sp>
          <p:sp>
            <p:nvSpPr>
              <p:cNvPr id="28" name="Ellipse 28"/>
              <p:cNvSpPr/>
              <p:nvPr/>
            </p:nvSpPr>
            <p:spPr>
              <a:xfrm>
                <a:off x="5829300" y="1571625"/>
                <a:ext cx="533400" cy="533400"/>
              </a:xfrm>
              <a:prstGeom prst="ellipse">
                <a:avLst/>
              </a:prstGeom>
              <a:solidFill>
                <a:srgbClr val="06B6D4"/>
              </a:solidFill>
              <a:ln>
                <a:noFill/>
              </a:ln>
            </p:spPr>
          </p:sp>
          <p:sp>
            <p:nvSpPr>
              <p:cNvPr id="29" name="TextBox 29"/>
              <p:cNvSpPr txBox="1"/>
              <p:nvPr/>
            </p:nvSpPr>
            <p:spPr>
              <a:xfrm>
                <a:off x="6005461" y="1745932"/>
                <a:ext cx="181077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650" b="1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2</a:t>
                </a:r>
              </a:p>
            </p:txBody>
          </p:sp>
          <p:sp>
            <p:nvSpPr>
              <p:cNvPr id="30" name="TextBox 30"/>
              <p:cNvSpPr txBox="1"/>
              <p:nvPr/>
            </p:nvSpPr>
            <p:spPr>
              <a:xfrm>
                <a:off x="5547003" y="2195989"/>
                <a:ext cx="1097993" cy="2590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75" b="1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打开 AI 聊天</a:t>
                </a:r>
              </a:p>
            </p:txBody>
          </p:sp>
          <p:sp>
            <p:nvSpPr>
              <p:cNvPr id="31" name="Freeform 31"/>
              <p:cNvSpPr/>
              <p:nvPr/>
            </p:nvSpPr>
            <p:spPr>
              <a:xfrm>
                <a:off x="4619625" y="2524125"/>
                <a:ext cx="2952750" cy="809625"/>
              </a:xfrm>
              <a:custGeom>
                <a:avLst/>
                <a:gdLst/>
                <a:ahLst/>
                <a:cxnLst/>
                <a:rect l="l" t="t" r="r" b="b"/>
                <a:pathLst>
                  <a:path w="2952750" h="809625">
                    <a:moveTo>
                      <a:pt x="76200" y="0"/>
                    </a:moveTo>
                    <a:lnTo>
                      <a:pt x="2876550" y="0"/>
                    </a:lnTo>
                    <a:cubicBezTo>
                      <a:pt x="2918634" y="0"/>
                      <a:pt x="2952750" y="34116"/>
                      <a:pt x="2952750" y="76200"/>
                    </a:cubicBezTo>
                    <a:lnTo>
                      <a:pt x="2952750" y="733425"/>
                    </a:lnTo>
                    <a:cubicBezTo>
                      <a:pt x="2952750" y="775509"/>
                      <a:pt x="2918634" y="809625"/>
                      <a:pt x="2876550" y="809625"/>
                    </a:cubicBezTo>
                    <a:lnTo>
                      <a:pt x="76200" y="809625"/>
                    </a:lnTo>
                    <a:cubicBezTo>
                      <a:pt x="34116" y="809625"/>
                      <a:pt x="0" y="775509"/>
                      <a:pt x="0" y="733425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FAFBFC"/>
              </a:solidFill>
              <a:ln>
                <a:noFill/>
              </a:ln>
            </p:spPr>
          </p:sp>
          <p:sp>
            <p:nvSpPr>
              <p:cNvPr id="32" name="Freeform 32"/>
              <p:cNvSpPr/>
              <p:nvPr/>
            </p:nvSpPr>
            <p:spPr>
              <a:xfrm>
                <a:off x="4714875" y="2619375"/>
                <a:ext cx="619125" cy="209550"/>
              </a:xfrm>
              <a:custGeom>
                <a:avLst/>
                <a:gdLst/>
                <a:ahLst/>
                <a:cxnLst/>
                <a:rect l="l" t="t" r="r" b="b"/>
                <a:pathLst>
                  <a:path w="619125" h="209550">
                    <a:moveTo>
                      <a:pt x="38100" y="0"/>
                    </a:moveTo>
                    <a:lnTo>
                      <a:pt x="581025" y="0"/>
                    </a:lnTo>
                    <a:cubicBezTo>
                      <a:pt x="602067" y="0"/>
                      <a:pt x="619125" y="17058"/>
                      <a:pt x="619125" y="38100"/>
                    </a:cubicBezTo>
                    <a:lnTo>
                      <a:pt x="619125" y="171450"/>
                    </a:lnTo>
                    <a:cubicBezTo>
                      <a:pt x="619125" y="192492"/>
                      <a:pt x="602067" y="209550"/>
                      <a:pt x="581025" y="209550"/>
                    </a:cubicBezTo>
                    <a:lnTo>
                      <a:pt x="38100" y="209550"/>
                    </a:lnTo>
                    <a:cubicBezTo>
                      <a:pt x="17058" y="209550"/>
                      <a:pt x="0" y="192492"/>
                      <a:pt x="0" y="171450"/>
                    </a:cubicBez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close/>
                  </a:path>
                </a:pathLst>
              </a:custGeom>
              <a:solidFill>
                <a:srgbClr val="06B6D4"/>
              </a:solidFill>
              <a:ln>
                <a:noFill/>
              </a:ln>
            </p:spPr>
          </p:sp>
          <p:sp>
            <p:nvSpPr>
              <p:cNvPr id="33" name="TextBox 33"/>
              <p:cNvSpPr txBox="1"/>
              <p:nvPr/>
            </p:nvSpPr>
            <p:spPr>
              <a:xfrm>
                <a:off x="4889659" y="2681288"/>
                <a:ext cx="260032" cy="152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750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Chat</a:t>
                </a:r>
              </a:p>
            </p:txBody>
          </p:sp>
          <p:sp>
            <p:nvSpPr>
              <p:cNvPr id="34" name="TextBox 34"/>
              <p:cNvSpPr txBox="1"/>
              <p:nvPr/>
            </p:nvSpPr>
            <p:spPr>
              <a:xfrm>
                <a:off x="4752022" y="2958941"/>
                <a:ext cx="1117425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825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打开 AI 聊天面板...</a:t>
                </a:r>
              </a:p>
            </p:txBody>
          </p:sp>
          <p:sp>
            <p:nvSpPr>
              <p:cNvPr id="35" name="Freeform 35"/>
              <p:cNvSpPr/>
              <p:nvPr/>
            </p:nvSpPr>
            <p:spPr>
              <a:xfrm>
                <a:off x="4714875" y="3114675"/>
                <a:ext cx="2667000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2667000" h="171450">
                    <a:moveTo>
                      <a:pt x="38100" y="0"/>
                    </a:moveTo>
                    <a:lnTo>
                      <a:pt x="2628900" y="0"/>
                    </a:lnTo>
                    <a:cubicBezTo>
                      <a:pt x="2649942" y="0"/>
                      <a:pt x="2667000" y="17058"/>
                      <a:pt x="2667000" y="38100"/>
                    </a:cubicBezTo>
                    <a:lnTo>
                      <a:pt x="2667000" y="133350"/>
                    </a:lnTo>
                    <a:cubicBezTo>
                      <a:pt x="2667000" y="154392"/>
                      <a:pt x="2649942" y="171450"/>
                      <a:pt x="2628900" y="171450"/>
                    </a:cubicBezTo>
                    <a:lnTo>
                      <a:pt x="38100" y="171450"/>
                    </a:lnTo>
                    <a:cubicBezTo>
                      <a:pt x="17058" y="171450"/>
                      <a:pt x="0" y="154392"/>
                      <a:pt x="0" y="133350"/>
                    </a:cubicBez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4801552" y="3165634"/>
                <a:ext cx="771311" cy="1371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675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输入你的需求...</a:t>
                </a:r>
              </a:p>
            </p:txBody>
          </p:sp>
          <p:sp>
            <p:nvSpPr>
              <p:cNvPr id="37" name="TextBox 37"/>
              <p:cNvSpPr txBox="1"/>
              <p:nvPr/>
            </p:nvSpPr>
            <p:spPr>
              <a:xfrm>
                <a:off x="5211961" y="3559016"/>
                <a:ext cx="1768078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825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Antigravity 免费使用 Opus 4.5</a:t>
                </a:r>
              </a:p>
            </p:txBody>
          </p:sp>
        </p:grpSp>
        <p:sp>
          <p:nvSpPr>
            <p:cNvPr id="39" name="Line 39"/>
            <p:cNvSpPr/>
            <p:nvPr/>
          </p:nvSpPr>
          <p:spPr>
            <a:xfrm>
              <a:off x="7858125" y="2619375"/>
              <a:ext cx="333375" cy="9525"/>
            </a:xfrm>
            <a:custGeom>
              <a:avLst/>
              <a:gdLst/>
              <a:ahLst/>
              <a:cxnLst/>
              <a:rect l="l" t="t" r="r" b="b"/>
              <a:pathLst>
                <a:path w="333375" h="9525">
                  <a:moveTo>
                    <a:pt x="0" y="0"/>
                  </a:moveTo>
                  <a:lnTo>
                    <a:pt x="333375" y="0"/>
                  </a:lnTo>
                </a:path>
              </a:pathLst>
            </a:custGeom>
            <a:noFill/>
            <a:ln w="19050">
              <a:solidFill>
                <a:srgbClr val="6366F1"/>
              </a:solidFill>
            </a:ln>
          </p:spPr>
        </p:sp>
        <p:sp>
          <p:nvSpPr>
            <p:cNvPr id="40" name="Polygon 40"/>
            <p:cNvSpPr/>
            <p:nvPr/>
          </p:nvSpPr>
          <p:spPr>
            <a:xfrm>
              <a:off x="8191500" y="2552700"/>
              <a:ext cx="142875" cy="133350"/>
            </a:xfrm>
            <a:custGeom>
              <a:avLst/>
              <a:gdLst/>
              <a:ahLst/>
              <a:cxnLst/>
              <a:rect l="l" t="t" r="r" b="b"/>
              <a:pathLst>
                <a:path w="142875" h="133350">
                  <a:moveTo>
                    <a:pt x="0" y="0"/>
                  </a:moveTo>
                  <a:lnTo>
                    <a:pt x="142875" y="66675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6366F1"/>
            </a:solidFill>
            <a:ln>
              <a:noFill/>
            </a:ln>
          </p:spPr>
        </p:sp>
        <p:grpSp>
          <p:nvGrpSpPr>
            <p:cNvPr id="56" name="Group 56"/>
            <p:cNvGrpSpPr/>
            <p:nvPr/>
          </p:nvGrpSpPr>
          <p:grpSpPr>
            <a:xfrm>
              <a:off x="8286750" y="1381125"/>
              <a:ext cx="3333750" cy="2476500"/>
              <a:chOff x="8286750" y="1381125"/>
              <a:chExt cx="3333750" cy="2476500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8286750" y="1381125"/>
                <a:ext cx="3333750" cy="2476500"/>
              </a:xfrm>
              <a:custGeom>
                <a:avLst/>
                <a:gdLst/>
                <a:ahLst/>
                <a:cxnLst/>
                <a:rect l="l" t="t" r="r" b="b"/>
                <a:pathLst>
                  <a:path w="3333750" h="2476500">
                    <a:moveTo>
                      <a:pt x="152400" y="0"/>
                    </a:moveTo>
                    <a:lnTo>
                      <a:pt x="3181350" y="0"/>
                    </a:lnTo>
                    <a:cubicBezTo>
                      <a:pt x="3265518" y="0"/>
                      <a:pt x="3333750" y="68232"/>
                      <a:pt x="3333750" y="152400"/>
                    </a:cubicBezTo>
                    <a:lnTo>
                      <a:pt x="3333750" y="2324100"/>
                    </a:lnTo>
                    <a:cubicBezTo>
                      <a:pt x="3333750" y="2408268"/>
                      <a:pt x="3265518" y="2476500"/>
                      <a:pt x="3181350" y="2476500"/>
                    </a:cubicBezTo>
                    <a:lnTo>
                      <a:pt x="152400" y="2476500"/>
                    </a:lnTo>
                    <a:cubicBezTo>
                      <a:pt x="68232" y="2476500"/>
                      <a:pt x="0" y="2408268"/>
                      <a:pt x="0" y="2324100"/>
                    </a:cubicBezTo>
                    <a:lnTo>
                      <a:pt x="0" y="152400"/>
                    </a:lnTo>
                    <a:cubicBezTo>
                      <a:pt x="0" y="68232"/>
                      <a:pt x="68232" y="0"/>
                      <a:pt x="1524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152400" dist="38100" dir="10799140" algn="tl" rotWithShape="0">
                  <a:srgbClr val="000000">
                    <a:alpha val="8000"/>
                  </a:srgbClr>
                </a:outerShdw>
              </a:effectLst>
            </p:spPr>
          </p:sp>
          <p:sp>
            <p:nvSpPr>
              <p:cNvPr id="42" name="Freeform 42"/>
              <p:cNvSpPr/>
              <p:nvPr/>
            </p:nvSpPr>
            <p:spPr>
              <a:xfrm>
                <a:off x="8286750" y="1381125"/>
                <a:ext cx="3333750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3333750" h="47625">
                    <a:moveTo>
                      <a:pt x="23812" y="0"/>
                    </a:moveTo>
                    <a:lnTo>
                      <a:pt x="3309938" y="0"/>
                    </a:lnTo>
                    <a:cubicBezTo>
                      <a:pt x="3323089" y="0"/>
                      <a:pt x="3333750" y="10661"/>
                      <a:pt x="3333750" y="23812"/>
                    </a:cubicBezTo>
                    <a:lnTo>
                      <a:pt x="3333750" y="23812"/>
                    </a:lnTo>
                    <a:cubicBezTo>
                      <a:pt x="3333750" y="36964"/>
                      <a:pt x="3323089" y="47625"/>
                      <a:pt x="3309938" y="47625"/>
                    </a:cubicBezTo>
                    <a:lnTo>
                      <a:pt x="23812" y="47625"/>
                    </a:lnTo>
                    <a:cubicBezTo>
                      <a:pt x="10661" y="47625"/>
                      <a:pt x="0" y="36964"/>
                      <a:pt x="0" y="23812"/>
                    </a:cubicBezTo>
                    <a:lnTo>
                      <a:pt x="0" y="23812"/>
                    </a:lnTo>
                    <a:cubicBezTo>
                      <a:pt x="0" y="10661"/>
                      <a:pt x="10661" y="0"/>
                      <a:pt x="23812" y="0"/>
                    </a:cubicBezTo>
                    <a:close/>
                  </a:path>
                </a:pathLst>
              </a:cu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43" name="Ellipse 43"/>
              <p:cNvSpPr/>
              <p:nvPr/>
            </p:nvSpPr>
            <p:spPr>
              <a:xfrm>
                <a:off x="9686925" y="1571625"/>
                <a:ext cx="533400" cy="533400"/>
              </a:xfrm>
              <a:prstGeom prst="ellipse">
                <a:avLst/>
              </a:prstGeom>
              <a:solidFill>
                <a:srgbClr val="10B981"/>
              </a:solidFill>
              <a:ln>
                <a:noFill/>
              </a:ln>
            </p:spPr>
          </p:sp>
          <p:sp>
            <p:nvSpPr>
              <p:cNvPr id="44" name="TextBox 44"/>
              <p:cNvSpPr txBox="1"/>
              <p:nvPr/>
            </p:nvSpPr>
            <p:spPr>
              <a:xfrm>
                <a:off x="9863086" y="1745932"/>
                <a:ext cx="181077" cy="33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650" b="1" dirty="0">
                    <a:solidFill>
                      <a:srgbClr val="FFFFFF"/>
                    </a:solidFill>
                    <a:latin typeface="Arial"/>
                    <a:ea typeface="Microsoft YaHei"/>
                    <a:cs typeface="Arial"/>
                  </a:rPr>
                  <a:t>3</a:t>
                </a:r>
              </a:p>
            </p:txBody>
          </p:sp>
          <p:sp>
            <p:nvSpPr>
              <p:cNvPr id="45" name="TextBox 45"/>
              <p:cNvSpPr txBox="1"/>
              <p:nvPr/>
            </p:nvSpPr>
            <p:spPr>
              <a:xfrm>
                <a:off x="9546384" y="2195989"/>
                <a:ext cx="814483" cy="2590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75" b="1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开始对话</a:t>
                </a:r>
              </a:p>
            </p:txBody>
          </p:sp>
          <p:sp>
            <p:nvSpPr>
              <p:cNvPr id="46" name="Freeform 46"/>
              <p:cNvSpPr/>
              <p:nvPr/>
            </p:nvSpPr>
            <p:spPr>
              <a:xfrm>
                <a:off x="8477250" y="2524125"/>
                <a:ext cx="2952750" cy="809625"/>
              </a:xfrm>
              <a:custGeom>
                <a:avLst/>
                <a:gdLst/>
                <a:ahLst/>
                <a:cxnLst/>
                <a:rect l="l" t="t" r="r" b="b"/>
                <a:pathLst>
                  <a:path w="2952750" h="809625">
                    <a:moveTo>
                      <a:pt x="76200" y="0"/>
                    </a:moveTo>
                    <a:lnTo>
                      <a:pt x="2876550" y="0"/>
                    </a:lnTo>
                    <a:cubicBezTo>
                      <a:pt x="2918634" y="0"/>
                      <a:pt x="2952750" y="34116"/>
                      <a:pt x="2952750" y="76200"/>
                    </a:cubicBezTo>
                    <a:lnTo>
                      <a:pt x="2952750" y="733425"/>
                    </a:lnTo>
                    <a:cubicBezTo>
                      <a:pt x="2952750" y="775509"/>
                      <a:pt x="2918634" y="809625"/>
                      <a:pt x="2876550" y="809625"/>
                    </a:cubicBezTo>
                    <a:lnTo>
                      <a:pt x="76200" y="809625"/>
                    </a:lnTo>
                    <a:cubicBezTo>
                      <a:pt x="34116" y="809625"/>
                      <a:pt x="0" y="775509"/>
                      <a:pt x="0" y="733425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FAFBFC"/>
              </a:solidFill>
              <a:ln>
                <a:noFill/>
              </a:ln>
            </p:spPr>
          </p:sp>
          <p:sp>
            <p:nvSpPr>
              <p:cNvPr id="47" name="Freeform 47"/>
              <p:cNvSpPr/>
              <p:nvPr/>
            </p:nvSpPr>
            <p:spPr>
              <a:xfrm>
                <a:off x="9334500" y="2600325"/>
                <a:ext cx="1905000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1905000" h="266700">
                    <a:moveTo>
                      <a:pt x="57150" y="0"/>
                    </a:moveTo>
                    <a:lnTo>
                      <a:pt x="1847850" y="0"/>
                    </a:lnTo>
                    <a:cubicBezTo>
                      <a:pt x="1879413" y="0"/>
                      <a:pt x="1905000" y="25587"/>
                      <a:pt x="1905000" y="57150"/>
                    </a:cubicBezTo>
                    <a:lnTo>
                      <a:pt x="1905000" y="209550"/>
                    </a:lnTo>
                    <a:cubicBezTo>
                      <a:pt x="1905000" y="241113"/>
                      <a:pt x="1879413" y="266700"/>
                      <a:pt x="1847850" y="266700"/>
                    </a:cubicBezTo>
                    <a:lnTo>
                      <a:pt x="57150" y="266700"/>
                    </a:lnTo>
                    <a:cubicBezTo>
                      <a:pt x="25587" y="266700"/>
                      <a:pt x="0" y="241113"/>
                      <a:pt x="0" y="20955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EEF2FF"/>
              </a:solidFill>
              <a:ln>
                <a:noFill/>
              </a:ln>
            </p:spPr>
          </p:sp>
          <p:sp>
            <p:nvSpPr>
              <p:cNvPr id="48" name="TextBox 48"/>
              <p:cNvSpPr txBox="1"/>
              <p:nvPr/>
            </p:nvSpPr>
            <p:spPr>
              <a:xfrm>
                <a:off x="9421178" y="2698909"/>
                <a:ext cx="1283946" cy="1371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675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我需要制作一份 Q3 报告 PPT</a:t>
                </a:r>
              </a:p>
            </p:txBody>
          </p:sp>
          <p:sp>
            <p:nvSpPr>
              <p:cNvPr id="49" name="Freeform 49"/>
              <p:cNvSpPr/>
              <p:nvPr/>
            </p:nvSpPr>
            <p:spPr>
              <a:xfrm>
                <a:off x="8572500" y="2943225"/>
                <a:ext cx="2000250" cy="323850"/>
              </a:xfrm>
              <a:custGeom>
                <a:avLst/>
                <a:gdLst/>
                <a:ahLst/>
                <a:cxnLst/>
                <a:rect l="l" t="t" r="r" b="b"/>
                <a:pathLst>
                  <a:path w="2000250" h="323850">
                    <a:moveTo>
                      <a:pt x="57150" y="0"/>
                    </a:moveTo>
                    <a:lnTo>
                      <a:pt x="1943100" y="0"/>
                    </a:lnTo>
                    <a:cubicBezTo>
                      <a:pt x="1974663" y="0"/>
                      <a:pt x="2000250" y="25587"/>
                      <a:pt x="2000250" y="57150"/>
                    </a:cubicBezTo>
                    <a:lnTo>
                      <a:pt x="2000250" y="266700"/>
                    </a:lnTo>
                    <a:cubicBezTo>
                      <a:pt x="2000250" y="298263"/>
                      <a:pt x="1974663" y="323850"/>
                      <a:pt x="1943100" y="323850"/>
                    </a:cubicBezTo>
                    <a:lnTo>
                      <a:pt x="57150" y="323850"/>
                    </a:lnTo>
                    <a:cubicBezTo>
                      <a:pt x="25587" y="323850"/>
                      <a:pt x="0" y="298263"/>
                      <a:pt x="0" y="2667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F5F3FF"/>
              </a:solidFill>
              <a:ln>
                <a:noFill/>
              </a:ln>
            </p:spPr>
          </p:sp>
          <p:grpSp>
            <p:nvGrpSpPr>
              <p:cNvPr id="52" name="Group 52"/>
              <p:cNvGrpSpPr/>
              <p:nvPr/>
            </p:nvGrpSpPr>
            <p:grpSpPr>
              <a:xfrm>
                <a:off x="8648700" y="3000375"/>
                <a:ext cx="133350" cy="133350"/>
                <a:chOff x="8648700" y="3000375"/>
                <a:chExt cx="133350" cy="133350"/>
              </a:xfrm>
            </p:grpSpPr>
            <p:sp>
              <p:nvSpPr>
                <p:cNvPr id="50" name="Freeform 50"/>
                <p:cNvSpPr/>
                <p:nvPr/>
              </p:nvSpPr>
              <p:spPr>
                <a:xfrm>
                  <a:off x="8682038" y="3033712"/>
                  <a:ext cx="66675" cy="6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75" h="66675">
                      <a:moveTo>
                        <a:pt x="33338" y="0"/>
                      </a:moveTo>
                      <a:cubicBezTo>
                        <a:pt x="14926" y="0"/>
                        <a:pt x="0" y="14926"/>
                        <a:pt x="0" y="33338"/>
                      </a:cubicBezTo>
                      <a:cubicBezTo>
                        <a:pt x="0" y="51749"/>
                        <a:pt x="14926" y="66675"/>
                        <a:pt x="33338" y="66675"/>
                      </a:cubicBezTo>
                      <a:cubicBezTo>
                        <a:pt x="51749" y="66675"/>
                        <a:pt x="66675" y="51749"/>
                        <a:pt x="66675" y="33338"/>
                      </a:cubicBezTo>
                      <a:cubicBezTo>
                        <a:pt x="66675" y="14926"/>
                        <a:pt x="51749" y="0"/>
                        <a:pt x="33338" y="0"/>
                      </a:cubicBezTo>
                      <a:close/>
                      <a:moveTo>
                        <a:pt x="16669" y="33338"/>
                      </a:moveTo>
                      <a:cubicBezTo>
                        <a:pt x="16669" y="24132"/>
                        <a:pt x="24132" y="16669"/>
                        <a:pt x="33338" y="16669"/>
                      </a:cubicBezTo>
                      <a:cubicBezTo>
                        <a:pt x="42543" y="16669"/>
                        <a:pt x="50006" y="24132"/>
                        <a:pt x="50006" y="33338"/>
                      </a:cubicBezTo>
                      <a:cubicBezTo>
                        <a:pt x="50006" y="42543"/>
                        <a:pt x="42543" y="50006"/>
                        <a:pt x="33338" y="50006"/>
                      </a:cubicBezTo>
                      <a:cubicBezTo>
                        <a:pt x="24132" y="50006"/>
                        <a:pt x="16669" y="42543"/>
                        <a:pt x="16669" y="33338"/>
                      </a:cubicBezTo>
                      <a:close/>
                    </a:path>
                  </a:pathLst>
                </a:custGeom>
                <a:solidFill>
                  <a:srgbClr val="6366F1"/>
                </a:solidFill>
                <a:ln>
                  <a:noFill/>
                </a:ln>
              </p:spPr>
            </p:sp>
            <p:sp>
              <p:nvSpPr>
                <p:cNvPr id="51" name="Freeform 51"/>
                <p:cNvSpPr/>
                <p:nvPr/>
              </p:nvSpPr>
              <p:spPr>
                <a:xfrm>
                  <a:off x="8648700" y="3000375"/>
                  <a:ext cx="133350" cy="13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350" h="133350">
                      <a:moveTo>
                        <a:pt x="66675" y="0"/>
                      </a:moveTo>
                      <a:cubicBezTo>
                        <a:pt x="29851" y="0"/>
                        <a:pt x="0" y="29851"/>
                        <a:pt x="0" y="66675"/>
                      </a:cubicBezTo>
                      <a:cubicBezTo>
                        <a:pt x="0" y="103499"/>
                        <a:pt x="29851" y="133350"/>
                        <a:pt x="66675" y="133350"/>
                      </a:cubicBezTo>
                      <a:cubicBezTo>
                        <a:pt x="103499" y="133350"/>
                        <a:pt x="133350" y="103499"/>
                        <a:pt x="133350" y="66675"/>
                      </a:cubicBezTo>
                      <a:cubicBezTo>
                        <a:pt x="133350" y="29851"/>
                        <a:pt x="103499" y="0"/>
                        <a:pt x="66675" y="0"/>
                      </a:cubicBezTo>
                      <a:close/>
                      <a:moveTo>
                        <a:pt x="16669" y="66675"/>
                      </a:moveTo>
                      <a:cubicBezTo>
                        <a:pt x="16669" y="39057"/>
                        <a:pt x="39057" y="16669"/>
                        <a:pt x="66675" y="16669"/>
                      </a:cubicBezTo>
                      <a:cubicBezTo>
                        <a:pt x="94293" y="16669"/>
                        <a:pt x="116681" y="39057"/>
                        <a:pt x="116681" y="66675"/>
                      </a:cubicBezTo>
                      <a:cubicBezTo>
                        <a:pt x="116681" y="94293"/>
                        <a:pt x="94293" y="116681"/>
                        <a:pt x="66675" y="116681"/>
                      </a:cubicBezTo>
                      <a:cubicBezTo>
                        <a:pt x="39057" y="116681"/>
                        <a:pt x="16669" y="94293"/>
                        <a:pt x="16669" y="66675"/>
                      </a:cubicBezTo>
                      <a:close/>
                    </a:path>
                  </a:pathLst>
                </a:custGeom>
                <a:solidFill>
                  <a:srgbClr val="6366F1"/>
                </a:solidFill>
                <a:ln>
                  <a:noFill/>
                </a:ln>
              </p:spPr>
            </p:sp>
          </p:grpSp>
          <p:sp>
            <p:nvSpPr>
              <p:cNvPr id="53" name="TextBox 53"/>
              <p:cNvSpPr txBox="1"/>
              <p:nvPr/>
            </p:nvSpPr>
            <p:spPr>
              <a:xfrm>
                <a:off x="8831580" y="3030855"/>
                <a:ext cx="1250823" cy="1219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600" dirty="0">
                    <a:solidFill>
                      <a:srgbClr val="6366F1"/>
                    </a:solidFill>
                    <a:latin typeface="Arial"/>
                    <a:ea typeface="Microsoft YaHei"/>
                    <a:cs typeface="Arial"/>
                  </a:rPr>
                  <a:t>Strategist: 好的，让我先确认</a:t>
                </a:r>
              </a:p>
            </p:txBody>
          </p:sp>
          <p:sp>
            <p:nvSpPr>
              <p:cNvPr id="54" name="TextBox 54"/>
              <p:cNvSpPr txBox="1"/>
              <p:nvPr/>
            </p:nvSpPr>
            <p:spPr>
              <a:xfrm>
                <a:off x="8831580" y="3145155"/>
                <a:ext cx="685609" cy="1219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600" dirty="0">
                    <a:solidFill>
                      <a:srgbClr val="6366F1"/>
                    </a:solidFill>
                    <a:latin typeface="Arial"/>
                    <a:ea typeface="Microsoft YaHei"/>
                    <a:cs typeface="Arial"/>
                  </a:rPr>
                  <a:t>八项设计参数...</a:t>
                </a:r>
              </a:p>
            </p:txBody>
          </p:sp>
          <p:sp>
            <p:nvSpPr>
              <p:cNvPr id="55" name="TextBox 55"/>
              <p:cNvSpPr txBox="1"/>
              <p:nvPr/>
            </p:nvSpPr>
            <p:spPr>
              <a:xfrm>
                <a:off x="9331654" y="3559016"/>
                <a:ext cx="1243941" cy="167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825" dirty="0">
                    <a:solidFill>
                      <a:srgbClr val="6B7280"/>
                    </a:solidFill>
                    <a:latin typeface="Arial"/>
                    <a:ea typeface="Microsoft YaHei"/>
                    <a:cs typeface="Arial"/>
                  </a:rPr>
                  <a:t>AI 自动按角色协作工作</a:t>
                </a:r>
              </a:p>
            </p:txBody>
          </p:sp>
        </p:grpSp>
      </p:grpSp>
      <p:grpSp>
        <p:nvGrpSpPr>
          <p:cNvPr id="68" name="Group 68"/>
          <p:cNvGrpSpPr/>
          <p:nvPr/>
        </p:nvGrpSpPr>
        <p:grpSpPr>
          <a:xfrm>
            <a:off x="571500" y="4095750"/>
            <a:ext cx="11049000" cy="1162050"/>
            <a:chOff x="571500" y="4095750"/>
            <a:chExt cx="11049000" cy="1162050"/>
          </a:xfrm>
        </p:grpSpPr>
        <p:sp>
          <p:nvSpPr>
            <p:cNvPr id="58" name="Freeform 58"/>
            <p:cNvSpPr/>
            <p:nvPr/>
          </p:nvSpPr>
          <p:spPr>
            <a:xfrm>
              <a:off x="571500" y="4095750"/>
              <a:ext cx="11049000" cy="1143000"/>
            </a:xfrm>
            <a:custGeom>
              <a:avLst/>
              <a:gdLst/>
              <a:ahLst/>
              <a:cxnLst/>
              <a:rect l="l" t="t" r="r" b="b"/>
              <a:pathLst>
                <a:path w="11049000" h="1143000">
                  <a:moveTo>
                    <a:pt x="152400" y="0"/>
                  </a:moveTo>
                  <a:lnTo>
                    <a:pt x="10896600" y="0"/>
                  </a:lnTo>
                  <a:cubicBezTo>
                    <a:pt x="10980768" y="0"/>
                    <a:pt x="11049000" y="68232"/>
                    <a:pt x="11049000" y="152400"/>
                  </a:cubicBezTo>
                  <a:lnTo>
                    <a:pt x="11049000" y="990600"/>
                  </a:lnTo>
                  <a:cubicBezTo>
                    <a:pt x="11049000" y="1074768"/>
                    <a:pt x="10980768" y="1143000"/>
                    <a:pt x="10896600" y="1143000"/>
                  </a:cubicBezTo>
                  <a:lnTo>
                    <a:pt x="152400" y="1143000"/>
                  </a:lnTo>
                  <a:cubicBezTo>
                    <a:pt x="68232" y="1143000"/>
                    <a:pt x="0" y="1074768"/>
                    <a:pt x="0" y="990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52400" dist="38100" dir="10799140" algn="tl" rotWithShape="0">
                <a:srgbClr val="000000">
                  <a:alpha val="8000"/>
                </a:srgbClr>
              </a:outerShdw>
            </a:effectLst>
          </p:spPr>
        </p:sp>
        <p:sp>
          <p:nvSpPr>
            <p:cNvPr id="59" name="Freeform 59"/>
            <p:cNvSpPr/>
            <p:nvPr/>
          </p:nvSpPr>
          <p:spPr>
            <a:xfrm>
              <a:off x="762000" y="4280297"/>
              <a:ext cx="209550" cy="196453"/>
            </a:xfrm>
            <a:custGeom>
              <a:avLst/>
              <a:gdLst/>
              <a:ahLst/>
              <a:cxnLst/>
              <a:rect l="l" t="t" r="r" b="b"/>
              <a:pathLst>
                <a:path w="209550" h="196453">
                  <a:moveTo>
                    <a:pt x="0" y="0"/>
                  </a:moveTo>
                  <a:lnTo>
                    <a:pt x="209550" y="0"/>
                  </a:lnTo>
                  <a:lnTo>
                    <a:pt x="209550" y="157162"/>
                  </a:lnTo>
                  <a:lnTo>
                    <a:pt x="144066" y="157162"/>
                  </a:lnTo>
                  <a:lnTo>
                    <a:pt x="104775" y="196453"/>
                  </a:lnTo>
                  <a:lnTo>
                    <a:pt x="65484" y="157162"/>
                  </a:lnTo>
                  <a:lnTo>
                    <a:pt x="0" y="157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2937"/>
            </a:solidFill>
            <a:ln>
              <a:noFill/>
            </a:ln>
          </p:spPr>
        </p:sp>
        <p:sp>
          <p:nvSpPr>
            <p:cNvPr id="60" name="TextBox 60"/>
            <p:cNvSpPr txBox="1"/>
            <p:nvPr/>
          </p:nvSpPr>
          <p:spPr>
            <a:xfrm>
              <a:off x="1033462" y="4307681"/>
              <a:ext cx="718661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b="1" dirty="0">
                  <a:solidFill>
                    <a:srgbClr val="1F2937"/>
                  </a:solidFill>
                  <a:latin typeface="Arial"/>
                  <a:ea typeface="Microsoft YaHei"/>
                  <a:cs typeface="Arial"/>
                </a:rPr>
                <a:t>示例对话</a:t>
              </a:r>
            </a:p>
          </p:txBody>
        </p:sp>
        <p:sp>
          <p:nvSpPr>
            <p:cNvPr id="61" name="Rectangle 61"/>
            <p:cNvSpPr/>
            <p:nvPr/>
          </p:nvSpPr>
          <p:spPr>
            <a:xfrm>
              <a:off x="762000" y="4552950"/>
              <a:ext cx="10668000" cy="9525"/>
            </a:xfrm>
            <a:prstGeom prst="rect">
              <a:avLst/>
            </a:prstGeom>
            <a:solidFill>
              <a:srgbClr val="E5E7EB"/>
            </a:solidFill>
            <a:ln>
              <a:noFill/>
            </a:ln>
          </p:spPr>
        </p:sp>
        <p:grpSp>
          <p:nvGrpSpPr>
            <p:cNvPr id="67" name="Group 67"/>
            <p:cNvGrpSpPr/>
            <p:nvPr/>
          </p:nvGrpSpPr>
          <p:grpSpPr>
            <a:xfrm>
              <a:off x="749618" y="4609624"/>
              <a:ext cx="5293685" cy="648176"/>
              <a:chOff x="749618" y="4609624"/>
              <a:chExt cx="5293685" cy="648176"/>
            </a:xfrm>
          </p:grpSpPr>
          <p:sp>
            <p:nvSpPr>
              <p:cNvPr id="62" name="TextBox 62"/>
              <p:cNvSpPr txBox="1"/>
              <p:nvPr/>
            </p:nvSpPr>
            <p:spPr>
              <a:xfrm>
                <a:off x="749618" y="4609624"/>
                <a:ext cx="406038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b="1" dirty="0">
                    <a:solidFill>
                      <a:srgbClr val="06B6D4"/>
                    </a:solidFill>
                    <a:latin typeface="Arial"/>
                    <a:ea typeface="Microsoft YaHei"/>
                    <a:cs typeface="Arial"/>
                  </a:rPr>
                  <a:t>用户:</a:t>
                </a:r>
              </a:p>
            </p:txBody>
          </p:sp>
          <p:sp>
            <p:nvSpPr>
              <p:cNvPr id="63" name="TextBox 63"/>
              <p:cNvSpPr txBox="1"/>
              <p:nvPr/>
            </p:nvSpPr>
            <p:spPr>
              <a:xfrm>
                <a:off x="1225868" y="4609624"/>
                <a:ext cx="2438424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我有一份市场分析报告，需要做成 PPT</a:t>
                </a:r>
              </a:p>
            </p:txBody>
          </p:sp>
          <p:sp>
            <p:nvSpPr>
              <p:cNvPr id="64" name="TextBox 64"/>
              <p:cNvSpPr txBox="1"/>
              <p:nvPr/>
            </p:nvSpPr>
            <p:spPr>
              <a:xfrm>
                <a:off x="749618" y="4847749"/>
                <a:ext cx="891973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b="1" dirty="0">
                    <a:solidFill>
                      <a:srgbClr val="6366F1"/>
                    </a:solidFill>
                    <a:latin typeface="Arial"/>
                    <a:ea typeface="Microsoft YaHei"/>
                    <a:cs typeface="Arial"/>
                  </a:rPr>
                  <a:t>Strategist:</a:t>
                </a:r>
              </a:p>
            </p:txBody>
          </p:sp>
          <p:sp>
            <p:nvSpPr>
              <p:cNvPr id="65" name="TextBox 65"/>
              <p:cNvSpPr txBox="1"/>
              <p:nvPr/>
            </p:nvSpPr>
            <p:spPr>
              <a:xfrm>
                <a:off x="1511618" y="4847749"/>
                <a:ext cx="4531685" cy="1981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75" dirty="0">
                    <a:solidFill>
                      <a:srgbClr val="1F2937"/>
                    </a:solidFill>
                    <a:latin typeface="Arial"/>
                    <a:ea typeface="Microsoft YaHei"/>
                    <a:cs typeface="Arial"/>
                  </a:rPr>
                  <a:t>好的！在开始前，我需要确认八项内容：画布格式、页数、设计风格...</a:t>
                </a:r>
              </a:p>
            </p:txBody>
          </p:sp>
          <p:sp>
            <p:nvSpPr>
              <p:cNvPr id="66" name="TextBox 66"/>
              <p:cNvSpPr txBox="1"/>
              <p:nvPr/>
            </p:nvSpPr>
            <p:spPr>
              <a:xfrm>
                <a:off x="750570" y="5074920"/>
                <a:ext cx="3046095" cy="18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900" dirty="0">
                    <a:solidFill>
                      <a:srgbClr val="9CA3AF"/>
                    </a:solidFill>
                    <a:latin typeface="Arial"/>
                    <a:ea typeface="Microsoft YaHei"/>
                    <a:cs typeface="Arial"/>
                  </a:rPr>
                  <a:t>→ AI 会主动提供专业建议，确认后自动进入生成流程</a:t>
                </a:r>
              </a:p>
            </p:txBody>
          </p:sp>
        </p:grpSp>
      </p:grpSp>
      <p:sp>
        <p:nvSpPr>
          <p:cNvPr id="69" name="Freeform 69"/>
          <p:cNvSpPr/>
          <p:nvPr/>
        </p:nvSpPr>
        <p:spPr>
          <a:xfrm>
            <a:off x="571500" y="5476875"/>
            <a:ext cx="11049000" cy="457200"/>
          </a:xfrm>
          <a:custGeom>
            <a:avLst/>
            <a:gdLst/>
            <a:ahLst/>
            <a:cxnLst/>
            <a:rect l="l" t="t" r="r" b="b"/>
            <a:pathLst>
              <a:path w="11049000" h="457200">
                <a:moveTo>
                  <a:pt x="114300" y="0"/>
                </a:moveTo>
                <a:lnTo>
                  <a:pt x="10934700" y="0"/>
                </a:lnTo>
                <a:cubicBezTo>
                  <a:pt x="10997826" y="0"/>
                  <a:pt x="11049000" y="51174"/>
                  <a:pt x="11049000" y="114300"/>
                </a:cubicBezTo>
                <a:lnTo>
                  <a:pt x="11049000" y="342900"/>
                </a:lnTo>
                <a:cubicBezTo>
                  <a:pt x="11049000" y="406026"/>
                  <a:pt x="10997826" y="457200"/>
                  <a:pt x="10934700" y="457200"/>
                </a:cubicBezTo>
                <a:lnTo>
                  <a:pt x="114300" y="457200"/>
                </a:lnTo>
                <a:cubicBezTo>
                  <a:pt x="51174" y="457200"/>
                  <a:pt x="0" y="406026"/>
                  <a:pt x="0" y="342900"/>
                </a:cubicBezTo>
                <a:lnTo>
                  <a:pt x="0" y="114300"/>
                </a:lnTo>
                <a:cubicBezTo>
                  <a:pt x="0" y="51174"/>
                  <a:pt x="51174" y="0"/>
                  <a:pt x="114300" y="0"/>
                </a:cubicBezTo>
                <a:close/>
              </a:path>
            </a:pathLst>
          </a:custGeom>
          <a:gradFill>
            <a:gsLst>
              <a:gs pos="0">
                <a:srgbClr val="6366F1"/>
              </a:gs>
              <a:gs pos="100000">
                <a:srgbClr val="06B6D4"/>
              </a:gs>
            </a:gsLst>
            <a:lin ang="2700000" scaled="1"/>
          </a:gradFill>
          <a:ln>
            <a:noFill/>
          </a:ln>
          <a:effectLst>
            <a:outerShdw blurRad="190500" dist="57150" dir="10799427" algn="tl" rotWithShape="0">
              <a:srgbClr val="6366F1">
                <a:alpha val="18000"/>
              </a:srgbClr>
            </a:outerShdw>
          </a:effectLst>
        </p:spPr>
      </p:sp>
      <p:grpSp>
        <p:nvGrpSpPr>
          <p:cNvPr id="72" name="Group 72"/>
          <p:cNvGrpSpPr/>
          <p:nvPr/>
        </p:nvGrpSpPr>
        <p:grpSpPr>
          <a:xfrm>
            <a:off x="4572000" y="5591175"/>
            <a:ext cx="209550" cy="209550"/>
            <a:chOff x="4572000" y="5591175"/>
            <a:chExt cx="209550" cy="209550"/>
          </a:xfrm>
        </p:grpSpPr>
        <p:sp>
          <p:nvSpPr>
            <p:cNvPr id="70" name="Freeform 70"/>
            <p:cNvSpPr/>
            <p:nvPr/>
          </p:nvSpPr>
          <p:spPr>
            <a:xfrm>
              <a:off x="4572000" y="5591175"/>
              <a:ext cx="209550" cy="209550"/>
            </a:xfrm>
            <a:custGeom>
              <a:avLst/>
              <a:gdLst/>
              <a:ahLst/>
              <a:cxnLst/>
              <a:rect l="l" t="t" r="r" b="b"/>
              <a:pathLst>
                <a:path w="209550" h="209550">
                  <a:moveTo>
                    <a:pt x="130969" y="209550"/>
                  </a:moveTo>
                  <a:lnTo>
                    <a:pt x="157162" y="183356"/>
                  </a:lnTo>
                  <a:lnTo>
                    <a:pt x="157162" y="130969"/>
                  </a:lnTo>
                  <a:lnTo>
                    <a:pt x="178863" y="109269"/>
                  </a:lnTo>
                  <a:cubicBezTo>
                    <a:pt x="198511" y="89620"/>
                    <a:pt x="209550" y="62970"/>
                    <a:pt x="209550" y="35182"/>
                  </a:cubicBezTo>
                  <a:lnTo>
                    <a:pt x="209550" y="0"/>
                  </a:lnTo>
                  <a:lnTo>
                    <a:pt x="174368" y="0"/>
                  </a:lnTo>
                  <a:cubicBezTo>
                    <a:pt x="146580" y="0"/>
                    <a:pt x="119930" y="11039"/>
                    <a:pt x="100281" y="30688"/>
                  </a:cubicBezTo>
                  <a:lnTo>
                    <a:pt x="78581" y="52388"/>
                  </a:lnTo>
                  <a:lnTo>
                    <a:pt x="26194" y="52388"/>
                  </a:lnTo>
                  <a:lnTo>
                    <a:pt x="0" y="78581"/>
                  </a:lnTo>
                  <a:lnTo>
                    <a:pt x="130969" y="209550"/>
                  </a:lnTo>
                  <a:close/>
                  <a:moveTo>
                    <a:pt x="137517" y="91678"/>
                  </a:moveTo>
                  <a:cubicBezTo>
                    <a:pt x="148367" y="91678"/>
                    <a:pt x="157162" y="82883"/>
                    <a:pt x="157162" y="72033"/>
                  </a:cubicBezTo>
                  <a:cubicBezTo>
                    <a:pt x="157162" y="61183"/>
                    <a:pt x="148367" y="52388"/>
                    <a:pt x="137517" y="52388"/>
                  </a:cubicBezTo>
                  <a:cubicBezTo>
                    <a:pt x="126667" y="52388"/>
                    <a:pt x="117872" y="61183"/>
                    <a:pt x="117872" y="72033"/>
                  </a:cubicBezTo>
                  <a:cubicBezTo>
                    <a:pt x="117872" y="82883"/>
                    <a:pt x="126667" y="91678"/>
                    <a:pt x="137517" y="916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71" name="Freeform 71"/>
            <p:cNvSpPr/>
            <p:nvPr/>
          </p:nvSpPr>
          <p:spPr>
            <a:xfrm>
              <a:off x="4572000" y="5736191"/>
              <a:ext cx="64534" cy="64534"/>
            </a:xfrm>
            <a:custGeom>
              <a:avLst/>
              <a:gdLst/>
              <a:ahLst/>
              <a:cxnLst/>
              <a:rect l="l" t="t" r="r" b="b"/>
              <a:pathLst>
                <a:path w="64534" h="64534">
                  <a:moveTo>
                    <a:pt x="64534" y="35142"/>
                  </a:moveTo>
                  <a:lnTo>
                    <a:pt x="29392" y="0"/>
                  </a:lnTo>
                  <a:lnTo>
                    <a:pt x="0" y="51437"/>
                  </a:lnTo>
                  <a:lnTo>
                    <a:pt x="13097" y="64534"/>
                  </a:lnTo>
                  <a:lnTo>
                    <a:pt x="64534" y="35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sp>
        <p:nvSpPr>
          <p:cNvPr id="73" name="TextBox 73"/>
          <p:cNvSpPr txBox="1"/>
          <p:nvPr/>
        </p:nvSpPr>
        <p:spPr>
          <a:xfrm>
            <a:off x="4842510" y="5642610"/>
            <a:ext cx="4217003" cy="2438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零配置 · 开箱即用 · 三步开始你的 AI 内容创作之旅</a:t>
            </a:r>
          </a:p>
        </p:txBody>
      </p:sp>
      <p:sp>
        <p:nvSpPr>
          <p:cNvPr id="74" name="Rectangle 74"/>
          <p:cNvSpPr/>
          <p:nvPr/>
        </p:nvSpPr>
        <p:spPr>
          <a:xfrm>
            <a:off x="571500" y="6286500"/>
            <a:ext cx="110490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</p:sp>
      <p:sp>
        <p:nvSpPr>
          <p:cNvPr id="75" name="TextBox 75"/>
          <p:cNvSpPr txBox="1"/>
          <p:nvPr/>
        </p:nvSpPr>
        <p:spPr>
          <a:xfrm>
            <a:off x="560070" y="6475095"/>
            <a:ext cx="141617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PPT Master - 快速开始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5880830" y="6475095"/>
            <a:ext cx="43034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09 / 10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9492806" y="6475095"/>
            <a:ext cx="213912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dirty="0">
                <a:solidFill>
                  <a:srgbClr val="9CA3AF"/>
                </a:solidFill>
                <a:latin typeface="Arial"/>
                <a:ea typeface="Microsoft YaHei"/>
                <a:cs typeface="Arial"/>
              </a:rPr>
              <a:t>github.com/hugohe3/ppt-master</a:t>
            </a:r>
          </a:p>
        </p:txBody>
      </p:sp>
    </p:spTree>
  </p:cSld>
  <p:clrMapOvr>
    <a:masterClrMapping/>
  </p:clrMapOvr>
  <p:transition dur="40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