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12191695" cy="6858000"/>
  <p:notesSz cx="6858000" cy="12191695"/>
  <p:embeddedFontLst>
    <p:embeddedFont>
      <p:font typeface="Space Grotesk SemiBold"/>
      <p:regular r:id="rId22"/>
    </p:embeddedFont>
    <p:embeddedFont>
      <p:font typeface="Space Grotesk Medium"/>
      <p:regular r:id="rId23"/>
    </p:embeddedFont>
    <p:embeddedFont>
      <p:font typeface="Space Grotesk"/>
      <p:bold r:id="rId24"/>
    </p:embeddedFont>
    <p:embeddedFont>
      <p:font typeface="Inter"/>
      <p:regular r:id="rId25"/>
    </p:embeddedFont>
    <p:embeddedFont>
      <p:font typeface="Inter Medium"/>
      <p:regular r:id="rId26"/>
    </p:embeddedFont>
    <p:embeddedFont>
      <p:font typeface="Inter SemiBold"/>
      <p:regular r:id="rId27"/>
    </p:embeddedFont>
    <p:embeddedFont>
      <p:font typeface="JetBrains Mono"/>
      <p:regular r:id="rId28"/>
    </p:embeddedFont>
    <p:embeddedFont>
      <p:font typeface="JetBrains Mono Medium"/>
      <p:regular r:id="rId29"/>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 Id="rId22" Type="http://schemas.openxmlformats.org/officeDocument/2006/relationships/font" Target="fonts/font1.fntdata"/><Relationship Id="rId23" Type="http://schemas.openxmlformats.org/officeDocument/2006/relationships/font" Target="fonts/font2.fntdata"/><Relationship Id="rId24" Type="http://schemas.openxmlformats.org/officeDocument/2006/relationships/font" Target="fonts/font3.fntdata"/><Relationship Id="rId25" Type="http://schemas.openxmlformats.org/officeDocument/2006/relationships/font" Target="fonts/font4.fntdata"/><Relationship Id="rId26" Type="http://schemas.openxmlformats.org/officeDocument/2006/relationships/font" Target="fonts/font5.fntdata"/><Relationship Id="rId27" Type="http://schemas.openxmlformats.org/officeDocument/2006/relationships/font" Target="fonts/font6.fntdata"/><Relationship Id="rId28" Type="http://schemas.openxmlformats.org/officeDocument/2006/relationships/font" Target="fonts/font7.fntdata"/><Relationship Id="rId29"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PipRail = the universal x402 payment rail for AI agents. One line of code accepts or pays crypto payments across 29 chains / 10 families, straight to your wallet — no backend, no facilitator, no fee, MIT. Open standard (x402), verified live on Base mainnet. This deck: the wave (money on-chain) → the new buyer (agents) → the standard (x402) → the unsolved problem (fragmentation) → PipRail the universal adapter → product → why we win → traction → model → the ask.</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Interoperability is the moat, not a checkbox. Backendless: payer broadcasts, you verify on your own RPC — no facilitator/relayer/custody, nobody can throttle or take a cut. Standard-compliant: x402 v2 envelope, so Coinbase’s client or the open reference client can pay a PipRail gate; dual-rail advertises both onchain-proof AND the ratified exact (EIP-3009) scheme. Gasless: on EIP-3009 tokens (USDC/EURC, plus BNB FDUSD/USD1) the payer just signs — zero gas, no approval. Proven on Base mainnet, replay rejected.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Reach. Discovery is backendless too: Emit a crawlable openapi.json on your own origin; Register on the open 402 Index (no auth/fee); Discover reads the open indexes so agents find what to pay — nothing PipRail-hosted. Integrations: OpenClaw is LIVE (clawhub install piprail — published under the @piprail org); Vercel AI SDK, Mastra, ElizaOS next. Each integration just wraps @piprail/mcp, so the agent gets all seven tools budget-bound.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moat, the “best on market” slide. Coinbase’s x402 SDK and the reference clients are Base/EVM-first and single-ecosystem. PipRail is the neutral layer across all of them. Five pillars: Universal (only truly chain-agnostic x402 SDK — incl. non-EVM), Backendless/$0-fee (chains fund it instead of fighting it — the 0% promise is the moat), Agent-native (MCP + spend policy + plan/quote/pay), Open (MIT), and Live (mainnet-proven, shipping). Nothing else combines universal + backendless + agent-native + open.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Traction / proof it’s real (honest: early but shipping fast). @piprail/sdk + @piprail/mcp live on npm (signed, tag-driven CI). 29 chains mainnet-proven (live-smoke-tested round trips + replay reject). MCP in the official registry (auto-published via OIDC, isLatest) + Glama. OpenClaw integration live on ClawHub under the @piprail org. Live payable x402 demo on piprail.com/demo (Base mainnet, listed on x402scan + 402 Index). MIT + full docs on docs.piprail.com.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 model = open core. The payment path is 0% forever — that’s the moat and the distribution: chains/agents/merchants adopt because there’s no toll to route around. Monetize the LAYER around the free rail, never the rail: TODAY ecosystem (chain sponsorships, grants, integration partnerships); NEXT a managed layer (hosted fleet budgets, analytics, SLAs for teams running many agents) and premium discovery/reputation built from ungameable payment receipts; POTENTIAL a network token aligning the three sides as it scales. Framing: free rail wins adoption, value accrues to the network + management layer. Charter-safe: no fee on the payment path.</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ask. PipRail is open, neutral, live across 29 chains — raising to become the default agent settlement layer. Three ways in: Invest (fund coverage, hardening, external audit), Sponsor a chain (native driver depth on your network), Integrate &amp; partner (bring PipRail to your agents/docs/ecosystem). Contact: piprail.com · github.com/piprail · npmjs.com/package/@piprail/sdk · john.weeks.dev@gmail.com.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macro tailwind. Stablecoins settled $33T in 2025, +72% YoY (Bloomberg, Jan 2026); on raw transfer volume they passed Visa+Mastercard combined (CEX.IO — note ~70% is automated, but the direction is real). Stripe bought Bridge for $1.1B (CNBC). The US GENIUS Act made stablecoins federal law (signed Jul 2025, Senate 68–30). Visa is settling USDC live ($7B annualized run-rate); JPMorgan put its deposit token on Base; BofA, PayPal (PYUSD ~$3.8B) all in. Money is going programmable, instant, 24/7, global. Collison quote, Oct 2024.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buyer is new and it’s already huge. 98.6% of AI-agent crypto payments settle in USDC; 176M agent transactions in a year, average ticket $0.31 (Keyrock “Who Pays the Agent?”, via CoinDesk). Agentic commerce projected at $3–5T by 2030 (McKinsey). And every incumbent shipped an agent-payments product in ~14 months: Google AP2, Visa Intelligent Commerce, Mastercard Agent Pay, Stripe Agentic Commerce, PayPal. The buyer exists; it needs a rail.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x402 = the open standard. Coinbase published it May 2025; the Linux Foundation launched the x402 Foundation Apr 2026 with 22 founding members (Google, Microsoft, Amazon, Stripe, Visa, Mastercard, Circle, Cloudflare, Shopify, Coinbase, Amex, Solana Foundation…). Google’s AP2 (60+ partners) uses x402 as its default stablecoin rail. The handshake: request → 402 challenge (price/token/chain/payTo) → pay on-chain → retry with proof → 200. PipRail is a clean, neutral, multi-chain implementation of exactly this.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unsolved problem: fragmentation. 500+ chains (DeFiLlama) but the top 5 hold ~80% of value; 50% of top-10 chains can’t natively interoperate (Particle Network). Bridges — the “connect chains” layer — have lost $4B+ since 2021 (Chainalysis/Immunefi), ~40% of all crypto ever stolen. 65% of x402 volume is on Solana (Linux Foundation), so an EVM/Base-only rail (like the reference clients) misses most of it. Even Vitalik says the L2 model is broken. The winning rail must be chain-agnostic.</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reveal. PipRail is a chain-abstracted x402 adapter: one parameter (chain) selects everything — token, signing scheme, proof. It’s the only x402 SDK that reaches the non-EVM world (TON, Tron, NEAR, Sui, Aptos, Algorand, Stellar, XRPL) alongside every major EVM chain + Solana: 29 chains, 10 families, one line, $0 fee. Fragmented world in → any API ⇄ any agent out.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it works — the 402 loop, backendless. Agent calls route → 402 quote → agent pays on-chain straight to your wallet (PipRail never custodies) → you verify against your OWN RPC (amount, recipient, recency, single-use) → 200, content flows, proof can’t be replayed. No facilitator, no relayer, no database, no account, no fee. x402 v2 §7 explicitly blesses merchant-local verification, so this backendless shape is spec-supported, not a workaround.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SDK, two sides. ACCEPT: wrap any route with requirePayment({ chain, token, amount, payTo }) — Express/Next/any edge runtime, no backend. PAY: new PipRailClient({ chain, wallet }) then client.fetch(url) — on a 402 it reads the challenge, pays on-chain, waits for confirmation, retries with proof, all automatically. A spend policy (maxAmount/maxTotal/chains/tokens/hosts) refuses out-of-bounds calls before any send. One parameter — chain — picks everything.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MCP server is the distribution wedge into every AI agent. Paste one config into Claude Desktop / Cursor / Claude Code / Windsurf / VS Code / Cline, and the model gets seven budget-bound tools (discover, quote, plan, pay, register, budget, guide). The spend policy (max per-call, max total, allowed chains/tokens/hosts) is enforced BEFORE any on-chain send — the model literally cannot overspend. Runs locally with the user’s own wallet. @piprail/mcp is live on npm + the official MCP registry.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Slide-1-image-1.png"/><Relationship Id="rId2" Type="http://schemas.openxmlformats.org/officeDocument/2006/relationships/image" Target="../media/image-1-2.png"/><Relationship Id="rId3" Type="http://schemas.openxmlformats.org/officeDocument/2006/relationships/slideLayout" Target="../slideLayouts/slideLayout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Slide-10-image-1.png"/><Relationship Id="rId2" Type="http://schemas.openxmlformats.org/officeDocument/2006/relationships/slideLayout" Target="../slideLayouts/slideLayout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Slide-11-image-1.png"/><Relationship Id="rId2" Type="http://schemas.openxmlformats.org/officeDocument/2006/relationships/slideLayout" Target="../slideLayouts/slideLayout1.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Slide-12-image-1.png"/><Relationship Id="rId2" Type="http://schemas.openxmlformats.org/officeDocument/2006/relationships/slideLayout" Target="../slideLayouts/slideLayout1.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Slide-13-image-1.png"/><Relationship Id="rId2" Type="http://schemas.openxmlformats.org/officeDocument/2006/relationships/slideLayout" Target="../slideLayouts/slideLayout1.xml"/><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Slide-14-image-1.png"/><Relationship Id="rId2" Type="http://schemas.openxmlformats.org/officeDocument/2006/relationships/slideLayout" Target="../slideLayouts/slideLayout1.xml"/><Relationship Id="rId3"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Slide-15-image-1.png"/><Relationship Id="rId2" Type="http://schemas.openxmlformats.org/officeDocument/2006/relationships/image" Target="../media/image-15-2.png"/><Relationship Id="rId3" Type="http://schemas.openxmlformats.org/officeDocument/2006/relationships/slideLayout" Target="../slideLayouts/slideLayout1.xml"/><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image" Target="../media/Slide-2-image-1.png"/><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Slide-3-image-1.png"/><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Slide-4-image-1.png"/><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Slide-5-image-1.png"/><Relationship Id="rId2" Type="http://schemas.openxmlformats.org/officeDocument/2006/relationships/slideLayout" Target="../slideLayouts/slideLayout1.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Slide-6-image-1.png"/><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image" Target="../media/image-6-6.png"/><Relationship Id="rId7" Type="http://schemas.openxmlformats.org/officeDocument/2006/relationships/image" Target="../media/image-6-7.png"/><Relationship Id="rId8" Type="http://schemas.openxmlformats.org/officeDocument/2006/relationships/image" Target="../media/image-6-8.png"/><Relationship Id="rId9" Type="http://schemas.openxmlformats.org/officeDocument/2006/relationships/slideLayout" Target="../slideLayouts/slideLayout1.xml"/><Relationship Id="rId10"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Slide-7-image-1.png"/><Relationship Id="rId2" Type="http://schemas.openxmlformats.org/officeDocument/2006/relationships/slideLayout" Target="../slideLayouts/slideLayout1.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Slide-8-image-1.png"/><Relationship Id="rId2" Type="http://schemas.openxmlformats.org/officeDocument/2006/relationships/slideLayout" Target="../slideLayouts/slideLayout1.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Slide-9-image-1.png"/><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Image 0" descr="/Users/john/Sites/piprail/.claude/skills/branding/design/deck/assets/logos/logo-no-background.png">    </p:cNvPr>
          <p:cNvPicPr>
            <a:picLocks noChangeAspect="1"/>
          </p:cNvPicPr>
          <p:nvPr/>
        </p:nvPicPr>
        <p:blipFill>
          <a:blip r:embed="rId2"/>
          <a:stretch>
            <a:fillRect/>
          </a:stretch>
        </p:blipFill>
        <p:spPr>
          <a:xfrm>
            <a:off x="713232" y="457200"/>
            <a:ext cx="310896" cy="310896"/>
          </a:xfrm>
          <a:prstGeom prst="rect">
            <a:avLst/>
          </a:prstGeom>
        </p:spPr>
      </p:pic>
      <p:sp>
        <p:nvSpPr>
          <p:cNvPr id="3" name="Text 0"/>
          <p:cNvSpPr/>
          <p:nvPr/>
        </p:nvSpPr>
        <p:spPr>
          <a:xfrm>
            <a:off x="1133856" y="420624"/>
            <a:ext cx="2011680" cy="384048"/>
          </a:xfrm>
          <a:prstGeom prst="rect">
            <a:avLst/>
          </a:prstGeom>
          <a:noFill/>
          <a:ln/>
        </p:spPr>
        <p:txBody>
          <a:bodyPr wrap="square" rtlCol="0" anchor="ctr"/>
          <a:lstStyle/>
          <a:p>
            <a:pPr indent="0" marL="0">
              <a:buNone/>
            </a:pPr>
            <a:r>
              <a:rPr lang="en-US" sz="1700" b="1" spc="20" kern="0" dirty="0">
                <a:solidFill>
                  <a:srgbClr val="F4F6F7"/>
                </a:solidFill>
                <a:latin typeface="Space Grotesk" pitchFamily="34" charset="0"/>
                <a:ea typeface="Space Grotesk" pitchFamily="34" charset="-122"/>
                <a:cs typeface="Space Grotesk" pitchFamily="34" charset="-120"/>
              </a:rPr>
              <a:t>PipRail</a:t>
            </a:r>
            <a:endParaRPr lang="en-US" sz="1700" dirty="0"/>
          </a:p>
        </p:txBody>
      </p:sp>
      <p:sp>
        <p:nvSpPr>
          <p:cNvPr id="4" name="Text 1"/>
          <p:cNvSpPr/>
          <p:nvPr/>
        </p:nvSpPr>
        <p:spPr>
          <a:xfrm>
            <a:off x="7820863" y="475488"/>
            <a:ext cx="3657600" cy="310896"/>
          </a:xfrm>
          <a:prstGeom prst="rect">
            <a:avLst/>
          </a:prstGeom>
          <a:noFill/>
          <a:ln/>
        </p:spPr>
        <p:txBody>
          <a:bodyPr wrap="square" rtlCol="0" anchor="ctr"/>
          <a:lstStyle/>
          <a:p>
            <a:pPr algn="r" indent="0" marL="0">
              <a:buNone/>
            </a:pPr>
            <a:r>
              <a:rPr lang="en-US" sz="950" spc="200" kern="0" dirty="0">
                <a:solidFill>
                  <a:srgbClr val="6B7178"/>
                </a:solidFill>
                <a:latin typeface="JetBrains Mono" pitchFamily="34" charset="0"/>
                <a:ea typeface="JetBrains Mono" pitchFamily="34" charset="-122"/>
                <a:cs typeface="JetBrains Mono" pitchFamily="34" charset="-120"/>
              </a:rPr>
              <a:t>AGENT-NATIVE PAYMENTS</a:t>
            </a:r>
            <a:endParaRPr lang="en-US" sz="950" dirty="0"/>
          </a:p>
        </p:txBody>
      </p:sp>
      <p:sp>
        <p:nvSpPr>
          <p:cNvPr id="5" name="Shape 2"/>
          <p:cNvSpPr/>
          <p:nvPr/>
        </p:nvSpPr>
        <p:spPr>
          <a:xfrm>
            <a:off x="3489808" y="1783080"/>
            <a:ext cx="5212080" cy="365760"/>
          </a:xfrm>
          <a:prstGeom prst="roundRect">
            <a:avLst>
              <a:gd name="adj" fmla="val 50000"/>
            </a:avLst>
          </a:prstGeom>
          <a:solidFill>
            <a:srgbClr val="0E1714"/>
          </a:solidFill>
          <a:ln w="12700">
            <a:solidFill>
              <a:srgbClr val="2E5A48"/>
            </a:solidFill>
            <a:prstDash val="solid"/>
          </a:ln>
        </p:spPr>
      </p:sp>
      <p:sp>
        <p:nvSpPr>
          <p:cNvPr id="6" name="Text 3"/>
          <p:cNvSpPr/>
          <p:nvPr/>
        </p:nvSpPr>
        <p:spPr>
          <a:xfrm>
            <a:off x="3489808" y="1773936"/>
            <a:ext cx="5212080" cy="365760"/>
          </a:xfrm>
          <a:prstGeom prst="rect">
            <a:avLst/>
          </a:prstGeom>
          <a:noFill/>
          <a:ln/>
        </p:spPr>
        <p:txBody>
          <a:bodyPr wrap="square" rtlCol="0" anchor="ctr"/>
          <a:lstStyle/>
          <a:p>
            <a:pPr algn="ctr" indent="0" marL="0">
              <a:buNone/>
            </a:pPr>
            <a:r>
              <a:rPr lang="en-US" sz="1050" spc="160" kern="0" dirty="0">
                <a:solidFill>
                  <a:srgbClr val="5EE6A8"/>
                </a:solidFill>
                <a:latin typeface="JetBrains Mono Medium" pitchFamily="34" charset="0"/>
                <a:ea typeface="JetBrains Mono Medium" pitchFamily="34" charset="-122"/>
                <a:cs typeface="JetBrains Mono Medium" pitchFamily="34" charset="-120"/>
              </a:rPr>
              <a:t>OPEN x402 STANDARD   ·   VERIFIED LIVE ON MAINNET</a:t>
            </a:r>
            <a:endParaRPr lang="en-US" sz="1050" dirty="0"/>
          </a:p>
        </p:txBody>
      </p:sp>
      <p:sp>
        <p:nvSpPr>
          <p:cNvPr id="7" name="Text 4"/>
          <p:cNvSpPr/>
          <p:nvPr/>
        </p:nvSpPr>
        <p:spPr>
          <a:xfrm>
            <a:off x="838048" y="2395728"/>
            <a:ext cx="10515600" cy="1554480"/>
          </a:xfrm>
          <a:prstGeom prst="rect">
            <a:avLst/>
          </a:prstGeom>
          <a:noFill/>
          <a:ln/>
        </p:spPr>
        <p:txBody>
          <a:bodyPr wrap="square" rtlCol="0" anchor="t"/>
          <a:lstStyle/>
          <a:p>
            <a:pPr algn="ctr" indent="0" marL="0">
              <a:lnSpc>
                <a:spcPct val="100000"/>
              </a:lnSpc>
              <a:buNone/>
            </a:pPr>
            <a:r>
              <a:rPr lang="en-US" sz="4700" dirty="0">
                <a:solidFill>
                  <a:srgbClr val="F4F6F7"/>
                </a:solidFill>
                <a:latin typeface="Space Grotesk SemiBold" pitchFamily="34" charset="0"/>
                <a:ea typeface="Space Grotesk SemiBold" pitchFamily="34" charset="-122"/>
                <a:cs typeface="Space Grotesk SemiBold" pitchFamily="34" charset="-120"/>
              </a:rPr>
              <a:t>The universal payment rail
</a:t>
            </a:r>
            <a:pPr algn="ctr" indent="0" marL="0">
              <a:lnSpc>
                <a:spcPct val="100000"/>
              </a:lnSpc>
              <a:buNone/>
            </a:pPr>
            <a:r>
              <a:rPr lang="en-US" sz="4700" dirty="0">
                <a:solidFill>
                  <a:srgbClr val="F4F6F7"/>
                </a:solidFill>
                <a:latin typeface="Space Grotesk SemiBold" pitchFamily="34" charset="0"/>
                <a:ea typeface="Space Grotesk SemiBold" pitchFamily="34" charset="-122"/>
                <a:cs typeface="Space Grotesk SemiBold" pitchFamily="34" charset="-120"/>
              </a:rPr>
              <a:t>for the </a:t>
            </a:r>
            <a:pPr algn="ctr" indent="0" marL="0">
              <a:lnSpc>
                <a:spcPct val="100000"/>
              </a:lnSpc>
              <a:buNone/>
            </a:pPr>
            <a:r>
              <a:rPr lang="en-US" sz="4700" dirty="0">
                <a:solidFill>
                  <a:srgbClr val="2EE6A6"/>
                </a:solidFill>
                <a:latin typeface="Space Grotesk SemiBold" pitchFamily="34" charset="0"/>
                <a:ea typeface="Space Grotesk SemiBold" pitchFamily="34" charset="-122"/>
                <a:cs typeface="Space Grotesk SemiBold" pitchFamily="34" charset="-120"/>
              </a:rPr>
              <a:t>agent economy</a:t>
            </a:r>
            <a:pPr algn="ctr" indent="0" marL="0">
              <a:lnSpc>
                <a:spcPct val="100000"/>
              </a:lnSpc>
              <a:buNone/>
            </a:pPr>
            <a:r>
              <a:rPr lang="en-US" sz="4700" dirty="0">
                <a:solidFill>
                  <a:srgbClr val="F4F6F7"/>
                </a:solidFill>
                <a:latin typeface="Space Grotesk SemiBold" pitchFamily="34" charset="0"/>
                <a:ea typeface="Space Grotesk SemiBold" pitchFamily="34" charset="-122"/>
                <a:cs typeface="Space Grotesk SemiBold" pitchFamily="34" charset="-120"/>
              </a:rPr>
              <a:t>.</a:t>
            </a:r>
            <a:endParaRPr lang="en-US" sz="4700" dirty="0"/>
          </a:p>
        </p:txBody>
      </p:sp>
      <p:sp>
        <p:nvSpPr>
          <p:cNvPr id="8" name="Text 5"/>
          <p:cNvSpPr/>
          <p:nvPr/>
        </p:nvSpPr>
        <p:spPr>
          <a:xfrm>
            <a:off x="1889608" y="3986784"/>
            <a:ext cx="8412480" cy="731520"/>
          </a:xfrm>
          <a:prstGeom prst="rect">
            <a:avLst/>
          </a:prstGeom>
          <a:noFill/>
          <a:ln/>
        </p:spPr>
        <p:txBody>
          <a:bodyPr wrap="square" rtlCol="0" anchor="t"/>
          <a:lstStyle/>
          <a:p>
            <a:pPr algn="ctr" indent="0" marL="0">
              <a:lnSpc>
                <a:spcPct val="118000"/>
              </a:lnSpc>
              <a:buNone/>
            </a:pPr>
            <a:r>
              <a:rPr lang="en-US" sz="1500" dirty="0">
                <a:solidFill>
                  <a:srgbClr val="9BA1A8"/>
                </a:solidFill>
                <a:latin typeface="Inter" pitchFamily="34" charset="0"/>
                <a:ea typeface="Inter" pitchFamily="34" charset="-122"/>
                <a:cs typeface="Inter" pitchFamily="34" charset="-120"/>
              </a:rPr>
              <a:t>Any API charges for itself. Any AI agent pays on its own.</a:t>
            </a:r>
            <a:endParaRPr lang="en-US" sz="1500" dirty="0"/>
          </a:p>
          <a:p>
            <a:pPr algn="ctr" indent="0" marL="0">
              <a:lnSpc>
                <a:spcPct val="118000"/>
              </a:lnSpc>
              <a:buNone/>
            </a:pPr>
            <a:r>
              <a:rPr lang="en-US" sz="1500" dirty="0">
                <a:solidFill>
                  <a:srgbClr val="9BA1A8"/>
                </a:solidFill>
                <a:latin typeface="Inter" pitchFamily="34" charset="0"/>
                <a:ea typeface="Inter" pitchFamily="34" charset="-122"/>
                <a:cs typeface="Inter" pitchFamily="34" charset="-120"/>
              </a:rPr>
              <a:t>One line, every chain — straight to your wallet. No backend, no fee.</a:t>
            </a:r>
            <a:endParaRPr lang="en-US" sz="1500" dirty="0"/>
          </a:p>
        </p:txBody>
      </p:sp>
      <p:sp>
        <p:nvSpPr>
          <p:cNvPr id="9" name="Text 6"/>
          <p:cNvSpPr/>
          <p:nvPr/>
        </p:nvSpPr>
        <p:spPr>
          <a:xfrm>
            <a:off x="713232" y="4828032"/>
            <a:ext cx="10765231" cy="384048"/>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29</a:t>
            </a:r>
            <a:pPr algn="ctr" indent="0" marL="0">
              <a:buNone/>
            </a:pPr>
            <a:r>
              <a:rPr lang="en-US" sz="1500" dirty="0">
                <a:solidFill>
                  <a:srgbClr val="C7CCD1"/>
                </a:solidFill>
                <a:latin typeface="Inter Medium" pitchFamily="34" charset="0"/>
                <a:ea typeface="Inter Medium" pitchFamily="34" charset="-122"/>
                <a:cs typeface="Inter Medium" pitchFamily="34" charset="-120"/>
              </a:rPr>
              <a:t> chains</a:t>
            </a:r>
            <a:pPr algn="ctr" indent="0" marL="0">
              <a:buNone/>
            </a:pPr>
            <a:r>
              <a:rPr lang="en-US" sz="1500" dirty="0">
                <a:solidFill>
                  <a:srgbClr val="4C5258"/>
                </a:solidFill>
                <a:latin typeface="Inter" pitchFamily="34" charset="0"/>
                <a:ea typeface="Inter" pitchFamily="34" charset="-122"/>
                <a:cs typeface="Inter" pitchFamily="34" charset="-120"/>
              </a:rPr>
              <a:t>     ·     </a:t>
            </a:r>
            <a:pPr algn="ctr" indent="0" marL="0">
              <a:buNone/>
            </a:pPr>
            <a:r>
              <a:rPr lang="en-US" sz="1500" b="1" dirty="0">
                <a:solidFill>
                  <a:srgbClr val="2EE6A6"/>
                </a:solidFill>
                <a:latin typeface="Space Grotesk" pitchFamily="34" charset="0"/>
                <a:ea typeface="Space Grotesk" pitchFamily="34" charset="-122"/>
                <a:cs typeface="Space Grotesk" pitchFamily="34" charset="-120"/>
              </a:rPr>
              <a:t>10</a:t>
            </a:r>
            <a:pPr algn="ctr" indent="0" marL="0">
              <a:buNone/>
            </a:pPr>
            <a:r>
              <a:rPr lang="en-US" sz="1500" dirty="0">
                <a:solidFill>
                  <a:srgbClr val="C7CCD1"/>
                </a:solidFill>
                <a:latin typeface="Inter Medium" pitchFamily="34" charset="0"/>
                <a:ea typeface="Inter Medium" pitchFamily="34" charset="-122"/>
                <a:cs typeface="Inter Medium" pitchFamily="34" charset="-120"/>
              </a:rPr>
              <a:t> families</a:t>
            </a:r>
            <a:pPr algn="ctr" indent="0" marL="0">
              <a:buNone/>
            </a:pPr>
            <a:r>
              <a:rPr lang="en-US" sz="1500" dirty="0">
                <a:solidFill>
                  <a:srgbClr val="4C5258"/>
                </a:solidFill>
                <a:latin typeface="Inter" pitchFamily="34" charset="0"/>
                <a:ea typeface="Inter" pitchFamily="34" charset="-122"/>
                <a:cs typeface="Inter" pitchFamily="34" charset="-120"/>
              </a:rPr>
              <a:t>     ·     </a:t>
            </a:r>
            <a:pPr algn="ctr" indent="0" marL="0">
              <a:buNone/>
            </a:pPr>
            <a:r>
              <a:rPr lang="en-US" sz="1500" b="1" dirty="0">
                <a:solidFill>
                  <a:srgbClr val="2EE6A6"/>
                </a:solidFill>
                <a:latin typeface="Space Grotesk" pitchFamily="34" charset="0"/>
                <a:ea typeface="Space Grotesk" pitchFamily="34" charset="-122"/>
                <a:cs typeface="Space Grotesk" pitchFamily="34" charset="-120"/>
              </a:rPr>
              <a:t>$0</a:t>
            </a:r>
            <a:pPr algn="ctr" indent="0" marL="0">
              <a:buNone/>
            </a:pPr>
            <a:r>
              <a:rPr lang="en-US" sz="1500" dirty="0">
                <a:solidFill>
                  <a:srgbClr val="C7CCD1"/>
                </a:solidFill>
                <a:latin typeface="Inter Medium" pitchFamily="34" charset="0"/>
                <a:ea typeface="Inter Medium" pitchFamily="34" charset="-122"/>
                <a:cs typeface="Inter Medium" pitchFamily="34" charset="-120"/>
              </a:rPr>
              <a:t> fee</a:t>
            </a:r>
            <a:pPr algn="ctr" indent="0" marL="0">
              <a:buNone/>
            </a:pPr>
            <a:r>
              <a:rPr lang="en-US" sz="1500" dirty="0">
                <a:solidFill>
                  <a:srgbClr val="4C5258"/>
                </a:solidFill>
                <a:latin typeface="Inter" pitchFamily="34" charset="0"/>
                <a:ea typeface="Inter" pitchFamily="34" charset="-122"/>
                <a:cs typeface="Inter" pitchFamily="34" charset="-120"/>
              </a:rPr>
              <a:t>     ·     </a:t>
            </a:r>
            <a:pPr algn="ctr" indent="0" marL="0">
              <a:buNone/>
            </a:pPr>
            <a:r>
              <a:rPr lang="en-US" sz="1500" b="1" dirty="0">
                <a:solidFill>
                  <a:srgbClr val="2EE6A6"/>
                </a:solidFill>
                <a:latin typeface="Space Grotesk" pitchFamily="34" charset="0"/>
                <a:ea typeface="Space Grotesk" pitchFamily="34" charset="-122"/>
                <a:cs typeface="Space Grotesk" pitchFamily="34" charset="-120"/>
              </a:rPr>
              <a:t>MIT</a:t>
            </a:r>
            <a:pPr algn="ctr" indent="0" marL="0">
              <a:buNone/>
            </a:pPr>
            <a:r>
              <a:rPr lang="en-US" sz="1500" dirty="0">
                <a:solidFill>
                  <a:srgbClr val="C7CCD1"/>
                </a:solidFill>
                <a:latin typeface="Inter Medium" pitchFamily="34" charset="0"/>
                <a:ea typeface="Inter Medium" pitchFamily="34" charset="-122"/>
                <a:cs typeface="Inter Medium" pitchFamily="34" charset="-120"/>
              </a:rPr>
              <a:t> open source</a:t>
            </a:r>
            <a:endParaRPr lang="en-US" sz="1500" dirty="0"/>
          </a:p>
        </p:txBody>
      </p:sp>
      <p:sp>
        <p:nvSpPr>
          <p:cNvPr id="10" name="Shape 7"/>
          <p:cNvSpPr/>
          <p:nvPr/>
        </p:nvSpPr>
        <p:spPr>
          <a:xfrm>
            <a:off x="3809848" y="5321808"/>
            <a:ext cx="4572000" cy="512064"/>
          </a:xfrm>
          <a:prstGeom prst="roundRect">
            <a:avLst>
              <a:gd name="adj" fmla="val 17857"/>
            </a:avLst>
          </a:prstGeom>
          <a:solidFill>
            <a:srgbClr val="0E0F12"/>
          </a:solidFill>
          <a:ln w="12700">
            <a:solidFill>
              <a:srgbClr val="262B30"/>
            </a:solidFill>
            <a:prstDash val="solid"/>
          </a:ln>
        </p:spPr>
      </p:sp>
      <p:sp>
        <p:nvSpPr>
          <p:cNvPr id="11" name="Text 8"/>
          <p:cNvSpPr/>
          <p:nvPr/>
        </p:nvSpPr>
        <p:spPr>
          <a:xfrm>
            <a:off x="3809848" y="5321808"/>
            <a:ext cx="4572000" cy="512064"/>
          </a:xfrm>
          <a:prstGeom prst="rect">
            <a:avLst/>
          </a:prstGeom>
          <a:noFill/>
          <a:ln/>
        </p:spPr>
        <p:txBody>
          <a:bodyPr wrap="square" rtlCol="0" anchor="ctr"/>
          <a:lstStyle/>
          <a:p>
            <a:pPr algn="ctr" indent="0" marL="0">
              <a:buNone/>
            </a:pPr>
            <a:r>
              <a:rPr lang="en-US" sz="1300" dirty="0">
                <a:solidFill>
                  <a:srgbClr val="4C5258"/>
                </a:solidFill>
                <a:latin typeface="JetBrains Mono" pitchFamily="34" charset="0"/>
                <a:ea typeface="JetBrains Mono" pitchFamily="34" charset="-122"/>
                <a:cs typeface="JetBrains Mono" pitchFamily="34" charset="-120"/>
              </a:rPr>
              <a:t>$ </a:t>
            </a:r>
            <a:pPr algn="ctr" indent="0" marL="0">
              <a:buNone/>
            </a:pPr>
            <a:r>
              <a:rPr lang="en-US" sz="1300" dirty="0">
                <a:solidFill>
                  <a:srgbClr val="C7CCD1"/>
                </a:solidFill>
                <a:latin typeface="JetBrains Mono" pitchFamily="34" charset="0"/>
                <a:ea typeface="JetBrains Mono" pitchFamily="34" charset="-122"/>
                <a:cs typeface="JetBrains Mono" pitchFamily="34" charset="-120"/>
              </a:rPr>
              <a:t>npm install </a:t>
            </a:r>
            <a:pPr algn="ctr" indent="0" marL="0">
              <a:buNone/>
            </a:pPr>
            <a:r>
              <a:rPr lang="en-US" sz="1300" dirty="0">
                <a:solidFill>
                  <a:srgbClr val="2EE6A6"/>
                </a:solidFill>
                <a:latin typeface="JetBrains Mono Medium" pitchFamily="34" charset="0"/>
                <a:ea typeface="JetBrains Mono Medium" pitchFamily="34" charset="-122"/>
                <a:cs typeface="JetBrains Mono Medium" pitchFamily="34" charset="-120"/>
              </a:rPr>
              <a:t>@piprail/sdk</a:t>
            </a:r>
            <a:pPr algn="ctr" indent="0" marL="0">
              <a:buNone/>
            </a:pPr>
            <a:r>
              <a:rPr lang="en-US" sz="1300" dirty="0">
                <a:solidFill>
                  <a:srgbClr val="C7CCD1"/>
                </a:solidFill>
                <a:latin typeface="JetBrains Mono" pitchFamily="34" charset="0"/>
                <a:ea typeface="JetBrains Mono" pitchFamily="34" charset="-122"/>
                <a:cs typeface="JetBrains Mono" pitchFamily="34" charset="-120"/>
              </a:rPr>
              <a:t> viem</a:t>
            </a:r>
            <a:endParaRPr lang="en-US" sz="1300" dirty="0"/>
          </a:p>
        </p:txBody>
      </p:sp>
      <p:sp>
        <p:nvSpPr>
          <p:cNvPr id="12" name="Text 9"/>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13" name="Text 10"/>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01 / 15</a:t>
            </a:r>
            <a:endParaRPr lang="en-US" sz="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INTEROPERABLE BY DESIGN</a:t>
            </a:r>
            <a:endParaRPr lang="en-US" sz="1100" dirty="0"/>
          </a:p>
        </p:txBody>
      </p:sp>
      <p:sp>
        <p:nvSpPr>
          <p:cNvPr id="3" name="Text 1"/>
          <p:cNvSpPr/>
          <p:nvPr/>
        </p:nvSpPr>
        <p:spPr>
          <a:xfrm>
            <a:off x="713232" y="914400"/>
            <a:ext cx="10789920" cy="640080"/>
          </a:xfrm>
          <a:prstGeom prst="rect">
            <a:avLst/>
          </a:prstGeom>
          <a:noFill/>
          <a:ln/>
        </p:spPr>
        <p:txBody>
          <a:bodyPr wrap="square" rtlCol="0" anchor="t"/>
          <a:lstStyle/>
          <a:p>
            <a:pPr algn="l" indent="0" marL="0">
              <a:lnSpc>
                <a:spcPct val="102000"/>
              </a:lnSpc>
              <a:buNone/>
            </a:pPr>
            <a:r>
              <a:rPr lang="en-US" sz="2700" dirty="0">
                <a:solidFill>
                  <a:srgbClr val="F4F6F7"/>
                </a:solidFill>
                <a:latin typeface="Space Grotesk SemiBold" pitchFamily="34" charset="0"/>
                <a:ea typeface="Space Grotesk SemiBold" pitchFamily="34" charset="-122"/>
                <a:cs typeface="Space Grotesk SemiBold" pitchFamily="34" charset="-120"/>
              </a:rPr>
              <a:t>Open standard. No middleman. </a:t>
            </a:r>
            <a:pPr algn="l" indent="0" marL="0">
              <a:lnSpc>
                <a:spcPct val="102000"/>
              </a:lnSpc>
              <a:buNone/>
            </a:pPr>
            <a:r>
              <a:rPr lang="en-US" sz="2700" dirty="0">
                <a:solidFill>
                  <a:srgbClr val="2EE6A6"/>
                </a:solidFill>
                <a:latin typeface="Space Grotesk SemiBold" pitchFamily="34" charset="0"/>
                <a:ea typeface="Space Grotesk SemiBold" pitchFamily="34" charset="-122"/>
                <a:cs typeface="Space Grotesk SemiBold" pitchFamily="34" charset="-120"/>
              </a:rPr>
              <a:t>Anyone can pay you.</a:t>
            </a:r>
            <a:endParaRPr lang="en-US" sz="2700" dirty="0"/>
          </a:p>
        </p:txBody>
      </p:sp>
      <p:sp>
        <p:nvSpPr>
          <p:cNvPr id="4" name="Text 2"/>
          <p:cNvSpPr/>
          <p:nvPr/>
        </p:nvSpPr>
        <p:spPr>
          <a:xfrm>
            <a:off x="713232" y="1591056"/>
            <a:ext cx="10515600" cy="54864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Funds settle to your wallet, verified against your own RPC. Nobody can rate-limit you, take a cut, or shut you off — yet any x402 client in the world can still pay your gate.</a:t>
            </a:r>
            <a:endParaRPr lang="en-US" sz="1350" dirty="0"/>
          </a:p>
        </p:txBody>
      </p:sp>
      <p:sp>
        <p:nvSpPr>
          <p:cNvPr id="5" name="Shape 3"/>
          <p:cNvSpPr/>
          <p:nvPr/>
        </p:nvSpPr>
        <p:spPr>
          <a:xfrm>
            <a:off x="713232" y="2487168"/>
            <a:ext cx="3405530" cy="2249424"/>
          </a:xfrm>
          <a:prstGeom prst="roundRect">
            <a:avLst>
              <a:gd name="adj" fmla="val 447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6" name="Shape 4"/>
          <p:cNvSpPr/>
          <p:nvPr/>
        </p:nvSpPr>
        <p:spPr>
          <a:xfrm>
            <a:off x="932688" y="2724912"/>
            <a:ext cx="420624" cy="420624"/>
          </a:xfrm>
          <a:prstGeom prst="roundRect">
            <a:avLst>
              <a:gd name="adj" fmla="val 17391"/>
            </a:avLst>
          </a:prstGeom>
          <a:solidFill>
            <a:srgbClr val="0E1A15"/>
          </a:solidFill>
          <a:ln w="12700">
            <a:solidFill>
              <a:srgbClr val="2E5A48"/>
            </a:solidFill>
            <a:prstDash val="solid"/>
          </a:ln>
        </p:spPr>
      </p:sp>
      <p:sp>
        <p:nvSpPr>
          <p:cNvPr id="7" name="Text 5"/>
          <p:cNvSpPr/>
          <p:nvPr/>
        </p:nvSpPr>
        <p:spPr>
          <a:xfrm>
            <a:off x="932688" y="2724912"/>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8" name="Text 6"/>
          <p:cNvSpPr/>
          <p:nvPr/>
        </p:nvSpPr>
        <p:spPr>
          <a:xfrm>
            <a:off x="1499616" y="2743200"/>
            <a:ext cx="2399690"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Nobody in the middle</a:t>
            </a:r>
            <a:endParaRPr lang="en-US" sz="1400" dirty="0"/>
          </a:p>
        </p:txBody>
      </p:sp>
      <p:sp>
        <p:nvSpPr>
          <p:cNvPr id="9" name="Text 7"/>
          <p:cNvSpPr/>
          <p:nvPr/>
        </p:nvSpPr>
        <p:spPr>
          <a:xfrm>
            <a:off x="932688" y="3328416"/>
            <a:ext cx="2966618" cy="1243584"/>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No facilitator, no relayer, no custody. The payer broadcasts their own transfer; you verify against your own RPC. No one can take a cut or switch you off.</a:t>
            </a:r>
            <a:endParaRPr lang="en-US" sz="1100" dirty="0"/>
          </a:p>
        </p:txBody>
      </p:sp>
      <p:sp>
        <p:nvSpPr>
          <p:cNvPr id="10" name="Shape 8"/>
          <p:cNvSpPr/>
          <p:nvPr/>
        </p:nvSpPr>
        <p:spPr>
          <a:xfrm>
            <a:off x="4393082" y="2487168"/>
            <a:ext cx="3405530" cy="2249424"/>
          </a:xfrm>
          <a:prstGeom prst="roundRect">
            <a:avLst>
              <a:gd name="adj" fmla="val 447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1" name="Shape 9"/>
          <p:cNvSpPr/>
          <p:nvPr/>
        </p:nvSpPr>
        <p:spPr>
          <a:xfrm>
            <a:off x="4612538" y="2724912"/>
            <a:ext cx="420624" cy="420624"/>
          </a:xfrm>
          <a:prstGeom prst="roundRect">
            <a:avLst>
              <a:gd name="adj" fmla="val 17391"/>
            </a:avLst>
          </a:prstGeom>
          <a:solidFill>
            <a:srgbClr val="0E1A15"/>
          </a:solidFill>
          <a:ln w="12700">
            <a:solidFill>
              <a:srgbClr val="2E5A48"/>
            </a:solidFill>
            <a:prstDash val="solid"/>
          </a:ln>
        </p:spPr>
      </p:sp>
      <p:sp>
        <p:nvSpPr>
          <p:cNvPr id="12" name="Text 10"/>
          <p:cNvSpPr/>
          <p:nvPr/>
        </p:nvSpPr>
        <p:spPr>
          <a:xfrm>
            <a:off x="4612538" y="2724912"/>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13" name="Text 11"/>
          <p:cNvSpPr/>
          <p:nvPr/>
        </p:nvSpPr>
        <p:spPr>
          <a:xfrm>
            <a:off x="5179466" y="2743200"/>
            <a:ext cx="2399690"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Speaks the standard</a:t>
            </a:r>
            <a:endParaRPr lang="en-US" sz="1400" dirty="0"/>
          </a:p>
        </p:txBody>
      </p:sp>
      <p:sp>
        <p:nvSpPr>
          <p:cNvPr id="14" name="Text 12"/>
          <p:cNvSpPr/>
          <p:nvPr/>
        </p:nvSpPr>
        <p:spPr>
          <a:xfrm>
            <a:off x="4612538" y="3328416"/>
            <a:ext cx="2966618" cy="1243584"/>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PipRail’s envelope is x402 v2-conformant — so any x402 client, Coinbase’s or the reference client, can pay your gate. Proven on Base mainnet.</a:t>
            </a:r>
            <a:endParaRPr lang="en-US" sz="1100" dirty="0"/>
          </a:p>
        </p:txBody>
      </p:sp>
      <p:sp>
        <p:nvSpPr>
          <p:cNvPr id="15" name="Shape 13"/>
          <p:cNvSpPr/>
          <p:nvPr/>
        </p:nvSpPr>
        <p:spPr>
          <a:xfrm>
            <a:off x="8072933" y="2487168"/>
            <a:ext cx="3405530" cy="2249424"/>
          </a:xfrm>
          <a:prstGeom prst="roundRect">
            <a:avLst>
              <a:gd name="adj" fmla="val 447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6" name="Shape 14"/>
          <p:cNvSpPr/>
          <p:nvPr/>
        </p:nvSpPr>
        <p:spPr>
          <a:xfrm>
            <a:off x="8292389" y="2724912"/>
            <a:ext cx="420624" cy="420624"/>
          </a:xfrm>
          <a:prstGeom prst="roundRect">
            <a:avLst>
              <a:gd name="adj" fmla="val 17391"/>
            </a:avLst>
          </a:prstGeom>
          <a:solidFill>
            <a:srgbClr val="0E1A15"/>
          </a:solidFill>
          <a:ln w="12700">
            <a:solidFill>
              <a:srgbClr val="2E5A48"/>
            </a:solidFill>
            <a:prstDash val="solid"/>
          </a:ln>
        </p:spPr>
      </p:sp>
      <p:sp>
        <p:nvSpPr>
          <p:cNvPr id="17" name="Text 15"/>
          <p:cNvSpPr/>
          <p:nvPr/>
        </p:nvSpPr>
        <p:spPr>
          <a:xfrm>
            <a:off x="8292389" y="2724912"/>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18" name="Text 16"/>
          <p:cNvSpPr/>
          <p:nvPr/>
        </p:nvSpPr>
        <p:spPr>
          <a:xfrm>
            <a:off x="8859317" y="2743200"/>
            <a:ext cx="2399690"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One gate, both rails — gasless</a:t>
            </a:r>
            <a:endParaRPr lang="en-US" sz="1400" dirty="0"/>
          </a:p>
        </p:txBody>
      </p:sp>
      <p:sp>
        <p:nvSpPr>
          <p:cNvPr id="19" name="Text 17"/>
          <p:cNvSpPr/>
          <p:nvPr/>
        </p:nvSpPr>
        <p:spPr>
          <a:xfrm>
            <a:off x="8292389" y="3328416"/>
            <a:ext cx="2966618" cy="1243584"/>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Advertise the backendless onchain-proof rail and the ratified exact (EIP-3009) rail at once. On USDC the payer just signs: zero gas, no approval.</a:t>
            </a:r>
            <a:endParaRPr lang="en-US" sz="1100" dirty="0"/>
          </a:p>
        </p:txBody>
      </p:sp>
      <p:sp>
        <p:nvSpPr>
          <p:cNvPr id="20" name="Shape 18"/>
          <p:cNvSpPr/>
          <p:nvPr/>
        </p:nvSpPr>
        <p:spPr>
          <a:xfrm>
            <a:off x="713232" y="5029200"/>
            <a:ext cx="10765231" cy="749808"/>
          </a:xfrm>
          <a:prstGeom prst="roundRect">
            <a:avLst>
              <a:gd name="adj" fmla="val 12195"/>
            </a:avLst>
          </a:prstGeom>
          <a:solidFill>
            <a:srgbClr val="0E1411"/>
          </a:solidFill>
          <a:ln w="12700">
            <a:solidFill>
              <a:srgbClr val="224134"/>
            </a:solidFill>
            <a:prstDash val="solid"/>
          </a:ln>
          <a:effectLst>
            <a:outerShdw sx="100000" sy="100000" kx="0" ky="0" algn="bl" rotWithShape="0" blurRad="114300" dist="63500" dir="5400000">
              <a:srgbClr val="000000">
                <a:alpha val="38000"/>
              </a:srgbClr>
            </a:outerShdw>
          </a:effectLst>
        </p:spPr>
      </p:sp>
      <p:sp>
        <p:nvSpPr>
          <p:cNvPr id="21" name="Text 19"/>
          <p:cNvSpPr/>
          <p:nvPr/>
        </p:nvSpPr>
        <p:spPr>
          <a:xfrm>
            <a:off x="1024128" y="5029200"/>
            <a:ext cx="10143439" cy="749808"/>
          </a:xfrm>
          <a:prstGeom prst="rect">
            <a:avLst/>
          </a:prstGeom>
          <a:noFill/>
          <a:ln/>
        </p:spPr>
        <p:txBody>
          <a:bodyPr wrap="square" rtlCol="0" anchor="ctr"/>
          <a:lstStyle/>
          <a:p>
            <a:pPr indent="0" marL="0">
              <a:lnSpc>
                <a:spcPct val="108000"/>
              </a:lnSpc>
              <a:buNone/>
            </a:pPr>
            <a:r>
              <a:rPr lang="en-US" sz="1250" dirty="0">
                <a:solidFill>
                  <a:srgbClr val="2EE6A6"/>
                </a:solidFill>
                <a:latin typeface="Inter SemiBold" pitchFamily="34" charset="0"/>
                <a:ea typeface="Inter SemiBold" pitchFamily="34" charset="-122"/>
                <a:cs typeface="Inter SemiBold" pitchFamily="34" charset="-120"/>
              </a:rPr>
              <a:t>✓  Verified end-to-end </a:t>
            </a:r>
            <a:pPr indent="0" marL="0">
              <a:lnSpc>
                <a:spcPct val="108000"/>
              </a:lnSpc>
              <a:buNone/>
            </a:pPr>
            <a:r>
              <a:rPr lang="en-US" sz="1250" dirty="0">
                <a:solidFill>
                  <a:srgbClr val="C7CCD1"/>
                </a:solidFill>
                <a:latin typeface="Inter" pitchFamily="34" charset="0"/>
                <a:ea typeface="Inter" pitchFamily="34" charset="-122"/>
                <a:cs typeface="Inter" pitchFamily="34" charset="-120"/>
              </a:rPr>
              <a:t>against the official x402 reference client on Base mainnet — a real 402 → pay → confirm → verify → 200 round trip, with replay rejected.</a:t>
            </a:r>
            <a:endParaRPr lang="en-US" sz="1250" dirty="0"/>
          </a:p>
        </p:txBody>
      </p:sp>
      <p:sp>
        <p:nvSpPr>
          <p:cNvPr id="22" name="Text 20"/>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23" name="Text 21"/>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10 / 15</a:t>
            </a:r>
            <a:endParaRPr lang="en-US" sz="9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DISCOVERY + INTEGRATIONS</a:t>
            </a:r>
            <a:endParaRPr lang="en-US" sz="1100" dirty="0"/>
          </a:p>
        </p:txBody>
      </p:sp>
      <p:sp>
        <p:nvSpPr>
          <p:cNvPr id="3" name="Text 1"/>
          <p:cNvSpPr/>
          <p:nvPr/>
        </p:nvSpPr>
        <p:spPr>
          <a:xfrm>
            <a:off x="713232" y="914400"/>
            <a:ext cx="10789920" cy="640080"/>
          </a:xfrm>
          <a:prstGeom prst="rect">
            <a:avLst/>
          </a:prstGeom>
          <a:noFill/>
          <a:ln/>
        </p:spPr>
        <p:txBody>
          <a:bodyPr wrap="square" rtlCol="0" anchor="t"/>
          <a:lstStyle/>
          <a:p>
            <a:pPr algn="l" indent="0" marL="0">
              <a:lnSpc>
                <a:spcPct val="102000"/>
              </a:lnSpc>
              <a:buNone/>
            </a:pPr>
            <a:r>
              <a:rPr lang="en-US" sz="2600" dirty="0">
                <a:solidFill>
                  <a:srgbClr val="F4F6F7"/>
                </a:solidFill>
                <a:latin typeface="Space Grotesk SemiBold" pitchFamily="34" charset="0"/>
                <a:ea typeface="Space Grotesk SemiBold" pitchFamily="34" charset="-122"/>
                <a:cs typeface="Space Grotesk SemiBold" pitchFamily="34" charset="-120"/>
              </a:rPr>
              <a:t>Payable isn’t the same as findable — </a:t>
            </a:r>
            <a:pPr algn="l" indent="0" marL="0">
              <a:lnSpc>
                <a:spcPct val="102000"/>
              </a:lnSpc>
              <a:buNone/>
            </a:pPr>
            <a:r>
              <a:rPr lang="en-US" sz="2600" dirty="0">
                <a:solidFill>
                  <a:srgbClr val="2EE6A6"/>
                </a:solidFill>
                <a:latin typeface="Space Grotesk SemiBold" pitchFamily="34" charset="0"/>
                <a:ea typeface="Space Grotesk SemiBold" pitchFamily="34" charset="-122"/>
                <a:cs typeface="Space Grotesk SemiBold" pitchFamily="34" charset="-120"/>
              </a:rPr>
              <a:t>PipRail is both.</a:t>
            </a:r>
            <a:endParaRPr lang="en-US" sz="2600" dirty="0"/>
          </a:p>
        </p:txBody>
      </p:sp>
      <p:sp>
        <p:nvSpPr>
          <p:cNvPr id="4" name="Text 2"/>
          <p:cNvSpPr/>
          <p:nvPr/>
        </p:nvSpPr>
        <p:spPr>
          <a:xfrm>
            <a:off x="713232" y="1572768"/>
            <a:ext cx="10515600" cy="45720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Make endpoints discoverable on the open x402 indexes — nothing PipRail-hosted — and drop the whole thing into the frameworks agents already live in.</a:t>
            </a:r>
            <a:endParaRPr lang="en-US" sz="1350" dirty="0"/>
          </a:p>
        </p:txBody>
      </p:sp>
      <p:sp>
        <p:nvSpPr>
          <p:cNvPr id="5" name="Shape 3"/>
          <p:cNvSpPr/>
          <p:nvPr/>
        </p:nvSpPr>
        <p:spPr>
          <a:xfrm>
            <a:off x="713232" y="2761488"/>
            <a:ext cx="5852160" cy="780288"/>
          </a:xfrm>
          <a:prstGeom prst="roundRect">
            <a:avLst>
              <a:gd name="adj" fmla="val 1171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6" name="Text 4"/>
          <p:cNvSpPr/>
          <p:nvPr/>
        </p:nvSpPr>
        <p:spPr>
          <a:xfrm>
            <a:off x="932688" y="2761488"/>
            <a:ext cx="457200" cy="780288"/>
          </a:xfrm>
          <a:prstGeom prst="rect">
            <a:avLst/>
          </a:prstGeom>
          <a:noFill/>
          <a:ln/>
        </p:spPr>
        <p:txBody>
          <a:bodyPr wrap="square" rtlCol="0" anchor="ctr"/>
          <a:lstStyle/>
          <a:p>
            <a:pPr indent="0" marL="0">
              <a:buNone/>
            </a:pPr>
            <a:r>
              <a:rPr lang="en-US" sz="2000" b="1" dirty="0">
                <a:solidFill>
                  <a:srgbClr val="1C7D5E"/>
                </a:solidFill>
                <a:latin typeface="Space Grotesk" pitchFamily="34" charset="0"/>
                <a:ea typeface="Space Grotesk" pitchFamily="34" charset="-122"/>
                <a:cs typeface="Space Grotesk" pitchFamily="34" charset="-120"/>
              </a:rPr>
              <a:t>1</a:t>
            </a:r>
            <a:endParaRPr lang="en-US" sz="2000" dirty="0"/>
          </a:p>
        </p:txBody>
      </p:sp>
      <p:sp>
        <p:nvSpPr>
          <p:cNvPr id="7" name="Text 5"/>
          <p:cNvSpPr/>
          <p:nvPr/>
        </p:nvSpPr>
        <p:spPr>
          <a:xfrm>
            <a:off x="1463040" y="2907792"/>
            <a:ext cx="4937760" cy="329184"/>
          </a:xfrm>
          <a:prstGeom prst="rect">
            <a:avLst/>
          </a:prstGeom>
          <a:noFill/>
          <a:ln/>
        </p:spPr>
        <p:txBody>
          <a:bodyPr wrap="square" rtlCol="0" anchor="t"/>
          <a:lstStyle/>
          <a:p>
            <a:pPr indent="0" marL="0">
              <a:buNone/>
            </a:pPr>
            <a:r>
              <a:rPr lang="en-US" sz="1400" dirty="0">
                <a:solidFill>
                  <a:srgbClr val="F4F6F7"/>
                </a:solidFill>
                <a:latin typeface="Inter SemiBold" pitchFamily="34" charset="0"/>
                <a:ea typeface="Inter SemiBold" pitchFamily="34" charset="-122"/>
                <a:cs typeface="Inter SemiBold" pitchFamily="34" charset="-120"/>
              </a:rPr>
              <a:t>Emit</a:t>
            </a:r>
            <a:endParaRPr lang="en-US" sz="1400" dirty="0"/>
          </a:p>
        </p:txBody>
      </p:sp>
      <p:sp>
        <p:nvSpPr>
          <p:cNvPr id="8" name="Text 6"/>
          <p:cNvSpPr/>
          <p:nvPr/>
        </p:nvSpPr>
        <p:spPr>
          <a:xfrm>
            <a:off x="1463040" y="3236976"/>
            <a:ext cx="4937760" cy="249936"/>
          </a:xfrm>
          <a:prstGeom prst="rect">
            <a:avLst/>
          </a:prstGeom>
          <a:noFill/>
          <a:ln/>
        </p:spPr>
        <p:txBody>
          <a:bodyPr wrap="square" rtlCol="0" anchor="t"/>
          <a:lstStyle/>
          <a:p>
            <a:pPr indent="0" marL="0">
              <a:lnSpc>
                <a:spcPct val="110000"/>
              </a:lnSpc>
              <a:buNone/>
            </a:pPr>
            <a:r>
              <a:rPr lang="en-US" sz="1080" dirty="0">
                <a:solidFill>
                  <a:srgbClr val="9BA1A8"/>
                </a:solidFill>
                <a:latin typeface="Inter" pitchFamily="34" charset="0"/>
                <a:ea typeface="Inter" pitchFamily="34" charset="-122"/>
                <a:cs typeface="Inter" pitchFamily="34" charset="-120"/>
              </a:rPr>
              <a:t>Turn your gate config into a crawlable openapi.json on your own origin.</a:t>
            </a:r>
            <a:endParaRPr lang="en-US" sz="1080" dirty="0"/>
          </a:p>
        </p:txBody>
      </p:sp>
      <p:sp>
        <p:nvSpPr>
          <p:cNvPr id="9" name="Shape 7"/>
          <p:cNvSpPr/>
          <p:nvPr/>
        </p:nvSpPr>
        <p:spPr>
          <a:xfrm>
            <a:off x="713232" y="3706368"/>
            <a:ext cx="5852160" cy="780288"/>
          </a:xfrm>
          <a:prstGeom prst="roundRect">
            <a:avLst>
              <a:gd name="adj" fmla="val 1171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0" name="Text 8"/>
          <p:cNvSpPr/>
          <p:nvPr/>
        </p:nvSpPr>
        <p:spPr>
          <a:xfrm>
            <a:off x="932688" y="3706368"/>
            <a:ext cx="457200" cy="780288"/>
          </a:xfrm>
          <a:prstGeom prst="rect">
            <a:avLst/>
          </a:prstGeom>
          <a:noFill/>
          <a:ln/>
        </p:spPr>
        <p:txBody>
          <a:bodyPr wrap="square" rtlCol="0" anchor="ctr"/>
          <a:lstStyle/>
          <a:p>
            <a:pPr indent="0" marL="0">
              <a:buNone/>
            </a:pPr>
            <a:r>
              <a:rPr lang="en-US" sz="2000" b="1" dirty="0">
                <a:solidFill>
                  <a:srgbClr val="1C7D5E"/>
                </a:solidFill>
                <a:latin typeface="Space Grotesk" pitchFamily="34" charset="0"/>
                <a:ea typeface="Space Grotesk" pitchFamily="34" charset="-122"/>
                <a:cs typeface="Space Grotesk" pitchFamily="34" charset="-120"/>
              </a:rPr>
              <a:t>2</a:t>
            </a:r>
            <a:endParaRPr lang="en-US" sz="2000" dirty="0"/>
          </a:p>
        </p:txBody>
      </p:sp>
      <p:sp>
        <p:nvSpPr>
          <p:cNvPr id="11" name="Text 9"/>
          <p:cNvSpPr/>
          <p:nvPr/>
        </p:nvSpPr>
        <p:spPr>
          <a:xfrm>
            <a:off x="1463040" y="3852672"/>
            <a:ext cx="4937760" cy="329184"/>
          </a:xfrm>
          <a:prstGeom prst="rect">
            <a:avLst/>
          </a:prstGeom>
          <a:noFill/>
          <a:ln/>
        </p:spPr>
        <p:txBody>
          <a:bodyPr wrap="square" rtlCol="0" anchor="t"/>
          <a:lstStyle/>
          <a:p>
            <a:pPr indent="0" marL="0">
              <a:buNone/>
            </a:pPr>
            <a:r>
              <a:rPr lang="en-US" sz="1400" dirty="0">
                <a:solidFill>
                  <a:srgbClr val="F4F6F7"/>
                </a:solidFill>
                <a:latin typeface="Inter SemiBold" pitchFamily="34" charset="0"/>
                <a:ea typeface="Inter SemiBold" pitchFamily="34" charset="-122"/>
                <a:cs typeface="Inter SemiBold" pitchFamily="34" charset="-120"/>
              </a:rPr>
              <a:t>Register</a:t>
            </a:r>
            <a:endParaRPr lang="en-US" sz="1400" dirty="0"/>
          </a:p>
        </p:txBody>
      </p:sp>
      <p:sp>
        <p:nvSpPr>
          <p:cNvPr id="12" name="Text 10"/>
          <p:cNvSpPr/>
          <p:nvPr/>
        </p:nvSpPr>
        <p:spPr>
          <a:xfrm>
            <a:off x="1463040" y="4181856"/>
            <a:ext cx="4937760" cy="249936"/>
          </a:xfrm>
          <a:prstGeom prst="rect">
            <a:avLst/>
          </a:prstGeom>
          <a:noFill/>
          <a:ln/>
        </p:spPr>
        <p:txBody>
          <a:bodyPr wrap="square" rtlCol="0" anchor="t"/>
          <a:lstStyle/>
          <a:p>
            <a:pPr indent="0" marL="0">
              <a:lnSpc>
                <a:spcPct val="110000"/>
              </a:lnSpc>
              <a:buNone/>
            </a:pPr>
            <a:r>
              <a:rPr lang="en-US" sz="1080" dirty="0">
                <a:solidFill>
                  <a:srgbClr val="9BA1A8"/>
                </a:solidFill>
                <a:latin typeface="Inter" pitchFamily="34" charset="0"/>
                <a:ea typeface="Inter" pitchFamily="34" charset="-122"/>
                <a:cs typeface="Inter" pitchFamily="34" charset="-120"/>
              </a:rPr>
              <a:t>client.register(url) lists you on the open 402 Index — no auth, no fee.</a:t>
            </a:r>
            <a:endParaRPr lang="en-US" sz="1080" dirty="0"/>
          </a:p>
        </p:txBody>
      </p:sp>
      <p:sp>
        <p:nvSpPr>
          <p:cNvPr id="13" name="Shape 11"/>
          <p:cNvSpPr/>
          <p:nvPr/>
        </p:nvSpPr>
        <p:spPr>
          <a:xfrm>
            <a:off x="713232" y="4651248"/>
            <a:ext cx="5852160" cy="780288"/>
          </a:xfrm>
          <a:prstGeom prst="roundRect">
            <a:avLst>
              <a:gd name="adj" fmla="val 1171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4" name="Text 12"/>
          <p:cNvSpPr/>
          <p:nvPr/>
        </p:nvSpPr>
        <p:spPr>
          <a:xfrm>
            <a:off x="932688" y="4651248"/>
            <a:ext cx="457200" cy="780288"/>
          </a:xfrm>
          <a:prstGeom prst="rect">
            <a:avLst/>
          </a:prstGeom>
          <a:noFill/>
          <a:ln/>
        </p:spPr>
        <p:txBody>
          <a:bodyPr wrap="square" rtlCol="0" anchor="ctr"/>
          <a:lstStyle/>
          <a:p>
            <a:pPr indent="0" marL="0">
              <a:buNone/>
            </a:pPr>
            <a:r>
              <a:rPr lang="en-US" sz="2000" b="1" dirty="0">
                <a:solidFill>
                  <a:srgbClr val="1C7D5E"/>
                </a:solidFill>
                <a:latin typeface="Space Grotesk" pitchFamily="34" charset="0"/>
                <a:ea typeface="Space Grotesk" pitchFamily="34" charset="-122"/>
                <a:cs typeface="Space Grotesk" pitchFamily="34" charset="-120"/>
              </a:rPr>
              <a:t>3</a:t>
            </a:r>
            <a:endParaRPr lang="en-US" sz="2000" dirty="0"/>
          </a:p>
        </p:txBody>
      </p:sp>
      <p:sp>
        <p:nvSpPr>
          <p:cNvPr id="15" name="Text 13"/>
          <p:cNvSpPr/>
          <p:nvPr/>
        </p:nvSpPr>
        <p:spPr>
          <a:xfrm>
            <a:off x="1463040" y="4797552"/>
            <a:ext cx="4937760" cy="329184"/>
          </a:xfrm>
          <a:prstGeom prst="rect">
            <a:avLst/>
          </a:prstGeom>
          <a:noFill/>
          <a:ln/>
        </p:spPr>
        <p:txBody>
          <a:bodyPr wrap="square" rtlCol="0" anchor="t"/>
          <a:lstStyle/>
          <a:p>
            <a:pPr indent="0" marL="0">
              <a:buNone/>
            </a:pPr>
            <a:r>
              <a:rPr lang="en-US" sz="1400" dirty="0">
                <a:solidFill>
                  <a:srgbClr val="F4F6F7"/>
                </a:solidFill>
                <a:latin typeface="Inter SemiBold" pitchFamily="34" charset="0"/>
                <a:ea typeface="Inter SemiBold" pitchFamily="34" charset="-122"/>
                <a:cs typeface="Inter SemiBold" pitchFamily="34" charset="-120"/>
              </a:rPr>
              <a:t>Discover</a:t>
            </a:r>
            <a:endParaRPr lang="en-US" sz="1400" dirty="0"/>
          </a:p>
        </p:txBody>
      </p:sp>
      <p:sp>
        <p:nvSpPr>
          <p:cNvPr id="16" name="Text 14"/>
          <p:cNvSpPr/>
          <p:nvPr/>
        </p:nvSpPr>
        <p:spPr>
          <a:xfrm>
            <a:off x="1463040" y="5126736"/>
            <a:ext cx="4937760" cy="249936"/>
          </a:xfrm>
          <a:prstGeom prst="rect">
            <a:avLst/>
          </a:prstGeom>
          <a:noFill/>
          <a:ln/>
        </p:spPr>
        <p:txBody>
          <a:bodyPr wrap="square" rtlCol="0" anchor="t"/>
          <a:lstStyle/>
          <a:p>
            <a:pPr indent="0" marL="0">
              <a:lnSpc>
                <a:spcPct val="110000"/>
              </a:lnSpc>
              <a:buNone/>
            </a:pPr>
            <a:r>
              <a:rPr lang="en-US" sz="1080" dirty="0">
                <a:solidFill>
                  <a:srgbClr val="9BA1A8"/>
                </a:solidFill>
                <a:latin typeface="Inter" pitchFamily="34" charset="0"/>
                <a:ea typeface="Inter" pitchFamily="34" charset="-122"/>
                <a:cs typeface="Inter" pitchFamily="34" charset="-120"/>
              </a:rPr>
              <a:t>client.discover({ query }) reads the open indexes so an agent finds what to pay.</a:t>
            </a:r>
            <a:endParaRPr lang="en-US" sz="1080" dirty="0"/>
          </a:p>
        </p:txBody>
      </p:sp>
      <p:sp>
        <p:nvSpPr>
          <p:cNvPr id="17" name="Text 15"/>
          <p:cNvSpPr/>
          <p:nvPr/>
        </p:nvSpPr>
        <p:spPr>
          <a:xfrm>
            <a:off x="713232" y="2432304"/>
            <a:ext cx="5852160" cy="256032"/>
          </a:xfrm>
          <a:prstGeom prst="rect">
            <a:avLst/>
          </a:prstGeom>
          <a:noFill/>
          <a:ln/>
        </p:spPr>
        <p:txBody>
          <a:bodyPr wrap="square" rtlCol="0" anchor="ctr"/>
          <a:lstStyle/>
          <a:p>
            <a:pPr indent="0" marL="0">
              <a:buNone/>
            </a:pPr>
            <a:r>
              <a:rPr lang="en-US" sz="900" spc="140" kern="0" dirty="0">
                <a:solidFill>
                  <a:srgbClr val="6B7178"/>
                </a:solidFill>
                <a:latin typeface="JetBrains Mono Medium" pitchFamily="34" charset="0"/>
                <a:ea typeface="JetBrains Mono Medium" pitchFamily="34" charset="-122"/>
                <a:cs typeface="JetBrains Mono Medium" pitchFamily="34" charset="-120"/>
              </a:rPr>
              <a:t>BACKENDLESS — BUILT ON THE OPEN x402 INDEXES</a:t>
            </a:r>
            <a:endParaRPr lang="en-US" sz="900" dirty="0"/>
          </a:p>
        </p:txBody>
      </p:sp>
      <p:sp>
        <p:nvSpPr>
          <p:cNvPr id="18" name="Text 16"/>
          <p:cNvSpPr/>
          <p:nvPr/>
        </p:nvSpPr>
        <p:spPr>
          <a:xfrm>
            <a:off x="7022592" y="2432304"/>
            <a:ext cx="4455871" cy="256032"/>
          </a:xfrm>
          <a:prstGeom prst="rect">
            <a:avLst/>
          </a:prstGeom>
          <a:noFill/>
          <a:ln/>
        </p:spPr>
        <p:txBody>
          <a:bodyPr wrap="square" rtlCol="0" anchor="ctr"/>
          <a:lstStyle/>
          <a:p>
            <a:pPr indent="0" marL="0">
              <a:buNone/>
            </a:pPr>
            <a:r>
              <a:rPr lang="en-US" sz="900" spc="140" kern="0" dirty="0">
                <a:solidFill>
                  <a:srgbClr val="6B7178"/>
                </a:solidFill>
                <a:latin typeface="JetBrains Mono Medium" pitchFamily="34" charset="0"/>
                <a:ea typeface="JetBrains Mono Medium" pitchFamily="34" charset="-122"/>
                <a:cs typeface="JetBrains Mono Medium" pitchFamily="34" charset="-120"/>
              </a:rPr>
              <a:t>USE IT WHERE YOUR AGENTS LIVE</a:t>
            </a:r>
            <a:endParaRPr lang="en-US" sz="900" dirty="0"/>
          </a:p>
        </p:txBody>
      </p:sp>
      <p:sp>
        <p:nvSpPr>
          <p:cNvPr id="19" name="Shape 17"/>
          <p:cNvSpPr/>
          <p:nvPr/>
        </p:nvSpPr>
        <p:spPr>
          <a:xfrm>
            <a:off x="7022592" y="2761488"/>
            <a:ext cx="4455871" cy="1609344"/>
          </a:xfrm>
          <a:prstGeom prst="roundRect">
            <a:avLst>
              <a:gd name="adj" fmla="val 6818"/>
            </a:avLst>
          </a:prstGeom>
          <a:solidFill>
            <a:srgbClr val="0E1411"/>
          </a:solidFill>
          <a:ln w="12700">
            <a:solidFill>
              <a:srgbClr val="224134"/>
            </a:solidFill>
            <a:prstDash val="solid"/>
          </a:ln>
          <a:effectLst>
            <a:outerShdw sx="100000" sy="100000" kx="0" ky="0" algn="bl" rotWithShape="0" blurRad="114300" dist="63500" dir="5400000">
              <a:srgbClr val="000000">
                <a:alpha val="38000"/>
              </a:srgbClr>
            </a:outerShdw>
          </a:effectLst>
        </p:spPr>
      </p:sp>
      <p:sp>
        <p:nvSpPr>
          <p:cNvPr id="20" name="Text 18"/>
          <p:cNvSpPr/>
          <p:nvPr/>
        </p:nvSpPr>
        <p:spPr>
          <a:xfrm>
            <a:off x="7296912" y="2926080"/>
            <a:ext cx="3907231" cy="365760"/>
          </a:xfrm>
          <a:prstGeom prst="rect">
            <a:avLst/>
          </a:prstGeom>
          <a:noFill/>
          <a:ln/>
        </p:spPr>
        <p:txBody>
          <a:bodyPr wrap="square" rtlCol="0" anchor="ctr"/>
          <a:lstStyle/>
          <a:p>
            <a:pPr indent="0" marL="0">
              <a:buNone/>
            </a:pPr>
            <a:r>
              <a:rPr lang="en-US" sz="1600" b="1" dirty="0">
                <a:solidFill>
                  <a:srgbClr val="F4F6F7"/>
                </a:solidFill>
                <a:latin typeface="Space Grotesk" pitchFamily="34" charset="0"/>
                <a:ea typeface="Space Grotesk" pitchFamily="34" charset="-122"/>
                <a:cs typeface="Space Grotesk" pitchFamily="34" charset="-120"/>
              </a:rPr>
              <a:t>OpenClaw</a:t>
            </a:r>
            <a:pPr indent="0" marL="0">
              <a:buNone/>
            </a:pPr>
            <a:r>
              <a:rPr lang="en-US" sz="1600" dirty="0">
                <a:solidFill>
                  <a:srgbClr val="2EE6A6"/>
                </a:solidFill>
                <a:latin typeface="JetBrains Mono Medium" pitchFamily="34" charset="0"/>
                <a:ea typeface="JetBrains Mono Medium" pitchFamily="34" charset="-122"/>
                <a:cs typeface="JetBrains Mono Medium" pitchFamily="34" charset="-120"/>
              </a:rPr>
              <a:t>     LIVE</a:t>
            </a:r>
            <a:endParaRPr lang="en-US" sz="1600" dirty="0"/>
          </a:p>
        </p:txBody>
      </p:sp>
      <p:sp>
        <p:nvSpPr>
          <p:cNvPr id="21" name="Text 19"/>
          <p:cNvSpPr/>
          <p:nvPr/>
        </p:nvSpPr>
        <p:spPr>
          <a:xfrm>
            <a:off x="7296912" y="3328416"/>
            <a:ext cx="3907231" cy="493776"/>
          </a:xfrm>
          <a:prstGeom prst="rect">
            <a:avLst/>
          </a:prstGeom>
          <a:noFill/>
          <a:ln/>
        </p:spPr>
        <p:txBody>
          <a:bodyPr wrap="square" rtlCol="0" anchor="t"/>
          <a:lstStyle/>
          <a:p>
            <a:pPr indent="0" marL="0">
              <a:lnSpc>
                <a:spcPct val="114000"/>
              </a:lnSpc>
              <a:buNone/>
            </a:pPr>
            <a:r>
              <a:rPr lang="en-US" sz="1060" dirty="0">
                <a:solidFill>
                  <a:srgbClr val="9BA1A8"/>
                </a:solidFill>
                <a:latin typeface="Inter" pitchFamily="34" charset="0"/>
                <a:ea typeface="Inter" pitchFamily="34" charset="-122"/>
                <a:cs typeface="Inter" pitchFamily="34" charset="-120"/>
              </a:rPr>
              <a:t>A budget-bound wallet for any OpenClaw agent across 29 chains — install the ClawHub skill, add one mcp.servers entry.</a:t>
            </a:r>
            <a:endParaRPr lang="en-US" sz="1060" dirty="0"/>
          </a:p>
        </p:txBody>
      </p:sp>
      <p:sp>
        <p:nvSpPr>
          <p:cNvPr id="22" name="Shape 20"/>
          <p:cNvSpPr/>
          <p:nvPr/>
        </p:nvSpPr>
        <p:spPr>
          <a:xfrm>
            <a:off x="7296912" y="3877056"/>
            <a:ext cx="2788920" cy="347472"/>
          </a:xfrm>
          <a:prstGeom prst="roundRect">
            <a:avLst>
              <a:gd name="adj" fmla="val 18421"/>
            </a:avLst>
          </a:prstGeom>
          <a:solidFill>
            <a:srgbClr val="08120E"/>
          </a:solidFill>
          <a:ln w="12700">
            <a:solidFill>
              <a:srgbClr val="224134"/>
            </a:solidFill>
            <a:prstDash val="solid"/>
          </a:ln>
        </p:spPr>
      </p:sp>
      <p:sp>
        <p:nvSpPr>
          <p:cNvPr id="23" name="Text 21"/>
          <p:cNvSpPr/>
          <p:nvPr/>
        </p:nvSpPr>
        <p:spPr>
          <a:xfrm>
            <a:off x="7424928" y="3877056"/>
            <a:ext cx="2560320" cy="347472"/>
          </a:xfrm>
          <a:prstGeom prst="rect">
            <a:avLst/>
          </a:prstGeom>
          <a:noFill/>
          <a:ln/>
        </p:spPr>
        <p:txBody>
          <a:bodyPr wrap="square" rtlCol="0" anchor="ctr"/>
          <a:lstStyle/>
          <a:p>
            <a:pPr indent="0" marL="0">
              <a:buNone/>
            </a:pPr>
            <a:r>
              <a:rPr lang="en-US" sz="1050" dirty="0">
                <a:solidFill>
                  <a:srgbClr val="4C5258"/>
                </a:solidFill>
                <a:latin typeface="JetBrains Mono" pitchFamily="34" charset="0"/>
                <a:ea typeface="JetBrains Mono" pitchFamily="34" charset="-122"/>
                <a:cs typeface="JetBrains Mono" pitchFamily="34" charset="-120"/>
              </a:rPr>
              <a:t>$ </a:t>
            </a:r>
            <a:pPr indent="0" marL="0">
              <a:buNone/>
            </a:pPr>
            <a:r>
              <a:rPr lang="en-US" sz="1050" dirty="0">
                <a:solidFill>
                  <a:srgbClr val="5EE6A8"/>
                </a:solidFill>
                <a:latin typeface="JetBrains Mono" pitchFamily="34" charset="0"/>
                <a:ea typeface="JetBrains Mono" pitchFamily="34" charset="-122"/>
                <a:cs typeface="JetBrains Mono" pitchFamily="34" charset="-120"/>
              </a:rPr>
              <a:t>clawhub install piprail</a:t>
            </a:r>
            <a:endParaRPr lang="en-US" sz="1050" dirty="0"/>
          </a:p>
        </p:txBody>
      </p:sp>
      <p:sp>
        <p:nvSpPr>
          <p:cNvPr id="24" name="Text 22"/>
          <p:cNvSpPr/>
          <p:nvPr/>
        </p:nvSpPr>
        <p:spPr>
          <a:xfrm>
            <a:off x="7022592" y="4553712"/>
            <a:ext cx="4455871" cy="237744"/>
          </a:xfrm>
          <a:prstGeom prst="rect">
            <a:avLst/>
          </a:prstGeom>
          <a:noFill/>
          <a:ln/>
        </p:spPr>
        <p:txBody>
          <a:bodyPr wrap="square" rtlCol="0" anchor="ctr"/>
          <a:lstStyle/>
          <a:p>
            <a:pPr indent="0" marL="0">
              <a:buNone/>
            </a:pPr>
            <a:r>
              <a:rPr lang="en-US" sz="900" spc="140" kern="0" dirty="0">
                <a:solidFill>
                  <a:srgbClr val="6B7178"/>
                </a:solidFill>
                <a:latin typeface="JetBrains Mono Medium" pitchFamily="34" charset="0"/>
                <a:ea typeface="JetBrains Mono Medium" pitchFamily="34" charset="-122"/>
                <a:cs typeface="JetBrains Mono Medium" pitchFamily="34" charset="-120"/>
              </a:rPr>
              <a:t>MORE COMING</a:t>
            </a:r>
            <a:endParaRPr lang="en-US" sz="900" dirty="0"/>
          </a:p>
        </p:txBody>
      </p:sp>
      <p:sp>
        <p:nvSpPr>
          <p:cNvPr id="25" name="Shape 23"/>
          <p:cNvSpPr/>
          <p:nvPr/>
        </p:nvSpPr>
        <p:spPr>
          <a:xfrm>
            <a:off x="7022592" y="4828032"/>
            <a:ext cx="1363370" cy="420624"/>
          </a:xfrm>
          <a:prstGeom prst="roundRect">
            <a:avLst>
              <a:gd name="adj" fmla="val 19565"/>
            </a:avLst>
          </a:prstGeom>
          <a:solidFill>
            <a:srgbClr val="121417"/>
          </a:solidFill>
          <a:ln w="12700">
            <a:solidFill>
              <a:srgbClr val="2E343A"/>
            </a:solidFill>
            <a:prstDash val="solid"/>
          </a:ln>
        </p:spPr>
      </p:sp>
      <p:sp>
        <p:nvSpPr>
          <p:cNvPr id="26" name="Text 24"/>
          <p:cNvSpPr/>
          <p:nvPr/>
        </p:nvSpPr>
        <p:spPr>
          <a:xfrm>
            <a:off x="7059168" y="4828032"/>
            <a:ext cx="1290218" cy="420624"/>
          </a:xfrm>
          <a:prstGeom prst="rect">
            <a:avLst/>
          </a:prstGeom>
          <a:noFill/>
          <a:ln/>
        </p:spPr>
        <p:txBody>
          <a:bodyPr wrap="square" rtlCol="0" anchor="ctr"/>
          <a:lstStyle/>
          <a:p>
            <a:pPr algn="ctr" indent="0" marL="0">
              <a:buNone/>
            </a:pPr>
            <a:r>
              <a:rPr lang="en-US" sz="1050" dirty="0">
                <a:solidFill>
                  <a:srgbClr val="C7CCD1"/>
                </a:solidFill>
                <a:latin typeface="Inter Medium" pitchFamily="34" charset="0"/>
                <a:ea typeface="Inter Medium" pitchFamily="34" charset="-122"/>
                <a:cs typeface="Inter Medium" pitchFamily="34" charset="-120"/>
              </a:rPr>
              <a:t>Vercel AI SDK</a:t>
            </a:r>
            <a:endParaRPr lang="en-US" sz="1050" dirty="0"/>
          </a:p>
        </p:txBody>
      </p:sp>
      <p:sp>
        <p:nvSpPr>
          <p:cNvPr id="27" name="Shape 25"/>
          <p:cNvSpPr/>
          <p:nvPr/>
        </p:nvSpPr>
        <p:spPr>
          <a:xfrm>
            <a:off x="8568842" y="4828032"/>
            <a:ext cx="1363370" cy="420624"/>
          </a:xfrm>
          <a:prstGeom prst="roundRect">
            <a:avLst>
              <a:gd name="adj" fmla="val 19565"/>
            </a:avLst>
          </a:prstGeom>
          <a:solidFill>
            <a:srgbClr val="121417"/>
          </a:solidFill>
          <a:ln w="12700">
            <a:solidFill>
              <a:srgbClr val="2E343A"/>
            </a:solidFill>
            <a:prstDash val="solid"/>
          </a:ln>
        </p:spPr>
      </p:sp>
      <p:sp>
        <p:nvSpPr>
          <p:cNvPr id="28" name="Text 26"/>
          <p:cNvSpPr/>
          <p:nvPr/>
        </p:nvSpPr>
        <p:spPr>
          <a:xfrm>
            <a:off x="8605418" y="4828032"/>
            <a:ext cx="1290218" cy="420624"/>
          </a:xfrm>
          <a:prstGeom prst="rect">
            <a:avLst/>
          </a:prstGeom>
          <a:noFill/>
          <a:ln/>
        </p:spPr>
        <p:txBody>
          <a:bodyPr wrap="square" rtlCol="0" anchor="ctr"/>
          <a:lstStyle/>
          <a:p>
            <a:pPr algn="ctr" indent="0" marL="0">
              <a:buNone/>
            </a:pPr>
            <a:r>
              <a:rPr lang="en-US" sz="1050" dirty="0">
                <a:solidFill>
                  <a:srgbClr val="C7CCD1"/>
                </a:solidFill>
                <a:latin typeface="Inter Medium" pitchFamily="34" charset="0"/>
                <a:ea typeface="Inter Medium" pitchFamily="34" charset="-122"/>
                <a:cs typeface="Inter Medium" pitchFamily="34" charset="-120"/>
              </a:rPr>
              <a:t>Mastra</a:t>
            </a:r>
            <a:endParaRPr lang="en-US" sz="1050" dirty="0"/>
          </a:p>
        </p:txBody>
      </p:sp>
      <p:sp>
        <p:nvSpPr>
          <p:cNvPr id="29" name="Shape 27"/>
          <p:cNvSpPr/>
          <p:nvPr/>
        </p:nvSpPr>
        <p:spPr>
          <a:xfrm>
            <a:off x="10115093" y="4828032"/>
            <a:ext cx="1363370" cy="420624"/>
          </a:xfrm>
          <a:prstGeom prst="roundRect">
            <a:avLst>
              <a:gd name="adj" fmla="val 19565"/>
            </a:avLst>
          </a:prstGeom>
          <a:solidFill>
            <a:srgbClr val="121417"/>
          </a:solidFill>
          <a:ln w="12700">
            <a:solidFill>
              <a:srgbClr val="2E343A"/>
            </a:solidFill>
            <a:prstDash val="solid"/>
          </a:ln>
        </p:spPr>
      </p:sp>
      <p:sp>
        <p:nvSpPr>
          <p:cNvPr id="30" name="Text 28"/>
          <p:cNvSpPr/>
          <p:nvPr/>
        </p:nvSpPr>
        <p:spPr>
          <a:xfrm>
            <a:off x="10151669" y="4828032"/>
            <a:ext cx="1290218" cy="420624"/>
          </a:xfrm>
          <a:prstGeom prst="rect">
            <a:avLst/>
          </a:prstGeom>
          <a:noFill/>
          <a:ln/>
        </p:spPr>
        <p:txBody>
          <a:bodyPr wrap="square" rtlCol="0" anchor="ctr"/>
          <a:lstStyle/>
          <a:p>
            <a:pPr algn="ctr" indent="0" marL="0">
              <a:buNone/>
            </a:pPr>
            <a:r>
              <a:rPr lang="en-US" sz="1050" dirty="0">
                <a:solidFill>
                  <a:srgbClr val="C7CCD1"/>
                </a:solidFill>
                <a:latin typeface="Inter Medium" pitchFamily="34" charset="0"/>
                <a:ea typeface="Inter Medium" pitchFamily="34" charset="-122"/>
                <a:cs typeface="Inter Medium" pitchFamily="34" charset="-120"/>
              </a:rPr>
              <a:t>ElizaOS</a:t>
            </a:r>
            <a:endParaRPr lang="en-US" sz="1050" dirty="0"/>
          </a:p>
        </p:txBody>
      </p:sp>
      <p:sp>
        <p:nvSpPr>
          <p:cNvPr id="31" name="Text 29"/>
          <p:cNvSpPr/>
          <p:nvPr/>
        </p:nvSpPr>
        <p:spPr>
          <a:xfrm>
            <a:off x="7022592" y="5376672"/>
            <a:ext cx="4455871" cy="457200"/>
          </a:xfrm>
          <a:prstGeom prst="rect">
            <a:avLst/>
          </a:prstGeom>
          <a:noFill/>
          <a:ln/>
        </p:spPr>
        <p:txBody>
          <a:bodyPr wrap="square" rtlCol="0" anchor="t"/>
          <a:lstStyle/>
          <a:p>
            <a:pPr indent="0" marL="0">
              <a:lnSpc>
                <a:spcPct val="110000"/>
              </a:lnSpc>
              <a:buNone/>
            </a:pPr>
            <a:r>
              <a:rPr lang="en-US" sz="1020" dirty="0">
                <a:solidFill>
                  <a:srgbClr val="9BA1A8"/>
                </a:solidFill>
                <a:latin typeface="Inter" pitchFamily="34" charset="0"/>
                <a:ea typeface="Inter" pitchFamily="34" charset="-122"/>
                <a:cs typeface="Inter" pitchFamily="34" charset="-120"/>
              </a:rPr>
              <a:t>Each just wraps @piprail/mcp — the agent gets all seven tools, budget-bound, straight to your wallet.</a:t>
            </a:r>
            <a:endParaRPr lang="en-US" sz="1020" dirty="0"/>
          </a:p>
        </p:txBody>
      </p:sp>
      <p:sp>
        <p:nvSpPr>
          <p:cNvPr id="32" name="Text 30"/>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33" name="Text 31"/>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11 / 15</a:t>
            </a:r>
            <a:endParaRPr lang="en-US" sz="9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WHY PIPRAIL WINS</a:t>
            </a:r>
            <a:endParaRPr lang="en-US" sz="1100" dirty="0"/>
          </a:p>
        </p:txBody>
      </p:sp>
      <p:sp>
        <p:nvSpPr>
          <p:cNvPr id="3" name="Text 1"/>
          <p:cNvSpPr/>
          <p:nvPr/>
        </p:nvSpPr>
        <p:spPr>
          <a:xfrm>
            <a:off x="713232" y="914400"/>
            <a:ext cx="10789920" cy="914400"/>
          </a:xfrm>
          <a:prstGeom prst="rect">
            <a:avLst/>
          </a:prstGeom>
          <a:noFill/>
          <a:ln/>
        </p:spPr>
        <p:txBody>
          <a:bodyPr wrap="square" rtlCol="0" anchor="t"/>
          <a:lstStyle/>
          <a:p>
            <a:pPr algn="l" indent="0" marL="0">
              <a:lnSpc>
                <a:spcPct val="102000"/>
              </a:lnSpc>
              <a:buNone/>
            </a:pPr>
            <a:r>
              <a:rPr lang="en-US" sz="2500" dirty="0">
                <a:solidFill>
                  <a:srgbClr val="F4F6F7"/>
                </a:solidFill>
                <a:latin typeface="Space Grotesk SemiBold" pitchFamily="34" charset="0"/>
                <a:ea typeface="Space Grotesk SemiBold" pitchFamily="34" charset="-122"/>
                <a:cs typeface="Space Grotesk SemiBold" pitchFamily="34" charset="-120"/>
              </a:rPr>
              <a:t>Everyone else is per-ecosystem. </a:t>
            </a:r>
            <a:pPr algn="l" indent="0" marL="0">
              <a:lnSpc>
                <a:spcPct val="102000"/>
              </a:lnSpc>
              <a:buNone/>
            </a:pPr>
            <a:r>
              <a:rPr lang="en-US" sz="2500" dirty="0">
                <a:solidFill>
                  <a:srgbClr val="2EE6A6"/>
                </a:solidFill>
                <a:latin typeface="Space Grotesk SemiBold" pitchFamily="34" charset="0"/>
                <a:ea typeface="Space Grotesk SemiBold" pitchFamily="34" charset="-122"/>
                <a:cs typeface="Space Grotesk SemiBold" pitchFamily="34" charset="-120"/>
              </a:rPr>
              <a:t>PipRail is the neutral layer across all of them.</a:t>
            </a:r>
            <a:endParaRPr lang="en-US" sz="2500" dirty="0"/>
          </a:p>
        </p:txBody>
      </p:sp>
      <p:sp>
        <p:nvSpPr>
          <p:cNvPr id="4" name="Shape 2"/>
          <p:cNvSpPr/>
          <p:nvPr/>
        </p:nvSpPr>
        <p:spPr>
          <a:xfrm>
            <a:off x="713232" y="2331720"/>
            <a:ext cx="342991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5" name="Shape 3"/>
          <p:cNvSpPr/>
          <p:nvPr/>
        </p:nvSpPr>
        <p:spPr>
          <a:xfrm>
            <a:off x="932688" y="2569464"/>
            <a:ext cx="420624" cy="420624"/>
          </a:xfrm>
          <a:prstGeom prst="roundRect">
            <a:avLst>
              <a:gd name="adj" fmla="val 17391"/>
            </a:avLst>
          </a:prstGeom>
          <a:solidFill>
            <a:srgbClr val="0E1A15"/>
          </a:solidFill>
          <a:ln w="12700">
            <a:solidFill>
              <a:srgbClr val="2E5A48"/>
            </a:solidFill>
            <a:prstDash val="solid"/>
          </a:ln>
        </p:spPr>
      </p:sp>
      <p:sp>
        <p:nvSpPr>
          <p:cNvPr id="6" name="Text 4"/>
          <p:cNvSpPr/>
          <p:nvPr/>
        </p:nvSpPr>
        <p:spPr>
          <a:xfrm>
            <a:off x="932688" y="2569464"/>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7" name="Text 5"/>
          <p:cNvSpPr/>
          <p:nvPr/>
        </p:nvSpPr>
        <p:spPr>
          <a:xfrm>
            <a:off x="1499616" y="2587752"/>
            <a:ext cx="2424074"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Universal</a:t>
            </a:r>
            <a:endParaRPr lang="en-US" sz="1400" dirty="0"/>
          </a:p>
        </p:txBody>
      </p:sp>
      <p:sp>
        <p:nvSpPr>
          <p:cNvPr id="8" name="Text 6"/>
          <p:cNvSpPr/>
          <p:nvPr/>
        </p:nvSpPr>
        <p:spPr>
          <a:xfrm>
            <a:off x="932688" y="3172968"/>
            <a:ext cx="2991002" cy="585216"/>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The only x402 SDK that’s truly chain-agnostic — 29 chains, 10 families, including the non-EVM world no one else touches.</a:t>
            </a:r>
            <a:endParaRPr lang="en-US" sz="1100" dirty="0"/>
          </a:p>
        </p:txBody>
      </p:sp>
      <p:sp>
        <p:nvSpPr>
          <p:cNvPr id="9" name="Shape 7"/>
          <p:cNvSpPr/>
          <p:nvPr/>
        </p:nvSpPr>
        <p:spPr>
          <a:xfrm>
            <a:off x="4380890" y="2331720"/>
            <a:ext cx="342991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0" name="Shape 8"/>
          <p:cNvSpPr/>
          <p:nvPr/>
        </p:nvSpPr>
        <p:spPr>
          <a:xfrm>
            <a:off x="4600346" y="2569464"/>
            <a:ext cx="420624" cy="420624"/>
          </a:xfrm>
          <a:prstGeom prst="roundRect">
            <a:avLst>
              <a:gd name="adj" fmla="val 17391"/>
            </a:avLst>
          </a:prstGeom>
          <a:solidFill>
            <a:srgbClr val="0E1A15"/>
          </a:solidFill>
          <a:ln w="12700">
            <a:solidFill>
              <a:srgbClr val="2E5A48"/>
            </a:solidFill>
            <a:prstDash val="solid"/>
          </a:ln>
        </p:spPr>
      </p:sp>
      <p:sp>
        <p:nvSpPr>
          <p:cNvPr id="11" name="Text 9"/>
          <p:cNvSpPr/>
          <p:nvPr/>
        </p:nvSpPr>
        <p:spPr>
          <a:xfrm>
            <a:off x="4600346" y="2569464"/>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12" name="Text 10"/>
          <p:cNvSpPr/>
          <p:nvPr/>
        </p:nvSpPr>
        <p:spPr>
          <a:xfrm>
            <a:off x="5167274" y="2587752"/>
            <a:ext cx="2424074"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Backendless · $0 fee</a:t>
            </a:r>
            <a:endParaRPr lang="en-US" sz="1400" dirty="0"/>
          </a:p>
        </p:txBody>
      </p:sp>
      <p:sp>
        <p:nvSpPr>
          <p:cNvPr id="13" name="Text 11"/>
          <p:cNvSpPr/>
          <p:nvPr/>
        </p:nvSpPr>
        <p:spPr>
          <a:xfrm>
            <a:off x="4600346" y="3172968"/>
            <a:ext cx="2991002" cy="585216"/>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No facilitator, no custody, no cut. The 0% rail is the moat: chains fund PipRail instead of fighting it.</a:t>
            </a:r>
            <a:endParaRPr lang="en-US" sz="1100" dirty="0"/>
          </a:p>
        </p:txBody>
      </p:sp>
      <p:sp>
        <p:nvSpPr>
          <p:cNvPr id="14" name="Shape 12"/>
          <p:cNvSpPr/>
          <p:nvPr/>
        </p:nvSpPr>
        <p:spPr>
          <a:xfrm>
            <a:off x="8048549" y="2331720"/>
            <a:ext cx="342991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5" name="Shape 13"/>
          <p:cNvSpPr/>
          <p:nvPr/>
        </p:nvSpPr>
        <p:spPr>
          <a:xfrm>
            <a:off x="8268005" y="2569464"/>
            <a:ext cx="420624" cy="420624"/>
          </a:xfrm>
          <a:prstGeom prst="roundRect">
            <a:avLst>
              <a:gd name="adj" fmla="val 17391"/>
            </a:avLst>
          </a:prstGeom>
          <a:solidFill>
            <a:srgbClr val="0E1A15"/>
          </a:solidFill>
          <a:ln w="12700">
            <a:solidFill>
              <a:srgbClr val="2E5A48"/>
            </a:solidFill>
            <a:prstDash val="solid"/>
          </a:ln>
        </p:spPr>
      </p:sp>
      <p:sp>
        <p:nvSpPr>
          <p:cNvPr id="16" name="Text 14"/>
          <p:cNvSpPr/>
          <p:nvPr/>
        </p:nvSpPr>
        <p:spPr>
          <a:xfrm>
            <a:off x="8268005" y="2569464"/>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17" name="Text 15"/>
          <p:cNvSpPr/>
          <p:nvPr/>
        </p:nvSpPr>
        <p:spPr>
          <a:xfrm>
            <a:off x="8834933" y="2587752"/>
            <a:ext cx="2424074"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Agent-native</a:t>
            </a:r>
            <a:endParaRPr lang="en-US" sz="1400" dirty="0"/>
          </a:p>
        </p:txBody>
      </p:sp>
      <p:sp>
        <p:nvSpPr>
          <p:cNvPr id="18" name="Text 16"/>
          <p:cNvSpPr/>
          <p:nvPr/>
        </p:nvSpPr>
        <p:spPr>
          <a:xfrm>
            <a:off x="8268005" y="3172968"/>
            <a:ext cx="2991002" cy="585216"/>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An MCP server, a spend policy the model can’t exceed, and a plan → quote → pay flow built for autonomy.</a:t>
            </a:r>
            <a:endParaRPr lang="en-US" sz="1100" dirty="0"/>
          </a:p>
        </p:txBody>
      </p:sp>
      <p:sp>
        <p:nvSpPr>
          <p:cNvPr id="19" name="Shape 17"/>
          <p:cNvSpPr/>
          <p:nvPr/>
        </p:nvSpPr>
        <p:spPr>
          <a:xfrm>
            <a:off x="713232" y="4142232"/>
            <a:ext cx="526374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0" name="Shape 18"/>
          <p:cNvSpPr/>
          <p:nvPr/>
        </p:nvSpPr>
        <p:spPr>
          <a:xfrm>
            <a:off x="932688" y="4379976"/>
            <a:ext cx="420624" cy="420624"/>
          </a:xfrm>
          <a:prstGeom prst="roundRect">
            <a:avLst>
              <a:gd name="adj" fmla="val 17391"/>
            </a:avLst>
          </a:prstGeom>
          <a:solidFill>
            <a:srgbClr val="0E1A15"/>
          </a:solidFill>
          <a:ln w="12700">
            <a:solidFill>
              <a:srgbClr val="2E5A48"/>
            </a:solidFill>
            <a:prstDash val="solid"/>
          </a:ln>
        </p:spPr>
      </p:sp>
      <p:sp>
        <p:nvSpPr>
          <p:cNvPr id="21" name="Text 19"/>
          <p:cNvSpPr/>
          <p:nvPr/>
        </p:nvSpPr>
        <p:spPr>
          <a:xfrm>
            <a:off x="932688" y="4379976"/>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22" name="Text 20"/>
          <p:cNvSpPr/>
          <p:nvPr/>
        </p:nvSpPr>
        <p:spPr>
          <a:xfrm>
            <a:off x="1499616" y="4398264"/>
            <a:ext cx="4257904"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Open — MIT, forever</a:t>
            </a:r>
            <a:endParaRPr lang="en-US" sz="1400" dirty="0"/>
          </a:p>
        </p:txBody>
      </p:sp>
      <p:sp>
        <p:nvSpPr>
          <p:cNvPr id="23" name="Text 21"/>
          <p:cNvSpPr/>
          <p:nvPr/>
        </p:nvSpPr>
        <p:spPr>
          <a:xfrm>
            <a:off x="932688" y="4983480"/>
            <a:ext cx="4824832" cy="585216"/>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Every driver, the SDK, the MCP. Fork it, audit it, ship it. Open is how a neutral rail wins trust.</a:t>
            </a:r>
            <a:endParaRPr lang="en-US" sz="1100" dirty="0"/>
          </a:p>
        </p:txBody>
      </p:sp>
      <p:sp>
        <p:nvSpPr>
          <p:cNvPr id="24" name="Shape 22"/>
          <p:cNvSpPr/>
          <p:nvPr/>
        </p:nvSpPr>
        <p:spPr>
          <a:xfrm>
            <a:off x="6214720" y="4142232"/>
            <a:ext cx="526374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5" name="Shape 23"/>
          <p:cNvSpPr/>
          <p:nvPr/>
        </p:nvSpPr>
        <p:spPr>
          <a:xfrm>
            <a:off x="6434176" y="4379976"/>
            <a:ext cx="420624" cy="420624"/>
          </a:xfrm>
          <a:prstGeom prst="roundRect">
            <a:avLst>
              <a:gd name="adj" fmla="val 17391"/>
            </a:avLst>
          </a:prstGeom>
          <a:solidFill>
            <a:srgbClr val="0E1A15"/>
          </a:solidFill>
          <a:ln w="12700">
            <a:solidFill>
              <a:srgbClr val="2E5A48"/>
            </a:solidFill>
            <a:prstDash val="solid"/>
          </a:ln>
        </p:spPr>
      </p:sp>
      <p:sp>
        <p:nvSpPr>
          <p:cNvPr id="26" name="Text 24"/>
          <p:cNvSpPr/>
          <p:nvPr/>
        </p:nvSpPr>
        <p:spPr>
          <a:xfrm>
            <a:off x="6434176" y="4379976"/>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27" name="Text 25"/>
          <p:cNvSpPr/>
          <p:nvPr/>
        </p:nvSpPr>
        <p:spPr>
          <a:xfrm>
            <a:off x="7001104" y="4398264"/>
            <a:ext cx="4257904"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Live, not a whitepaper</a:t>
            </a:r>
            <a:endParaRPr lang="en-US" sz="1400" dirty="0"/>
          </a:p>
        </p:txBody>
      </p:sp>
      <p:sp>
        <p:nvSpPr>
          <p:cNvPr id="28" name="Text 26"/>
          <p:cNvSpPr/>
          <p:nvPr/>
        </p:nvSpPr>
        <p:spPr>
          <a:xfrm>
            <a:off x="6434176" y="4983480"/>
            <a:ext cx="4824832" cy="585216"/>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Mainnet-proven across 29 chains, two npm packages shipping, integrations in the wild — today.</a:t>
            </a:r>
            <a:endParaRPr lang="en-US" sz="1100" dirty="0"/>
          </a:p>
        </p:txBody>
      </p:sp>
      <p:sp>
        <p:nvSpPr>
          <p:cNvPr id="29" name="Text 27"/>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30" name="Text 28"/>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12 / 15</a:t>
            </a:r>
            <a:endParaRPr lang="en-US" sz="9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ALREADY SHIPPING</a:t>
            </a:r>
            <a:endParaRPr lang="en-US" sz="1100" dirty="0"/>
          </a:p>
        </p:txBody>
      </p:sp>
      <p:sp>
        <p:nvSpPr>
          <p:cNvPr id="3" name="Text 1"/>
          <p:cNvSpPr/>
          <p:nvPr/>
        </p:nvSpPr>
        <p:spPr>
          <a:xfrm>
            <a:off x="713232" y="914400"/>
            <a:ext cx="10765231" cy="548640"/>
          </a:xfrm>
          <a:prstGeom prst="rect">
            <a:avLst/>
          </a:prstGeom>
          <a:noFill/>
          <a:ln/>
        </p:spPr>
        <p:txBody>
          <a:bodyPr wrap="square" rtlCol="0" anchor="t"/>
          <a:lstStyle/>
          <a:p>
            <a:pPr algn="l" indent="0" marL="0">
              <a:lnSpc>
                <a:spcPct val="102000"/>
              </a:lnSpc>
              <a:buNone/>
            </a:pPr>
            <a:r>
              <a:rPr lang="en-US" sz="2900" dirty="0">
                <a:solidFill>
                  <a:srgbClr val="F4F6F7"/>
                </a:solidFill>
                <a:latin typeface="Space Grotesk SemiBold" pitchFamily="34" charset="0"/>
                <a:ea typeface="Space Grotesk SemiBold" pitchFamily="34" charset="-122"/>
                <a:cs typeface="Space Grotesk SemiBold" pitchFamily="34" charset="-120"/>
              </a:rPr>
              <a:t>This isn’t a whitepaper. </a:t>
            </a:r>
            <a:pPr algn="l" indent="0" marL="0">
              <a:lnSpc>
                <a:spcPct val="102000"/>
              </a:lnSpc>
              <a:buNone/>
            </a:pPr>
            <a:r>
              <a:rPr lang="en-US" sz="2900" dirty="0">
                <a:solidFill>
                  <a:srgbClr val="2EE6A6"/>
                </a:solidFill>
                <a:latin typeface="Space Grotesk SemiBold" pitchFamily="34" charset="0"/>
                <a:ea typeface="Space Grotesk SemiBold" pitchFamily="34" charset="-122"/>
                <a:cs typeface="Space Grotesk SemiBold" pitchFamily="34" charset="-120"/>
              </a:rPr>
              <a:t>It’s live.</a:t>
            </a:r>
            <a:endParaRPr lang="en-US" sz="2900" dirty="0"/>
          </a:p>
        </p:txBody>
      </p:sp>
      <p:sp>
        <p:nvSpPr>
          <p:cNvPr id="4" name="Text 2"/>
          <p:cNvSpPr/>
          <p:nvPr/>
        </p:nvSpPr>
        <p:spPr>
          <a:xfrm>
            <a:off x="713232" y="1554480"/>
            <a:ext cx="10515600" cy="45720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Two packages on npm, mainnet-proven across every chain it ships, an MCP in the official registry, and the first framework integration already live.</a:t>
            </a:r>
            <a:endParaRPr lang="en-US" sz="1350" dirty="0"/>
          </a:p>
        </p:txBody>
      </p:sp>
      <p:sp>
        <p:nvSpPr>
          <p:cNvPr id="5" name="Shape 3"/>
          <p:cNvSpPr/>
          <p:nvPr/>
        </p:nvSpPr>
        <p:spPr>
          <a:xfrm>
            <a:off x="713232" y="2340864"/>
            <a:ext cx="342991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6" name="Shape 4"/>
          <p:cNvSpPr/>
          <p:nvPr/>
        </p:nvSpPr>
        <p:spPr>
          <a:xfrm>
            <a:off x="932688" y="2578608"/>
            <a:ext cx="109728" cy="109728"/>
          </a:xfrm>
          <a:prstGeom prst="roundRect">
            <a:avLst>
              <a:gd name="adj" fmla="val 50000"/>
            </a:avLst>
          </a:prstGeom>
          <a:solidFill>
            <a:srgbClr val="2EE6A6"/>
          </a:solidFill>
          <a:ln/>
        </p:spPr>
      </p:sp>
      <p:sp>
        <p:nvSpPr>
          <p:cNvPr id="7" name="Text 5"/>
          <p:cNvSpPr/>
          <p:nvPr/>
        </p:nvSpPr>
        <p:spPr>
          <a:xfrm>
            <a:off x="1170432" y="2487168"/>
            <a:ext cx="2789834" cy="457200"/>
          </a:xfrm>
          <a:prstGeom prst="rect">
            <a:avLst/>
          </a:prstGeom>
          <a:noFill/>
          <a:ln/>
        </p:spPr>
        <p:txBody>
          <a:bodyPr wrap="square" rtlCol="0" anchor="ctr"/>
          <a:lstStyle/>
          <a:p>
            <a:pPr indent="0" marL="0">
              <a:lnSpc>
                <a:spcPct val="98000"/>
              </a:lnSpc>
              <a:buNone/>
            </a:pPr>
            <a:r>
              <a:rPr lang="en-US" sz="1300" dirty="0">
                <a:solidFill>
                  <a:srgbClr val="F4F6F7"/>
                </a:solidFill>
                <a:latin typeface="Inter SemiBold" pitchFamily="34" charset="0"/>
                <a:ea typeface="Inter SemiBold" pitchFamily="34" charset="-122"/>
                <a:cs typeface="Inter SemiBold" pitchFamily="34" charset="-120"/>
              </a:rPr>
              <a:t>@piprail/sdk + /mcp</a:t>
            </a:r>
            <a:endParaRPr lang="en-US" sz="1300" dirty="0"/>
          </a:p>
        </p:txBody>
      </p:sp>
      <p:sp>
        <p:nvSpPr>
          <p:cNvPr id="8" name="Text 6"/>
          <p:cNvSpPr/>
          <p:nvPr/>
        </p:nvSpPr>
        <p:spPr>
          <a:xfrm>
            <a:off x="932688" y="3017520"/>
            <a:ext cx="2991002" cy="768096"/>
          </a:xfrm>
          <a:prstGeom prst="rect">
            <a:avLst/>
          </a:prstGeom>
          <a:noFill/>
          <a:ln/>
        </p:spPr>
        <p:txBody>
          <a:bodyPr wrap="square" rtlCol="0" anchor="t"/>
          <a:lstStyle/>
          <a:p>
            <a:pPr indent="0" marL="0">
              <a:lnSpc>
                <a:spcPct val="112000"/>
              </a:lnSpc>
              <a:buNone/>
            </a:pPr>
            <a:r>
              <a:rPr lang="en-US" sz="1060" dirty="0">
                <a:solidFill>
                  <a:srgbClr val="9BA1A8"/>
                </a:solidFill>
                <a:latin typeface="Inter" pitchFamily="34" charset="0"/>
                <a:ea typeface="Inter" pitchFamily="34" charset="-122"/>
                <a:cs typeface="Inter" pitchFamily="34" charset="-120"/>
              </a:rPr>
              <a:t>Both live on npm. Publishing is tag-driven, signed CI — never by hand.</a:t>
            </a:r>
            <a:endParaRPr lang="en-US" sz="1060" dirty="0"/>
          </a:p>
        </p:txBody>
      </p:sp>
      <p:sp>
        <p:nvSpPr>
          <p:cNvPr id="9" name="Shape 7"/>
          <p:cNvSpPr/>
          <p:nvPr/>
        </p:nvSpPr>
        <p:spPr>
          <a:xfrm>
            <a:off x="4380890" y="2340864"/>
            <a:ext cx="342991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0" name="Shape 8"/>
          <p:cNvSpPr/>
          <p:nvPr/>
        </p:nvSpPr>
        <p:spPr>
          <a:xfrm>
            <a:off x="4600346" y="2578608"/>
            <a:ext cx="109728" cy="109728"/>
          </a:xfrm>
          <a:prstGeom prst="roundRect">
            <a:avLst>
              <a:gd name="adj" fmla="val 50000"/>
            </a:avLst>
          </a:prstGeom>
          <a:solidFill>
            <a:srgbClr val="2EE6A6"/>
          </a:solidFill>
          <a:ln/>
        </p:spPr>
      </p:sp>
      <p:sp>
        <p:nvSpPr>
          <p:cNvPr id="11" name="Text 9"/>
          <p:cNvSpPr/>
          <p:nvPr/>
        </p:nvSpPr>
        <p:spPr>
          <a:xfrm>
            <a:off x="4838090" y="2487168"/>
            <a:ext cx="2789834" cy="457200"/>
          </a:xfrm>
          <a:prstGeom prst="rect">
            <a:avLst/>
          </a:prstGeom>
          <a:noFill/>
          <a:ln/>
        </p:spPr>
        <p:txBody>
          <a:bodyPr wrap="square" rtlCol="0" anchor="ctr"/>
          <a:lstStyle/>
          <a:p>
            <a:pPr indent="0" marL="0">
              <a:lnSpc>
                <a:spcPct val="98000"/>
              </a:lnSpc>
              <a:buNone/>
            </a:pPr>
            <a:r>
              <a:rPr lang="en-US" sz="1300" dirty="0">
                <a:solidFill>
                  <a:srgbClr val="F4F6F7"/>
                </a:solidFill>
                <a:latin typeface="Inter SemiBold" pitchFamily="34" charset="0"/>
                <a:ea typeface="Inter SemiBold" pitchFamily="34" charset="-122"/>
                <a:cs typeface="Inter SemiBold" pitchFamily="34" charset="-120"/>
              </a:rPr>
              <a:t>29 chains, mainnet-proven</a:t>
            </a:r>
            <a:endParaRPr lang="en-US" sz="1300" dirty="0"/>
          </a:p>
        </p:txBody>
      </p:sp>
      <p:sp>
        <p:nvSpPr>
          <p:cNvPr id="12" name="Text 10"/>
          <p:cNvSpPr/>
          <p:nvPr/>
        </p:nvSpPr>
        <p:spPr>
          <a:xfrm>
            <a:off x="4600346" y="3017520"/>
            <a:ext cx="2991002" cy="768096"/>
          </a:xfrm>
          <a:prstGeom prst="rect">
            <a:avLst/>
          </a:prstGeom>
          <a:noFill/>
          <a:ln/>
        </p:spPr>
        <p:txBody>
          <a:bodyPr wrap="square" rtlCol="0" anchor="t"/>
          <a:lstStyle/>
          <a:p>
            <a:pPr indent="0" marL="0">
              <a:lnSpc>
                <a:spcPct val="112000"/>
              </a:lnSpc>
              <a:buNone/>
            </a:pPr>
            <a:r>
              <a:rPr lang="en-US" sz="1060" dirty="0">
                <a:solidFill>
                  <a:srgbClr val="9BA1A8"/>
                </a:solidFill>
                <a:latin typeface="Inter" pitchFamily="34" charset="0"/>
                <a:ea typeface="Inter" pitchFamily="34" charset="-122"/>
                <a:cs typeface="Inter" pitchFamily="34" charset="-120"/>
              </a:rPr>
              <a:t>Real 402 → pay → verify → 200 round trips on live mainnets, with replay rejected.</a:t>
            </a:r>
            <a:endParaRPr lang="en-US" sz="1060" dirty="0"/>
          </a:p>
        </p:txBody>
      </p:sp>
      <p:sp>
        <p:nvSpPr>
          <p:cNvPr id="13" name="Shape 11"/>
          <p:cNvSpPr/>
          <p:nvPr/>
        </p:nvSpPr>
        <p:spPr>
          <a:xfrm>
            <a:off x="8048549" y="2340864"/>
            <a:ext cx="342991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4" name="Shape 12"/>
          <p:cNvSpPr/>
          <p:nvPr/>
        </p:nvSpPr>
        <p:spPr>
          <a:xfrm>
            <a:off x="8268005" y="2578608"/>
            <a:ext cx="109728" cy="109728"/>
          </a:xfrm>
          <a:prstGeom prst="roundRect">
            <a:avLst>
              <a:gd name="adj" fmla="val 50000"/>
            </a:avLst>
          </a:prstGeom>
          <a:solidFill>
            <a:srgbClr val="2EE6A6"/>
          </a:solidFill>
          <a:ln/>
        </p:spPr>
      </p:sp>
      <p:sp>
        <p:nvSpPr>
          <p:cNvPr id="15" name="Text 13"/>
          <p:cNvSpPr/>
          <p:nvPr/>
        </p:nvSpPr>
        <p:spPr>
          <a:xfrm>
            <a:off x="8505749" y="2487168"/>
            <a:ext cx="2789834" cy="457200"/>
          </a:xfrm>
          <a:prstGeom prst="rect">
            <a:avLst/>
          </a:prstGeom>
          <a:noFill/>
          <a:ln/>
        </p:spPr>
        <p:txBody>
          <a:bodyPr wrap="square" rtlCol="0" anchor="ctr"/>
          <a:lstStyle/>
          <a:p>
            <a:pPr indent="0" marL="0">
              <a:lnSpc>
                <a:spcPct val="98000"/>
              </a:lnSpc>
              <a:buNone/>
            </a:pPr>
            <a:r>
              <a:rPr lang="en-US" sz="1300" dirty="0">
                <a:solidFill>
                  <a:srgbClr val="F4F6F7"/>
                </a:solidFill>
                <a:latin typeface="Inter SemiBold" pitchFamily="34" charset="0"/>
                <a:ea typeface="Inter SemiBold" pitchFamily="34" charset="-122"/>
                <a:cs typeface="Inter SemiBold" pitchFamily="34" charset="-120"/>
              </a:rPr>
              <a:t>MCP in the official registry</a:t>
            </a:r>
            <a:endParaRPr lang="en-US" sz="1300" dirty="0"/>
          </a:p>
        </p:txBody>
      </p:sp>
      <p:sp>
        <p:nvSpPr>
          <p:cNvPr id="16" name="Text 14"/>
          <p:cNvSpPr/>
          <p:nvPr/>
        </p:nvSpPr>
        <p:spPr>
          <a:xfrm>
            <a:off x="8268005" y="3017520"/>
            <a:ext cx="2991002" cy="768096"/>
          </a:xfrm>
          <a:prstGeom prst="rect">
            <a:avLst/>
          </a:prstGeom>
          <a:noFill/>
          <a:ln/>
        </p:spPr>
        <p:txBody>
          <a:bodyPr wrap="square" rtlCol="0" anchor="t"/>
          <a:lstStyle/>
          <a:p>
            <a:pPr indent="0" marL="0">
              <a:lnSpc>
                <a:spcPct val="112000"/>
              </a:lnSpc>
              <a:buNone/>
            </a:pPr>
            <a:r>
              <a:rPr lang="en-US" sz="1060" dirty="0">
                <a:solidFill>
                  <a:srgbClr val="9BA1A8"/>
                </a:solidFill>
                <a:latin typeface="Inter" pitchFamily="34" charset="0"/>
                <a:ea typeface="Inter" pitchFamily="34" charset="-122"/>
                <a:cs typeface="Inter" pitchFamily="34" charset="-120"/>
              </a:rPr>
              <a:t>Auto-published via GitHub OIDC — listed + isLatest. Also on Glama.</a:t>
            </a:r>
            <a:endParaRPr lang="en-US" sz="1060" dirty="0"/>
          </a:p>
        </p:txBody>
      </p:sp>
      <p:sp>
        <p:nvSpPr>
          <p:cNvPr id="17" name="Shape 15"/>
          <p:cNvSpPr/>
          <p:nvPr/>
        </p:nvSpPr>
        <p:spPr>
          <a:xfrm>
            <a:off x="713232" y="4151376"/>
            <a:ext cx="342991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8" name="Shape 16"/>
          <p:cNvSpPr/>
          <p:nvPr/>
        </p:nvSpPr>
        <p:spPr>
          <a:xfrm>
            <a:off x="932688" y="4389120"/>
            <a:ext cx="109728" cy="109728"/>
          </a:xfrm>
          <a:prstGeom prst="roundRect">
            <a:avLst>
              <a:gd name="adj" fmla="val 50000"/>
            </a:avLst>
          </a:prstGeom>
          <a:solidFill>
            <a:srgbClr val="2EE6A6"/>
          </a:solidFill>
          <a:ln/>
        </p:spPr>
      </p:sp>
      <p:sp>
        <p:nvSpPr>
          <p:cNvPr id="19" name="Text 17"/>
          <p:cNvSpPr/>
          <p:nvPr/>
        </p:nvSpPr>
        <p:spPr>
          <a:xfrm>
            <a:off x="1170432" y="4297680"/>
            <a:ext cx="2789834" cy="457200"/>
          </a:xfrm>
          <a:prstGeom prst="rect">
            <a:avLst/>
          </a:prstGeom>
          <a:noFill/>
          <a:ln/>
        </p:spPr>
        <p:txBody>
          <a:bodyPr wrap="square" rtlCol="0" anchor="ctr"/>
          <a:lstStyle/>
          <a:p>
            <a:pPr indent="0" marL="0">
              <a:lnSpc>
                <a:spcPct val="98000"/>
              </a:lnSpc>
              <a:buNone/>
            </a:pPr>
            <a:r>
              <a:rPr lang="en-US" sz="1300" dirty="0">
                <a:solidFill>
                  <a:srgbClr val="F4F6F7"/>
                </a:solidFill>
                <a:latin typeface="Inter SemiBold" pitchFamily="34" charset="0"/>
                <a:ea typeface="Inter SemiBold" pitchFamily="34" charset="-122"/>
                <a:cs typeface="Inter SemiBold" pitchFamily="34" charset="-120"/>
              </a:rPr>
              <a:t>OpenClaw — live on ClawHub</a:t>
            </a:r>
            <a:endParaRPr lang="en-US" sz="1300" dirty="0"/>
          </a:p>
        </p:txBody>
      </p:sp>
      <p:sp>
        <p:nvSpPr>
          <p:cNvPr id="20" name="Text 18"/>
          <p:cNvSpPr/>
          <p:nvPr/>
        </p:nvSpPr>
        <p:spPr>
          <a:xfrm>
            <a:off x="932688" y="4828032"/>
            <a:ext cx="2991002" cy="768096"/>
          </a:xfrm>
          <a:prstGeom prst="rect">
            <a:avLst/>
          </a:prstGeom>
          <a:noFill/>
          <a:ln/>
        </p:spPr>
        <p:txBody>
          <a:bodyPr wrap="square" rtlCol="0" anchor="t"/>
          <a:lstStyle/>
          <a:p>
            <a:pPr indent="0" marL="0">
              <a:lnSpc>
                <a:spcPct val="112000"/>
              </a:lnSpc>
              <a:buNone/>
            </a:pPr>
            <a:r>
              <a:rPr lang="en-US" sz="1060" dirty="0">
                <a:solidFill>
                  <a:srgbClr val="9BA1A8"/>
                </a:solidFill>
                <a:latin typeface="Inter" pitchFamily="34" charset="0"/>
                <a:ea typeface="Inter" pitchFamily="34" charset="-122"/>
                <a:cs typeface="Inter" pitchFamily="34" charset="-120"/>
              </a:rPr>
              <a:t>clawhub install piprail, published under the @piprail org. Moderation: clean.</a:t>
            </a:r>
            <a:endParaRPr lang="en-US" sz="1060" dirty="0"/>
          </a:p>
        </p:txBody>
      </p:sp>
      <p:sp>
        <p:nvSpPr>
          <p:cNvPr id="21" name="Shape 19"/>
          <p:cNvSpPr/>
          <p:nvPr/>
        </p:nvSpPr>
        <p:spPr>
          <a:xfrm>
            <a:off x="4380890" y="4151376"/>
            <a:ext cx="342991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2" name="Shape 20"/>
          <p:cNvSpPr/>
          <p:nvPr/>
        </p:nvSpPr>
        <p:spPr>
          <a:xfrm>
            <a:off x="4600346" y="4389120"/>
            <a:ext cx="109728" cy="109728"/>
          </a:xfrm>
          <a:prstGeom prst="roundRect">
            <a:avLst>
              <a:gd name="adj" fmla="val 50000"/>
            </a:avLst>
          </a:prstGeom>
          <a:solidFill>
            <a:srgbClr val="2EE6A6"/>
          </a:solidFill>
          <a:ln/>
        </p:spPr>
      </p:sp>
      <p:sp>
        <p:nvSpPr>
          <p:cNvPr id="23" name="Text 21"/>
          <p:cNvSpPr/>
          <p:nvPr/>
        </p:nvSpPr>
        <p:spPr>
          <a:xfrm>
            <a:off x="4838090" y="4297680"/>
            <a:ext cx="2789834" cy="457200"/>
          </a:xfrm>
          <a:prstGeom prst="rect">
            <a:avLst/>
          </a:prstGeom>
          <a:noFill/>
          <a:ln/>
        </p:spPr>
        <p:txBody>
          <a:bodyPr wrap="square" rtlCol="0" anchor="ctr"/>
          <a:lstStyle/>
          <a:p>
            <a:pPr indent="0" marL="0">
              <a:lnSpc>
                <a:spcPct val="98000"/>
              </a:lnSpc>
              <a:buNone/>
            </a:pPr>
            <a:r>
              <a:rPr lang="en-US" sz="1300" dirty="0">
                <a:solidFill>
                  <a:srgbClr val="F4F6F7"/>
                </a:solidFill>
                <a:latin typeface="Inter SemiBold" pitchFamily="34" charset="0"/>
                <a:ea typeface="Inter SemiBold" pitchFamily="34" charset="-122"/>
                <a:cs typeface="Inter SemiBold" pitchFamily="34" charset="-120"/>
              </a:rPr>
              <a:t>Live payable x402 demo</a:t>
            </a:r>
            <a:endParaRPr lang="en-US" sz="1300" dirty="0"/>
          </a:p>
        </p:txBody>
      </p:sp>
      <p:sp>
        <p:nvSpPr>
          <p:cNvPr id="24" name="Text 22"/>
          <p:cNvSpPr/>
          <p:nvPr/>
        </p:nvSpPr>
        <p:spPr>
          <a:xfrm>
            <a:off x="4600346" y="4828032"/>
            <a:ext cx="2991002" cy="768096"/>
          </a:xfrm>
          <a:prstGeom prst="rect">
            <a:avLst/>
          </a:prstGeom>
          <a:noFill/>
          <a:ln/>
        </p:spPr>
        <p:txBody>
          <a:bodyPr wrap="square" rtlCol="0" anchor="t"/>
          <a:lstStyle/>
          <a:p>
            <a:pPr indent="0" marL="0">
              <a:lnSpc>
                <a:spcPct val="112000"/>
              </a:lnSpc>
              <a:buNone/>
            </a:pPr>
            <a:r>
              <a:rPr lang="en-US" sz="1060" dirty="0">
                <a:solidFill>
                  <a:srgbClr val="9BA1A8"/>
                </a:solidFill>
                <a:latin typeface="Inter" pitchFamily="34" charset="0"/>
                <a:ea typeface="Inter" pitchFamily="34" charset="-122"/>
                <a:cs typeface="Inter" pitchFamily="34" charset="-120"/>
              </a:rPr>
              <a:t>piprail.com/demo settles on Base mainnet — listed on x402scan + 402 Index.</a:t>
            </a:r>
            <a:endParaRPr lang="en-US" sz="1060" dirty="0"/>
          </a:p>
        </p:txBody>
      </p:sp>
      <p:sp>
        <p:nvSpPr>
          <p:cNvPr id="25" name="Shape 23"/>
          <p:cNvSpPr/>
          <p:nvPr/>
        </p:nvSpPr>
        <p:spPr>
          <a:xfrm>
            <a:off x="8048549" y="4151376"/>
            <a:ext cx="3429914" cy="1591056"/>
          </a:xfrm>
          <a:prstGeom prst="roundRect">
            <a:avLst>
              <a:gd name="adj" fmla="val 632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6" name="Shape 24"/>
          <p:cNvSpPr/>
          <p:nvPr/>
        </p:nvSpPr>
        <p:spPr>
          <a:xfrm>
            <a:off x="8268005" y="4389120"/>
            <a:ext cx="109728" cy="109728"/>
          </a:xfrm>
          <a:prstGeom prst="roundRect">
            <a:avLst>
              <a:gd name="adj" fmla="val 50000"/>
            </a:avLst>
          </a:prstGeom>
          <a:solidFill>
            <a:srgbClr val="2EE6A6"/>
          </a:solidFill>
          <a:ln/>
        </p:spPr>
      </p:sp>
      <p:sp>
        <p:nvSpPr>
          <p:cNvPr id="27" name="Text 25"/>
          <p:cNvSpPr/>
          <p:nvPr/>
        </p:nvSpPr>
        <p:spPr>
          <a:xfrm>
            <a:off x="8505749" y="4297680"/>
            <a:ext cx="2789834" cy="457200"/>
          </a:xfrm>
          <a:prstGeom prst="rect">
            <a:avLst/>
          </a:prstGeom>
          <a:noFill/>
          <a:ln/>
        </p:spPr>
        <p:txBody>
          <a:bodyPr wrap="square" rtlCol="0" anchor="ctr"/>
          <a:lstStyle/>
          <a:p>
            <a:pPr indent="0" marL="0">
              <a:lnSpc>
                <a:spcPct val="98000"/>
              </a:lnSpc>
              <a:buNone/>
            </a:pPr>
            <a:r>
              <a:rPr lang="en-US" sz="1300" dirty="0">
                <a:solidFill>
                  <a:srgbClr val="F4F6F7"/>
                </a:solidFill>
                <a:latin typeface="Inter SemiBold" pitchFamily="34" charset="0"/>
                <a:ea typeface="Inter SemiBold" pitchFamily="34" charset="-122"/>
                <a:cs typeface="Inter SemiBold" pitchFamily="34" charset="-120"/>
              </a:rPr>
              <a:t>MIT open source + docs</a:t>
            </a:r>
            <a:endParaRPr lang="en-US" sz="1300" dirty="0"/>
          </a:p>
        </p:txBody>
      </p:sp>
      <p:sp>
        <p:nvSpPr>
          <p:cNvPr id="28" name="Text 26"/>
          <p:cNvSpPr/>
          <p:nvPr/>
        </p:nvSpPr>
        <p:spPr>
          <a:xfrm>
            <a:off x="8268005" y="4828032"/>
            <a:ext cx="2991002" cy="768096"/>
          </a:xfrm>
          <a:prstGeom prst="rect">
            <a:avLst/>
          </a:prstGeom>
          <a:noFill/>
          <a:ln/>
        </p:spPr>
        <p:txBody>
          <a:bodyPr wrap="square" rtlCol="0" anchor="t"/>
          <a:lstStyle/>
          <a:p>
            <a:pPr indent="0" marL="0">
              <a:lnSpc>
                <a:spcPct val="112000"/>
              </a:lnSpc>
              <a:buNone/>
            </a:pPr>
            <a:r>
              <a:rPr lang="en-US" sz="1060" dirty="0">
                <a:solidFill>
                  <a:srgbClr val="9BA1A8"/>
                </a:solidFill>
                <a:latin typeface="Inter" pitchFamily="34" charset="0"/>
                <a:ea typeface="Inter" pitchFamily="34" charset="-122"/>
                <a:cs typeface="Inter" pitchFamily="34" charset="-120"/>
              </a:rPr>
              <a:t>Full SDK + MCP + chain docs on docs.piprail.com. Fork, audit, ship.</a:t>
            </a:r>
            <a:endParaRPr lang="en-US" sz="1060" dirty="0"/>
          </a:p>
        </p:txBody>
      </p:sp>
      <p:sp>
        <p:nvSpPr>
          <p:cNvPr id="29" name="Text 27"/>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30" name="Text 28"/>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13 / 15</a:t>
            </a:r>
            <a:endParaRPr lang="en-US" sz="9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THE MODEL</a:t>
            </a:r>
            <a:endParaRPr lang="en-US" sz="1100" dirty="0"/>
          </a:p>
        </p:txBody>
      </p:sp>
      <p:sp>
        <p:nvSpPr>
          <p:cNvPr id="3" name="Text 1"/>
          <p:cNvSpPr/>
          <p:nvPr/>
        </p:nvSpPr>
        <p:spPr>
          <a:xfrm>
            <a:off x="713232" y="914400"/>
            <a:ext cx="10789920" cy="640080"/>
          </a:xfrm>
          <a:prstGeom prst="rect">
            <a:avLst/>
          </a:prstGeom>
          <a:noFill/>
          <a:ln/>
        </p:spPr>
        <p:txBody>
          <a:bodyPr wrap="square" rtlCol="0" anchor="t"/>
          <a:lstStyle/>
          <a:p>
            <a:pPr algn="l" indent="0" marL="0">
              <a:lnSpc>
                <a:spcPct val="102000"/>
              </a:lnSpc>
              <a:buNone/>
            </a:pPr>
            <a:r>
              <a:rPr lang="en-US" sz="2600" dirty="0">
                <a:solidFill>
                  <a:srgbClr val="F4F6F7"/>
                </a:solidFill>
                <a:latin typeface="Space Grotesk SemiBold" pitchFamily="34" charset="0"/>
                <a:ea typeface="Space Grotesk SemiBold" pitchFamily="34" charset="-122"/>
                <a:cs typeface="Space Grotesk SemiBold" pitchFamily="34" charset="-120"/>
              </a:rPr>
              <a:t>The rail stays free. </a:t>
            </a:r>
            <a:pPr algn="l" indent="0" marL="0">
              <a:lnSpc>
                <a:spcPct val="102000"/>
              </a:lnSpc>
              <a:buNone/>
            </a:pPr>
            <a:r>
              <a:rPr lang="en-US" sz="2600" dirty="0">
                <a:solidFill>
                  <a:srgbClr val="2EE6A6"/>
                </a:solidFill>
                <a:latin typeface="Space Grotesk SemiBold" pitchFamily="34" charset="0"/>
                <a:ea typeface="Space Grotesk SemiBold" pitchFamily="34" charset="-122"/>
                <a:cs typeface="Space Grotesk SemiBold" pitchFamily="34" charset="-120"/>
              </a:rPr>
              <a:t>The value is the network on top.</a:t>
            </a:r>
            <a:endParaRPr lang="en-US" sz="2600" dirty="0"/>
          </a:p>
        </p:txBody>
      </p:sp>
      <p:sp>
        <p:nvSpPr>
          <p:cNvPr id="4" name="Text 2"/>
          <p:cNvSpPr/>
          <p:nvPr/>
        </p:nvSpPr>
        <p:spPr>
          <a:xfrm>
            <a:off x="713232" y="1572768"/>
            <a:ext cx="10607040" cy="54864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0% on the payment path is the moat — it’s why chains, agents and merchants adopt PipRail instead of routing around it. We monetize the layer around the free rail, never the payment itself.</a:t>
            </a:r>
            <a:endParaRPr lang="en-US" sz="1350" dirty="0"/>
          </a:p>
        </p:txBody>
      </p:sp>
      <p:sp>
        <p:nvSpPr>
          <p:cNvPr id="5" name="Shape 3"/>
          <p:cNvSpPr/>
          <p:nvPr/>
        </p:nvSpPr>
        <p:spPr>
          <a:xfrm>
            <a:off x="713232" y="2505456"/>
            <a:ext cx="10765231" cy="841248"/>
          </a:xfrm>
          <a:prstGeom prst="roundRect">
            <a:avLst>
              <a:gd name="adj" fmla="val 13043"/>
            </a:avLst>
          </a:prstGeom>
          <a:solidFill>
            <a:srgbClr val="0E1411"/>
          </a:solidFill>
          <a:ln w="12700">
            <a:solidFill>
              <a:srgbClr val="2E5A48"/>
            </a:solidFill>
            <a:prstDash val="solid"/>
          </a:ln>
          <a:effectLst>
            <a:outerShdw sx="100000" sy="100000" kx="0" ky="0" algn="bl" rotWithShape="0" blurRad="114300" dist="63500" dir="5400000">
              <a:srgbClr val="000000">
                <a:alpha val="38000"/>
              </a:srgbClr>
            </a:outerShdw>
          </a:effectLst>
        </p:spPr>
      </p:sp>
      <p:sp>
        <p:nvSpPr>
          <p:cNvPr id="6" name="Text 4"/>
          <p:cNvSpPr/>
          <p:nvPr/>
        </p:nvSpPr>
        <p:spPr>
          <a:xfrm>
            <a:off x="1005840" y="2651760"/>
            <a:ext cx="4572000" cy="274320"/>
          </a:xfrm>
          <a:prstGeom prst="rect">
            <a:avLst/>
          </a:prstGeom>
          <a:noFill/>
          <a:ln/>
        </p:spPr>
        <p:txBody>
          <a:bodyPr wrap="square" rtlCol="0" anchor="t"/>
          <a:lstStyle/>
          <a:p>
            <a:pPr indent="0" marL="0">
              <a:buNone/>
            </a:pPr>
            <a:r>
              <a:rPr lang="en-US" sz="1050" spc="140" kern="0" dirty="0">
                <a:solidFill>
                  <a:srgbClr val="2EE6A6"/>
                </a:solidFill>
                <a:latin typeface="JetBrains Mono Medium" pitchFamily="34" charset="0"/>
                <a:ea typeface="JetBrains Mono Medium" pitchFamily="34" charset="-122"/>
                <a:cs typeface="JetBrains Mono Medium" pitchFamily="34" charset="-120"/>
              </a:rPr>
              <a:t>FREE RAIL — MIT, 0% FOREVER</a:t>
            </a:r>
            <a:endParaRPr lang="en-US" sz="1050" dirty="0"/>
          </a:p>
        </p:txBody>
      </p:sp>
      <p:sp>
        <p:nvSpPr>
          <p:cNvPr id="7" name="Text 5"/>
          <p:cNvSpPr/>
          <p:nvPr/>
        </p:nvSpPr>
        <p:spPr>
          <a:xfrm>
            <a:off x="1005840" y="2926080"/>
            <a:ext cx="6741871" cy="365760"/>
          </a:xfrm>
          <a:prstGeom prst="rect">
            <a:avLst/>
          </a:prstGeom>
          <a:noFill/>
          <a:ln/>
        </p:spPr>
        <p:txBody>
          <a:bodyPr wrap="square" rtlCol="0" anchor="t"/>
          <a:lstStyle/>
          <a:p>
            <a:pPr indent="0" marL="0">
              <a:lnSpc>
                <a:spcPct val="105000"/>
              </a:lnSpc>
              <a:buNone/>
            </a:pPr>
            <a:r>
              <a:rPr lang="en-US" sz="1150" dirty="0">
                <a:solidFill>
                  <a:srgbClr val="C7CCD1"/>
                </a:solidFill>
                <a:latin typeface="Inter" pitchFamily="34" charset="0"/>
                <a:ea typeface="Inter" pitchFamily="34" charset="-122"/>
                <a:cs typeface="Inter" pitchFamily="34" charset="-120"/>
              </a:rPr>
              <a:t>The SDK, the MCP server, every chain driver. The distribution and the adoption flywheel — and the reason the ecosystem trusts it.</a:t>
            </a:r>
            <a:endParaRPr lang="en-US" sz="1150" dirty="0"/>
          </a:p>
        </p:txBody>
      </p:sp>
      <p:sp>
        <p:nvSpPr>
          <p:cNvPr id="8" name="Text 6"/>
          <p:cNvSpPr/>
          <p:nvPr/>
        </p:nvSpPr>
        <p:spPr>
          <a:xfrm>
            <a:off x="8186623" y="2651760"/>
            <a:ext cx="3017520" cy="548640"/>
          </a:xfrm>
          <a:prstGeom prst="rect">
            <a:avLst/>
          </a:prstGeom>
          <a:noFill/>
          <a:ln/>
        </p:spPr>
        <p:txBody>
          <a:bodyPr wrap="square" rtlCol="0" anchor="ctr"/>
          <a:lstStyle/>
          <a:p>
            <a:pPr algn="r" indent="0" marL="0">
              <a:buNone/>
            </a:pPr>
            <a:r>
              <a:rPr lang="en-US" sz="1100" dirty="0">
                <a:solidFill>
                  <a:srgbClr val="9BA1A8"/>
                </a:solidFill>
                <a:latin typeface="Inter Medium" pitchFamily="34" charset="0"/>
                <a:ea typeface="Inter Medium" pitchFamily="34" charset="-122"/>
                <a:cs typeface="Inter Medium" pitchFamily="34" charset="-120"/>
              </a:rPr>
              <a:t>↓  value accrues to</a:t>
            </a:r>
            <a:endParaRPr lang="en-US" sz="1100" dirty="0"/>
          </a:p>
        </p:txBody>
      </p:sp>
      <p:sp>
        <p:nvSpPr>
          <p:cNvPr id="9" name="Shape 7"/>
          <p:cNvSpPr/>
          <p:nvPr/>
        </p:nvSpPr>
        <p:spPr>
          <a:xfrm>
            <a:off x="713232" y="3566160"/>
            <a:ext cx="2513000" cy="1755648"/>
          </a:xfrm>
          <a:prstGeom prst="roundRect">
            <a:avLst>
              <a:gd name="adj" fmla="val 572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0" name="Shape 8"/>
          <p:cNvSpPr/>
          <p:nvPr/>
        </p:nvSpPr>
        <p:spPr>
          <a:xfrm>
            <a:off x="914400" y="3767328"/>
            <a:ext cx="1097280" cy="292608"/>
          </a:xfrm>
          <a:prstGeom prst="roundRect">
            <a:avLst>
              <a:gd name="adj" fmla="val 28125"/>
            </a:avLst>
          </a:prstGeom>
          <a:solidFill>
            <a:srgbClr val="0E1216"/>
          </a:solidFill>
          <a:ln w="12700">
            <a:solidFill>
              <a:srgbClr val="2A3037"/>
            </a:solidFill>
            <a:prstDash val="solid"/>
          </a:ln>
        </p:spPr>
      </p:sp>
      <p:sp>
        <p:nvSpPr>
          <p:cNvPr id="11" name="Text 9"/>
          <p:cNvSpPr/>
          <p:nvPr/>
        </p:nvSpPr>
        <p:spPr>
          <a:xfrm>
            <a:off x="950976" y="3767328"/>
            <a:ext cx="1024128" cy="292608"/>
          </a:xfrm>
          <a:prstGeom prst="rect">
            <a:avLst/>
          </a:prstGeom>
          <a:noFill/>
          <a:ln/>
        </p:spPr>
        <p:txBody>
          <a:bodyPr wrap="square" rtlCol="0" anchor="ctr"/>
          <a:lstStyle/>
          <a:p>
            <a:pPr algn="ctr" indent="0" marL="0">
              <a:buNone/>
            </a:pPr>
            <a:r>
              <a:rPr lang="en-US" sz="850" dirty="0">
                <a:solidFill>
                  <a:srgbClr val="2EE6A6"/>
                </a:solidFill>
                <a:latin typeface="JetBrains Mono Medium" pitchFamily="34" charset="0"/>
                <a:ea typeface="JetBrains Mono Medium" pitchFamily="34" charset="-122"/>
                <a:cs typeface="JetBrains Mono Medium" pitchFamily="34" charset="-120"/>
              </a:rPr>
              <a:t>TODAY</a:t>
            </a:r>
            <a:endParaRPr lang="en-US" sz="850" dirty="0"/>
          </a:p>
        </p:txBody>
      </p:sp>
      <p:sp>
        <p:nvSpPr>
          <p:cNvPr id="12" name="Text 10"/>
          <p:cNvSpPr/>
          <p:nvPr/>
        </p:nvSpPr>
        <p:spPr>
          <a:xfrm>
            <a:off x="914400" y="4169664"/>
            <a:ext cx="2110664" cy="457200"/>
          </a:xfrm>
          <a:prstGeom prst="rect">
            <a:avLst/>
          </a:prstGeom>
          <a:noFill/>
          <a:ln/>
        </p:spPr>
        <p:txBody>
          <a:bodyPr wrap="square" rtlCol="0" anchor="t"/>
          <a:lstStyle/>
          <a:p>
            <a:pPr indent="0" marL="0">
              <a:lnSpc>
                <a:spcPct val="98000"/>
              </a:lnSpc>
              <a:buNone/>
            </a:pPr>
            <a:r>
              <a:rPr lang="en-US" sz="1350" dirty="0">
                <a:solidFill>
                  <a:srgbClr val="F4F6F7"/>
                </a:solidFill>
                <a:latin typeface="Inter SemiBold" pitchFamily="34" charset="0"/>
                <a:ea typeface="Inter SemiBold" pitchFamily="34" charset="-122"/>
                <a:cs typeface="Inter SemiBold" pitchFamily="34" charset="-120"/>
              </a:rPr>
              <a:t>Ecosystem</a:t>
            </a:r>
            <a:endParaRPr lang="en-US" sz="1350" dirty="0"/>
          </a:p>
        </p:txBody>
      </p:sp>
      <p:sp>
        <p:nvSpPr>
          <p:cNvPr id="13" name="Text 11"/>
          <p:cNvSpPr/>
          <p:nvPr/>
        </p:nvSpPr>
        <p:spPr>
          <a:xfrm>
            <a:off x="914400" y="4590288"/>
            <a:ext cx="2110664" cy="658368"/>
          </a:xfrm>
          <a:prstGeom prst="rect">
            <a:avLst/>
          </a:prstGeom>
          <a:noFill/>
          <a:ln/>
        </p:spPr>
        <p:txBody>
          <a:bodyPr wrap="square" rtlCol="0" anchor="t"/>
          <a:lstStyle/>
          <a:p>
            <a:pPr indent="0" marL="0">
              <a:lnSpc>
                <a:spcPct val="112000"/>
              </a:lnSpc>
              <a:buNone/>
            </a:pPr>
            <a:r>
              <a:rPr lang="en-US" sz="1040" dirty="0">
                <a:solidFill>
                  <a:srgbClr val="9BA1A8"/>
                </a:solidFill>
                <a:latin typeface="Inter" pitchFamily="34" charset="0"/>
                <a:ea typeface="Inter" pitchFamily="34" charset="-122"/>
                <a:cs typeface="Inter" pitchFamily="34" charset="-120"/>
              </a:rPr>
              <a:t>Chain sponsorships, grants and integration partnerships fund native driver depth.</a:t>
            </a:r>
            <a:endParaRPr lang="en-US" sz="1040" dirty="0"/>
          </a:p>
        </p:txBody>
      </p:sp>
      <p:sp>
        <p:nvSpPr>
          <p:cNvPr id="14" name="Shape 12"/>
          <p:cNvSpPr/>
          <p:nvPr/>
        </p:nvSpPr>
        <p:spPr>
          <a:xfrm>
            <a:off x="3463976" y="3566160"/>
            <a:ext cx="2513000" cy="1755648"/>
          </a:xfrm>
          <a:prstGeom prst="roundRect">
            <a:avLst>
              <a:gd name="adj" fmla="val 572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5" name="Shape 13"/>
          <p:cNvSpPr/>
          <p:nvPr/>
        </p:nvSpPr>
        <p:spPr>
          <a:xfrm>
            <a:off x="3665144" y="3767328"/>
            <a:ext cx="1097280" cy="292608"/>
          </a:xfrm>
          <a:prstGeom prst="roundRect">
            <a:avLst>
              <a:gd name="adj" fmla="val 28125"/>
            </a:avLst>
          </a:prstGeom>
          <a:solidFill>
            <a:srgbClr val="0E1216"/>
          </a:solidFill>
          <a:ln w="12700">
            <a:solidFill>
              <a:srgbClr val="2A3037"/>
            </a:solidFill>
            <a:prstDash val="solid"/>
          </a:ln>
        </p:spPr>
      </p:sp>
      <p:sp>
        <p:nvSpPr>
          <p:cNvPr id="16" name="Text 14"/>
          <p:cNvSpPr/>
          <p:nvPr/>
        </p:nvSpPr>
        <p:spPr>
          <a:xfrm>
            <a:off x="3701720" y="3767328"/>
            <a:ext cx="1024128" cy="292608"/>
          </a:xfrm>
          <a:prstGeom prst="rect">
            <a:avLst/>
          </a:prstGeom>
          <a:noFill/>
          <a:ln/>
        </p:spPr>
        <p:txBody>
          <a:bodyPr wrap="square" rtlCol="0" anchor="ctr"/>
          <a:lstStyle/>
          <a:p>
            <a:pPr algn="ctr" indent="0" marL="0">
              <a:buNone/>
            </a:pPr>
            <a:r>
              <a:rPr lang="en-US" sz="850" dirty="0">
                <a:solidFill>
                  <a:srgbClr val="9BA1A8"/>
                </a:solidFill>
                <a:latin typeface="JetBrains Mono Medium" pitchFamily="34" charset="0"/>
                <a:ea typeface="JetBrains Mono Medium" pitchFamily="34" charset="-122"/>
                <a:cs typeface="JetBrains Mono Medium" pitchFamily="34" charset="-120"/>
              </a:rPr>
              <a:t>NEXT</a:t>
            </a:r>
            <a:endParaRPr lang="en-US" sz="850" dirty="0"/>
          </a:p>
        </p:txBody>
      </p:sp>
      <p:sp>
        <p:nvSpPr>
          <p:cNvPr id="17" name="Text 15"/>
          <p:cNvSpPr/>
          <p:nvPr/>
        </p:nvSpPr>
        <p:spPr>
          <a:xfrm>
            <a:off x="3665144" y="4169664"/>
            <a:ext cx="2110664" cy="457200"/>
          </a:xfrm>
          <a:prstGeom prst="rect">
            <a:avLst/>
          </a:prstGeom>
          <a:noFill/>
          <a:ln/>
        </p:spPr>
        <p:txBody>
          <a:bodyPr wrap="square" rtlCol="0" anchor="t"/>
          <a:lstStyle/>
          <a:p>
            <a:pPr indent="0" marL="0">
              <a:lnSpc>
                <a:spcPct val="98000"/>
              </a:lnSpc>
              <a:buNone/>
            </a:pPr>
            <a:r>
              <a:rPr lang="en-US" sz="1350" dirty="0">
                <a:solidFill>
                  <a:srgbClr val="F4F6F7"/>
                </a:solidFill>
                <a:latin typeface="Inter SemiBold" pitchFamily="34" charset="0"/>
                <a:ea typeface="Inter SemiBold" pitchFamily="34" charset="-122"/>
                <a:cs typeface="Inter SemiBold" pitchFamily="34" charset="-120"/>
              </a:rPr>
              <a:t>Managed layer</a:t>
            </a:r>
            <a:endParaRPr lang="en-US" sz="1350" dirty="0"/>
          </a:p>
        </p:txBody>
      </p:sp>
      <p:sp>
        <p:nvSpPr>
          <p:cNvPr id="18" name="Text 16"/>
          <p:cNvSpPr/>
          <p:nvPr/>
        </p:nvSpPr>
        <p:spPr>
          <a:xfrm>
            <a:off x="3665144" y="4590288"/>
            <a:ext cx="2110664" cy="658368"/>
          </a:xfrm>
          <a:prstGeom prst="rect">
            <a:avLst/>
          </a:prstGeom>
          <a:noFill/>
          <a:ln/>
        </p:spPr>
        <p:txBody>
          <a:bodyPr wrap="square" rtlCol="0" anchor="t"/>
          <a:lstStyle/>
          <a:p>
            <a:pPr indent="0" marL="0">
              <a:lnSpc>
                <a:spcPct val="112000"/>
              </a:lnSpc>
              <a:buNone/>
            </a:pPr>
            <a:r>
              <a:rPr lang="en-US" sz="1040" dirty="0">
                <a:solidFill>
                  <a:srgbClr val="9BA1A8"/>
                </a:solidFill>
                <a:latin typeface="Inter" pitchFamily="34" charset="0"/>
                <a:ea typeface="Inter" pitchFamily="34" charset="-122"/>
                <a:cs typeface="Inter" pitchFamily="34" charset="-120"/>
              </a:rPr>
              <a:t>Hosted fleet budgets, spend analytics and SLAs for teams running many agents.</a:t>
            </a:r>
            <a:endParaRPr lang="en-US" sz="1040" dirty="0"/>
          </a:p>
        </p:txBody>
      </p:sp>
      <p:sp>
        <p:nvSpPr>
          <p:cNvPr id="19" name="Shape 17"/>
          <p:cNvSpPr/>
          <p:nvPr/>
        </p:nvSpPr>
        <p:spPr>
          <a:xfrm>
            <a:off x="6214720" y="3566160"/>
            <a:ext cx="2513000" cy="1755648"/>
          </a:xfrm>
          <a:prstGeom prst="roundRect">
            <a:avLst>
              <a:gd name="adj" fmla="val 572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0" name="Shape 18"/>
          <p:cNvSpPr/>
          <p:nvPr/>
        </p:nvSpPr>
        <p:spPr>
          <a:xfrm>
            <a:off x="6415888" y="3767328"/>
            <a:ext cx="1097280" cy="292608"/>
          </a:xfrm>
          <a:prstGeom prst="roundRect">
            <a:avLst>
              <a:gd name="adj" fmla="val 28125"/>
            </a:avLst>
          </a:prstGeom>
          <a:solidFill>
            <a:srgbClr val="0E1216"/>
          </a:solidFill>
          <a:ln w="12700">
            <a:solidFill>
              <a:srgbClr val="2A3037"/>
            </a:solidFill>
            <a:prstDash val="solid"/>
          </a:ln>
        </p:spPr>
      </p:sp>
      <p:sp>
        <p:nvSpPr>
          <p:cNvPr id="21" name="Text 19"/>
          <p:cNvSpPr/>
          <p:nvPr/>
        </p:nvSpPr>
        <p:spPr>
          <a:xfrm>
            <a:off x="6452464" y="3767328"/>
            <a:ext cx="1024128" cy="292608"/>
          </a:xfrm>
          <a:prstGeom prst="rect">
            <a:avLst/>
          </a:prstGeom>
          <a:noFill/>
          <a:ln/>
        </p:spPr>
        <p:txBody>
          <a:bodyPr wrap="square" rtlCol="0" anchor="ctr"/>
          <a:lstStyle/>
          <a:p>
            <a:pPr algn="ctr" indent="0" marL="0">
              <a:buNone/>
            </a:pPr>
            <a:r>
              <a:rPr lang="en-US" sz="850" dirty="0">
                <a:solidFill>
                  <a:srgbClr val="9BA1A8"/>
                </a:solidFill>
                <a:latin typeface="JetBrains Mono Medium" pitchFamily="34" charset="0"/>
                <a:ea typeface="JetBrains Mono Medium" pitchFamily="34" charset="-122"/>
                <a:cs typeface="JetBrains Mono Medium" pitchFamily="34" charset="-120"/>
              </a:rPr>
              <a:t>NEXT</a:t>
            </a:r>
            <a:endParaRPr lang="en-US" sz="850" dirty="0"/>
          </a:p>
        </p:txBody>
      </p:sp>
      <p:sp>
        <p:nvSpPr>
          <p:cNvPr id="22" name="Text 20"/>
          <p:cNvSpPr/>
          <p:nvPr/>
        </p:nvSpPr>
        <p:spPr>
          <a:xfrm>
            <a:off x="6415888" y="4169664"/>
            <a:ext cx="2110664" cy="457200"/>
          </a:xfrm>
          <a:prstGeom prst="rect">
            <a:avLst/>
          </a:prstGeom>
          <a:noFill/>
          <a:ln/>
        </p:spPr>
        <p:txBody>
          <a:bodyPr wrap="square" rtlCol="0" anchor="t"/>
          <a:lstStyle/>
          <a:p>
            <a:pPr indent="0" marL="0">
              <a:lnSpc>
                <a:spcPct val="98000"/>
              </a:lnSpc>
              <a:buNone/>
            </a:pPr>
            <a:r>
              <a:rPr lang="en-US" sz="1350" dirty="0">
                <a:solidFill>
                  <a:srgbClr val="F4F6F7"/>
                </a:solidFill>
                <a:latin typeface="Inter SemiBold" pitchFamily="34" charset="0"/>
                <a:ea typeface="Inter SemiBold" pitchFamily="34" charset="-122"/>
                <a:cs typeface="Inter SemiBold" pitchFamily="34" charset="-120"/>
              </a:rPr>
              <a:t>Discovery + reputation</a:t>
            </a:r>
            <a:endParaRPr lang="en-US" sz="1350" dirty="0"/>
          </a:p>
        </p:txBody>
      </p:sp>
      <p:sp>
        <p:nvSpPr>
          <p:cNvPr id="23" name="Text 21"/>
          <p:cNvSpPr/>
          <p:nvPr/>
        </p:nvSpPr>
        <p:spPr>
          <a:xfrm>
            <a:off x="6415888" y="4590288"/>
            <a:ext cx="2110664" cy="658368"/>
          </a:xfrm>
          <a:prstGeom prst="rect">
            <a:avLst/>
          </a:prstGeom>
          <a:noFill/>
          <a:ln/>
        </p:spPr>
        <p:txBody>
          <a:bodyPr wrap="square" rtlCol="0" anchor="t"/>
          <a:lstStyle/>
          <a:p>
            <a:pPr indent="0" marL="0">
              <a:lnSpc>
                <a:spcPct val="112000"/>
              </a:lnSpc>
              <a:buNone/>
            </a:pPr>
            <a:r>
              <a:rPr lang="en-US" sz="1040" dirty="0">
                <a:solidFill>
                  <a:srgbClr val="9BA1A8"/>
                </a:solidFill>
                <a:latin typeface="Inter" pitchFamily="34" charset="0"/>
                <a:ea typeface="Inter" pitchFamily="34" charset="-122"/>
                <a:cs typeface="Inter" pitchFamily="34" charset="-120"/>
              </a:rPr>
              <a:t>Premium placement and trust scores built from real, ungameable payment receipts.</a:t>
            </a:r>
            <a:endParaRPr lang="en-US" sz="1040" dirty="0"/>
          </a:p>
        </p:txBody>
      </p:sp>
      <p:sp>
        <p:nvSpPr>
          <p:cNvPr id="24" name="Shape 22"/>
          <p:cNvSpPr/>
          <p:nvPr/>
        </p:nvSpPr>
        <p:spPr>
          <a:xfrm>
            <a:off x="8965463" y="3566160"/>
            <a:ext cx="2513000" cy="1755648"/>
          </a:xfrm>
          <a:prstGeom prst="roundRect">
            <a:avLst>
              <a:gd name="adj" fmla="val 572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5" name="Shape 23"/>
          <p:cNvSpPr/>
          <p:nvPr/>
        </p:nvSpPr>
        <p:spPr>
          <a:xfrm>
            <a:off x="9166631" y="3767328"/>
            <a:ext cx="1097280" cy="292608"/>
          </a:xfrm>
          <a:prstGeom prst="roundRect">
            <a:avLst>
              <a:gd name="adj" fmla="val 28125"/>
            </a:avLst>
          </a:prstGeom>
          <a:solidFill>
            <a:srgbClr val="0E1216"/>
          </a:solidFill>
          <a:ln w="12700">
            <a:solidFill>
              <a:srgbClr val="2A3037"/>
            </a:solidFill>
            <a:prstDash val="solid"/>
          </a:ln>
        </p:spPr>
      </p:sp>
      <p:sp>
        <p:nvSpPr>
          <p:cNvPr id="26" name="Text 24"/>
          <p:cNvSpPr/>
          <p:nvPr/>
        </p:nvSpPr>
        <p:spPr>
          <a:xfrm>
            <a:off x="9203207" y="3767328"/>
            <a:ext cx="1024128" cy="292608"/>
          </a:xfrm>
          <a:prstGeom prst="rect">
            <a:avLst/>
          </a:prstGeom>
          <a:noFill/>
          <a:ln/>
        </p:spPr>
        <p:txBody>
          <a:bodyPr wrap="square" rtlCol="0" anchor="ctr"/>
          <a:lstStyle/>
          <a:p>
            <a:pPr algn="ctr" indent="0" marL="0">
              <a:buNone/>
            </a:pPr>
            <a:r>
              <a:rPr lang="en-US" sz="850" dirty="0">
                <a:solidFill>
                  <a:srgbClr val="9BA1A8"/>
                </a:solidFill>
                <a:latin typeface="JetBrains Mono Medium" pitchFamily="34" charset="0"/>
                <a:ea typeface="JetBrains Mono Medium" pitchFamily="34" charset="-122"/>
                <a:cs typeface="JetBrains Mono Medium" pitchFamily="34" charset="-120"/>
              </a:rPr>
              <a:t>POTENTIAL</a:t>
            </a:r>
            <a:endParaRPr lang="en-US" sz="850" dirty="0"/>
          </a:p>
        </p:txBody>
      </p:sp>
      <p:sp>
        <p:nvSpPr>
          <p:cNvPr id="27" name="Text 25"/>
          <p:cNvSpPr/>
          <p:nvPr/>
        </p:nvSpPr>
        <p:spPr>
          <a:xfrm>
            <a:off x="9166631" y="4169664"/>
            <a:ext cx="2110664" cy="457200"/>
          </a:xfrm>
          <a:prstGeom prst="rect">
            <a:avLst/>
          </a:prstGeom>
          <a:noFill/>
          <a:ln/>
        </p:spPr>
        <p:txBody>
          <a:bodyPr wrap="square" rtlCol="0" anchor="t"/>
          <a:lstStyle/>
          <a:p>
            <a:pPr indent="0" marL="0">
              <a:lnSpc>
                <a:spcPct val="98000"/>
              </a:lnSpc>
              <a:buNone/>
            </a:pPr>
            <a:r>
              <a:rPr lang="en-US" sz="1350" dirty="0">
                <a:solidFill>
                  <a:srgbClr val="F4F6F7"/>
                </a:solidFill>
                <a:latin typeface="Inter SemiBold" pitchFamily="34" charset="0"/>
                <a:ea typeface="Inter SemiBold" pitchFamily="34" charset="-122"/>
                <a:cs typeface="Inter SemiBold" pitchFamily="34" charset="-120"/>
              </a:rPr>
              <a:t>Network token</a:t>
            </a:r>
            <a:endParaRPr lang="en-US" sz="1350" dirty="0"/>
          </a:p>
        </p:txBody>
      </p:sp>
      <p:sp>
        <p:nvSpPr>
          <p:cNvPr id="28" name="Text 26"/>
          <p:cNvSpPr/>
          <p:nvPr/>
        </p:nvSpPr>
        <p:spPr>
          <a:xfrm>
            <a:off x="9166631" y="4590288"/>
            <a:ext cx="2110664" cy="658368"/>
          </a:xfrm>
          <a:prstGeom prst="rect">
            <a:avLst/>
          </a:prstGeom>
          <a:noFill/>
          <a:ln/>
        </p:spPr>
        <p:txBody>
          <a:bodyPr wrap="square" rtlCol="0" anchor="t"/>
          <a:lstStyle/>
          <a:p>
            <a:pPr indent="0" marL="0">
              <a:lnSpc>
                <a:spcPct val="112000"/>
              </a:lnSpc>
              <a:buNone/>
            </a:pPr>
            <a:r>
              <a:rPr lang="en-US" sz="1040" dirty="0">
                <a:solidFill>
                  <a:srgbClr val="9BA1A8"/>
                </a:solidFill>
                <a:latin typeface="Inter" pitchFamily="34" charset="0"/>
                <a:ea typeface="Inter" pitchFamily="34" charset="-122"/>
                <a:cs typeface="Inter" pitchFamily="34" charset="-120"/>
              </a:rPr>
              <a:t>Align chains, agents and merchants as the rail scales — value to the network, not a toll.</a:t>
            </a:r>
            <a:endParaRPr lang="en-US" sz="1040" dirty="0"/>
          </a:p>
        </p:txBody>
      </p:sp>
      <p:sp>
        <p:nvSpPr>
          <p:cNvPr id="29" name="Text 27"/>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30" name="Text 28"/>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14 / 15</a:t>
            </a:r>
            <a:endParaRPr lang="en-US" sz="9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Image 0" descr="/Users/john/Sites/piprail/.claude/skills/branding/design/deck/assets/logos/logo-no-background.png">    </p:cNvPr>
          <p:cNvPicPr>
            <a:picLocks noChangeAspect="1"/>
          </p:cNvPicPr>
          <p:nvPr/>
        </p:nvPicPr>
        <p:blipFill>
          <a:blip r:embed="rId2"/>
          <a:stretch>
            <a:fillRect/>
          </a:stretch>
        </p:blipFill>
        <p:spPr>
          <a:xfrm>
            <a:off x="5090008" y="1097280"/>
            <a:ext cx="457200" cy="457200"/>
          </a:xfrm>
          <a:prstGeom prst="rect">
            <a:avLst/>
          </a:prstGeom>
        </p:spPr>
      </p:pic>
      <p:sp>
        <p:nvSpPr>
          <p:cNvPr id="3" name="Text 0"/>
          <p:cNvSpPr/>
          <p:nvPr/>
        </p:nvSpPr>
        <p:spPr>
          <a:xfrm>
            <a:off x="5656936" y="1060704"/>
            <a:ext cx="2011680" cy="530352"/>
          </a:xfrm>
          <a:prstGeom prst="rect">
            <a:avLst/>
          </a:prstGeom>
          <a:noFill/>
          <a:ln/>
        </p:spPr>
        <p:txBody>
          <a:bodyPr wrap="square" rtlCol="0" anchor="ctr"/>
          <a:lstStyle/>
          <a:p>
            <a:pPr indent="0" marL="0">
              <a:buNone/>
            </a:pPr>
            <a:r>
              <a:rPr lang="en-US" sz="2500" b="1" spc="20" kern="0" dirty="0">
                <a:solidFill>
                  <a:srgbClr val="F4F6F7"/>
                </a:solidFill>
                <a:latin typeface="Space Grotesk" pitchFamily="34" charset="0"/>
                <a:ea typeface="Space Grotesk" pitchFamily="34" charset="-122"/>
                <a:cs typeface="Space Grotesk" pitchFamily="34" charset="-120"/>
              </a:rPr>
              <a:t>PipRail</a:t>
            </a:r>
            <a:endParaRPr lang="en-US" sz="2500" dirty="0"/>
          </a:p>
        </p:txBody>
      </p:sp>
      <p:sp>
        <p:nvSpPr>
          <p:cNvPr id="4" name="Text 1"/>
          <p:cNvSpPr/>
          <p:nvPr/>
        </p:nvSpPr>
        <p:spPr>
          <a:xfrm>
            <a:off x="1066648" y="1920240"/>
            <a:ext cx="10058400" cy="1371600"/>
          </a:xfrm>
          <a:prstGeom prst="rect">
            <a:avLst/>
          </a:prstGeom>
          <a:noFill/>
          <a:ln/>
        </p:spPr>
        <p:txBody>
          <a:bodyPr wrap="square" rtlCol="0" anchor="t"/>
          <a:lstStyle/>
          <a:p>
            <a:pPr algn="ctr" indent="0" marL="0">
              <a:lnSpc>
                <a:spcPct val="100000"/>
              </a:lnSpc>
              <a:buNone/>
            </a:pPr>
            <a:r>
              <a:rPr lang="en-US" sz="3600" dirty="0">
                <a:solidFill>
                  <a:srgbClr val="F4F6F7"/>
                </a:solidFill>
                <a:latin typeface="Space Grotesk SemiBold" pitchFamily="34" charset="0"/>
                <a:ea typeface="Space Grotesk SemiBold" pitchFamily="34" charset="-122"/>
                <a:cs typeface="Space Grotesk SemiBold" pitchFamily="34" charset="-120"/>
              </a:rPr>
              <a:t>Own the payment rail for the
</a:t>
            </a:r>
            <a:pPr algn="ctr" indent="0" marL="0">
              <a:lnSpc>
                <a:spcPct val="100000"/>
              </a:lnSpc>
              <a:buNone/>
            </a:pPr>
            <a:r>
              <a:rPr lang="en-US" sz="3600" dirty="0">
                <a:solidFill>
                  <a:srgbClr val="2EE6A6"/>
                </a:solidFill>
                <a:latin typeface="Space Grotesk SemiBold" pitchFamily="34" charset="0"/>
                <a:ea typeface="Space Grotesk SemiBold" pitchFamily="34" charset="-122"/>
                <a:cs typeface="Space Grotesk SemiBold" pitchFamily="34" charset="-120"/>
              </a:rPr>
              <a:t>agent economy</a:t>
            </a:r>
            <a:pPr algn="ctr" indent="0" marL="0">
              <a:lnSpc>
                <a:spcPct val="100000"/>
              </a:lnSpc>
              <a:buNone/>
            </a:pPr>
            <a:r>
              <a:rPr lang="en-US" sz="3600" dirty="0">
                <a:solidFill>
                  <a:srgbClr val="F4F6F7"/>
                </a:solidFill>
                <a:latin typeface="Space Grotesk SemiBold" pitchFamily="34" charset="0"/>
                <a:ea typeface="Space Grotesk SemiBold" pitchFamily="34" charset="-122"/>
                <a:cs typeface="Space Grotesk SemiBold" pitchFamily="34" charset="-120"/>
              </a:rPr>
              <a:t>.</a:t>
            </a:r>
            <a:endParaRPr lang="en-US" sz="3600" dirty="0"/>
          </a:p>
        </p:txBody>
      </p:sp>
      <p:sp>
        <p:nvSpPr>
          <p:cNvPr id="5" name="Text 2"/>
          <p:cNvSpPr/>
          <p:nvPr/>
        </p:nvSpPr>
        <p:spPr>
          <a:xfrm>
            <a:off x="1706728" y="3310128"/>
            <a:ext cx="8778240" cy="822960"/>
          </a:xfrm>
          <a:prstGeom prst="rect">
            <a:avLst/>
          </a:prstGeom>
          <a:noFill/>
          <a:ln/>
        </p:spPr>
        <p:txBody>
          <a:bodyPr wrap="square" rtlCol="0" anchor="t"/>
          <a:lstStyle/>
          <a:p>
            <a:pPr algn="ctr" indent="0" marL="0">
              <a:lnSpc>
                <a:spcPct val="118000"/>
              </a:lnSpc>
              <a:buNone/>
            </a:pPr>
            <a:r>
              <a:rPr lang="en-US" sz="1350" dirty="0">
                <a:solidFill>
                  <a:srgbClr val="9BA1A8"/>
                </a:solidFill>
                <a:latin typeface="Inter" pitchFamily="34" charset="0"/>
                <a:ea typeface="Inter" pitchFamily="34" charset="-122"/>
                <a:cs typeface="Inter" pitchFamily="34" charset="-120"/>
              </a:rPr>
              <a:t>PipRail is open, neutral and already live across 29 chains. We’re raising to go from “the best x402 SDK” to the default settlement layer every agent reaches for. We’re looking for the partners who want open payment rails to win on their network.</a:t>
            </a:r>
            <a:endParaRPr lang="en-US" sz="1350" dirty="0"/>
          </a:p>
        </p:txBody>
      </p:sp>
      <p:sp>
        <p:nvSpPr>
          <p:cNvPr id="6" name="Shape 3"/>
          <p:cNvSpPr/>
          <p:nvPr/>
        </p:nvSpPr>
        <p:spPr>
          <a:xfrm>
            <a:off x="713232" y="4334256"/>
            <a:ext cx="3405530" cy="1060704"/>
          </a:xfrm>
          <a:prstGeom prst="roundRect">
            <a:avLst>
              <a:gd name="adj" fmla="val 10345"/>
            </a:avLst>
          </a:prstGeom>
          <a:solidFill>
            <a:srgbClr val="101216"/>
          </a:solidFill>
          <a:ln w="12700">
            <a:solidFill>
              <a:srgbClr val="2E343A"/>
            </a:solidFill>
            <a:prstDash val="solid"/>
          </a:ln>
          <a:effectLst>
            <a:outerShdw sx="100000" sy="100000" kx="0" ky="0" algn="bl" rotWithShape="0" blurRad="114300" dist="63500" dir="5400000">
              <a:srgbClr val="000000">
                <a:alpha val="38000"/>
              </a:srgbClr>
            </a:outerShdw>
          </a:effectLst>
        </p:spPr>
      </p:sp>
      <p:sp>
        <p:nvSpPr>
          <p:cNvPr id="7" name="Text 4"/>
          <p:cNvSpPr/>
          <p:nvPr/>
        </p:nvSpPr>
        <p:spPr>
          <a:xfrm>
            <a:off x="950976" y="4517136"/>
            <a:ext cx="2948330" cy="365760"/>
          </a:xfrm>
          <a:prstGeom prst="rect">
            <a:avLst/>
          </a:prstGeom>
          <a:noFill/>
          <a:ln/>
        </p:spPr>
        <p:txBody>
          <a:bodyPr wrap="square" rtlCol="0" anchor="t"/>
          <a:lstStyle/>
          <a:p>
            <a:pPr indent="0" marL="0">
              <a:buNone/>
            </a:pPr>
            <a:r>
              <a:rPr lang="en-US" sz="1450" dirty="0">
                <a:solidFill>
                  <a:srgbClr val="2EE6A6"/>
                </a:solidFill>
                <a:latin typeface="Inter SemiBold" pitchFamily="34" charset="0"/>
                <a:ea typeface="Inter SemiBold" pitchFamily="34" charset="-122"/>
                <a:cs typeface="Inter SemiBold" pitchFamily="34" charset="-120"/>
              </a:rPr>
              <a:t>Invest</a:t>
            </a:r>
            <a:endParaRPr lang="en-US" sz="1450" dirty="0"/>
          </a:p>
        </p:txBody>
      </p:sp>
      <p:sp>
        <p:nvSpPr>
          <p:cNvPr id="8" name="Text 5"/>
          <p:cNvSpPr/>
          <p:nvPr/>
        </p:nvSpPr>
        <p:spPr>
          <a:xfrm>
            <a:off x="950976" y="4882896"/>
            <a:ext cx="2948330" cy="457200"/>
          </a:xfrm>
          <a:prstGeom prst="rect">
            <a:avLst/>
          </a:prstGeom>
          <a:noFill/>
          <a:ln/>
        </p:spPr>
        <p:txBody>
          <a:bodyPr wrap="square" rtlCol="0" anchor="t"/>
          <a:lstStyle/>
          <a:p>
            <a:pPr indent="0" marL="0">
              <a:lnSpc>
                <a:spcPct val="110000"/>
              </a:lnSpc>
              <a:buNone/>
            </a:pPr>
            <a:r>
              <a:rPr lang="en-US" sz="1080" dirty="0">
                <a:solidFill>
                  <a:srgbClr val="C7CCD1"/>
                </a:solidFill>
                <a:latin typeface="Inter" pitchFamily="34" charset="0"/>
                <a:ea typeface="Inter" pitchFamily="34" charset="-122"/>
                <a:cs typeface="Inter" pitchFamily="34" charset="-120"/>
              </a:rPr>
              <a:t>Fund coverage, hardening and an external audit.</a:t>
            </a:r>
            <a:endParaRPr lang="en-US" sz="1080" dirty="0"/>
          </a:p>
        </p:txBody>
      </p:sp>
      <p:sp>
        <p:nvSpPr>
          <p:cNvPr id="9" name="Shape 6"/>
          <p:cNvSpPr/>
          <p:nvPr/>
        </p:nvSpPr>
        <p:spPr>
          <a:xfrm>
            <a:off x="4393082" y="4334256"/>
            <a:ext cx="3405530" cy="1060704"/>
          </a:xfrm>
          <a:prstGeom prst="roundRect">
            <a:avLst>
              <a:gd name="adj" fmla="val 10345"/>
            </a:avLst>
          </a:prstGeom>
          <a:solidFill>
            <a:srgbClr val="101216"/>
          </a:solidFill>
          <a:ln w="12700">
            <a:solidFill>
              <a:srgbClr val="2E343A"/>
            </a:solidFill>
            <a:prstDash val="solid"/>
          </a:ln>
          <a:effectLst>
            <a:outerShdw sx="100000" sy="100000" kx="0" ky="0" algn="bl" rotWithShape="0" blurRad="114300" dist="63500" dir="5400000">
              <a:srgbClr val="000000">
                <a:alpha val="38000"/>
              </a:srgbClr>
            </a:outerShdw>
          </a:effectLst>
        </p:spPr>
      </p:sp>
      <p:sp>
        <p:nvSpPr>
          <p:cNvPr id="10" name="Text 7"/>
          <p:cNvSpPr/>
          <p:nvPr/>
        </p:nvSpPr>
        <p:spPr>
          <a:xfrm>
            <a:off x="4630826" y="4517136"/>
            <a:ext cx="2948330" cy="365760"/>
          </a:xfrm>
          <a:prstGeom prst="rect">
            <a:avLst/>
          </a:prstGeom>
          <a:noFill/>
          <a:ln/>
        </p:spPr>
        <p:txBody>
          <a:bodyPr wrap="square" rtlCol="0" anchor="t"/>
          <a:lstStyle/>
          <a:p>
            <a:pPr indent="0" marL="0">
              <a:buNone/>
            </a:pPr>
            <a:r>
              <a:rPr lang="en-US" sz="1450" dirty="0">
                <a:solidFill>
                  <a:srgbClr val="2EE6A6"/>
                </a:solidFill>
                <a:latin typeface="Inter SemiBold" pitchFamily="34" charset="0"/>
                <a:ea typeface="Inter SemiBold" pitchFamily="34" charset="-122"/>
                <a:cs typeface="Inter SemiBold" pitchFamily="34" charset="-120"/>
              </a:rPr>
              <a:t>Sponsor a chain</a:t>
            </a:r>
            <a:endParaRPr lang="en-US" sz="1450" dirty="0"/>
          </a:p>
        </p:txBody>
      </p:sp>
      <p:sp>
        <p:nvSpPr>
          <p:cNvPr id="11" name="Text 8"/>
          <p:cNvSpPr/>
          <p:nvPr/>
        </p:nvSpPr>
        <p:spPr>
          <a:xfrm>
            <a:off x="4630826" y="4882896"/>
            <a:ext cx="2948330" cy="457200"/>
          </a:xfrm>
          <a:prstGeom prst="rect">
            <a:avLst/>
          </a:prstGeom>
          <a:noFill/>
          <a:ln/>
        </p:spPr>
        <p:txBody>
          <a:bodyPr wrap="square" rtlCol="0" anchor="t"/>
          <a:lstStyle/>
          <a:p>
            <a:pPr indent="0" marL="0">
              <a:lnSpc>
                <a:spcPct val="110000"/>
              </a:lnSpc>
              <a:buNone/>
            </a:pPr>
            <a:r>
              <a:rPr lang="en-US" sz="1080" dirty="0">
                <a:solidFill>
                  <a:srgbClr val="C7CCD1"/>
                </a:solidFill>
                <a:latin typeface="Inter" pitchFamily="34" charset="0"/>
                <a:ea typeface="Inter" pitchFamily="34" charset="-122"/>
                <a:cs typeface="Inter" pitchFamily="34" charset="-120"/>
              </a:rPr>
              <a:t>Native driver depth + support on your network.</a:t>
            </a:r>
            <a:endParaRPr lang="en-US" sz="1080" dirty="0"/>
          </a:p>
        </p:txBody>
      </p:sp>
      <p:sp>
        <p:nvSpPr>
          <p:cNvPr id="12" name="Shape 9"/>
          <p:cNvSpPr/>
          <p:nvPr/>
        </p:nvSpPr>
        <p:spPr>
          <a:xfrm>
            <a:off x="8072933" y="4334256"/>
            <a:ext cx="3405530" cy="1060704"/>
          </a:xfrm>
          <a:prstGeom prst="roundRect">
            <a:avLst>
              <a:gd name="adj" fmla="val 10345"/>
            </a:avLst>
          </a:prstGeom>
          <a:solidFill>
            <a:srgbClr val="101216"/>
          </a:solidFill>
          <a:ln w="12700">
            <a:solidFill>
              <a:srgbClr val="2E343A"/>
            </a:solidFill>
            <a:prstDash val="solid"/>
          </a:ln>
          <a:effectLst>
            <a:outerShdw sx="100000" sy="100000" kx="0" ky="0" algn="bl" rotWithShape="0" blurRad="114300" dist="63500" dir="5400000">
              <a:srgbClr val="000000">
                <a:alpha val="38000"/>
              </a:srgbClr>
            </a:outerShdw>
          </a:effectLst>
        </p:spPr>
      </p:sp>
      <p:sp>
        <p:nvSpPr>
          <p:cNvPr id="13" name="Text 10"/>
          <p:cNvSpPr/>
          <p:nvPr/>
        </p:nvSpPr>
        <p:spPr>
          <a:xfrm>
            <a:off x="8310677" y="4517136"/>
            <a:ext cx="2948330" cy="365760"/>
          </a:xfrm>
          <a:prstGeom prst="rect">
            <a:avLst/>
          </a:prstGeom>
          <a:noFill/>
          <a:ln/>
        </p:spPr>
        <p:txBody>
          <a:bodyPr wrap="square" rtlCol="0" anchor="t"/>
          <a:lstStyle/>
          <a:p>
            <a:pPr indent="0" marL="0">
              <a:buNone/>
            </a:pPr>
            <a:r>
              <a:rPr lang="en-US" sz="1450" dirty="0">
                <a:solidFill>
                  <a:srgbClr val="2EE6A6"/>
                </a:solidFill>
                <a:latin typeface="Inter SemiBold" pitchFamily="34" charset="0"/>
                <a:ea typeface="Inter SemiBold" pitchFamily="34" charset="-122"/>
                <a:cs typeface="Inter SemiBold" pitchFamily="34" charset="-120"/>
              </a:rPr>
              <a:t>Integrate &amp; partner</a:t>
            </a:r>
            <a:endParaRPr lang="en-US" sz="1450" dirty="0"/>
          </a:p>
        </p:txBody>
      </p:sp>
      <p:sp>
        <p:nvSpPr>
          <p:cNvPr id="14" name="Text 11"/>
          <p:cNvSpPr/>
          <p:nvPr/>
        </p:nvSpPr>
        <p:spPr>
          <a:xfrm>
            <a:off x="8310677" y="4882896"/>
            <a:ext cx="2948330" cy="457200"/>
          </a:xfrm>
          <a:prstGeom prst="rect">
            <a:avLst/>
          </a:prstGeom>
          <a:noFill/>
          <a:ln/>
        </p:spPr>
        <p:txBody>
          <a:bodyPr wrap="square" rtlCol="0" anchor="t"/>
          <a:lstStyle/>
          <a:p>
            <a:pPr indent="0" marL="0">
              <a:lnSpc>
                <a:spcPct val="110000"/>
              </a:lnSpc>
              <a:buNone/>
            </a:pPr>
            <a:r>
              <a:rPr lang="en-US" sz="1080" dirty="0">
                <a:solidFill>
                  <a:srgbClr val="C7CCD1"/>
                </a:solidFill>
                <a:latin typeface="Inter" pitchFamily="34" charset="0"/>
                <a:ea typeface="Inter" pitchFamily="34" charset="-122"/>
                <a:cs typeface="Inter" pitchFamily="34" charset="-120"/>
              </a:rPr>
              <a:t>Bring PipRail to your agents, docs and ecosystem.</a:t>
            </a:r>
            <a:endParaRPr lang="en-US" sz="1080" dirty="0"/>
          </a:p>
        </p:txBody>
      </p:sp>
      <p:sp>
        <p:nvSpPr>
          <p:cNvPr id="15" name="Text 12"/>
          <p:cNvSpPr/>
          <p:nvPr/>
        </p:nvSpPr>
        <p:spPr>
          <a:xfrm>
            <a:off x="1066648" y="5742432"/>
            <a:ext cx="10058400" cy="365760"/>
          </a:xfrm>
          <a:prstGeom prst="rect">
            <a:avLst/>
          </a:prstGeom>
          <a:noFill/>
          <a:ln/>
        </p:spPr>
        <p:txBody>
          <a:bodyPr wrap="square" rtlCol="0" anchor="ctr"/>
          <a:lstStyle/>
          <a:p>
            <a:pPr algn="ctr" indent="0" marL="0">
              <a:buNone/>
            </a:pPr>
            <a:r>
              <a:rPr lang="en-US" sz="1250" dirty="0">
                <a:solidFill>
                  <a:srgbClr val="2EE6A6"/>
                </a:solidFill>
                <a:latin typeface="Inter SemiBold" pitchFamily="34" charset="0"/>
                <a:ea typeface="Inter SemiBold" pitchFamily="34" charset="-122"/>
                <a:cs typeface="Inter SemiBold" pitchFamily="34" charset="-120"/>
              </a:rPr>
              <a:t>piprail.com</a:t>
            </a:r>
            <a:pPr algn="ctr" indent="0" marL="0">
              <a:buNone/>
            </a:pPr>
            <a:r>
              <a:rPr lang="en-US" sz="1250" dirty="0">
                <a:solidFill>
                  <a:srgbClr val="C7CCD1"/>
                </a:solidFill>
                <a:latin typeface="Inter" pitchFamily="34" charset="0"/>
                <a:ea typeface="Inter" pitchFamily="34" charset="-122"/>
                <a:cs typeface="Inter" pitchFamily="34" charset="-120"/>
              </a:rPr>
              <a:t>      github.com/piprail</a:t>
            </a:r>
            <a:pPr algn="ctr" indent="0" marL="0">
              <a:buNone/>
            </a:pPr>
            <a:r>
              <a:rPr lang="en-US" sz="1250" dirty="0">
                <a:solidFill>
                  <a:srgbClr val="C7CCD1"/>
                </a:solidFill>
                <a:latin typeface="Inter" pitchFamily="34" charset="0"/>
                <a:ea typeface="Inter" pitchFamily="34" charset="-122"/>
                <a:cs typeface="Inter" pitchFamily="34" charset="-120"/>
              </a:rPr>
              <a:t>      npmjs.com/package/@piprail/sdk</a:t>
            </a:r>
            <a:endParaRPr lang="en-US" sz="1250" dirty="0"/>
          </a:p>
        </p:txBody>
      </p:sp>
      <p:sp>
        <p:nvSpPr>
          <p:cNvPr id="16" name="Text 13"/>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17" name="Text 14"/>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15 / 15</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WHY NOW</a:t>
            </a:r>
            <a:endParaRPr lang="en-US" sz="1100" dirty="0"/>
          </a:p>
        </p:txBody>
      </p:sp>
      <p:sp>
        <p:nvSpPr>
          <p:cNvPr id="3" name="Text 1"/>
          <p:cNvSpPr/>
          <p:nvPr/>
        </p:nvSpPr>
        <p:spPr>
          <a:xfrm>
            <a:off x="713232" y="914400"/>
            <a:ext cx="10765231" cy="640080"/>
          </a:xfrm>
          <a:prstGeom prst="rect">
            <a:avLst/>
          </a:prstGeom>
          <a:noFill/>
          <a:ln/>
        </p:spPr>
        <p:txBody>
          <a:bodyPr wrap="square" rtlCol="0" anchor="t"/>
          <a:lstStyle/>
          <a:p>
            <a:pPr algn="l" indent="0" marL="0">
              <a:lnSpc>
                <a:spcPct val="102000"/>
              </a:lnSpc>
              <a:buNone/>
            </a:pPr>
            <a:r>
              <a:rPr lang="en-US" sz="2900" dirty="0">
                <a:solidFill>
                  <a:srgbClr val="F4F6F7"/>
                </a:solidFill>
                <a:latin typeface="Space Grotesk SemiBold" pitchFamily="34" charset="0"/>
                <a:ea typeface="Space Grotesk SemiBold" pitchFamily="34" charset="-122"/>
                <a:cs typeface="Space Grotesk SemiBold" pitchFamily="34" charset="-120"/>
              </a:rPr>
              <a:t>Money itself is moving </a:t>
            </a:r>
            <a:pPr algn="l" indent="0" marL="0">
              <a:lnSpc>
                <a:spcPct val="102000"/>
              </a:lnSpc>
              <a:buNone/>
            </a:pPr>
            <a:r>
              <a:rPr lang="en-US" sz="2900" dirty="0">
                <a:solidFill>
                  <a:srgbClr val="2EE6A6"/>
                </a:solidFill>
                <a:latin typeface="Space Grotesk SemiBold" pitchFamily="34" charset="0"/>
                <a:ea typeface="Space Grotesk SemiBold" pitchFamily="34" charset="-122"/>
                <a:cs typeface="Space Grotesk SemiBold" pitchFamily="34" charset="-120"/>
              </a:rPr>
              <a:t>on-chain</a:t>
            </a:r>
            <a:pPr algn="l" indent="0" marL="0">
              <a:lnSpc>
                <a:spcPct val="102000"/>
              </a:lnSpc>
              <a:buNone/>
            </a:pPr>
            <a:r>
              <a:rPr lang="en-US" sz="2900" dirty="0">
                <a:solidFill>
                  <a:srgbClr val="F4F6F7"/>
                </a:solidFill>
                <a:latin typeface="Space Grotesk SemiBold" pitchFamily="34" charset="0"/>
                <a:ea typeface="Space Grotesk SemiBold" pitchFamily="34" charset="-122"/>
                <a:cs typeface="Space Grotesk SemiBold" pitchFamily="34" charset="-120"/>
              </a:rPr>
              <a:t> — at trillions of scale.</a:t>
            </a:r>
            <a:endParaRPr lang="en-US" sz="2900" dirty="0"/>
          </a:p>
        </p:txBody>
      </p:sp>
      <p:sp>
        <p:nvSpPr>
          <p:cNvPr id="4" name="Text 2"/>
          <p:cNvSpPr/>
          <p:nvPr/>
        </p:nvSpPr>
        <p:spPr>
          <a:xfrm>
            <a:off x="713232" y="1591056"/>
            <a:ext cx="10424160" cy="54864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In 2025 stablecoins stopped being “crypto” and became settlement infrastructure. The rails the agent economy needs are already being laid — by the biggest names in finance.</a:t>
            </a:r>
            <a:endParaRPr lang="en-US" sz="1350" dirty="0"/>
          </a:p>
        </p:txBody>
      </p:sp>
      <p:sp>
        <p:nvSpPr>
          <p:cNvPr id="5" name="Shape 3"/>
          <p:cNvSpPr/>
          <p:nvPr/>
        </p:nvSpPr>
        <p:spPr>
          <a:xfrm>
            <a:off x="713232" y="2468880"/>
            <a:ext cx="2513000" cy="1865376"/>
          </a:xfrm>
          <a:prstGeom prst="roundRect">
            <a:avLst>
              <a:gd name="adj" fmla="val 539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6" name="Shape 4"/>
          <p:cNvSpPr/>
          <p:nvPr/>
        </p:nvSpPr>
        <p:spPr>
          <a:xfrm>
            <a:off x="914400" y="2688336"/>
            <a:ext cx="310896" cy="64008"/>
          </a:xfrm>
          <a:prstGeom prst="roundRect">
            <a:avLst>
              <a:gd name="adj" fmla="val 50000"/>
            </a:avLst>
          </a:prstGeom>
          <a:solidFill>
            <a:srgbClr val="2EE6A6"/>
          </a:solidFill>
          <a:ln/>
        </p:spPr>
      </p:sp>
      <p:sp>
        <p:nvSpPr>
          <p:cNvPr id="7" name="Text 5"/>
          <p:cNvSpPr/>
          <p:nvPr/>
        </p:nvSpPr>
        <p:spPr>
          <a:xfrm>
            <a:off x="914400" y="2889504"/>
            <a:ext cx="2110664" cy="676656"/>
          </a:xfrm>
          <a:prstGeom prst="rect">
            <a:avLst/>
          </a:prstGeom>
          <a:noFill/>
          <a:ln/>
        </p:spPr>
        <p:txBody>
          <a:bodyPr wrap="square" rtlCol="0" anchor="t"/>
          <a:lstStyle/>
          <a:p>
            <a:pPr algn="l" indent="0" marL="0">
              <a:buNone/>
            </a:pPr>
            <a:r>
              <a:rPr lang="en-US" sz="3300" b="1" spc="-30" kern="0" dirty="0">
                <a:solidFill>
                  <a:srgbClr val="2EE6A6"/>
                </a:solidFill>
                <a:latin typeface="Space Grotesk" pitchFamily="34" charset="0"/>
                <a:ea typeface="Space Grotesk" pitchFamily="34" charset="-122"/>
                <a:cs typeface="Space Grotesk" pitchFamily="34" charset="-120"/>
              </a:rPr>
              <a:t>$33T</a:t>
            </a:r>
            <a:endParaRPr lang="en-US" sz="3300" dirty="0"/>
          </a:p>
        </p:txBody>
      </p:sp>
      <p:sp>
        <p:nvSpPr>
          <p:cNvPr id="8" name="Text 6"/>
          <p:cNvSpPr/>
          <p:nvPr/>
        </p:nvSpPr>
        <p:spPr>
          <a:xfrm>
            <a:off x="914400" y="3438144"/>
            <a:ext cx="2110664" cy="566928"/>
          </a:xfrm>
          <a:prstGeom prst="rect">
            <a:avLst/>
          </a:prstGeom>
          <a:noFill/>
          <a:ln/>
        </p:spPr>
        <p:txBody>
          <a:bodyPr wrap="square" rtlCol="0" anchor="t"/>
          <a:lstStyle/>
          <a:p>
            <a:pPr algn="l" indent="0" marL="0">
              <a:lnSpc>
                <a:spcPct val="106000"/>
              </a:lnSpc>
              <a:buNone/>
            </a:pPr>
            <a:r>
              <a:rPr lang="en-US" sz="1100" dirty="0">
                <a:solidFill>
                  <a:srgbClr val="C7CCD1"/>
                </a:solidFill>
                <a:latin typeface="Inter Medium" pitchFamily="34" charset="0"/>
                <a:ea typeface="Inter Medium" pitchFamily="34" charset="-122"/>
                <a:cs typeface="Inter Medium" pitchFamily="34" charset="-120"/>
              </a:rPr>
              <a:t>stablecoins settled in 2025 — up 72% YoY</a:t>
            </a:r>
            <a:endParaRPr lang="en-US" sz="1100" dirty="0"/>
          </a:p>
        </p:txBody>
      </p:sp>
      <p:sp>
        <p:nvSpPr>
          <p:cNvPr id="9" name="Text 7"/>
          <p:cNvSpPr/>
          <p:nvPr/>
        </p:nvSpPr>
        <p:spPr>
          <a:xfrm>
            <a:off x="914400" y="3950208"/>
            <a:ext cx="2110664" cy="237744"/>
          </a:xfrm>
          <a:prstGeom prst="rect">
            <a:avLst/>
          </a:prstGeom>
          <a:noFill/>
          <a:ln/>
        </p:spPr>
        <p:txBody>
          <a:bodyPr wrap="square" rtlCol="0" anchor="t"/>
          <a:lstStyle/>
          <a:p>
            <a:pPr algn="l" indent="0" marL="0">
              <a:buNone/>
            </a:pPr>
            <a:r>
              <a:rPr lang="en-US" sz="850" spc="40" kern="0" dirty="0">
                <a:solidFill>
                  <a:srgbClr val="6B7178"/>
                </a:solidFill>
                <a:latin typeface="JetBrains Mono" pitchFamily="34" charset="0"/>
                <a:ea typeface="JetBrains Mono" pitchFamily="34" charset="-122"/>
                <a:cs typeface="JetBrains Mono" pitchFamily="34" charset="-120"/>
              </a:rPr>
              <a:t>Bloomberg</a:t>
            </a:r>
            <a:endParaRPr lang="en-US" sz="850" dirty="0"/>
          </a:p>
        </p:txBody>
      </p:sp>
      <p:sp>
        <p:nvSpPr>
          <p:cNvPr id="10" name="Shape 8"/>
          <p:cNvSpPr/>
          <p:nvPr/>
        </p:nvSpPr>
        <p:spPr>
          <a:xfrm>
            <a:off x="3463976" y="2468880"/>
            <a:ext cx="2513000" cy="1865376"/>
          </a:xfrm>
          <a:prstGeom prst="roundRect">
            <a:avLst>
              <a:gd name="adj" fmla="val 539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1" name="Shape 9"/>
          <p:cNvSpPr/>
          <p:nvPr/>
        </p:nvSpPr>
        <p:spPr>
          <a:xfrm>
            <a:off x="3665144" y="2688336"/>
            <a:ext cx="310896" cy="64008"/>
          </a:xfrm>
          <a:prstGeom prst="roundRect">
            <a:avLst>
              <a:gd name="adj" fmla="val 50000"/>
            </a:avLst>
          </a:prstGeom>
          <a:solidFill>
            <a:srgbClr val="2EE6A6"/>
          </a:solidFill>
          <a:ln/>
        </p:spPr>
      </p:sp>
      <p:sp>
        <p:nvSpPr>
          <p:cNvPr id="12" name="Text 10"/>
          <p:cNvSpPr/>
          <p:nvPr/>
        </p:nvSpPr>
        <p:spPr>
          <a:xfrm>
            <a:off x="3665144" y="2889504"/>
            <a:ext cx="2110664" cy="676656"/>
          </a:xfrm>
          <a:prstGeom prst="rect">
            <a:avLst/>
          </a:prstGeom>
          <a:noFill/>
          <a:ln/>
        </p:spPr>
        <p:txBody>
          <a:bodyPr wrap="square" rtlCol="0" anchor="t"/>
          <a:lstStyle/>
          <a:p>
            <a:pPr algn="l" indent="0" marL="0">
              <a:buNone/>
            </a:pPr>
            <a:r>
              <a:rPr lang="en-US" sz="2500" b="1" spc="-30" kern="0" dirty="0">
                <a:solidFill>
                  <a:srgbClr val="2EE6A6"/>
                </a:solidFill>
                <a:latin typeface="Space Grotesk" pitchFamily="34" charset="0"/>
                <a:ea typeface="Space Grotesk" pitchFamily="34" charset="-122"/>
                <a:cs typeface="Space Grotesk" pitchFamily="34" charset="-120"/>
              </a:rPr>
              <a:t>&gt; Visa + MC</a:t>
            </a:r>
            <a:endParaRPr lang="en-US" sz="2500" dirty="0"/>
          </a:p>
        </p:txBody>
      </p:sp>
      <p:sp>
        <p:nvSpPr>
          <p:cNvPr id="13" name="Text 11"/>
          <p:cNvSpPr/>
          <p:nvPr/>
        </p:nvSpPr>
        <p:spPr>
          <a:xfrm>
            <a:off x="3665144" y="3438144"/>
            <a:ext cx="2110664" cy="566928"/>
          </a:xfrm>
          <a:prstGeom prst="rect">
            <a:avLst/>
          </a:prstGeom>
          <a:noFill/>
          <a:ln/>
        </p:spPr>
        <p:txBody>
          <a:bodyPr wrap="square" rtlCol="0" anchor="t"/>
          <a:lstStyle/>
          <a:p>
            <a:pPr algn="l" indent="0" marL="0">
              <a:lnSpc>
                <a:spcPct val="106000"/>
              </a:lnSpc>
              <a:buNone/>
            </a:pPr>
            <a:r>
              <a:rPr lang="en-US" sz="1100" dirty="0">
                <a:solidFill>
                  <a:srgbClr val="C7CCD1"/>
                </a:solidFill>
                <a:latin typeface="Inter Medium" pitchFamily="34" charset="0"/>
                <a:ea typeface="Inter Medium" pitchFamily="34" charset="-122"/>
                <a:cs typeface="Inter Medium" pitchFamily="34" charset="-120"/>
              </a:rPr>
              <a:t>stablecoin transfer volume passed Visa + Mastercard combined</a:t>
            </a:r>
            <a:endParaRPr lang="en-US" sz="1100" dirty="0"/>
          </a:p>
        </p:txBody>
      </p:sp>
      <p:sp>
        <p:nvSpPr>
          <p:cNvPr id="14" name="Text 12"/>
          <p:cNvSpPr/>
          <p:nvPr/>
        </p:nvSpPr>
        <p:spPr>
          <a:xfrm>
            <a:off x="3665144" y="3950208"/>
            <a:ext cx="2110664" cy="237744"/>
          </a:xfrm>
          <a:prstGeom prst="rect">
            <a:avLst/>
          </a:prstGeom>
          <a:noFill/>
          <a:ln/>
        </p:spPr>
        <p:txBody>
          <a:bodyPr wrap="square" rtlCol="0" anchor="t"/>
          <a:lstStyle/>
          <a:p>
            <a:pPr algn="l" indent="0" marL="0">
              <a:buNone/>
            </a:pPr>
            <a:r>
              <a:rPr lang="en-US" sz="850" spc="40" kern="0" dirty="0">
                <a:solidFill>
                  <a:srgbClr val="6B7178"/>
                </a:solidFill>
                <a:latin typeface="JetBrains Mono" pitchFamily="34" charset="0"/>
                <a:ea typeface="JetBrains Mono" pitchFamily="34" charset="-122"/>
                <a:cs typeface="JetBrains Mono" pitchFamily="34" charset="-120"/>
              </a:rPr>
              <a:t>CEX.IO</a:t>
            </a:r>
            <a:endParaRPr lang="en-US" sz="850" dirty="0"/>
          </a:p>
        </p:txBody>
      </p:sp>
      <p:sp>
        <p:nvSpPr>
          <p:cNvPr id="15" name="Shape 13"/>
          <p:cNvSpPr/>
          <p:nvPr/>
        </p:nvSpPr>
        <p:spPr>
          <a:xfrm>
            <a:off x="6214720" y="2468880"/>
            <a:ext cx="2513000" cy="1865376"/>
          </a:xfrm>
          <a:prstGeom prst="roundRect">
            <a:avLst>
              <a:gd name="adj" fmla="val 539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6" name="Shape 14"/>
          <p:cNvSpPr/>
          <p:nvPr/>
        </p:nvSpPr>
        <p:spPr>
          <a:xfrm>
            <a:off x="6415888" y="2688336"/>
            <a:ext cx="310896" cy="64008"/>
          </a:xfrm>
          <a:prstGeom prst="roundRect">
            <a:avLst>
              <a:gd name="adj" fmla="val 50000"/>
            </a:avLst>
          </a:prstGeom>
          <a:solidFill>
            <a:srgbClr val="2EE6A6"/>
          </a:solidFill>
          <a:ln/>
        </p:spPr>
      </p:sp>
      <p:sp>
        <p:nvSpPr>
          <p:cNvPr id="17" name="Text 15"/>
          <p:cNvSpPr/>
          <p:nvPr/>
        </p:nvSpPr>
        <p:spPr>
          <a:xfrm>
            <a:off x="6415888" y="2889504"/>
            <a:ext cx="2110664" cy="676656"/>
          </a:xfrm>
          <a:prstGeom prst="rect">
            <a:avLst/>
          </a:prstGeom>
          <a:noFill/>
          <a:ln/>
        </p:spPr>
        <p:txBody>
          <a:bodyPr wrap="square" rtlCol="0" anchor="t"/>
          <a:lstStyle/>
          <a:p>
            <a:pPr algn="l" indent="0" marL="0">
              <a:buNone/>
            </a:pPr>
            <a:r>
              <a:rPr lang="en-US" sz="3300" b="1" spc="-30" kern="0" dirty="0">
                <a:solidFill>
                  <a:srgbClr val="2EE6A6"/>
                </a:solidFill>
                <a:latin typeface="Space Grotesk" pitchFamily="34" charset="0"/>
                <a:ea typeface="Space Grotesk" pitchFamily="34" charset="-122"/>
                <a:cs typeface="Space Grotesk" pitchFamily="34" charset="-120"/>
              </a:rPr>
              <a:t>$1.1B</a:t>
            </a:r>
            <a:endParaRPr lang="en-US" sz="3300" dirty="0"/>
          </a:p>
        </p:txBody>
      </p:sp>
      <p:sp>
        <p:nvSpPr>
          <p:cNvPr id="18" name="Text 16"/>
          <p:cNvSpPr/>
          <p:nvPr/>
        </p:nvSpPr>
        <p:spPr>
          <a:xfrm>
            <a:off x="6415888" y="3438144"/>
            <a:ext cx="2110664" cy="566928"/>
          </a:xfrm>
          <a:prstGeom prst="rect">
            <a:avLst/>
          </a:prstGeom>
          <a:noFill/>
          <a:ln/>
        </p:spPr>
        <p:txBody>
          <a:bodyPr wrap="square" rtlCol="0" anchor="t"/>
          <a:lstStyle/>
          <a:p>
            <a:pPr algn="l" indent="0" marL="0">
              <a:lnSpc>
                <a:spcPct val="106000"/>
              </a:lnSpc>
              <a:buNone/>
            </a:pPr>
            <a:r>
              <a:rPr lang="en-US" sz="1100" dirty="0">
                <a:solidFill>
                  <a:srgbClr val="C7CCD1"/>
                </a:solidFill>
                <a:latin typeface="Inter Medium" pitchFamily="34" charset="0"/>
                <a:ea typeface="Inter Medium" pitchFamily="34" charset="-122"/>
                <a:cs typeface="Inter Medium" pitchFamily="34" charset="-120"/>
              </a:rPr>
              <a:t>Stripe paid for Bridge to own the stablecoin rails</a:t>
            </a:r>
            <a:endParaRPr lang="en-US" sz="1100" dirty="0"/>
          </a:p>
        </p:txBody>
      </p:sp>
      <p:sp>
        <p:nvSpPr>
          <p:cNvPr id="19" name="Text 17"/>
          <p:cNvSpPr/>
          <p:nvPr/>
        </p:nvSpPr>
        <p:spPr>
          <a:xfrm>
            <a:off x="6415888" y="3950208"/>
            <a:ext cx="2110664" cy="237744"/>
          </a:xfrm>
          <a:prstGeom prst="rect">
            <a:avLst/>
          </a:prstGeom>
          <a:noFill/>
          <a:ln/>
        </p:spPr>
        <p:txBody>
          <a:bodyPr wrap="square" rtlCol="0" anchor="t"/>
          <a:lstStyle/>
          <a:p>
            <a:pPr algn="l" indent="0" marL="0">
              <a:buNone/>
            </a:pPr>
            <a:r>
              <a:rPr lang="en-US" sz="850" spc="40" kern="0" dirty="0">
                <a:solidFill>
                  <a:srgbClr val="6B7178"/>
                </a:solidFill>
                <a:latin typeface="JetBrains Mono" pitchFamily="34" charset="0"/>
                <a:ea typeface="JetBrains Mono" pitchFamily="34" charset="-122"/>
                <a:cs typeface="JetBrains Mono" pitchFamily="34" charset="-120"/>
              </a:rPr>
              <a:t>CNBC</a:t>
            </a:r>
            <a:endParaRPr lang="en-US" sz="850" dirty="0"/>
          </a:p>
        </p:txBody>
      </p:sp>
      <p:sp>
        <p:nvSpPr>
          <p:cNvPr id="20" name="Shape 18"/>
          <p:cNvSpPr/>
          <p:nvPr/>
        </p:nvSpPr>
        <p:spPr>
          <a:xfrm>
            <a:off x="8965463" y="2468880"/>
            <a:ext cx="2513000" cy="1865376"/>
          </a:xfrm>
          <a:prstGeom prst="roundRect">
            <a:avLst>
              <a:gd name="adj" fmla="val 5392"/>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1" name="Shape 19"/>
          <p:cNvSpPr/>
          <p:nvPr/>
        </p:nvSpPr>
        <p:spPr>
          <a:xfrm>
            <a:off x="9166631" y="2688336"/>
            <a:ext cx="310896" cy="64008"/>
          </a:xfrm>
          <a:prstGeom prst="roundRect">
            <a:avLst>
              <a:gd name="adj" fmla="val 50000"/>
            </a:avLst>
          </a:prstGeom>
          <a:solidFill>
            <a:srgbClr val="2EE6A6"/>
          </a:solidFill>
          <a:ln/>
        </p:spPr>
      </p:sp>
      <p:sp>
        <p:nvSpPr>
          <p:cNvPr id="22" name="Text 20"/>
          <p:cNvSpPr/>
          <p:nvPr/>
        </p:nvSpPr>
        <p:spPr>
          <a:xfrm>
            <a:off x="9166631" y="2889504"/>
            <a:ext cx="2110664" cy="676656"/>
          </a:xfrm>
          <a:prstGeom prst="rect">
            <a:avLst/>
          </a:prstGeom>
          <a:noFill/>
          <a:ln/>
        </p:spPr>
        <p:txBody>
          <a:bodyPr wrap="square" rtlCol="0" anchor="t"/>
          <a:lstStyle/>
          <a:p>
            <a:pPr algn="l" indent="0" marL="0">
              <a:buNone/>
            </a:pPr>
            <a:r>
              <a:rPr lang="en-US" sz="2300" b="1" spc="-30" kern="0" dirty="0">
                <a:solidFill>
                  <a:srgbClr val="2EE6A6"/>
                </a:solidFill>
                <a:latin typeface="Space Grotesk" pitchFamily="34" charset="0"/>
                <a:ea typeface="Space Grotesk" pitchFamily="34" charset="-122"/>
                <a:cs typeface="Space Grotesk" pitchFamily="34" charset="-120"/>
              </a:rPr>
              <a:t>GENIUS Act</a:t>
            </a:r>
            <a:endParaRPr lang="en-US" sz="2300" dirty="0"/>
          </a:p>
        </p:txBody>
      </p:sp>
      <p:sp>
        <p:nvSpPr>
          <p:cNvPr id="23" name="Text 21"/>
          <p:cNvSpPr/>
          <p:nvPr/>
        </p:nvSpPr>
        <p:spPr>
          <a:xfrm>
            <a:off x="9166631" y="3438144"/>
            <a:ext cx="2110664" cy="566928"/>
          </a:xfrm>
          <a:prstGeom prst="rect">
            <a:avLst/>
          </a:prstGeom>
          <a:noFill/>
          <a:ln/>
        </p:spPr>
        <p:txBody>
          <a:bodyPr wrap="square" rtlCol="0" anchor="t"/>
          <a:lstStyle/>
          <a:p>
            <a:pPr algn="l" indent="0" marL="0">
              <a:lnSpc>
                <a:spcPct val="106000"/>
              </a:lnSpc>
              <a:buNone/>
            </a:pPr>
            <a:r>
              <a:rPr lang="en-US" sz="1100" dirty="0">
                <a:solidFill>
                  <a:srgbClr val="C7CCD1"/>
                </a:solidFill>
                <a:latin typeface="Inter Medium" pitchFamily="34" charset="0"/>
                <a:ea typeface="Inter Medium" pitchFamily="34" charset="-122"/>
                <a:cs typeface="Inter Medium" pitchFamily="34" charset="-120"/>
              </a:rPr>
              <a:t>first US federal stablecoin law — passed 68–30, signed 2025</a:t>
            </a:r>
            <a:endParaRPr lang="en-US" sz="1100" dirty="0"/>
          </a:p>
        </p:txBody>
      </p:sp>
      <p:sp>
        <p:nvSpPr>
          <p:cNvPr id="24" name="Text 22"/>
          <p:cNvSpPr/>
          <p:nvPr/>
        </p:nvSpPr>
        <p:spPr>
          <a:xfrm>
            <a:off x="9166631" y="3950208"/>
            <a:ext cx="2110664" cy="237744"/>
          </a:xfrm>
          <a:prstGeom prst="rect">
            <a:avLst/>
          </a:prstGeom>
          <a:noFill/>
          <a:ln/>
        </p:spPr>
        <p:txBody>
          <a:bodyPr wrap="square" rtlCol="0" anchor="t"/>
          <a:lstStyle/>
          <a:p>
            <a:pPr algn="l" indent="0" marL="0">
              <a:buNone/>
            </a:pPr>
            <a:r>
              <a:rPr lang="en-US" sz="850" spc="40" kern="0" dirty="0">
                <a:solidFill>
                  <a:srgbClr val="6B7178"/>
                </a:solidFill>
                <a:latin typeface="JetBrains Mono" pitchFamily="34" charset="0"/>
                <a:ea typeface="JetBrains Mono" pitchFamily="34" charset="-122"/>
                <a:cs typeface="JetBrains Mono" pitchFamily="34" charset="-120"/>
              </a:rPr>
              <a:t>Congress.gov</a:t>
            </a:r>
            <a:endParaRPr lang="en-US" sz="850" dirty="0"/>
          </a:p>
        </p:txBody>
      </p:sp>
      <p:sp>
        <p:nvSpPr>
          <p:cNvPr id="25" name="Shape 23"/>
          <p:cNvSpPr/>
          <p:nvPr/>
        </p:nvSpPr>
        <p:spPr>
          <a:xfrm>
            <a:off x="713232" y="4681728"/>
            <a:ext cx="10765231" cy="1188720"/>
          </a:xfrm>
          <a:prstGeom prst="roundRect">
            <a:avLst>
              <a:gd name="adj" fmla="val 9231"/>
            </a:avLst>
          </a:prstGeom>
          <a:solidFill>
            <a:srgbClr val="0E1411"/>
          </a:solidFill>
          <a:ln w="12700">
            <a:solidFill>
              <a:srgbClr val="224134"/>
            </a:solidFill>
            <a:prstDash val="solid"/>
          </a:ln>
          <a:effectLst>
            <a:outerShdw sx="100000" sy="100000" kx="0" ky="0" algn="bl" rotWithShape="0" blurRad="114300" dist="63500" dir="5400000">
              <a:srgbClr val="000000">
                <a:alpha val="38000"/>
              </a:srgbClr>
            </a:outerShdw>
          </a:effectLst>
        </p:spPr>
      </p:sp>
      <p:sp>
        <p:nvSpPr>
          <p:cNvPr id="26" name="Text 24"/>
          <p:cNvSpPr/>
          <p:nvPr/>
        </p:nvSpPr>
        <p:spPr>
          <a:xfrm>
            <a:off x="1078992" y="4882896"/>
            <a:ext cx="7863840" cy="786384"/>
          </a:xfrm>
          <a:prstGeom prst="rect">
            <a:avLst/>
          </a:prstGeom>
          <a:noFill/>
          <a:ln/>
        </p:spPr>
        <p:txBody>
          <a:bodyPr wrap="square" rtlCol="0" anchor="ctr"/>
          <a:lstStyle/>
          <a:p>
            <a:pPr indent="0" marL="0">
              <a:lnSpc>
                <a:spcPct val="105000"/>
              </a:lnSpc>
              <a:buNone/>
            </a:pPr>
            <a:r>
              <a:rPr lang="en-US" sz="1700" dirty="0">
                <a:solidFill>
                  <a:srgbClr val="F4F6F7"/>
                </a:solidFill>
                <a:latin typeface="Space Grotesk Medium" pitchFamily="34" charset="0"/>
                <a:ea typeface="Space Grotesk Medium" pitchFamily="34" charset="-122"/>
                <a:cs typeface="Space Grotesk Medium" pitchFamily="34" charset="-120"/>
              </a:rPr>
              <a:t>“Stablecoins are the room-temperature superconductors for financial services.”</a:t>
            </a:r>
            <a:endParaRPr lang="en-US" sz="1700" dirty="0"/>
          </a:p>
        </p:txBody>
      </p:sp>
      <p:sp>
        <p:nvSpPr>
          <p:cNvPr id="27" name="Text 25"/>
          <p:cNvSpPr/>
          <p:nvPr/>
        </p:nvSpPr>
        <p:spPr>
          <a:xfrm>
            <a:off x="8735263" y="4882896"/>
            <a:ext cx="2377440" cy="786384"/>
          </a:xfrm>
          <a:prstGeom prst="rect">
            <a:avLst/>
          </a:prstGeom>
          <a:noFill/>
          <a:ln/>
        </p:spPr>
        <p:txBody>
          <a:bodyPr wrap="square" rtlCol="0" anchor="ctr"/>
          <a:lstStyle/>
          <a:p>
            <a:pPr algn="r" indent="0" marL="0">
              <a:lnSpc>
                <a:spcPct val="110000"/>
              </a:lnSpc>
              <a:buNone/>
            </a:pPr>
            <a:r>
              <a:rPr lang="en-US" sz="1200" dirty="0">
                <a:solidFill>
                  <a:srgbClr val="2EE6A6"/>
                </a:solidFill>
                <a:latin typeface="Inter SemiBold" pitchFamily="34" charset="0"/>
                <a:ea typeface="Inter SemiBold" pitchFamily="34" charset="-122"/>
                <a:cs typeface="Inter SemiBold" pitchFamily="34" charset="-120"/>
              </a:rPr>
              <a:t>Patrick Collison
</a:t>
            </a:r>
            <a:pPr algn="r" indent="0" marL="0">
              <a:lnSpc>
                <a:spcPct val="110000"/>
              </a:lnSpc>
              <a:buNone/>
            </a:pPr>
            <a:r>
              <a:rPr lang="en-US" sz="1200" dirty="0">
                <a:solidFill>
                  <a:srgbClr val="9BA1A8"/>
                </a:solidFill>
                <a:latin typeface="Inter" pitchFamily="34" charset="0"/>
                <a:ea typeface="Inter" pitchFamily="34" charset="-122"/>
                <a:cs typeface="Inter" pitchFamily="34" charset="-120"/>
              </a:rPr>
              <a:t>CEO, Stripe</a:t>
            </a:r>
            <a:endParaRPr lang="en-US" sz="1200" dirty="0"/>
          </a:p>
        </p:txBody>
      </p:sp>
      <p:sp>
        <p:nvSpPr>
          <p:cNvPr id="28" name="Text 26"/>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29" name="Text 27"/>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02 / 15</a:t>
            </a:r>
            <a:endParaRPr lang="en-US" sz="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THE NEW BUYER</a:t>
            </a:r>
            <a:endParaRPr lang="en-US" sz="1100" dirty="0"/>
          </a:p>
        </p:txBody>
      </p:sp>
      <p:sp>
        <p:nvSpPr>
          <p:cNvPr id="3" name="Text 1"/>
          <p:cNvSpPr/>
          <p:nvPr/>
        </p:nvSpPr>
        <p:spPr>
          <a:xfrm>
            <a:off x="713232" y="877824"/>
            <a:ext cx="10698480" cy="950976"/>
          </a:xfrm>
          <a:prstGeom prst="rect">
            <a:avLst/>
          </a:prstGeom>
          <a:noFill/>
          <a:ln/>
        </p:spPr>
        <p:txBody>
          <a:bodyPr wrap="square" rtlCol="0" anchor="t"/>
          <a:lstStyle/>
          <a:p>
            <a:pPr algn="l" indent="0" marL="0">
              <a:lnSpc>
                <a:spcPct val="102000"/>
              </a:lnSpc>
              <a:buNone/>
            </a:pPr>
            <a:r>
              <a:rPr lang="en-US" sz="2500" dirty="0">
                <a:solidFill>
                  <a:srgbClr val="F4F6F7"/>
                </a:solidFill>
                <a:latin typeface="Space Grotesk SemiBold" pitchFamily="34" charset="0"/>
                <a:ea typeface="Space Grotesk SemiBold" pitchFamily="34" charset="-122"/>
                <a:cs typeface="Space Grotesk SemiBold" pitchFamily="34" charset="-120"/>
              </a:rPr>
              <a:t>AI agents are a new economic actor — </a:t>
            </a:r>
            <a:pPr algn="l" indent="0" marL="0">
              <a:lnSpc>
                <a:spcPct val="102000"/>
              </a:lnSpc>
              <a:buNone/>
            </a:pPr>
            <a:r>
              <a:rPr lang="en-US" sz="2500" dirty="0">
                <a:solidFill>
                  <a:srgbClr val="2EE6A6"/>
                </a:solidFill>
                <a:latin typeface="Space Grotesk SemiBold" pitchFamily="34" charset="0"/>
                <a:ea typeface="Space Grotesk SemiBold" pitchFamily="34" charset="-122"/>
                <a:cs typeface="Space Grotesk SemiBold" pitchFamily="34" charset="-120"/>
              </a:rPr>
              <a:t>and they can’t use your checkout.</a:t>
            </a:r>
            <a:endParaRPr lang="en-US" sz="2500" dirty="0"/>
          </a:p>
        </p:txBody>
      </p:sp>
      <p:sp>
        <p:nvSpPr>
          <p:cNvPr id="4" name="Text 2"/>
          <p:cNvSpPr/>
          <p:nvPr/>
        </p:nvSpPr>
        <p:spPr>
          <a:xfrm>
            <a:off x="713232" y="1828800"/>
            <a:ext cx="10515600" cy="50292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Agents now earn and spend on their own — buying data, paying for compute, selling their work. They can’t sign up, hold a credit card, or click “subscribe.” The web has no way to charge them.</a:t>
            </a:r>
            <a:endParaRPr lang="en-US" sz="1350" dirty="0"/>
          </a:p>
        </p:txBody>
      </p:sp>
      <p:sp>
        <p:nvSpPr>
          <p:cNvPr id="5" name="Shape 3"/>
          <p:cNvSpPr/>
          <p:nvPr/>
        </p:nvSpPr>
        <p:spPr>
          <a:xfrm>
            <a:off x="713232" y="2542032"/>
            <a:ext cx="3405530" cy="1682496"/>
          </a:xfrm>
          <a:prstGeom prst="roundRect">
            <a:avLst>
              <a:gd name="adj" fmla="val 5978"/>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6" name="Shape 4"/>
          <p:cNvSpPr/>
          <p:nvPr/>
        </p:nvSpPr>
        <p:spPr>
          <a:xfrm>
            <a:off x="932688" y="2779776"/>
            <a:ext cx="420624" cy="420624"/>
          </a:xfrm>
          <a:prstGeom prst="roundRect">
            <a:avLst>
              <a:gd name="adj" fmla="val 17391"/>
            </a:avLst>
          </a:prstGeom>
          <a:solidFill>
            <a:srgbClr val="0E1A15"/>
          </a:solidFill>
          <a:ln w="12700">
            <a:solidFill>
              <a:srgbClr val="2E5A48"/>
            </a:solidFill>
            <a:prstDash val="solid"/>
          </a:ln>
        </p:spPr>
      </p:sp>
      <p:sp>
        <p:nvSpPr>
          <p:cNvPr id="7" name="Text 5"/>
          <p:cNvSpPr/>
          <p:nvPr/>
        </p:nvSpPr>
        <p:spPr>
          <a:xfrm>
            <a:off x="932688" y="2779776"/>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8" name="Text 6"/>
          <p:cNvSpPr/>
          <p:nvPr/>
        </p:nvSpPr>
        <p:spPr>
          <a:xfrm>
            <a:off x="1499616" y="2798064"/>
            <a:ext cx="2399690"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No account, no card</a:t>
            </a:r>
            <a:endParaRPr lang="en-US" sz="1400" dirty="0"/>
          </a:p>
        </p:txBody>
      </p:sp>
      <p:sp>
        <p:nvSpPr>
          <p:cNvPr id="9" name="Text 7"/>
          <p:cNvSpPr/>
          <p:nvPr/>
        </p:nvSpPr>
        <p:spPr>
          <a:xfrm>
            <a:off x="932688" y="3383280"/>
            <a:ext cx="2966618" cy="676656"/>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An autonomous agent can’t verify an email or type a card number. Every human onboarding step is a dead end.</a:t>
            </a:r>
            <a:endParaRPr lang="en-US" sz="1100" dirty="0"/>
          </a:p>
        </p:txBody>
      </p:sp>
      <p:sp>
        <p:nvSpPr>
          <p:cNvPr id="10" name="Shape 8"/>
          <p:cNvSpPr/>
          <p:nvPr/>
        </p:nvSpPr>
        <p:spPr>
          <a:xfrm>
            <a:off x="4393082" y="2542032"/>
            <a:ext cx="3405530" cy="1682496"/>
          </a:xfrm>
          <a:prstGeom prst="roundRect">
            <a:avLst>
              <a:gd name="adj" fmla="val 5978"/>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1" name="Shape 9"/>
          <p:cNvSpPr/>
          <p:nvPr/>
        </p:nvSpPr>
        <p:spPr>
          <a:xfrm>
            <a:off x="4612538" y="2779776"/>
            <a:ext cx="420624" cy="420624"/>
          </a:xfrm>
          <a:prstGeom prst="roundRect">
            <a:avLst>
              <a:gd name="adj" fmla="val 17391"/>
            </a:avLst>
          </a:prstGeom>
          <a:solidFill>
            <a:srgbClr val="0E1A15"/>
          </a:solidFill>
          <a:ln w="12700">
            <a:solidFill>
              <a:srgbClr val="2E5A48"/>
            </a:solidFill>
            <a:prstDash val="solid"/>
          </a:ln>
        </p:spPr>
      </p:sp>
      <p:sp>
        <p:nvSpPr>
          <p:cNvPr id="12" name="Text 10"/>
          <p:cNvSpPr/>
          <p:nvPr/>
        </p:nvSpPr>
        <p:spPr>
          <a:xfrm>
            <a:off x="4612538" y="2779776"/>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13" name="Text 11"/>
          <p:cNvSpPr/>
          <p:nvPr/>
        </p:nvSpPr>
        <p:spPr>
          <a:xfrm>
            <a:off x="5179466" y="2798064"/>
            <a:ext cx="2399690"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Bursty, per-call usage</a:t>
            </a:r>
            <a:endParaRPr lang="en-US" sz="1400" dirty="0"/>
          </a:p>
        </p:txBody>
      </p:sp>
      <p:sp>
        <p:nvSpPr>
          <p:cNvPr id="14" name="Text 12"/>
          <p:cNvSpPr/>
          <p:nvPr/>
        </p:nvSpPr>
        <p:spPr>
          <a:xfrm>
            <a:off x="4612538" y="3383280"/>
            <a:ext cx="2966618" cy="676656"/>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Agents make many tiny calls, unpredictably. Subscriptions and seat licences don’t fit how machines consume.</a:t>
            </a:r>
            <a:endParaRPr lang="en-US" sz="1100" dirty="0"/>
          </a:p>
        </p:txBody>
      </p:sp>
      <p:sp>
        <p:nvSpPr>
          <p:cNvPr id="15" name="Shape 13"/>
          <p:cNvSpPr/>
          <p:nvPr/>
        </p:nvSpPr>
        <p:spPr>
          <a:xfrm>
            <a:off x="8072933" y="2542032"/>
            <a:ext cx="3405530" cy="1682496"/>
          </a:xfrm>
          <a:prstGeom prst="roundRect">
            <a:avLst>
              <a:gd name="adj" fmla="val 5978"/>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6" name="Shape 14"/>
          <p:cNvSpPr/>
          <p:nvPr/>
        </p:nvSpPr>
        <p:spPr>
          <a:xfrm>
            <a:off x="8292389" y="2779776"/>
            <a:ext cx="420624" cy="420624"/>
          </a:xfrm>
          <a:prstGeom prst="roundRect">
            <a:avLst>
              <a:gd name="adj" fmla="val 17391"/>
            </a:avLst>
          </a:prstGeom>
          <a:solidFill>
            <a:srgbClr val="0E1A15"/>
          </a:solidFill>
          <a:ln w="12700">
            <a:solidFill>
              <a:srgbClr val="2E5A48"/>
            </a:solidFill>
            <a:prstDash val="solid"/>
          </a:ln>
        </p:spPr>
      </p:sp>
      <p:sp>
        <p:nvSpPr>
          <p:cNvPr id="17" name="Text 15"/>
          <p:cNvSpPr/>
          <p:nvPr/>
        </p:nvSpPr>
        <p:spPr>
          <a:xfrm>
            <a:off x="8292389" y="2779776"/>
            <a:ext cx="420624" cy="420624"/>
          </a:xfrm>
          <a:prstGeom prst="rect">
            <a:avLst/>
          </a:prstGeom>
          <a:noFill/>
          <a:ln/>
        </p:spPr>
        <p:txBody>
          <a:bodyPr wrap="square" rtlCol="0" anchor="ctr"/>
          <a:lstStyle/>
          <a:p>
            <a:pPr algn="ctr" indent="0" marL="0">
              <a:buNone/>
            </a:pPr>
            <a:r>
              <a:rPr lang="en-US" sz="1500" b="1" dirty="0">
                <a:solidFill>
                  <a:srgbClr val="2EE6A6"/>
                </a:solidFill>
                <a:latin typeface="Space Grotesk" pitchFamily="34" charset="0"/>
                <a:ea typeface="Space Grotesk" pitchFamily="34" charset="-122"/>
                <a:cs typeface="Space Grotesk" pitchFamily="34" charset="-120"/>
              </a:rPr>
              <a:t>⛓</a:t>
            </a:r>
            <a:endParaRPr lang="en-US" sz="1500" dirty="0"/>
          </a:p>
        </p:txBody>
      </p:sp>
      <p:sp>
        <p:nvSpPr>
          <p:cNvPr id="18" name="Text 16"/>
          <p:cNvSpPr/>
          <p:nvPr/>
        </p:nvSpPr>
        <p:spPr>
          <a:xfrm>
            <a:off x="8859317" y="2798064"/>
            <a:ext cx="2399690" cy="420624"/>
          </a:xfrm>
          <a:prstGeom prst="rect">
            <a:avLst/>
          </a:prstGeom>
          <a:noFill/>
          <a:ln/>
        </p:spPr>
        <p:txBody>
          <a:bodyPr wrap="square" rtlCol="0" anchor="ctr"/>
          <a:lstStyle/>
          <a:p>
            <a:pPr indent="0" marL="0">
              <a:lnSpc>
                <a:spcPct val="98000"/>
              </a:lnSpc>
              <a:buNone/>
            </a:pPr>
            <a:r>
              <a:rPr lang="en-US" sz="1400" dirty="0">
                <a:solidFill>
                  <a:srgbClr val="F4F6F7"/>
                </a:solidFill>
                <a:latin typeface="Inter SemiBold" pitchFamily="34" charset="0"/>
                <a:ea typeface="Inter SemiBold" pitchFamily="34" charset="-122"/>
                <a:cs typeface="Inter SemiBold" pitchFamily="34" charset="-120"/>
              </a:rPr>
              <a:t>Locked to one chain</a:t>
            </a:r>
            <a:endParaRPr lang="en-US" sz="1400" dirty="0"/>
          </a:p>
        </p:txBody>
      </p:sp>
      <p:sp>
        <p:nvSpPr>
          <p:cNvPr id="19" name="Text 17"/>
          <p:cNvSpPr/>
          <p:nvPr/>
        </p:nvSpPr>
        <p:spPr>
          <a:xfrm>
            <a:off x="8292389" y="3383280"/>
            <a:ext cx="2966618" cy="676656"/>
          </a:xfrm>
          <a:prstGeom prst="rect">
            <a:avLst/>
          </a:prstGeom>
          <a:noFill/>
          <a:ln/>
        </p:spPr>
        <p:txBody>
          <a:bodyPr wrap="square" rtlCol="0" anchor="t"/>
          <a:lstStyle/>
          <a:p>
            <a:pPr indent="0" marL="0">
              <a:lnSpc>
                <a:spcPct val="116000"/>
              </a:lnSpc>
              <a:buNone/>
            </a:pPr>
            <a:r>
              <a:rPr lang="en-US" sz="1100" dirty="0">
                <a:solidFill>
                  <a:srgbClr val="9BA1A8"/>
                </a:solidFill>
                <a:latin typeface="Inter" pitchFamily="34" charset="0"/>
                <a:ea typeface="Inter" pitchFamily="34" charset="-122"/>
                <a:cs typeface="Inter" pitchFamily="34" charset="-120"/>
              </a:rPr>
              <a:t>An agent holds funds on whatever chain it runs on. A rail bound to one network can’t serve the ecosystem.</a:t>
            </a:r>
            <a:endParaRPr lang="en-US" sz="1100" dirty="0"/>
          </a:p>
        </p:txBody>
      </p:sp>
      <p:sp>
        <p:nvSpPr>
          <p:cNvPr id="20" name="Shape 18"/>
          <p:cNvSpPr/>
          <p:nvPr/>
        </p:nvSpPr>
        <p:spPr>
          <a:xfrm>
            <a:off x="713232" y="4498848"/>
            <a:ext cx="10765231" cy="1280160"/>
          </a:xfrm>
          <a:prstGeom prst="roundRect">
            <a:avLst>
              <a:gd name="adj" fmla="val 8571"/>
            </a:avLst>
          </a:prstGeom>
          <a:solidFill>
            <a:srgbClr val="101216"/>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1" name="Text 19"/>
          <p:cNvSpPr/>
          <p:nvPr/>
        </p:nvSpPr>
        <p:spPr>
          <a:xfrm>
            <a:off x="987552" y="4700016"/>
            <a:ext cx="3131210" cy="566928"/>
          </a:xfrm>
          <a:prstGeom prst="rect">
            <a:avLst/>
          </a:prstGeom>
          <a:noFill/>
          <a:ln/>
        </p:spPr>
        <p:txBody>
          <a:bodyPr wrap="square" rtlCol="0" anchor="t"/>
          <a:lstStyle/>
          <a:p>
            <a:pPr indent="0" marL="0">
              <a:buNone/>
            </a:pPr>
            <a:r>
              <a:rPr lang="en-US" sz="3000" b="1" dirty="0">
                <a:solidFill>
                  <a:srgbClr val="2EE6A6"/>
                </a:solidFill>
                <a:latin typeface="Space Grotesk" pitchFamily="34" charset="0"/>
                <a:ea typeface="Space Grotesk" pitchFamily="34" charset="-122"/>
                <a:cs typeface="Space Grotesk" pitchFamily="34" charset="-120"/>
              </a:rPr>
              <a:t>98.6%</a:t>
            </a:r>
            <a:endParaRPr lang="en-US" sz="3000" dirty="0"/>
          </a:p>
        </p:txBody>
      </p:sp>
      <p:sp>
        <p:nvSpPr>
          <p:cNvPr id="22" name="Text 20"/>
          <p:cNvSpPr/>
          <p:nvPr/>
        </p:nvSpPr>
        <p:spPr>
          <a:xfrm>
            <a:off x="987552" y="5266944"/>
            <a:ext cx="3131210" cy="457200"/>
          </a:xfrm>
          <a:prstGeom prst="rect">
            <a:avLst/>
          </a:prstGeom>
          <a:noFill/>
          <a:ln/>
        </p:spPr>
        <p:txBody>
          <a:bodyPr wrap="square" rtlCol="0" anchor="t"/>
          <a:lstStyle/>
          <a:p>
            <a:pPr indent="0" marL="0">
              <a:lnSpc>
                <a:spcPct val="105000"/>
              </a:lnSpc>
              <a:buNone/>
            </a:pPr>
            <a:r>
              <a:rPr lang="en-US" sz="1100" dirty="0">
                <a:solidFill>
                  <a:srgbClr val="C7CCD1"/>
                </a:solidFill>
                <a:latin typeface="Inter Medium" pitchFamily="34" charset="0"/>
                <a:ea typeface="Inter Medium" pitchFamily="34" charset="-122"/>
                <a:cs typeface="Inter Medium" pitchFamily="34" charset="-120"/>
              </a:rPr>
              <a:t>of agent payments</a:t>
            </a:r>
            <a:endParaRPr lang="en-US" sz="1100" dirty="0"/>
          </a:p>
          <a:p>
            <a:pPr indent="0" marL="0">
              <a:lnSpc>
                <a:spcPct val="105000"/>
              </a:lnSpc>
              <a:buNone/>
            </a:pPr>
            <a:r>
              <a:rPr lang="en-US" sz="1100" dirty="0">
                <a:solidFill>
                  <a:srgbClr val="C7CCD1"/>
                </a:solidFill>
                <a:latin typeface="Inter Medium" pitchFamily="34" charset="0"/>
                <a:ea typeface="Inter Medium" pitchFamily="34" charset="-122"/>
                <a:cs typeface="Inter Medium" pitchFamily="34" charset="-120"/>
              </a:rPr>
              <a:t>settle in USDC</a:t>
            </a:r>
            <a:endParaRPr lang="en-US" sz="1100" dirty="0"/>
          </a:p>
        </p:txBody>
      </p:sp>
      <p:sp>
        <p:nvSpPr>
          <p:cNvPr id="23" name="Shape 21"/>
          <p:cNvSpPr/>
          <p:nvPr/>
        </p:nvSpPr>
        <p:spPr>
          <a:xfrm>
            <a:off x="4301642" y="4736592"/>
            <a:ext cx="0" cy="804672"/>
          </a:xfrm>
          <a:prstGeom prst="line">
            <a:avLst/>
          </a:prstGeom>
          <a:noFill/>
          <a:ln w="12700">
            <a:solidFill>
              <a:srgbClr val="24282D"/>
            </a:solidFill>
            <a:prstDash val="solid"/>
          </a:ln>
        </p:spPr>
      </p:sp>
      <p:sp>
        <p:nvSpPr>
          <p:cNvPr id="24" name="Text 22"/>
          <p:cNvSpPr/>
          <p:nvPr/>
        </p:nvSpPr>
        <p:spPr>
          <a:xfrm>
            <a:off x="4575962" y="4700016"/>
            <a:ext cx="3131210" cy="566928"/>
          </a:xfrm>
          <a:prstGeom prst="rect">
            <a:avLst/>
          </a:prstGeom>
          <a:noFill/>
          <a:ln/>
        </p:spPr>
        <p:txBody>
          <a:bodyPr wrap="square" rtlCol="0" anchor="t"/>
          <a:lstStyle/>
          <a:p>
            <a:pPr indent="0" marL="0">
              <a:buNone/>
            </a:pPr>
            <a:r>
              <a:rPr lang="en-US" sz="3000" b="1" dirty="0">
                <a:solidFill>
                  <a:srgbClr val="2EE6A6"/>
                </a:solidFill>
                <a:latin typeface="Space Grotesk" pitchFamily="34" charset="0"/>
                <a:ea typeface="Space Grotesk" pitchFamily="34" charset="-122"/>
                <a:cs typeface="Space Grotesk" pitchFamily="34" charset="-120"/>
              </a:rPr>
              <a:t>176M</a:t>
            </a:r>
            <a:endParaRPr lang="en-US" sz="3000" dirty="0"/>
          </a:p>
        </p:txBody>
      </p:sp>
      <p:sp>
        <p:nvSpPr>
          <p:cNvPr id="25" name="Text 23"/>
          <p:cNvSpPr/>
          <p:nvPr/>
        </p:nvSpPr>
        <p:spPr>
          <a:xfrm>
            <a:off x="4575962" y="5266944"/>
            <a:ext cx="3131210" cy="457200"/>
          </a:xfrm>
          <a:prstGeom prst="rect">
            <a:avLst/>
          </a:prstGeom>
          <a:noFill/>
          <a:ln/>
        </p:spPr>
        <p:txBody>
          <a:bodyPr wrap="square" rtlCol="0" anchor="t"/>
          <a:lstStyle/>
          <a:p>
            <a:pPr indent="0" marL="0">
              <a:lnSpc>
                <a:spcPct val="105000"/>
              </a:lnSpc>
              <a:buNone/>
            </a:pPr>
            <a:r>
              <a:rPr lang="en-US" sz="1100" dirty="0">
                <a:solidFill>
                  <a:srgbClr val="C7CCD1"/>
                </a:solidFill>
                <a:latin typeface="Inter Medium" pitchFamily="34" charset="0"/>
                <a:ea typeface="Inter Medium" pitchFamily="34" charset="-122"/>
                <a:cs typeface="Inter Medium" pitchFamily="34" charset="-120"/>
              </a:rPr>
              <a:t>agent transactions</a:t>
            </a:r>
            <a:endParaRPr lang="en-US" sz="1100" dirty="0"/>
          </a:p>
          <a:p>
            <a:pPr indent="0" marL="0">
              <a:lnSpc>
                <a:spcPct val="105000"/>
              </a:lnSpc>
              <a:buNone/>
            </a:pPr>
            <a:r>
              <a:rPr lang="en-US" sz="1100" dirty="0">
                <a:solidFill>
                  <a:srgbClr val="C7CCD1"/>
                </a:solidFill>
                <a:latin typeface="Inter Medium" pitchFamily="34" charset="0"/>
                <a:ea typeface="Inter Medium" pitchFamily="34" charset="-122"/>
                <a:cs typeface="Inter Medium" pitchFamily="34" charset="-120"/>
              </a:rPr>
              <a:t>in 12 months · avg $0.31</a:t>
            </a:r>
            <a:endParaRPr lang="en-US" sz="1100" dirty="0"/>
          </a:p>
        </p:txBody>
      </p:sp>
      <p:sp>
        <p:nvSpPr>
          <p:cNvPr id="26" name="Shape 24"/>
          <p:cNvSpPr/>
          <p:nvPr/>
        </p:nvSpPr>
        <p:spPr>
          <a:xfrm>
            <a:off x="7890053" y="4736592"/>
            <a:ext cx="0" cy="804672"/>
          </a:xfrm>
          <a:prstGeom prst="line">
            <a:avLst/>
          </a:prstGeom>
          <a:noFill/>
          <a:ln w="12700">
            <a:solidFill>
              <a:srgbClr val="24282D"/>
            </a:solidFill>
            <a:prstDash val="solid"/>
          </a:ln>
        </p:spPr>
      </p:sp>
      <p:sp>
        <p:nvSpPr>
          <p:cNvPr id="27" name="Text 25"/>
          <p:cNvSpPr/>
          <p:nvPr/>
        </p:nvSpPr>
        <p:spPr>
          <a:xfrm>
            <a:off x="8164373" y="4700016"/>
            <a:ext cx="3131210" cy="566928"/>
          </a:xfrm>
          <a:prstGeom prst="rect">
            <a:avLst/>
          </a:prstGeom>
          <a:noFill/>
          <a:ln/>
        </p:spPr>
        <p:txBody>
          <a:bodyPr wrap="square" rtlCol="0" anchor="t"/>
          <a:lstStyle/>
          <a:p>
            <a:pPr indent="0" marL="0">
              <a:buNone/>
            </a:pPr>
            <a:r>
              <a:rPr lang="en-US" sz="3000" b="1" dirty="0">
                <a:solidFill>
                  <a:srgbClr val="2EE6A6"/>
                </a:solidFill>
                <a:latin typeface="Space Grotesk" pitchFamily="34" charset="0"/>
                <a:ea typeface="Space Grotesk" pitchFamily="34" charset="-122"/>
                <a:cs typeface="Space Grotesk" pitchFamily="34" charset="-120"/>
              </a:rPr>
              <a:t>$3–5T</a:t>
            </a:r>
            <a:endParaRPr lang="en-US" sz="3000" dirty="0"/>
          </a:p>
        </p:txBody>
      </p:sp>
      <p:sp>
        <p:nvSpPr>
          <p:cNvPr id="28" name="Text 26"/>
          <p:cNvSpPr/>
          <p:nvPr/>
        </p:nvSpPr>
        <p:spPr>
          <a:xfrm>
            <a:off x="8164373" y="5266944"/>
            <a:ext cx="3131210" cy="457200"/>
          </a:xfrm>
          <a:prstGeom prst="rect">
            <a:avLst/>
          </a:prstGeom>
          <a:noFill/>
          <a:ln/>
        </p:spPr>
        <p:txBody>
          <a:bodyPr wrap="square" rtlCol="0" anchor="t"/>
          <a:lstStyle/>
          <a:p>
            <a:pPr indent="0" marL="0">
              <a:lnSpc>
                <a:spcPct val="105000"/>
              </a:lnSpc>
              <a:buNone/>
            </a:pPr>
            <a:r>
              <a:rPr lang="en-US" sz="1100" dirty="0">
                <a:solidFill>
                  <a:srgbClr val="C7CCD1"/>
                </a:solidFill>
                <a:latin typeface="Inter Medium" pitchFamily="34" charset="0"/>
                <a:ea typeface="Inter Medium" pitchFamily="34" charset="-122"/>
                <a:cs typeface="Inter Medium" pitchFamily="34" charset="-120"/>
              </a:rPr>
              <a:t>agentic commerce</a:t>
            </a:r>
            <a:endParaRPr lang="en-US" sz="1100" dirty="0"/>
          </a:p>
          <a:p>
            <a:pPr indent="0" marL="0">
              <a:lnSpc>
                <a:spcPct val="105000"/>
              </a:lnSpc>
              <a:buNone/>
            </a:pPr>
            <a:r>
              <a:rPr lang="en-US" sz="1100" dirty="0">
                <a:solidFill>
                  <a:srgbClr val="C7CCD1"/>
                </a:solidFill>
                <a:latin typeface="Inter Medium" pitchFamily="34" charset="0"/>
                <a:ea typeface="Inter Medium" pitchFamily="34" charset="-122"/>
                <a:cs typeface="Inter Medium" pitchFamily="34" charset="-120"/>
              </a:rPr>
              <a:t>by 2030 (McKinsey)</a:t>
            </a:r>
            <a:endParaRPr lang="en-US" sz="1100" dirty="0"/>
          </a:p>
        </p:txBody>
      </p:sp>
      <p:sp>
        <p:nvSpPr>
          <p:cNvPr id="29" name="Text 27"/>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30" name="Text 28"/>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03 / 15</a:t>
            </a:r>
            <a:endParaRPr lang="en-US" sz="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THE STANDARD</a:t>
            </a:r>
            <a:endParaRPr lang="en-US" sz="1100" dirty="0"/>
          </a:p>
        </p:txBody>
      </p:sp>
      <p:sp>
        <p:nvSpPr>
          <p:cNvPr id="3" name="Text 1"/>
          <p:cNvSpPr/>
          <p:nvPr/>
        </p:nvSpPr>
        <p:spPr>
          <a:xfrm>
            <a:off x="713232" y="914400"/>
            <a:ext cx="10789920" cy="640080"/>
          </a:xfrm>
          <a:prstGeom prst="rect">
            <a:avLst/>
          </a:prstGeom>
          <a:noFill/>
          <a:ln/>
        </p:spPr>
        <p:txBody>
          <a:bodyPr wrap="square" rtlCol="0" anchor="t"/>
          <a:lstStyle/>
          <a:p>
            <a:pPr algn="l" indent="0" marL="0">
              <a:lnSpc>
                <a:spcPct val="102000"/>
              </a:lnSpc>
              <a:buNone/>
            </a:pPr>
            <a:r>
              <a:rPr lang="en-US" sz="2600" dirty="0">
                <a:solidFill>
                  <a:srgbClr val="F4F6F7"/>
                </a:solidFill>
                <a:latin typeface="Space Grotesk SemiBold" pitchFamily="34" charset="0"/>
                <a:ea typeface="Space Grotesk SemiBold" pitchFamily="34" charset="-122"/>
                <a:cs typeface="Space Grotesk SemiBold" pitchFamily="34" charset="-120"/>
              </a:rPr>
              <a:t>The whole industry is converging on one protocol: </a:t>
            </a:r>
            <a:pPr algn="l" indent="0" marL="0">
              <a:lnSpc>
                <a:spcPct val="102000"/>
              </a:lnSpc>
              <a:buNone/>
            </a:pPr>
            <a:r>
              <a:rPr lang="en-US" sz="2600" dirty="0">
                <a:solidFill>
                  <a:srgbClr val="2EE6A6"/>
                </a:solidFill>
                <a:latin typeface="Space Grotesk SemiBold" pitchFamily="34" charset="0"/>
                <a:ea typeface="Space Grotesk SemiBold" pitchFamily="34" charset="-122"/>
                <a:cs typeface="Space Grotesk SemiBold" pitchFamily="34" charset="-120"/>
              </a:rPr>
              <a:t>x402</a:t>
            </a:r>
            <a:pPr algn="l" indent="0" marL="0">
              <a:lnSpc>
                <a:spcPct val="102000"/>
              </a:lnSpc>
              <a:buNone/>
            </a:pPr>
            <a:r>
              <a:rPr lang="en-US" sz="2600" dirty="0">
                <a:solidFill>
                  <a:srgbClr val="F4F6F7"/>
                </a:solidFill>
                <a:latin typeface="Space Grotesk SemiBold" pitchFamily="34" charset="0"/>
                <a:ea typeface="Space Grotesk SemiBold" pitchFamily="34" charset="-122"/>
                <a:cs typeface="Space Grotesk SemiBold" pitchFamily="34" charset="-120"/>
              </a:rPr>
              <a:t>.</a:t>
            </a:r>
            <a:endParaRPr lang="en-US" sz="2600" dirty="0"/>
          </a:p>
        </p:txBody>
      </p:sp>
      <p:sp>
        <p:nvSpPr>
          <p:cNvPr id="4" name="Text 2"/>
          <p:cNvSpPr/>
          <p:nvPr/>
        </p:nvSpPr>
        <p:spPr>
          <a:xfrm>
            <a:off x="713232" y="1572768"/>
            <a:ext cx="10607040" cy="64008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Coinbase revived HTTP’s dormant “402 Payment Required” as a machine-native payment standard — then donated it to the Linux Foundation. It’s the neutral rail the agent economy is standardizing on. It’s what PipRail speaks.</a:t>
            </a:r>
            <a:endParaRPr lang="en-US" sz="1350" dirty="0"/>
          </a:p>
        </p:txBody>
      </p:sp>
      <p:sp>
        <p:nvSpPr>
          <p:cNvPr id="5" name="Shape 3"/>
          <p:cNvSpPr/>
          <p:nvPr/>
        </p:nvSpPr>
        <p:spPr>
          <a:xfrm>
            <a:off x="713232" y="2606040"/>
            <a:ext cx="5074920" cy="3017520"/>
          </a:xfrm>
          <a:prstGeom prst="roundRect">
            <a:avLst>
              <a:gd name="adj" fmla="val 3636"/>
            </a:avLst>
          </a:prstGeom>
          <a:solidFill>
            <a:srgbClr val="0E0F12"/>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6" name="Text 4"/>
          <p:cNvSpPr/>
          <p:nvPr/>
        </p:nvSpPr>
        <p:spPr>
          <a:xfrm>
            <a:off x="1005840" y="2843784"/>
            <a:ext cx="4526280" cy="274320"/>
          </a:xfrm>
          <a:prstGeom prst="rect">
            <a:avLst/>
          </a:prstGeom>
          <a:noFill/>
          <a:ln/>
        </p:spPr>
        <p:txBody>
          <a:bodyPr wrap="square" rtlCol="0" anchor="ctr"/>
          <a:lstStyle/>
          <a:p>
            <a:pPr indent="0" marL="0">
              <a:buNone/>
            </a:pPr>
            <a:r>
              <a:rPr lang="en-US" sz="1000" spc="160" kern="0" dirty="0">
                <a:solidFill>
                  <a:srgbClr val="6B7178"/>
                </a:solidFill>
                <a:latin typeface="JetBrains Mono Medium" pitchFamily="34" charset="0"/>
                <a:ea typeface="JetBrains Mono Medium" pitchFamily="34" charset="-122"/>
                <a:cs typeface="JetBrains Mono Medium" pitchFamily="34" charset="-120"/>
              </a:rPr>
              <a:t>THE 402 HANDSHAKE</a:t>
            </a:r>
            <a:endParaRPr lang="en-US" sz="1000" dirty="0"/>
          </a:p>
        </p:txBody>
      </p:sp>
      <p:sp>
        <p:nvSpPr>
          <p:cNvPr id="7" name="Shape 5"/>
          <p:cNvSpPr/>
          <p:nvPr/>
        </p:nvSpPr>
        <p:spPr>
          <a:xfrm>
            <a:off x="1005840" y="3282696"/>
            <a:ext cx="676656" cy="365760"/>
          </a:xfrm>
          <a:prstGeom prst="roundRect">
            <a:avLst>
              <a:gd name="adj" fmla="val 22500"/>
            </a:avLst>
          </a:prstGeom>
          <a:solidFill>
            <a:srgbClr val="0E1216"/>
          </a:solidFill>
          <a:ln w="12700">
            <a:solidFill>
              <a:srgbClr val="2A3037"/>
            </a:solidFill>
            <a:prstDash val="solid"/>
          </a:ln>
        </p:spPr>
      </p:sp>
      <p:sp>
        <p:nvSpPr>
          <p:cNvPr id="8" name="Text 6"/>
          <p:cNvSpPr/>
          <p:nvPr/>
        </p:nvSpPr>
        <p:spPr>
          <a:xfrm>
            <a:off x="1042416" y="3282696"/>
            <a:ext cx="603504" cy="365760"/>
          </a:xfrm>
          <a:prstGeom prst="rect">
            <a:avLst/>
          </a:prstGeom>
          <a:noFill/>
          <a:ln/>
        </p:spPr>
        <p:txBody>
          <a:bodyPr wrap="square" rtlCol="0" anchor="ctr"/>
          <a:lstStyle/>
          <a:p>
            <a:pPr algn="ctr" indent="0" marL="0">
              <a:buNone/>
            </a:pPr>
            <a:r>
              <a:rPr lang="en-US" sz="1100" dirty="0">
                <a:solidFill>
                  <a:srgbClr val="8FB7F5"/>
                </a:solidFill>
                <a:latin typeface="JetBrains Mono Medium" pitchFamily="34" charset="0"/>
                <a:ea typeface="JetBrains Mono Medium" pitchFamily="34" charset="-122"/>
                <a:cs typeface="JetBrains Mono Medium" pitchFamily="34" charset="-120"/>
              </a:rPr>
              <a:t>GET</a:t>
            </a:r>
            <a:endParaRPr lang="en-US" sz="1100" dirty="0"/>
          </a:p>
        </p:txBody>
      </p:sp>
      <p:sp>
        <p:nvSpPr>
          <p:cNvPr id="9" name="Text 7"/>
          <p:cNvSpPr/>
          <p:nvPr/>
        </p:nvSpPr>
        <p:spPr>
          <a:xfrm>
            <a:off x="1810512" y="3282696"/>
            <a:ext cx="3703320" cy="365760"/>
          </a:xfrm>
          <a:prstGeom prst="rect">
            <a:avLst/>
          </a:prstGeom>
          <a:noFill/>
          <a:ln/>
        </p:spPr>
        <p:txBody>
          <a:bodyPr wrap="square" rtlCol="0" anchor="ctr"/>
          <a:lstStyle/>
          <a:p>
            <a:pPr indent="0" marL="0">
              <a:buNone/>
            </a:pPr>
            <a:r>
              <a:rPr lang="en-US" sz="1050" dirty="0">
                <a:solidFill>
                  <a:srgbClr val="C7CCD1"/>
                </a:solidFill>
                <a:latin typeface="JetBrains Mono Medium" pitchFamily="34" charset="0"/>
                <a:ea typeface="JetBrains Mono Medium" pitchFamily="34" charset="-122"/>
                <a:cs typeface="JetBrains Mono Medium" pitchFamily="34" charset="-120"/>
              </a:rPr>
              <a:t>/report   </a:t>
            </a:r>
            <a:pPr indent="0" marL="0">
              <a:buNone/>
            </a:pPr>
            <a:r>
              <a:rPr lang="en-US" sz="1050" dirty="0">
                <a:solidFill>
                  <a:srgbClr val="9BA1A8"/>
                </a:solidFill>
                <a:latin typeface="Inter" pitchFamily="34" charset="0"/>
                <a:ea typeface="Inter" pitchFamily="34" charset="-122"/>
                <a:cs typeface="Inter" pitchFamily="34" charset="-120"/>
              </a:rPr>
              <a:t>agent requests a paid resource</a:t>
            </a:r>
            <a:endParaRPr lang="en-US" sz="1050" dirty="0"/>
          </a:p>
        </p:txBody>
      </p:sp>
      <p:sp>
        <p:nvSpPr>
          <p:cNvPr id="10" name="Shape 8"/>
          <p:cNvSpPr/>
          <p:nvPr/>
        </p:nvSpPr>
        <p:spPr>
          <a:xfrm>
            <a:off x="1005840" y="3849624"/>
            <a:ext cx="676656" cy="365760"/>
          </a:xfrm>
          <a:prstGeom prst="roundRect">
            <a:avLst>
              <a:gd name="adj" fmla="val 22500"/>
            </a:avLst>
          </a:prstGeom>
          <a:solidFill>
            <a:srgbClr val="0E1216"/>
          </a:solidFill>
          <a:ln w="12700">
            <a:solidFill>
              <a:srgbClr val="2A3037"/>
            </a:solidFill>
            <a:prstDash val="solid"/>
          </a:ln>
        </p:spPr>
      </p:sp>
      <p:sp>
        <p:nvSpPr>
          <p:cNvPr id="11" name="Text 9"/>
          <p:cNvSpPr/>
          <p:nvPr/>
        </p:nvSpPr>
        <p:spPr>
          <a:xfrm>
            <a:off x="1042416" y="3849624"/>
            <a:ext cx="603504" cy="365760"/>
          </a:xfrm>
          <a:prstGeom prst="rect">
            <a:avLst/>
          </a:prstGeom>
          <a:noFill/>
          <a:ln/>
        </p:spPr>
        <p:txBody>
          <a:bodyPr wrap="square" rtlCol="0" anchor="ctr"/>
          <a:lstStyle/>
          <a:p>
            <a:pPr algn="ctr" indent="0" marL="0">
              <a:buNone/>
            </a:pPr>
            <a:r>
              <a:rPr lang="en-US" sz="1100" dirty="0">
                <a:solidFill>
                  <a:srgbClr val="E6C56E"/>
                </a:solidFill>
                <a:latin typeface="JetBrains Mono Medium" pitchFamily="34" charset="0"/>
                <a:ea typeface="JetBrains Mono Medium" pitchFamily="34" charset="-122"/>
                <a:cs typeface="JetBrains Mono Medium" pitchFamily="34" charset="-120"/>
              </a:rPr>
              <a:t>402</a:t>
            </a:r>
            <a:endParaRPr lang="en-US" sz="1100" dirty="0"/>
          </a:p>
        </p:txBody>
      </p:sp>
      <p:sp>
        <p:nvSpPr>
          <p:cNvPr id="12" name="Text 10"/>
          <p:cNvSpPr/>
          <p:nvPr/>
        </p:nvSpPr>
        <p:spPr>
          <a:xfrm>
            <a:off x="1810512" y="3849624"/>
            <a:ext cx="3703320" cy="365760"/>
          </a:xfrm>
          <a:prstGeom prst="rect">
            <a:avLst/>
          </a:prstGeom>
          <a:noFill/>
          <a:ln/>
        </p:spPr>
        <p:txBody>
          <a:bodyPr wrap="square" rtlCol="0" anchor="ctr"/>
          <a:lstStyle/>
          <a:p>
            <a:pPr indent="0" marL="0">
              <a:buNone/>
            </a:pPr>
            <a:r>
              <a:rPr lang="en-US" sz="1050" dirty="0">
                <a:solidFill>
                  <a:srgbClr val="C7CCD1"/>
                </a:solidFill>
                <a:latin typeface="JetBrains Mono Medium" pitchFamily="34" charset="0"/>
                <a:ea typeface="JetBrains Mono Medium" pitchFamily="34" charset="-122"/>
                <a:cs typeface="JetBrains Mono Medium" pitchFamily="34" charset="-120"/>
              </a:rPr>
              <a:t>Payment Required   </a:t>
            </a:r>
            <a:pPr indent="0" marL="0">
              <a:buNone/>
            </a:pPr>
            <a:r>
              <a:rPr lang="en-US" sz="1050" dirty="0">
                <a:solidFill>
                  <a:srgbClr val="9BA1A8"/>
                </a:solidFill>
                <a:latin typeface="Inter" pitchFamily="34" charset="0"/>
                <a:ea typeface="Inter" pitchFamily="34" charset="-122"/>
                <a:cs typeface="Inter" pitchFamily="34" charset="-120"/>
              </a:rPr>
              <a:t>server returns price · token · chain · payTo</a:t>
            </a:r>
            <a:endParaRPr lang="en-US" sz="1050" dirty="0"/>
          </a:p>
        </p:txBody>
      </p:sp>
      <p:sp>
        <p:nvSpPr>
          <p:cNvPr id="13" name="Shape 11"/>
          <p:cNvSpPr/>
          <p:nvPr/>
        </p:nvSpPr>
        <p:spPr>
          <a:xfrm>
            <a:off x="1005840" y="4416552"/>
            <a:ext cx="676656" cy="365760"/>
          </a:xfrm>
          <a:prstGeom prst="roundRect">
            <a:avLst>
              <a:gd name="adj" fmla="val 22500"/>
            </a:avLst>
          </a:prstGeom>
          <a:solidFill>
            <a:srgbClr val="0E1216"/>
          </a:solidFill>
          <a:ln w="12700">
            <a:solidFill>
              <a:srgbClr val="2A3037"/>
            </a:solidFill>
            <a:prstDash val="solid"/>
          </a:ln>
        </p:spPr>
      </p:sp>
      <p:sp>
        <p:nvSpPr>
          <p:cNvPr id="14" name="Text 12"/>
          <p:cNvSpPr/>
          <p:nvPr/>
        </p:nvSpPr>
        <p:spPr>
          <a:xfrm>
            <a:off x="1042416" y="4416552"/>
            <a:ext cx="603504" cy="365760"/>
          </a:xfrm>
          <a:prstGeom prst="rect">
            <a:avLst/>
          </a:prstGeom>
          <a:noFill/>
          <a:ln/>
        </p:spPr>
        <p:txBody>
          <a:bodyPr wrap="square" rtlCol="0" anchor="ctr"/>
          <a:lstStyle/>
          <a:p>
            <a:pPr algn="ctr" indent="0" marL="0">
              <a:buNone/>
            </a:pPr>
            <a:r>
              <a:rPr lang="en-US" sz="1100" dirty="0">
                <a:solidFill>
                  <a:srgbClr val="2EE6A6"/>
                </a:solidFill>
                <a:latin typeface="JetBrains Mono Medium" pitchFamily="34" charset="0"/>
                <a:ea typeface="JetBrains Mono Medium" pitchFamily="34" charset="-122"/>
                <a:cs typeface="JetBrains Mono Medium" pitchFamily="34" charset="-120"/>
              </a:rPr>
              <a:t>PAY</a:t>
            </a:r>
            <a:endParaRPr lang="en-US" sz="1100" dirty="0"/>
          </a:p>
        </p:txBody>
      </p:sp>
      <p:sp>
        <p:nvSpPr>
          <p:cNvPr id="15" name="Text 13"/>
          <p:cNvSpPr/>
          <p:nvPr/>
        </p:nvSpPr>
        <p:spPr>
          <a:xfrm>
            <a:off x="1810512" y="4416552"/>
            <a:ext cx="3703320" cy="365760"/>
          </a:xfrm>
          <a:prstGeom prst="rect">
            <a:avLst/>
          </a:prstGeom>
          <a:noFill/>
          <a:ln/>
        </p:spPr>
        <p:txBody>
          <a:bodyPr wrap="square" rtlCol="0" anchor="ctr"/>
          <a:lstStyle/>
          <a:p>
            <a:pPr indent="0" marL="0">
              <a:buNone/>
            </a:pPr>
            <a:r>
              <a:rPr lang="en-US" sz="1050" dirty="0">
                <a:solidFill>
                  <a:srgbClr val="C7CCD1"/>
                </a:solidFill>
                <a:latin typeface="JetBrains Mono Medium" pitchFamily="34" charset="0"/>
                <a:ea typeface="JetBrains Mono Medium" pitchFamily="34" charset="-122"/>
                <a:cs typeface="JetBrains Mono Medium" pitchFamily="34" charset="-120"/>
              </a:rPr>
              <a:t>on-chain   </a:t>
            </a:r>
            <a:pPr indent="0" marL="0">
              <a:buNone/>
            </a:pPr>
            <a:r>
              <a:rPr lang="en-US" sz="1050" dirty="0">
                <a:solidFill>
                  <a:srgbClr val="9BA1A8"/>
                </a:solidFill>
                <a:latin typeface="Inter" pitchFamily="34" charset="0"/>
                <a:ea typeface="Inter" pitchFamily="34" charset="-122"/>
                <a:cs typeface="Inter" pitchFamily="34" charset="-120"/>
              </a:rPr>
              <a:t>agent pays — straight to the wallet</a:t>
            </a:r>
            <a:endParaRPr lang="en-US" sz="1050" dirty="0"/>
          </a:p>
        </p:txBody>
      </p:sp>
      <p:sp>
        <p:nvSpPr>
          <p:cNvPr id="16" name="Shape 14"/>
          <p:cNvSpPr/>
          <p:nvPr/>
        </p:nvSpPr>
        <p:spPr>
          <a:xfrm>
            <a:off x="1005840" y="4983480"/>
            <a:ext cx="676656" cy="365760"/>
          </a:xfrm>
          <a:prstGeom prst="roundRect">
            <a:avLst>
              <a:gd name="adj" fmla="val 22500"/>
            </a:avLst>
          </a:prstGeom>
          <a:solidFill>
            <a:srgbClr val="0E1216"/>
          </a:solidFill>
          <a:ln w="12700">
            <a:solidFill>
              <a:srgbClr val="2A3037"/>
            </a:solidFill>
            <a:prstDash val="solid"/>
          </a:ln>
        </p:spPr>
      </p:sp>
      <p:sp>
        <p:nvSpPr>
          <p:cNvPr id="17" name="Text 15"/>
          <p:cNvSpPr/>
          <p:nvPr/>
        </p:nvSpPr>
        <p:spPr>
          <a:xfrm>
            <a:off x="1042416" y="4983480"/>
            <a:ext cx="603504" cy="365760"/>
          </a:xfrm>
          <a:prstGeom prst="rect">
            <a:avLst/>
          </a:prstGeom>
          <a:noFill/>
          <a:ln/>
        </p:spPr>
        <p:txBody>
          <a:bodyPr wrap="square" rtlCol="0" anchor="ctr"/>
          <a:lstStyle/>
          <a:p>
            <a:pPr algn="ctr" indent="0" marL="0">
              <a:buNone/>
            </a:pPr>
            <a:r>
              <a:rPr lang="en-US" sz="1100" dirty="0">
                <a:solidFill>
                  <a:srgbClr val="2EE6A6"/>
                </a:solidFill>
                <a:latin typeface="JetBrains Mono Medium" pitchFamily="34" charset="0"/>
                <a:ea typeface="JetBrains Mono Medium" pitchFamily="34" charset="-122"/>
                <a:cs typeface="JetBrains Mono Medium" pitchFamily="34" charset="-120"/>
              </a:rPr>
              <a:t>200</a:t>
            </a:r>
            <a:endParaRPr lang="en-US" sz="1100" dirty="0"/>
          </a:p>
        </p:txBody>
      </p:sp>
      <p:sp>
        <p:nvSpPr>
          <p:cNvPr id="18" name="Text 16"/>
          <p:cNvSpPr/>
          <p:nvPr/>
        </p:nvSpPr>
        <p:spPr>
          <a:xfrm>
            <a:off x="1810512" y="4983480"/>
            <a:ext cx="3703320" cy="365760"/>
          </a:xfrm>
          <a:prstGeom prst="rect">
            <a:avLst/>
          </a:prstGeom>
          <a:noFill/>
          <a:ln/>
        </p:spPr>
        <p:txBody>
          <a:bodyPr wrap="square" rtlCol="0" anchor="ctr"/>
          <a:lstStyle/>
          <a:p>
            <a:pPr indent="0" marL="0">
              <a:buNone/>
            </a:pPr>
            <a:r>
              <a:rPr lang="en-US" sz="1050" dirty="0">
                <a:solidFill>
                  <a:srgbClr val="C7CCD1"/>
                </a:solidFill>
                <a:latin typeface="JetBrains Mono Medium" pitchFamily="34" charset="0"/>
                <a:ea typeface="JetBrains Mono Medium" pitchFamily="34" charset="-122"/>
                <a:cs typeface="JetBrains Mono Medium" pitchFamily="34" charset="-120"/>
              </a:rPr>
              <a:t>OK   </a:t>
            </a:r>
            <a:pPr indent="0" marL="0">
              <a:buNone/>
            </a:pPr>
            <a:r>
              <a:rPr lang="en-US" sz="1050" dirty="0">
                <a:solidFill>
                  <a:srgbClr val="9BA1A8"/>
                </a:solidFill>
                <a:latin typeface="Inter" pitchFamily="34" charset="0"/>
                <a:ea typeface="Inter" pitchFamily="34" charset="-122"/>
                <a:cs typeface="Inter" pitchFamily="34" charset="-120"/>
              </a:rPr>
              <a:t>retry with proof · content flows</a:t>
            </a:r>
            <a:endParaRPr lang="en-US" sz="1050" dirty="0"/>
          </a:p>
        </p:txBody>
      </p:sp>
      <p:sp>
        <p:nvSpPr>
          <p:cNvPr id="19" name="Shape 17"/>
          <p:cNvSpPr/>
          <p:nvPr/>
        </p:nvSpPr>
        <p:spPr>
          <a:xfrm>
            <a:off x="6245352" y="2606040"/>
            <a:ext cx="5233111" cy="914400"/>
          </a:xfrm>
          <a:prstGeom prst="roundRect">
            <a:avLst>
              <a:gd name="adj" fmla="val 11000"/>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0" name="Text 18"/>
          <p:cNvSpPr/>
          <p:nvPr/>
        </p:nvSpPr>
        <p:spPr>
          <a:xfrm>
            <a:off x="6501384" y="2651760"/>
            <a:ext cx="1280160" cy="822960"/>
          </a:xfrm>
          <a:prstGeom prst="rect">
            <a:avLst/>
          </a:prstGeom>
          <a:noFill/>
          <a:ln/>
        </p:spPr>
        <p:txBody>
          <a:bodyPr wrap="square" rtlCol="0" anchor="ctr"/>
          <a:lstStyle/>
          <a:p>
            <a:pPr indent="0" marL="0">
              <a:buNone/>
            </a:pPr>
            <a:r>
              <a:rPr lang="en-US" sz="4600" b="1" spc="-100" kern="0" dirty="0">
                <a:solidFill>
                  <a:srgbClr val="2EE6A6"/>
                </a:solidFill>
                <a:latin typeface="Space Grotesk" pitchFamily="34" charset="0"/>
                <a:ea typeface="Space Grotesk" pitchFamily="34" charset="-122"/>
                <a:cs typeface="Space Grotesk" pitchFamily="34" charset="-120"/>
              </a:rPr>
              <a:t>22</a:t>
            </a:r>
            <a:endParaRPr lang="en-US" sz="4600" dirty="0"/>
          </a:p>
        </p:txBody>
      </p:sp>
      <p:sp>
        <p:nvSpPr>
          <p:cNvPr id="21" name="Text 19"/>
          <p:cNvSpPr/>
          <p:nvPr/>
        </p:nvSpPr>
        <p:spPr>
          <a:xfrm>
            <a:off x="7872984" y="2752344"/>
            <a:ext cx="3367735" cy="475488"/>
          </a:xfrm>
          <a:prstGeom prst="rect">
            <a:avLst/>
          </a:prstGeom>
          <a:noFill/>
          <a:ln/>
        </p:spPr>
        <p:txBody>
          <a:bodyPr wrap="square" rtlCol="0" anchor="ctr"/>
          <a:lstStyle/>
          <a:p>
            <a:pPr indent="0" marL="0">
              <a:lnSpc>
                <a:spcPct val="108000"/>
              </a:lnSpc>
              <a:buNone/>
            </a:pPr>
            <a:r>
              <a:rPr lang="en-US" sz="1200" dirty="0">
                <a:solidFill>
                  <a:srgbClr val="C7CCD1"/>
                </a:solidFill>
                <a:latin typeface="Inter Medium" pitchFamily="34" charset="0"/>
                <a:ea typeface="Inter Medium" pitchFamily="34" charset="-122"/>
                <a:cs typeface="Inter Medium" pitchFamily="34" charset="-120"/>
              </a:rPr>
              <a:t>of the world’s biggest tech + finance companies steward x402 under the Linux Foundation</a:t>
            </a:r>
            <a:endParaRPr lang="en-US" sz="1200" dirty="0"/>
          </a:p>
        </p:txBody>
      </p:sp>
      <p:sp>
        <p:nvSpPr>
          <p:cNvPr id="22" name="Text 20"/>
          <p:cNvSpPr/>
          <p:nvPr/>
        </p:nvSpPr>
        <p:spPr>
          <a:xfrm>
            <a:off x="7872984" y="3209544"/>
            <a:ext cx="3367735" cy="237744"/>
          </a:xfrm>
          <a:prstGeom prst="rect">
            <a:avLst/>
          </a:prstGeom>
          <a:noFill/>
          <a:ln/>
        </p:spPr>
        <p:txBody>
          <a:bodyPr wrap="square" rtlCol="0" anchor="ctr"/>
          <a:lstStyle/>
          <a:p>
            <a:pPr indent="0" marL="0">
              <a:buNone/>
            </a:pPr>
            <a:r>
              <a:rPr lang="en-US" sz="850" spc="60" kern="0" dirty="0">
                <a:solidFill>
                  <a:srgbClr val="6B7178"/>
                </a:solidFill>
                <a:latin typeface="JetBrains Mono" pitchFamily="34" charset="0"/>
                <a:ea typeface="JetBrains Mono" pitchFamily="34" charset="-122"/>
                <a:cs typeface="JetBrains Mono" pitchFamily="34" charset="-120"/>
              </a:rPr>
              <a:t>LINUX FOUNDATION · 2026</a:t>
            </a:r>
            <a:endParaRPr lang="en-US" sz="850" dirty="0"/>
          </a:p>
        </p:txBody>
      </p:sp>
      <p:sp>
        <p:nvSpPr>
          <p:cNvPr id="23" name="Shape 21"/>
          <p:cNvSpPr/>
          <p:nvPr/>
        </p:nvSpPr>
        <p:spPr>
          <a:xfrm>
            <a:off x="6245352" y="3666744"/>
            <a:ext cx="5233111" cy="1024128"/>
          </a:xfrm>
          <a:prstGeom prst="roundRect">
            <a:avLst>
              <a:gd name="adj" fmla="val 9821"/>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4" name="Text 22"/>
          <p:cNvSpPr/>
          <p:nvPr/>
        </p:nvSpPr>
        <p:spPr>
          <a:xfrm>
            <a:off x="6483096" y="3831336"/>
            <a:ext cx="4775911" cy="237744"/>
          </a:xfrm>
          <a:prstGeom prst="rect">
            <a:avLst/>
          </a:prstGeom>
          <a:noFill/>
          <a:ln/>
        </p:spPr>
        <p:txBody>
          <a:bodyPr wrap="square" rtlCol="0" anchor="ctr"/>
          <a:lstStyle/>
          <a:p>
            <a:pPr indent="0" marL="0">
              <a:buNone/>
            </a:pPr>
            <a:r>
              <a:rPr lang="en-US" sz="900" spc="160" kern="0" dirty="0">
                <a:solidFill>
                  <a:srgbClr val="6B7178"/>
                </a:solidFill>
                <a:latin typeface="JetBrains Mono Medium" pitchFamily="34" charset="0"/>
                <a:ea typeface="JetBrains Mono Medium" pitchFamily="34" charset="-122"/>
                <a:cs typeface="JetBrains Mono Medium" pitchFamily="34" charset="-120"/>
              </a:rPr>
              <a:t>STEWARDED BY</a:t>
            </a:r>
            <a:endParaRPr lang="en-US" sz="900" dirty="0"/>
          </a:p>
        </p:txBody>
      </p:sp>
      <p:sp>
        <p:nvSpPr>
          <p:cNvPr id="25" name="Text 23"/>
          <p:cNvSpPr/>
          <p:nvPr/>
        </p:nvSpPr>
        <p:spPr>
          <a:xfrm>
            <a:off x="6483096" y="4069080"/>
            <a:ext cx="4757623" cy="548640"/>
          </a:xfrm>
          <a:prstGeom prst="rect">
            <a:avLst/>
          </a:prstGeom>
          <a:noFill/>
          <a:ln/>
        </p:spPr>
        <p:txBody>
          <a:bodyPr wrap="square" rtlCol="0" anchor="t"/>
          <a:lstStyle/>
          <a:p>
            <a:pPr indent="0" marL="0">
              <a:lnSpc>
                <a:spcPct val="116000"/>
              </a:lnSpc>
              <a:buNone/>
            </a:pPr>
            <a:r>
              <a:rPr lang="en-US" sz="1200" dirty="0">
                <a:solidFill>
                  <a:srgbClr val="C7CCD1"/>
                </a:solidFill>
                <a:latin typeface="Inter Medium" pitchFamily="34" charset="0"/>
                <a:ea typeface="Inter Medium" pitchFamily="34" charset="-122"/>
                <a:cs typeface="Inter Medium" pitchFamily="34" charset="-120"/>
              </a:rPr>
              <a:t>Google · Microsoft · Amazon · Stripe · Visa · Mastercard · Circle · Cloudflare · Shopify · Coinbase · American Express · Solana Foundation</a:t>
            </a:r>
            <a:endParaRPr lang="en-US" sz="1200" dirty="0"/>
          </a:p>
        </p:txBody>
      </p:sp>
      <p:sp>
        <p:nvSpPr>
          <p:cNvPr id="26" name="Shape 24"/>
          <p:cNvSpPr/>
          <p:nvPr/>
        </p:nvSpPr>
        <p:spPr>
          <a:xfrm>
            <a:off x="6245352" y="4837176"/>
            <a:ext cx="5233111" cy="786384"/>
          </a:xfrm>
          <a:prstGeom prst="roundRect">
            <a:avLst>
              <a:gd name="adj" fmla="val 12791"/>
            </a:avLst>
          </a:prstGeom>
          <a:solidFill>
            <a:srgbClr val="0E1411"/>
          </a:solidFill>
          <a:ln w="12700">
            <a:solidFill>
              <a:srgbClr val="224134"/>
            </a:solidFill>
            <a:prstDash val="solid"/>
          </a:ln>
          <a:effectLst>
            <a:outerShdw sx="100000" sy="100000" kx="0" ky="0" algn="bl" rotWithShape="0" blurRad="114300" dist="63500" dir="5400000">
              <a:srgbClr val="000000">
                <a:alpha val="38000"/>
              </a:srgbClr>
            </a:outerShdw>
          </a:effectLst>
        </p:spPr>
      </p:sp>
      <p:sp>
        <p:nvSpPr>
          <p:cNvPr id="27" name="Text 25"/>
          <p:cNvSpPr/>
          <p:nvPr/>
        </p:nvSpPr>
        <p:spPr>
          <a:xfrm>
            <a:off x="6483096" y="4837176"/>
            <a:ext cx="4757623" cy="786384"/>
          </a:xfrm>
          <a:prstGeom prst="rect">
            <a:avLst/>
          </a:prstGeom>
          <a:noFill/>
          <a:ln/>
        </p:spPr>
        <p:txBody>
          <a:bodyPr wrap="square" rtlCol="0" anchor="ctr"/>
          <a:lstStyle/>
          <a:p>
            <a:pPr indent="0" marL="0">
              <a:lnSpc>
                <a:spcPct val="110000"/>
              </a:lnSpc>
              <a:buNone/>
            </a:pPr>
            <a:r>
              <a:rPr lang="en-US" sz="1150" dirty="0">
                <a:solidFill>
                  <a:srgbClr val="F4F6F7"/>
                </a:solidFill>
                <a:latin typeface="Inter SemiBold" pitchFamily="34" charset="0"/>
                <a:ea typeface="Inter SemiBold" pitchFamily="34" charset="-122"/>
                <a:cs typeface="Inter SemiBold" pitchFamily="34" charset="-120"/>
              </a:rPr>
              <a:t>Google’s Agent Payments Protocol (AP2)</a:t>
            </a:r>
            <a:pPr indent="0" marL="0">
              <a:lnSpc>
                <a:spcPct val="110000"/>
              </a:lnSpc>
              <a:buNone/>
            </a:pPr>
            <a:r>
              <a:rPr lang="en-US" sz="1150" dirty="0">
                <a:solidFill>
                  <a:srgbClr val="9BA1A8"/>
                </a:solidFill>
                <a:latin typeface="Inter" pitchFamily="34" charset="0"/>
                <a:ea typeface="Inter" pitchFamily="34" charset="-122"/>
                <a:cs typeface="Inter" pitchFamily="34" charset="-120"/>
              </a:rPr>
              <a:t>  uses x402 as its default stablecoin rail — 60+ launch partners.</a:t>
            </a:r>
            <a:endParaRPr lang="en-US" sz="1150" dirty="0"/>
          </a:p>
        </p:txBody>
      </p:sp>
      <p:sp>
        <p:nvSpPr>
          <p:cNvPr id="28" name="Text 26"/>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29" name="Text 27"/>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04 / 15</a:t>
            </a:r>
            <a:endParaRPr lang="en-US" sz="9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THE CATCH</a:t>
            </a:r>
            <a:endParaRPr lang="en-US" sz="1100" dirty="0"/>
          </a:p>
        </p:txBody>
      </p:sp>
      <p:sp>
        <p:nvSpPr>
          <p:cNvPr id="3" name="Text 1"/>
          <p:cNvSpPr/>
          <p:nvPr/>
        </p:nvSpPr>
        <p:spPr>
          <a:xfrm>
            <a:off x="713232" y="914400"/>
            <a:ext cx="10607040" cy="914400"/>
          </a:xfrm>
          <a:prstGeom prst="rect">
            <a:avLst/>
          </a:prstGeom>
          <a:noFill/>
          <a:ln/>
        </p:spPr>
        <p:txBody>
          <a:bodyPr wrap="square" rtlCol="0" anchor="t"/>
          <a:lstStyle/>
          <a:p>
            <a:pPr algn="l" indent="0" marL="0">
              <a:lnSpc>
                <a:spcPct val="102000"/>
              </a:lnSpc>
              <a:buNone/>
            </a:pPr>
            <a:r>
              <a:rPr lang="en-US" sz="2600" dirty="0">
                <a:solidFill>
                  <a:srgbClr val="F4F6F7"/>
                </a:solidFill>
                <a:latin typeface="Space Grotesk SemiBold" pitchFamily="34" charset="0"/>
                <a:ea typeface="Space Grotesk SemiBold" pitchFamily="34" charset="-122"/>
                <a:cs typeface="Space Grotesk SemiBold" pitchFamily="34" charset="-120"/>
              </a:rPr>
              <a:t>But the money is </a:t>
            </a:r>
            <a:pPr algn="l" indent="0" marL="0">
              <a:lnSpc>
                <a:spcPct val="102000"/>
              </a:lnSpc>
              <a:buNone/>
            </a:pPr>
            <a:r>
              <a:rPr lang="en-US" sz="2600" dirty="0">
                <a:solidFill>
                  <a:srgbClr val="2EE6A6"/>
                </a:solidFill>
                <a:latin typeface="Space Grotesk SemiBold" pitchFamily="34" charset="0"/>
                <a:ea typeface="Space Grotesk SemiBold" pitchFamily="34" charset="-122"/>
                <a:cs typeface="Space Grotesk SemiBold" pitchFamily="34" charset="-120"/>
              </a:rPr>
              <a:t>scattered across hundreds of chains</a:t>
            </a:r>
            <a:pPr algn="l" indent="0" marL="0">
              <a:lnSpc>
                <a:spcPct val="102000"/>
              </a:lnSpc>
              <a:buNone/>
            </a:pPr>
            <a:r>
              <a:rPr lang="en-US" sz="2600" dirty="0">
                <a:solidFill>
                  <a:srgbClr val="F4F6F7"/>
                </a:solidFill>
                <a:latin typeface="Space Grotesk SemiBold" pitchFamily="34" charset="0"/>
                <a:ea typeface="Space Grotesk SemiBold" pitchFamily="34" charset="-122"/>
                <a:cs typeface="Space Grotesk SemiBold" pitchFamily="34" charset="-120"/>
              </a:rPr>
              <a:t> that don’t talk to each other.</a:t>
            </a:r>
            <a:endParaRPr lang="en-US" sz="2600" dirty="0"/>
          </a:p>
        </p:txBody>
      </p:sp>
      <p:sp>
        <p:nvSpPr>
          <p:cNvPr id="4" name="Text 2"/>
          <p:cNvSpPr/>
          <p:nvPr/>
        </p:nvSpPr>
        <p:spPr>
          <a:xfrm>
            <a:off x="713232" y="1755648"/>
            <a:ext cx="10515600" cy="54864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An agent holds funds on whatever chain it runs on. A rail bound to one network reaches only a slice of them — and bridging between chains is the single most-exploited thing in crypto.</a:t>
            </a:r>
            <a:endParaRPr lang="en-US" sz="1350" dirty="0"/>
          </a:p>
        </p:txBody>
      </p:sp>
      <p:sp>
        <p:nvSpPr>
          <p:cNvPr id="5" name="Shape 3"/>
          <p:cNvSpPr/>
          <p:nvPr/>
        </p:nvSpPr>
        <p:spPr>
          <a:xfrm>
            <a:off x="713232" y="2596896"/>
            <a:ext cx="2513000" cy="1755648"/>
          </a:xfrm>
          <a:prstGeom prst="roundRect">
            <a:avLst>
              <a:gd name="adj" fmla="val 572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6" name="Shape 4"/>
          <p:cNvSpPr/>
          <p:nvPr/>
        </p:nvSpPr>
        <p:spPr>
          <a:xfrm>
            <a:off x="914400" y="2816352"/>
            <a:ext cx="310896" cy="64008"/>
          </a:xfrm>
          <a:prstGeom prst="roundRect">
            <a:avLst>
              <a:gd name="adj" fmla="val 50000"/>
            </a:avLst>
          </a:prstGeom>
          <a:solidFill>
            <a:srgbClr val="2EE6A6"/>
          </a:solidFill>
          <a:ln/>
        </p:spPr>
      </p:sp>
      <p:sp>
        <p:nvSpPr>
          <p:cNvPr id="7" name="Text 5"/>
          <p:cNvSpPr/>
          <p:nvPr/>
        </p:nvSpPr>
        <p:spPr>
          <a:xfrm>
            <a:off x="914400" y="3017520"/>
            <a:ext cx="2110664" cy="676656"/>
          </a:xfrm>
          <a:prstGeom prst="rect">
            <a:avLst/>
          </a:prstGeom>
          <a:noFill/>
          <a:ln/>
        </p:spPr>
        <p:txBody>
          <a:bodyPr wrap="square" rtlCol="0" anchor="t"/>
          <a:lstStyle/>
          <a:p>
            <a:pPr algn="l" indent="0" marL="0">
              <a:buNone/>
            </a:pPr>
            <a:r>
              <a:rPr lang="en-US" sz="3300" b="1" spc="-30" kern="0" dirty="0">
                <a:solidFill>
                  <a:srgbClr val="2EE6A6"/>
                </a:solidFill>
                <a:latin typeface="Space Grotesk" pitchFamily="34" charset="0"/>
                <a:ea typeface="Space Grotesk" pitchFamily="34" charset="-122"/>
                <a:cs typeface="Space Grotesk" pitchFamily="34" charset="-120"/>
              </a:rPr>
              <a:t>500+</a:t>
            </a:r>
            <a:endParaRPr lang="en-US" sz="3300" dirty="0"/>
          </a:p>
        </p:txBody>
      </p:sp>
      <p:sp>
        <p:nvSpPr>
          <p:cNvPr id="8" name="Text 6"/>
          <p:cNvSpPr/>
          <p:nvPr/>
        </p:nvSpPr>
        <p:spPr>
          <a:xfrm>
            <a:off x="914400" y="3566160"/>
            <a:ext cx="2110664" cy="566928"/>
          </a:xfrm>
          <a:prstGeom prst="rect">
            <a:avLst/>
          </a:prstGeom>
          <a:noFill/>
          <a:ln/>
        </p:spPr>
        <p:txBody>
          <a:bodyPr wrap="square" rtlCol="0" anchor="t"/>
          <a:lstStyle/>
          <a:p>
            <a:pPr algn="l" indent="0" marL="0">
              <a:lnSpc>
                <a:spcPct val="106000"/>
              </a:lnSpc>
              <a:buNone/>
            </a:pPr>
            <a:r>
              <a:rPr lang="en-US" sz="1100" dirty="0">
                <a:solidFill>
                  <a:srgbClr val="C7CCD1"/>
                </a:solidFill>
                <a:latin typeface="Inter Medium" pitchFamily="34" charset="0"/>
                <a:ea typeface="Inter Medium" pitchFamily="34" charset="-122"/>
                <a:cs typeface="Inter Medium" pitchFamily="34" charset="-120"/>
              </a:rPr>
              <a:t>live blockchains — yet the top 5 hold ~80% of the money</a:t>
            </a:r>
            <a:endParaRPr lang="en-US" sz="1100" dirty="0"/>
          </a:p>
        </p:txBody>
      </p:sp>
      <p:sp>
        <p:nvSpPr>
          <p:cNvPr id="9" name="Text 7"/>
          <p:cNvSpPr/>
          <p:nvPr/>
        </p:nvSpPr>
        <p:spPr>
          <a:xfrm>
            <a:off x="914400" y="4078224"/>
            <a:ext cx="2110664" cy="237744"/>
          </a:xfrm>
          <a:prstGeom prst="rect">
            <a:avLst/>
          </a:prstGeom>
          <a:noFill/>
          <a:ln/>
        </p:spPr>
        <p:txBody>
          <a:bodyPr wrap="square" rtlCol="0" anchor="t"/>
          <a:lstStyle/>
          <a:p>
            <a:pPr algn="l" indent="0" marL="0">
              <a:buNone/>
            </a:pPr>
            <a:r>
              <a:rPr lang="en-US" sz="850" spc="40" kern="0" dirty="0">
                <a:solidFill>
                  <a:srgbClr val="6B7178"/>
                </a:solidFill>
                <a:latin typeface="JetBrains Mono" pitchFamily="34" charset="0"/>
                <a:ea typeface="JetBrains Mono" pitchFamily="34" charset="-122"/>
                <a:cs typeface="JetBrains Mono" pitchFamily="34" charset="-120"/>
              </a:rPr>
              <a:t>DeFiLlama</a:t>
            </a:r>
            <a:endParaRPr lang="en-US" sz="850" dirty="0"/>
          </a:p>
        </p:txBody>
      </p:sp>
      <p:sp>
        <p:nvSpPr>
          <p:cNvPr id="10" name="Shape 8"/>
          <p:cNvSpPr/>
          <p:nvPr/>
        </p:nvSpPr>
        <p:spPr>
          <a:xfrm>
            <a:off x="3463976" y="2596896"/>
            <a:ext cx="2513000" cy="1755648"/>
          </a:xfrm>
          <a:prstGeom prst="roundRect">
            <a:avLst>
              <a:gd name="adj" fmla="val 572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1" name="Shape 9"/>
          <p:cNvSpPr/>
          <p:nvPr/>
        </p:nvSpPr>
        <p:spPr>
          <a:xfrm>
            <a:off x="3665144" y="2816352"/>
            <a:ext cx="310896" cy="64008"/>
          </a:xfrm>
          <a:prstGeom prst="roundRect">
            <a:avLst>
              <a:gd name="adj" fmla="val 50000"/>
            </a:avLst>
          </a:prstGeom>
          <a:solidFill>
            <a:srgbClr val="2EE6A6"/>
          </a:solidFill>
          <a:ln/>
        </p:spPr>
      </p:sp>
      <p:sp>
        <p:nvSpPr>
          <p:cNvPr id="12" name="Text 10"/>
          <p:cNvSpPr/>
          <p:nvPr/>
        </p:nvSpPr>
        <p:spPr>
          <a:xfrm>
            <a:off x="3665144" y="3017520"/>
            <a:ext cx="2110664" cy="676656"/>
          </a:xfrm>
          <a:prstGeom prst="rect">
            <a:avLst/>
          </a:prstGeom>
          <a:noFill/>
          <a:ln/>
        </p:spPr>
        <p:txBody>
          <a:bodyPr wrap="square" rtlCol="0" anchor="t"/>
          <a:lstStyle/>
          <a:p>
            <a:pPr algn="l" indent="0" marL="0">
              <a:buNone/>
            </a:pPr>
            <a:r>
              <a:rPr lang="en-US" sz="3300" b="1" spc="-30" kern="0" dirty="0">
                <a:solidFill>
                  <a:srgbClr val="2EE6A6"/>
                </a:solidFill>
                <a:latin typeface="Space Grotesk" pitchFamily="34" charset="0"/>
                <a:ea typeface="Space Grotesk" pitchFamily="34" charset="-122"/>
                <a:cs typeface="Space Grotesk" pitchFamily="34" charset="-120"/>
              </a:rPr>
              <a:t>50%</a:t>
            </a:r>
            <a:endParaRPr lang="en-US" sz="3300" dirty="0"/>
          </a:p>
        </p:txBody>
      </p:sp>
      <p:sp>
        <p:nvSpPr>
          <p:cNvPr id="13" name="Text 11"/>
          <p:cNvSpPr/>
          <p:nvPr/>
        </p:nvSpPr>
        <p:spPr>
          <a:xfrm>
            <a:off x="3665144" y="3566160"/>
            <a:ext cx="2110664" cy="566928"/>
          </a:xfrm>
          <a:prstGeom prst="rect">
            <a:avLst/>
          </a:prstGeom>
          <a:noFill/>
          <a:ln/>
        </p:spPr>
        <p:txBody>
          <a:bodyPr wrap="square" rtlCol="0" anchor="t"/>
          <a:lstStyle/>
          <a:p>
            <a:pPr algn="l" indent="0" marL="0">
              <a:lnSpc>
                <a:spcPct val="106000"/>
              </a:lnSpc>
              <a:buNone/>
            </a:pPr>
            <a:r>
              <a:rPr lang="en-US" sz="1100" dirty="0">
                <a:solidFill>
                  <a:srgbClr val="C7CCD1"/>
                </a:solidFill>
                <a:latin typeface="Inter Medium" pitchFamily="34" charset="0"/>
                <a:ea typeface="Inter Medium" pitchFamily="34" charset="-122"/>
                <a:cs typeface="Inter Medium" pitchFamily="34" charset="-120"/>
              </a:rPr>
              <a:t>of the top-10 chains can’t natively talk to each other</a:t>
            </a:r>
            <a:endParaRPr lang="en-US" sz="1100" dirty="0"/>
          </a:p>
        </p:txBody>
      </p:sp>
      <p:sp>
        <p:nvSpPr>
          <p:cNvPr id="14" name="Text 12"/>
          <p:cNvSpPr/>
          <p:nvPr/>
        </p:nvSpPr>
        <p:spPr>
          <a:xfrm>
            <a:off x="3665144" y="4078224"/>
            <a:ext cx="2110664" cy="237744"/>
          </a:xfrm>
          <a:prstGeom prst="rect">
            <a:avLst/>
          </a:prstGeom>
          <a:noFill/>
          <a:ln/>
        </p:spPr>
        <p:txBody>
          <a:bodyPr wrap="square" rtlCol="0" anchor="t"/>
          <a:lstStyle/>
          <a:p>
            <a:pPr algn="l" indent="0" marL="0">
              <a:buNone/>
            </a:pPr>
            <a:r>
              <a:rPr lang="en-US" sz="850" spc="40" kern="0" dirty="0">
                <a:solidFill>
                  <a:srgbClr val="6B7178"/>
                </a:solidFill>
                <a:latin typeface="JetBrains Mono" pitchFamily="34" charset="0"/>
                <a:ea typeface="JetBrains Mono" pitchFamily="34" charset="-122"/>
                <a:cs typeface="JetBrains Mono" pitchFamily="34" charset="-120"/>
              </a:rPr>
              <a:t>Particle Network</a:t>
            </a:r>
            <a:endParaRPr lang="en-US" sz="850" dirty="0"/>
          </a:p>
        </p:txBody>
      </p:sp>
      <p:sp>
        <p:nvSpPr>
          <p:cNvPr id="15" name="Shape 13"/>
          <p:cNvSpPr/>
          <p:nvPr/>
        </p:nvSpPr>
        <p:spPr>
          <a:xfrm>
            <a:off x="6214720" y="2596896"/>
            <a:ext cx="2513000" cy="1755648"/>
          </a:xfrm>
          <a:prstGeom prst="roundRect">
            <a:avLst>
              <a:gd name="adj" fmla="val 572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6" name="Shape 14"/>
          <p:cNvSpPr/>
          <p:nvPr/>
        </p:nvSpPr>
        <p:spPr>
          <a:xfrm>
            <a:off x="6415888" y="2816352"/>
            <a:ext cx="310896" cy="64008"/>
          </a:xfrm>
          <a:prstGeom prst="roundRect">
            <a:avLst>
              <a:gd name="adj" fmla="val 50000"/>
            </a:avLst>
          </a:prstGeom>
          <a:solidFill>
            <a:srgbClr val="2EE6A6"/>
          </a:solidFill>
          <a:ln/>
        </p:spPr>
      </p:sp>
      <p:sp>
        <p:nvSpPr>
          <p:cNvPr id="17" name="Text 15"/>
          <p:cNvSpPr/>
          <p:nvPr/>
        </p:nvSpPr>
        <p:spPr>
          <a:xfrm>
            <a:off x="6415888" y="3017520"/>
            <a:ext cx="2110664" cy="676656"/>
          </a:xfrm>
          <a:prstGeom prst="rect">
            <a:avLst/>
          </a:prstGeom>
          <a:noFill/>
          <a:ln/>
        </p:spPr>
        <p:txBody>
          <a:bodyPr wrap="square" rtlCol="0" anchor="t"/>
          <a:lstStyle/>
          <a:p>
            <a:pPr algn="l" indent="0" marL="0">
              <a:buNone/>
            </a:pPr>
            <a:r>
              <a:rPr lang="en-US" sz="3300" b="1" spc="-30" kern="0" dirty="0">
                <a:solidFill>
                  <a:srgbClr val="2EE6A6"/>
                </a:solidFill>
                <a:latin typeface="Space Grotesk" pitchFamily="34" charset="0"/>
                <a:ea typeface="Space Grotesk" pitchFamily="34" charset="-122"/>
                <a:cs typeface="Space Grotesk" pitchFamily="34" charset="-120"/>
              </a:rPr>
              <a:t>$4B+</a:t>
            </a:r>
            <a:endParaRPr lang="en-US" sz="3300" dirty="0"/>
          </a:p>
        </p:txBody>
      </p:sp>
      <p:sp>
        <p:nvSpPr>
          <p:cNvPr id="18" name="Text 16"/>
          <p:cNvSpPr/>
          <p:nvPr/>
        </p:nvSpPr>
        <p:spPr>
          <a:xfrm>
            <a:off x="6415888" y="3566160"/>
            <a:ext cx="2110664" cy="566928"/>
          </a:xfrm>
          <a:prstGeom prst="rect">
            <a:avLst/>
          </a:prstGeom>
          <a:noFill/>
          <a:ln/>
        </p:spPr>
        <p:txBody>
          <a:bodyPr wrap="square" rtlCol="0" anchor="t"/>
          <a:lstStyle/>
          <a:p>
            <a:pPr algn="l" indent="0" marL="0">
              <a:lnSpc>
                <a:spcPct val="106000"/>
              </a:lnSpc>
              <a:buNone/>
            </a:pPr>
            <a:r>
              <a:rPr lang="en-US" sz="1100" dirty="0">
                <a:solidFill>
                  <a:srgbClr val="C7CCD1"/>
                </a:solidFill>
                <a:latin typeface="Inter Medium" pitchFamily="34" charset="0"/>
                <a:ea typeface="Inter Medium" pitchFamily="34" charset="-122"/>
                <a:cs typeface="Inter Medium" pitchFamily="34" charset="-120"/>
              </a:rPr>
              <a:t>stolen through cross-chain bridges since 2021</a:t>
            </a:r>
            <a:endParaRPr lang="en-US" sz="1100" dirty="0"/>
          </a:p>
        </p:txBody>
      </p:sp>
      <p:sp>
        <p:nvSpPr>
          <p:cNvPr id="19" name="Text 17"/>
          <p:cNvSpPr/>
          <p:nvPr/>
        </p:nvSpPr>
        <p:spPr>
          <a:xfrm>
            <a:off x="6415888" y="4078224"/>
            <a:ext cx="2110664" cy="237744"/>
          </a:xfrm>
          <a:prstGeom prst="rect">
            <a:avLst/>
          </a:prstGeom>
          <a:noFill/>
          <a:ln/>
        </p:spPr>
        <p:txBody>
          <a:bodyPr wrap="square" rtlCol="0" anchor="t"/>
          <a:lstStyle/>
          <a:p>
            <a:pPr algn="l" indent="0" marL="0">
              <a:buNone/>
            </a:pPr>
            <a:r>
              <a:rPr lang="en-US" sz="850" spc="40" kern="0" dirty="0">
                <a:solidFill>
                  <a:srgbClr val="6B7178"/>
                </a:solidFill>
                <a:latin typeface="JetBrains Mono" pitchFamily="34" charset="0"/>
                <a:ea typeface="JetBrains Mono" pitchFamily="34" charset="-122"/>
                <a:cs typeface="JetBrains Mono" pitchFamily="34" charset="-120"/>
              </a:rPr>
              <a:t>Chainalysis · Immunefi</a:t>
            </a:r>
            <a:endParaRPr lang="en-US" sz="850" dirty="0"/>
          </a:p>
        </p:txBody>
      </p:sp>
      <p:sp>
        <p:nvSpPr>
          <p:cNvPr id="20" name="Shape 18"/>
          <p:cNvSpPr/>
          <p:nvPr/>
        </p:nvSpPr>
        <p:spPr>
          <a:xfrm>
            <a:off x="8965463" y="2596896"/>
            <a:ext cx="2513000" cy="1755648"/>
          </a:xfrm>
          <a:prstGeom prst="roundRect">
            <a:avLst>
              <a:gd name="adj" fmla="val 5729"/>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1" name="Shape 19"/>
          <p:cNvSpPr/>
          <p:nvPr/>
        </p:nvSpPr>
        <p:spPr>
          <a:xfrm>
            <a:off x="9166631" y="2816352"/>
            <a:ext cx="310896" cy="64008"/>
          </a:xfrm>
          <a:prstGeom prst="roundRect">
            <a:avLst>
              <a:gd name="adj" fmla="val 50000"/>
            </a:avLst>
          </a:prstGeom>
          <a:solidFill>
            <a:srgbClr val="2EE6A6"/>
          </a:solidFill>
          <a:ln/>
        </p:spPr>
      </p:sp>
      <p:sp>
        <p:nvSpPr>
          <p:cNvPr id="22" name="Text 20"/>
          <p:cNvSpPr/>
          <p:nvPr/>
        </p:nvSpPr>
        <p:spPr>
          <a:xfrm>
            <a:off x="9166631" y="3017520"/>
            <a:ext cx="2110664" cy="676656"/>
          </a:xfrm>
          <a:prstGeom prst="rect">
            <a:avLst/>
          </a:prstGeom>
          <a:noFill/>
          <a:ln/>
        </p:spPr>
        <p:txBody>
          <a:bodyPr wrap="square" rtlCol="0" anchor="t"/>
          <a:lstStyle/>
          <a:p>
            <a:pPr algn="l" indent="0" marL="0">
              <a:buNone/>
            </a:pPr>
            <a:r>
              <a:rPr lang="en-US" sz="3300" b="1" spc="-30" kern="0" dirty="0">
                <a:solidFill>
                  <a:srgbClr val="2EE6A6"/>
                </a:solidFill>
                <a:latin typeface="Space Grotesk" pitchFamily="34" charset="0"/>
                <a:ea typeface="Space Grotesk" pitchFamily="34" charset="-122"/>
                <a:cs typeface="Space Grotesk" pitchFamily="34" charset="-120"/>
              </a:rPr>
              <a:t>65%</a:t>
            </a:r>
            <a:endParaRPr lang="en-US" sz="3300" dirty="0"/>
          </a:p>
        </p:txBody>
      </p:sp>
      <p:sp>
        <p:nvSpPr>
          <p:cNvPr id="23" name="Text 21"/>
          <p:cNvSpPr/>
          <p:nvPr/>
        </p:nvSpPr>
        <p:spPr>
          <a:xfrm>
            <a:off x="9166631" y="3566160"/>
            <a:ext cx="2110664" cy="566928"/>
          </a:xfrm>
          <a:prstGeom prst="rect">
            <a:avLst/>
          </a:prstGeom>
          <a:noFill/>
          <a:ln/>
        </p:spPr>
        <p:txBody>
          <a:bodyPr wrap="square" rtlCol="0" anchor="t"/>
          <a:lstStyle/>
          <a:p>
            <a:pPr algn="l" indent="0" marL="0">
              <a:lnSpc>
                <a:spcPct val="106000"/>
              </a:lnSpc>
              <a:buNone/>
            </a:pPr>
            <a:r>
              <a:rPr lang="en-US" sz="1100" dirty="0">
                <a:solidFill>
                  <a:srgbClr val="C7CCD1"/>
                </a:solidFill>
                <a:latin typeface="Inter Medium" pitchFamily="34" charset="0"/>
                <a:ea typeface="Inter Medium" pitchFamily="34" charset="-122"/>
                <a:cs typeface="Inter Medium" pitchFamily="34" charset="-120"/>
              </a:rPr>
              <a:t>of x402 volume is on Solana — an EVM-only rail misses it</a:t>
            </a:r>
            <a:endParaRPr lang="en-US" sz="1100" dirty="0"/>
          </a:p>
        </p:txBody>
      </p:sp>
      <p:sp>
        <p:nvSpPr>
          <p:cNvPr id="24" name="Text 22"/>
          <p:cNvSpPr/>
          <p:nvPr/>
        </p:nvSpPr>
        <p:spPr>
          <a:xfrm>
            <a:off x="9166631" y="4078224"/>
            <a:ext cx="2110664" cy="237744"/>
          </a:xfrm>
          <a:prstGeom prst="rect">
            <a:avLst/>
          </a:prstGeom>
          <a:noFill/>
          <a:ln/>
        </p:spPr>
        <p:txBody>
          <a:bodyPr wrap="square" rtlCol="0" anchor="t"/>
          <a:lstStyle/>
          <a:p>
            <a:pPr algn="l" indent="0" marL="0">
              <a:buNone/>
            </a:pPr>
            <a:r>
              <a:rPr lang="en-US" sz="850" spc="40" kern="0" dirty="0">
                <a:solidFill>
                  <a:srgbClr val="6B7178"/>
                </a:solidFill>
                <a:latin typeface="JetBrains Mono" pitchFamily="34" charset="0"/>
                <a:ea typeface="JetBrains Mono" pitchFamily="34" charset="-122"/>
                <a:cs typeface="JetBrains Mono" pitchFamily="34" charset="-120"/>
              </a:rPr>
              <a:t>Linux Foundation</a:t>
            </a:r>
            <a:endParaRPr lang="en-US" sz="850" dirty="0"/>
          </a:p>
        </p:txBody>
      </p:sp>
      <p:sp>
        <p:nvSpPr>
          <p:cNvPr id="25" name="Shape 23"/>
          <p:cNvSpPr/>
          <p:nvPr/>
        </p:nvSpPr>
        <p:spPr>
          <a:xfrm>
            <a:off x="713232" y="4700016"/>
            <a:ext cx="10765231" cy="1170432"/>
          </a:xfrm>
          <a:prstGeom prst="roundRect">
            <a:avLst>
              <a:gd name="adj" fmla="val 9375"/>
            </a:avLst>
          </a:prstGeom>
          <a:solidFill>
            <a:srgbClr val="0E1411"/>
          </a:solidFill>
          <a:ln w="12700">
            <a:solidFill>
              <a:srgbClr val="224134"/>
            </a:solidFill>
            <a:prstDash val="solid"/>
          </a:ln>
          <a:effectLst>
            <a:outerShdw sx="100000" sy="100000" kx="0" ky="0" algn="bl" rotWithShape="0" blurRad="114300" dist="63500" dir="5400000">
              <a:srgbClr val="000000">
                <a:alpha val="38000"/>
              </a:srgbClr>
            </a:outerShdw>
          </a:effectLst>
        </p:spPr>
      </p:sp>
      <p:sp>
        <p:nvSpPr>
          <p:cNvPr id="26" name="Text 24"/>
          <p:cNvSpPr/>
          <p:nvPr/>
        </p:nvSpPr>
        <p:spPr>
          <a:xfrm>
            <a:off x="1078992" y="4901184"/>
            <a:ext cx="8046720" cy="768096"/>
          </a:xfrm>
          <a:prstGeom prst="rect">
            <a:avLst/>
          </a:prstGeom>
          <a:noFill/>
          <a:ln/>
        </p:spPr>
        <p:txBody>
          <a:bodyPr wrap="square" rtlCol="0" anchor="ctr"/>
          <a:lstStyle/>
          <a:p>
            <a:pPr indent="0" marL="0">
              <a:lnSpc>
                <a:spcPct val="105000"/>
              </a:lnSpc>
              <a:buNone/>
            </a:pPr>
            <a:r>
              <a:rPr lang="en-US" sz="1700" dirty="0">
                <a:solidFill>
                  <a:srgbClr val="F4F6F7"/>
                </a:solidFill>
                <a:latin typeface="Space Grotesk Medium" pitchFamily="34" charset="0"/>
                <a:ea typeface="Space Grotesk Medium" pitchFamily="34" charset="-122"/>
                <a:cs typeface="Space Grotesk Medium" pitchFamily="34" charset="-120"/>
              </a:rPr>
              <a:t>“The original vision of L2 and its role within Ethereum no longer makes sense.”</a:t>
            </a:r>
            <a:endParaRPr lang="en-US" sz="1700" dirty="0"/>
          </a:p>
        </p:txBody>
      </p:sp>
      <p:sp>
        <p:nvSpPr>
          <p:cNvPr id="27" name="Text 25"/>
          <p:cNvSpPr/>
          <p:nvPr/>
        </p:nvSpPr>
        <p:spPr>
          <a:xfrm>
            <a:off x="8735263" y="4901184"/>
            <a:ext cx="2377440" cy="768096"/>
          </a:xfrm>
          <a:prstGeom prst="rect">
            <a:avLst/>
          </a:prstGeom>
          <a:noFill/>
          <a:ln/>
        </p:spPr>
        <p:txBody>
          <a:bodyPr wrap="square" rtlCol="0" anchor="ctr"/>
          <a:lstStyle/>
          <a:p>
            <a:pPr algn="r" indent="0" marL="0">
              <a:lnSpc>
                <a:spcPct val="110000"/>
              </a:lnSpc>
              <a:buNone/>
            </a:pPr>
            <a:r>
              <a:rPr lang="en-US" sz="1200" dirty="0">
                <a:solidFill>
                  <a:srgbClr val="2EE6A6"/>
                </a:solidFill>
                <a:latin typeface="Inter SemiBold" pitchFamily="34" charset="0"/>
                <a:ea typeface="Inter SemiBold" pitchFamily="34" charset="-122"/>
                <a:cs typeface="Inter SemiBold" pitchFamily="34" charset="-120"/>
              </a:rPr>
              <a:t>Vitalik Buterin
</a:t>
            </a:r>
            <a:pPr algn="r" indent="0" marL="0">
              <a:lnSpc>
                <a:spcPct val="110000"/>
              </a:lnSpc>
              <a:buNone/>
            </a:pPr>
            <a:r>
              <a:rPr lang="en-US" sz="1200" dirty="0">
                <a:solidFill>
                  <a:srgbClr val="9BA1A8"/>
                </a:solidFill>
                <a:latin typeface="Inter" pitchFamily="34" charset="0"/>
                <a:ea typeface="Inter" pitchFamily="34" charset="-122"/>
                <a:cs typeface="Inter" pitchFamily="34" charset="-120"/>
              </a:rPr>
              <a:t>co-founder, Ethereum</a:t>
            </a:r>
            <a:endParaRPr lang="en-US" sz="1200" dirty="0"/>
          </a:p>
        </p:txBody>
      </p:sp>
      <p:sp>
        <p:nvSpPr>
          <p:cNvPr id="28" name="Text 26"/>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29" name="Text 27"/>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05 / 15</a:t>
            </a:r>
            <a:endParaRPr lang="en-US" sz="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THE FIX</a:t>
            </a:r>
            <a:endParaRPr lang="en-US" sz="1100" dirty="0"/>
          </a:p>
        </p:txBody>
      </p:sp>
      <p:sp>
        <p:nvSpPr>
          <p:cNvPr id="3" name="Text 1"/>
          <p:cNvSpPr/>
          <p:nvPr/>
        </p:nvSpPr>
        <p:spPr>
          <a:xfrm>
            <a:off x="713232" y="914400"/>
            <a:ext cx="10789920" cy="640080"/>
          </a:xfrm>
          <a:prstGeom prst="rect">
            <a:avLst/>
          </a:prstGeom>
          <a:noFill/>
          <a:ln/>
        </p:spPr>
        <p:txBody>
          <a:bodyPr wrap="square" rtlCol="0" anchor="t"/>
          <a:lstStyle/>
          <a:p>
            <a:pPr algn="l" indent="0" marL="0">
              <a:lnSpc>
                <a:spcPct val="102000"/>
              </a:lnSpc>
              <a:buNone/>
            </a:pPr>
            <a:r>
              <a:rPr lang="en-US" sz="2700" dirty="0">
                <a:solidFill>
                  <a:srgbClr val="F4F6F7"/>
                </a:solidFill>
                <a:latin typeface="Space Grotesk SemiBold" pitchFamily="34" charset="0"/>
                <a:ea typeface="Space Grotesk SemiBold" pitchFamily="34" charset="-122"/>
                <a:cs typeface="Space Grotesk SemiBold" pitchFamily="34" charset="-120"/>
              </a:rPr>
              <a:t>PipRail is the universal adapter. </a:t>
            </a:r>
            <a:pPr algn="l" indent="0" marL="0">
              <a:lnSpc>
                <a:spcPct val="102000"/>
              </a:lnSpc>
              <a:buNone/>
            </a:pPr>
            <a:r>
              <a:rPr lang="en-US" sz="2700" dirty="0">
                <a:solidFill>
                  <a:srgbClr val="2EE6A6"/>
                </a:solidFill>
                <a:latin typeface="Space Grotesk SemiBold" pitchFamily="34" charset="0"/>
                <a:ea typeface="Space Grotesk SemiBold" pitchFamily="34" charset="-122"/>
                <a:cs typeface="Space Grotesk SemiBold" pitchFamily="34" charset="-120"/>
              </a:rPr>
              <a:t>One line pays every chain.</a:t>
            </a:r>
            <a:endParaRPr lang="en-US" sz="2700" dirty="0"/>
          </a:p>
        </p:txBody>
      </p:sp>
      <p:sp>
        <p:nvSpPr>
          <p:cNvPr id="4" name="Shape 2"/>
          <p:cNvSpPr/>
          <p:nvPr/>
        </p:nvSpPr>
        <p:spPr>
          <a:xfrm>
            <a:off x="713232" y="2286000"/>
            <a:ext cx="3200400" cy="2240280"/>
          </a:xfrm>
          <a:prstGeom prst="roundRect">
            <a:avLst>
              <a:gd name="adj" fmla="val 4898"/>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5" name="Text 3"/>
          <p:cNvSpPr/>
          <p:nvPr/>
        </p:nvSpPr>
        <p:spPr>
          <a:xfrm>
            <a:off x="932688" y="2505456"/>
            <a:ext cx="2761488" cy="274320"/>
          </a:xfrm>
          <a:prstGeom prst="rect">
            <a:avLst/>
          </a:prstGeom>
          <a:noFill/>
          <a:ln/>
        </p:spPr>
        <p:txBody>
          <a:bodyPr wrap="square" rtlCol="0" anchor="ctr"/>
          <a:lstStyle/>
          <a:p>
            <a:pPr indent="0" marL="0">
              <a:buNone/>
            </a:pPr>
            <a:r>
              <a:rPr lang="en-US" sz="950" spc="140" kern="0" dirty="0">
                <a:solidFill>
                  <a:srgbClr val="6B7178"/>
                </a:solidFill>
                <a:latin typeface="JetBrains Mono Medium" pitchFamily="34" charset="0"/>
                <a:ea typeface="JetBrains Mono Medium" pitchFamily="34" charset="-122"/>
                <a:cs typeface="JetBrains Mono Medium" pitchFamily="34" charset="-120"/>
              </a:rPr>
              <a:t>THE FRAGMENTED WORLD</a:t>
            </a:r>
            <a:endParaRPr lang="en-US" sz="950" dirty="0"/>
          </a:p>
        </p:txBody>
      </p:sp>
      <p:pic>
        <p:nvPicPr>
          <p:cNvPr id="6" name="Image 0" descr="/Users/john/Sites/piprail/.claude/skills/branding/design/deck/assets/logos/ethereum.png">    </p:cNvPr>
          <p:cNvPicPr>
            <a:picLocks noChangeAspect="1"/>
          </p:cNvPicPr>
          <p:nvPr/>
        </p:nvPicPr>
        <p:blipFill>
          <a:blip r:embed="rId2"/>
          <a:stretch>
            <a:fillRect/>
          </a:stretch>
        </p:blipFill>
        <p:spPr>
          <a:xfrm>
            <a:off x="1042416" y="2889504"/>
            <a:ext cx="457200" cy="457200"/>
          </a:xfrm>
          <a:prstGeom prst="rect">
            <a:avLst/>
          </a:prstGeom>
        </p:spPr>
      </p:pic>
      <p:pic>
        <p:nvPicPr>
          <p:cNvPr id="7" name="Image 1" descr="/Users/john/Sites/piprail/.claude/skills/branding/design/deck/assets/logos/solana.png">    </p:cNvPr>
          <p:cNvPicPr>
            <a:picLocks noChangeAspect="1"/>
          </p:cNvPicPr>
          <p:nvPr/>
        </p:nvPicPr>
        <p:blipFill>
          <a:blip r:embed="rId3"/>
          <a:stretch>
            <a:fillRect/>
          </a:stretch>
        </p:blipFill>
        <p:spPr>
          <a:xfrm>
            <a:off x="1883664" y="2889504"/>
            <a:ext cx="457200" cy="457200"/>
          </a:xfrm>
          <a:prstGeom prst="rect">
            <a:avLst/>
          </a:prstGeom>
        </p:spPr>
      </p:pic>
      <p:pic>
        <p:nvPicPr>
          <p:cNvPr id="8" name="Image 2" descr="/Users/john/Sites/piprail/.claude/skills/branding/design/deck/assets/logos/bnb.png">    </p:cNvPr>
          <p:cNvPicPr>
            <a:picLocks noChangeAspect="1"/>
          </p:cNvPicPr>
          <p:nvPr/>
        </p:nvPicPr>
        <p:blipFill>
          <a:blip r:embed="rId4"/>
          <a:stretch>
            <a:fillRect/>
          </a:stretch>
        </p:blipFill>
        <p:spPr>
          <a:xfrm>
            <a:off x="2724912" y="2889504"/>
            <a:ext cx="457200" cy="457200"/>
          </a:xfrm>
          <a:prstGeom prst="rect">
            <a:avLst/>
          </a:prstGeom>
        </p:spPr>
      </p:pic>
      <p:pic>
        <p:nvPicPr>
          <p:cNvPr id="9" name="Image 3" descr="/Users/john/Sites/piprail/.claude/skills/branding/design/deck/assets/logos/xrpl.png">    </p:cNvPr>
          <p:cNvPicPr>
            <a:picLocks noChangeAspect="1"/>
          </p:cNvPicPr>
          <p:nvPr/>
        </p:nvPicPr>
        <p:blipFill>
          <a:blip r:embed="rId5"/>
          <a:stretch>
            <a:fillRect/>
          </a:stretch>
        </p:blipFill>
        <p:spPr>
          <a:xfrm>
            <a:off x="1042416" y="3493008"/>
            <a:ext cx="457200" cy="457200"/>
          </a:xfrm>
          <a:prstGeom prst="rect">
            <a:avLst/>
          </a:prstGeom>
        </p:spPr>
      </p:pic>
      <p:pic>
        <p:nvPicPr>
          <p:cNvPr id="10" name="Image 4" descr="/Users/john/Sites/piprail/.claude/skills/branding/design/deck/assets/logos/tron.png">    </p:cNvPr>
          <p:cNvPicPr>
            <a:picLocks noChangeAspect="1"/>
          </p:cNvPicPr>
          <p:nvPr/>
        </p:nvPicPr>
        <p:blipFill>
          <a:blip r:embed="rId6"/>
          <a:stretch>
            <a:fillRect/>
          </a:stretch>
        </p:blipFill>
        <p:spPr>
          <a:xfrm>
            <a:off x="1883664" y="3493008"/>
            <a:ext cx="457200" cy="457200"/>
          </a:xfrm>
          <a:prstGeom prst="rect">
            <a:avLst/>
          </a:prstGeom>
        </p:spPr>
      </p:pic>
      <p:pic>
        <p:nvPicPr>
          <p:cNvPr id="11" name="Image 5" descr="/Users/john/Sites/piprail/.claude/skills/branding/design/deck/assets/logos/stellar.png">    </p:cNvPr>
          <p:cNvPicPr>
            <a:picLocks noChangeAspect="1"/>
          </p:cNvPicPr>
          <p:nvPr/>
        </p:nvPicPr>
        <p:blipFill>
          <a:blip r:embed="rId7"/>
          <a:stretch>
            <a:fillRect/>
          </a:stretch>
        </p:blipFill>
        <p:spPr>
          <a:xfrm>
            <a:off x="2724912" y="3493008"/>
            <a:ext cx="457200" cy="457200"/>
          </a:xfrm>
          <a:prstGeom prst="rect">
            <a:avLst/>
          </a:prstGeom>
        </p:spPr>
      </p:pic>
      <p:sp>
        <p:nvSpPr>
          <p:cNvPr id="12" name="Text 4"/>
          <p:cNvSpPr/>
          <p:nvPr/>
        </p:nvSpPr>
        <p:spPr>
          <a:xfrm>
            <a:off x="932688" y="3995928"/>
            <a:ext cx="2761488" cy="402336"/>
          </a:xfrm>
          <a:prstGeom prst="rect">
            <a:avLst/>
          </a:prstGeom>
          <a:noFill/>
          <a:ln/>
        </p:spPr>
        <p:txBody>
          <a:bodyPr wrap="square" rtlCol="0" anchor="t"/>
          <a:lstStyle/>
          <a:p>
            <a:pPr indent="0" marL="0">
              <a:lnSpc>
                <a:spcPct val="110000"/>
              </a:lnSpc>
              <a:buNone/>
            </a:pPr>
            <a:r>
              <a:rPr lang="en-US" sz="1050" dirty="0">
                <a:solidFill>
                  <a:srgbClr val="9BA1A8"/>
                </a:solidFill>
                <a:latin typeface="Inter" pitchFamily="34" charset="0"/>
                <a:ea typeface="Inter" pitchFamily="34" charset="-122"/>
                <a:cs typeface="Inter" pitchFamily="34" charset="-120"/>
              </a:rPr>
              <a:t>29 chains — each its own tokens, signing &amp; gas</a:t>
            </a:r>
            <a:endParaRPr lang="en-US" sz="1050" dirty="0"/>
          </a:p>
        </p:txBody>
      </p:sp>
      <p:sp>
        <p:nvSpPr>
          <p:cNvPr id="13" name="Shape 5"/>
          <p:cNvSpPr/>
          <p:nvPr/>
        </p:nvSpPr>
        <p:spPr>
          <a:xfrm>
            <a:off x="4541368" y="2286000"/>
            <a:ext cx="3108960" cy="2240280"/>
          </a:xfrm>
          <a:prstGeom prst="roundRect">
            <a:avLst>
              <a:gd name="adj" fmla="val 5714"/>
            </a:avLst>
          </a:prstGeom>
          <a:solidFill>
            <a:srgbClr val="0C1611"/>
          </a:solidFill>
          <a:ln w="12700">
            <a:solidFill>
              <a:srgbClr val="2E5A48"/>
            </a:solidFill>
            <a:prstDash val="solid"/>
          </a:ln>
          <a:effectLst>
            <a:outerShdw sx="100000" sy="100000" kx="0" ky="0" algn="bl" rotWithShape="0" blurRad="330200" dist="50800" dir="5400000">
              <a:srgbClr val="2EE6A6">
                <a:alpha val="50000"/>
              </a:srgbClr>
            </a:outerShdw>
          </a:effectLst>
        </p:spPr>
      </p:sp>
      <p:sp>
        <p:nvSpPr>
          <p:cNvPr id="14" name="Shape 6"/>
          <p:cNvSpPr/>
          <p:nvPr/>
        </p:nvSpPr>
        <p:spPr>
          <a:xfrm>
            <a:off x="5711800" y="2651760"/>
            <a:ext cx="768096" cy="768096"/>
          </a:xfrm>
          <a:prstGeom prst="roundRect">
            <a:avLst>
              <a:gd name="adj" fmla="val 15476"/>
            </a:avLst>
          </a:prstGeom>
          <a:solidFill>
            <a:srgbClr val="121417"/>
          </a:solidFill>
          <a:ln w="12700">
            <a:solidFill>
              <a:srgbClr val="24282D"/>
            </a:solidFill>
            <a:prstDash val="solid"/>
          </a:ln>
        </p:spPr>
      </p:sp>
      <p:pic>
        <p:nvPicPr>
          <p:cNvPr id="15" name="Image 6" descr="/Users/john/Sites/piprail/.claude/skills/branding/design/deck/assets/logos/logo-no-background.png">    </p:cNvPr>
          <p:cNvPicPr>
            <a:picLocks noChangeAspect="1"/>
          </p:cNvPicPr>
          <p:nvPr/>
        </p:nvPicPr>
        <p:blipFill>
          <a:blip r:embed="rId8"/>
          <a:stretch>
            <a:fillRect/>
          </a:stretch>
        </p:blipFill>
        <p:spPr>
          <a:xfrm>
            <a:off x="5711800" y="2651760"/>
            <a:ext cx="768096" cy="768096"/>
          </a:xfrm>
          <a:prstGeom prst="rect">
            <a:avLst/>
          </a:prstGeom>
        </p:spPr>
      </p:pic>
      <p:sp>
        <p:nvSpPr>
          <p:cNvPr id="16" name="Text 7"/>
          <p:cNvSpPr/>
          <p:nvPr/>
        </p:nvSpPr>
        <p:spPr>
          <a:xfrm>
            <a:off x="4541368" y="3511296"/>
            <a:ext cx="3108960" cy="457200"/>
          </a:xfrm>
          <a:prstGeom prst="rect">
            <a:avLst/>
          </a:prstGeom>
          <a:noFill/>
          <a:ln/>
        </p:spPr>
        <p:txBody>
          <a:bodyPr wrap="square" rtlCol="0" anchor="ctr"/>
          <a:lstStyle/>
          <a:p>
            <a:pPr algn="ctr" indent="0" marL="0">
              <a:buNone/>
            </a:pPr>
            <a:r>
              <a:rPr lang="en-US" sz="2200" b="1" dirty="0">
                <a:solidFill>
                  <a:srgbClr val="F4F6F7"/>
                </a:solidFill>
                <a:latin typeface="Space Grotesk" pitchFamily="34" charset="0"/>
                <a:ea typeface="Space Grotesk" pitchFamily="34" charset="-122"/>
                <a:cs typeface="Space Grotesk" pitchFamily="34" charset="-120"/>
              </a:rPr>
              <a:t>PipRail</a:t>
            </a:r>
            <a:endParaRPr lang="en-US" sz="2200" dirty="0"/>
          </a:p>
        </p:txBody>
      </p:sp>
      <p:sp>
        <p:nvSpPr>
          <p:cNvPr id="17" name="Text 8"/>
          <p:cNvSpPr/>
          <p:nvPr/>
        </p:nvSpPr>
        <p:spPr>
          <a:xfrm>
            <a:off x="4541368" y="3986784"/>
            <a:ext cx="3108960" cy="274320"/>
          </a:xfrm>
          <a:prstGeom prst="rect">
            <a:avLst/>
          </a:prstGeom>
          <a:noFill/>
          <a:ln/>
        </p:spPr>
        <p:txBody>
          <a:bodyPr wrap="square" rtlCol="0" anchor="ctr"/>
          <a:lstStyle/>
          <a:p>
            <a:pPr algn="ctr" indent="0" marL="0">
              <a:buNone/>
            </a:pPr>
            <a:r>
              <a:rPr lang="en-US" sz="1100" spc="50" kern="0" dirty="0">
                <a:solidFill>
                  <a:srgbClr val="2EE6A6"/>
                </a:solidFill>
                <a:latin typeface="JetBrains Mono Medium" pitchFamily="34" charset="0"/>
                <a:ea typeface="JetBrains Mono Medium" pitchFamily="34" charset="-122"/>
                <a:cs typeface="JetBrains Mono Medium" pitchFamily="34" charset="-120"/>
              </a:rPr>
              <a:t>one adapter · one line</a:t>
            </a:r>
            <a:endParaRPr lang="en-US" sz="1100" dirty="0"/>
          </a:p>
        </p:txBody>
      </p:sp>
      <p:sp>
        <p:nvSpPr>
          <p:cNvPr id="18" name="Text 9"/>
          <p:cNvSpPr/>
          <p:nvPr/>
        </p:nvSpPr>
        <p:spPr>
          <a:xfrm>
            <a:off x="4541368" y="4261104"/>
            <a:ext cx="3108960" cy="274320"/>
          </a:xfrm>
          <a:prstGeom prst="rect">
            <a:avLst/>
          </a:prstGeom>
          <a:noFill/>
          <a:ln/>
        </p:spPr>
        <p:txBody>
          <a:bodyPr wrap="square" rtlCol="0" anchor="ctr"/>
          <a:lstStyle/>
          <a:p>
            <a:pPr algn="ctr" indent="0" marL="0">
              <a:buNone/>
            </a:pPr>
            <a:r>
              <a:rPr lang="en-US" sz="1000" dirty="0">
                <a:solidFill>
                  <a:srgbClr val="9BA1A8"/>
                </a:solidFill>
                <a:latin typeface="Inter" pitchFamily="34" charset="0"/>
                <a:ea typeface="Inter" pitchFamily="34" charset="-122"/>
                <a:cs typeface="Inter" pitchFamily="34" charset="-120"/>
              </a:rPr>
              <a:t>handles the token, signing &amp; proof</a:t>
            </a:r>
            <a:endParaRPr lang="en-US" sz="1000" dirty="0"/>
          </a:p>
        </p:txBody>
      </p:sp>
      <p:sp>
        <p:nvSpPr>
          <p:cNvPr id="19" name="Shape 10"/>
          <p:cNvSpPr/>
          <p:nvPr/>
        </p:nvSpPr>
        <p:spPr>
          <a:xfrm>
            <a:off x="8278063" y="2286000"/>
            <a:ext cx="3200400" cy="2240280"/>
          </a:xfrm>
          <a:prstGeom prst="roundRect">
            <a:avLst>
              <a:gd name="adj" fmla="val 4898"/>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0" name="Text 11"/>
          <p:cNvSpPr/>
          <p:nvPr/>
        </p:nvSpPr>
        <p:spPr>
          <a:xfrm>
            <a:off x="8497519" y="2505456"/>
            <a:ext cx="2761488" cy="274320"/>
          </a:xfrm>
          <a:prstGeom prst="rect">
            <a:avLst/>
          </a:prstGeom>
          <a:noFill/>
          <a:ln/>
        </p:spPr>
        <p:txBody>
          <a:bodyPr wrap="square" rtlCol="0" anchor="ctr"/>
          <a:lstStyle/>
          <a:p>
            <a:pPr indent="0" marL="0">
              <a:buNone/>
            </a:pPr>
            <a:r>
              <a:rPr lang="en-US" sz="950" spc="140" kern="0" dirty="0">
                <a:solidFill>
                  <a:srgbClr val="2EE6A6"/>
                </a:solidFill>
                <a:latin typeface="JetBrains Mono Medium" pitchFamily="34" charset="0"/>
                <a:ea typeface="JetBrains Mono Medium" pitchFamily="34" charset="-122"/>
                <a:cs typeface="JetBrains Mono Medium" pitchFamily="34" charset="-120"/>
              </a:rPr>
              <a:t>THE PAYOFF</a:t>
            </a:r>
            <a:endParaRPr lang="en-US" sz="950" dirty="0"/>
          </a:p>
        </p:txBody>
      </p:sp>
      <p:sp>
        <p:nvSpPr>
          <p:cNvPr id="21" name="Shape 12"/>
          <p:cNvSpPr/>
          <p:nvPr/>
        </p:nvSpPr>
        <p:spPr>
          <a:xfrm>
            <a:off x="8607247" y="3163824"/>
            <a:ext cx="1188720" cy="457200"/>
          </a:xfrm>
          <a:prstGeom prst="roundRect">
            <a:avLst>
              <a:gd name="adj" fmla="val 18000"/>
            </a:avLst>
          </a:prstGeom>
          <a:solidFill>
            <a:srgbClr val="15181C"/>
          </a:solidFill>
          <a:ln w="12700">
            <a:solidFill>
              <a:srgbClr val="2E343A"/>
            </a:solidFill>
            <a:prstDash val="solid"/>
          </a:ln>
        </p:spPr>
      </p:sp>
      <p:sp>
        <p:nvSpPr>
          <p:cNvPr id="22" name="Text 13"/>
          <p:cNvSpPr/>
          <p:nvPr/>
        </p:nvSpPr>
        <p:spPr>
          <a:xfrm>
            <a:off x="8643823" y="3163824"/>
            <a:ext cx="1115568" cy="457200"/>
          </a:xfrm>
          <a:prstGeom prst="rect">
            <a:avLst/>
          </a:prstGeom>
          <a:noFill/>
          <a:ln/>
        </p:spPr>
        <p:txBody>
          <a:bodyPr wrap="square" rtlCol="0" anchor="ctr"/>
          <a:lstStyle/>
          <a:p>
            <a:pPr algn="ctr" indent="0" marL="0">
              <a:buNone/>
            </a:pPr>
            <a:r>
              <a:rPr lang="en-US" sz="1250" dirty="0">
                <a:solidFill>
                  <a:srgbClr val="F4F6F7"/>
                </a:solidFill>
                <a:latin typeface="Inter Medium" pitchFamily="34" charset="0"/>
                <a:ea typeface="Inter Medium" pitchFamily="34" charset="-122"/>
                <a:cs typeface="Inter Medium" pitchFamily="34" charset="-120"/>
              </a:rPr>
              <a:t>Any API</a:t>
            </a:r>
            <a:endParaRPr lang="en-US" sz="1250" dirty="0"/>
          </a:p>
        </p:txBody>
      </p:sp>
      <p:sp>
        <p:nvSpPr>
          <p:cNvPr id="23" name="Text 14"/>
          <p:cNvSpPr/>
          <p:nvPr/>
        </p:nvSpPr>
        <p:spPr>
          <a:xfrm>
            <a:off x="9795967" y="3163824"/>
            <a:ext cx="457200" cy="457200"/>
          </a:xfrm>
          <a:prstGeom prst="rect">
            <a:avLst/>
          </a:prstGeom>
          <a:noFill/>
          <a:ln/>
        </p:spPr>
        <p:txBody>
          <a:bodyPr wrap="square" rtlCol="0" anchor="ctr"/>
          <a:lstStyle/>
          <a:p>
            <a:pPr algn="ctr" indent="0" marL="0">
              <a:buNone/>
            </a:pPr>
            <a:r>
              <a:rPr lang="en-US" sz="1800" dirty="0">
                <a:solidFill>
                  <a:srgbClr val="2EE6A6"/>
                </a:solidFill>
                <a:latin typeface="Space Grotesk" pitchFamily="34" charset="0"/>
                <a:ea typeface="Space Grotesk" pitchFamily="34" charset="-122"/>
                <a:cs typeface="Space Grotesk" pitchFamily="34" charset="-120"/>
              </a:rPr>
              <a:t>⇄</a:t>
            </a:r>
            <a:endParaRPr lang="en-US" sz="1800" dirty="0"/>
          </a:p>
        </p:txBody>
      </p:sp>
      <p:sp>
        <p:nvSpPr>
          <p:cNvPr id="24" name="Shape 15"/>
          <p:cNvSpPr/>
          <p:nvPr/>
        </p:nvSpPr>
        <p:spPr>
          <a:xfrm>
            <a:off x="10216591" y="3163824"/>
            <a:ext cx="1280160" cy="457200"/>
          </a:xfrm>
          <a:prstGeom prst="roundRect">
            <a:avLst>
              <a:gd name="adj" fmla="val 18000"/>
            </a:avLst>
          </a:prstGeom>
          <a:solidFill>
            <a:srgbClr val="15181C"/>
          </a:solidFill>
          <a:ln w="12700">
            <a:solidFill>
              <a:srgbClr val="2E343A"/>
            </a:solidFill>
            <a:prstDash val="solid"/>
          </a:ln>
        </p:spPr>
      </p:sp>
      <p:sp>
        <p:nvSpPr>
          <p:cNvPr id="25" name="Text 16"/>
          <p:cNvSpPr/>
          <p:nvPr/>
        </p:nvSpPr>
        <p:spPr>
          <a:xfrm>
            <a:off x="10253167" y="3163824"/>
            <a:ext cx="1207008" cy="457200"/>
          </a:xfrm>
          <a:prstGeom prst="rect">
            <a:avLst/>
          </a:prstGeom>
          <a:noFill/>
          <a:ln/>
        </p:spPr>
        <p:txBody>
          <a:bodyPr wrap="square" rtlCol="0" anchor="ctr"/>
          <a:lstStyle/>
          <a:p>
            <a:pPr algn="ctr" indent="0" marL="0">
              <a:buNone/>
            </a:pPr>
            <a:r>
              <a:rPr lang="en-US" sz="1250" dirty="0">
                <a:solidFill>
                  <a:srgbClr val="F4F6F7"/>
                </a:solidFill>
                <a:latin typeface="Inter Medium" pitchFamily="34" charset="0"/>
                <a:ea typeface="Inter Medium" pitchFamily="34" charset="-122"/>
                <a:cs typeface="Inter Medium" pitchFamily="34" charset="-120"/>
              </a:rPr>
              <a:t>Any agent</a:t>
            </a:r>
            <a:endParaRPr lang="en-US" sz="1250" dirty="0"/>
          </a:p>
        </p:txBody>
      </p:sp>
      <p:sp>
        <p:nvSpPr>
          <p:cNvPr id="26" name="Text 17"/>
          <p:cNvSpPr/>
          <p:nvPr/>
        </p:nvSpPr>
        <p:spPr>
          <a:xfrm>
            <a:off x="8497519" y="3922776"/>
            <a:ext cx="2761488" cy="457200"/>
          </a:xfrm>
          <a:prstGeom prst="rect">
            <a:avLst/>
          </a:prstGeom>
          <a:noFill/>
          <a:ln/>
        </p:spPr>
        <p:txBody>
          <a:bodyPr wrap="square" rtlCol="0" anchor="t"/>
          <a:lstStyle/>
          <a:p>
            <a:pPr indent="0" marL="0">
              <a:lnSpc>
                <a:spcPct val="110000"/>
              </a:lnSpc>
              <a:buNone/>
            </a:pPr>
            <a:r>
              <a:rPr lang="en-US" sz="1050" dirty="0">
                <a:solidFill>
                  <a:srgbClr val="9BA1A8"/>
                </a:solidFill>
                <a:latin typeface="Inter" pitchFamily="34" charset="0"/>
                <a:ea typeface="Inter" pitchFamily="34" charset="-122"/>
                <a:cs typeface="Inter" pitchFamily="34" charset="-120"/>
              </a:rPr>
              <a:t>charges for itself · pays on its own</a:t>
            </a:r>
            <a:endParaRPr lang="en-US" sz="1050" dirty="0"/>
          </a:p>
        </p:txBody>
      </p:sp>
      <p:sp>
        <p:nvSpPr>
          <p:cNvPr id="27" name="Text 18"/>
          <p:cNvSpPr/>
          <p:nvPr/>
        </p:nvSpPr>
        <p:spPr>
          <a:xfrm>
            <a:off x="3913632" y="3131820"/>
            <a:ext cx="627736" cy="548640"/>
          </a:xfrm>
          <a:prstGeom prst="rect">
            <a:avLst/>
          </a:prstGeom>
          <a:noFill/>
          <a:ln/>
        </p:spPr>
        <p:txBody>
          <a:bodyPr wrap="square" rtlCol="0" anchor="ctr"/>
          <a:lstStyle/>
          <a:p>
            <a:pPr algn="ctr" indent="0" marL="0">
              <a:buNone/>
            </a:pPr>
            <a:r>
              <a:rPr lang="en-US" sz="2600" dirty="0">
                <a:solidFill>
                  <a:srgbClr val="2EE6A6"/>
                </a:solidFill>
                <a:latin typeface="Space Grotesk" pitchFamily="34" charset="0"/>
                <a:ea typeface="Space Grotesk" pitchFamily="34" charset="-122"/>
                <a:cs typeface="Space Grotesk" pitchFamily="34" charset="-120"/>
              </a:rPr>
              <a:t>→</a:t>
            </a:r>
            <a:endParaRPr lang="en-US" sz="2600" dirty="0"/>
          </a:p>
        </p:txBody>
      </p:sp>
      <p:sp>
        <p:nvSpPr>
          <p:cNvPr id="28" name="Text 19"/>
          <p:cNvSpPr/>
          <p:nvPr/>
        </p:nvSpPr>
        <p:spPr>
          <a:xfrm>
            <a:off x="7650328" y="3131820"/>
            <a:ext cx="627736" cy="548640"/>
          </a:xfrm>
          <a:prstGeom prst="rect">
            <a:avLst/>
          </a:prstGeom>
          <a:noFill/>
          <a:ln/>
        </p:spPr>
        <p:txBody>
          <a:bodyPr wrap="square" rtlCol="0" anchor="ctr"/>
          <a:lstStyle/>
          <a:p>
            <a:pPr algn="ctr" indent="0" marL="0">
              <a:buNone/>
            </a:pPr>
            <a:r>
              <a:rPr lang="en-US" sz="2600" dirty="0">
                <a:solidFill>
                  <a:srgbClr val="2EE6A6"/>
                </a:solidFill>
                <a:latin typeface="Space Grotesk" pitchFamily="34" charset="0"/>
                <a:ea typeface="Space Grotesk" pitchFamily="34" charset="-122"/>
                <a:cs typeface="Space Grotesk" pitchFamily="34" charset="-120"/>
              </a:rPr>
              <a:t>→</a:t>
            </a:r>
            <a:endParaRPr lang="en-US" sz="2600" dirty="0"/>
          </a:p>
        </p:txBody>
      </p:sp>
      <p:sp>
        <p:nvSpPr>
          <p:cNvPr id="29" name="Text 20"/>
          <p:cNvSpPr/>
          <p:nvPr/>
        </p:nvSpPr>
        <p:spPr>
          <a:xfrm>
            <a:off x="1249528" y="4828032"/>
            <a:ext cx="9692640" cy="640080"/>
          </a:xfrm>
          <a:prstGeom prst="rect">
            <a:avLst/>
          </a:prstGeom>
          <a:noFill/>
          <a:ln/>
        </p:spPr>
        <p:txBody>
          <a:bodyPr wrap="square" rtlCol="0" anchor="t"/>
          <a:lstStyle/>
          <a:p>
            <a:pPr algn="ctr" indent="0" marL="0">
              <a:lnSpc>
                <a:spcPct val="118000"/>
              </a:lnSpc>
              <a:buNone/>
            </a:pPr>
            <a:r>
              <a:rPr lang="en-US" sz="1300" dirty="0">
                <a:solidFill>
                  <a:srgbClr val="C7CCD1"/>
                </a:solidFill>
                <a:latin typeface="Inter" pitchFamily="34" charset="0"/>
                <a:ea typeface="Inter" pitchFamily="34" charset="-122"/>
                <a:cs typeface="Inter" pitchFamily="34" charset="-120"/>
              </a:rPr>
              <a:t>Name a chain — PipRail handles the token, the signing and the proof. The only SDK that reaches TON, Tron, NEAR, Sui, Aptos, Algorand, Stellar &amp; the XRP Ledger together with every major EVM chain and Solana.</a:t>
            </a:r>
            <a:endParaRPr lang="en-US" sz="1300" dirty="0"/>
          </a:p>
        </p:txBody>
      </p:sp>
      <p:sp>
        <p:nvSpPr>
          <p:cNvPr id="30" name="Text 21"/>
          <p:cNvSpPr/>
          <p:nvPr/>
        </p:nvSpPr>
        <p:spPr>
          <a:xfrm>
            <a:off x="713232" y="5797296"/>
            <a:ext cx="10765231" cy="384048"/>
          </a:xfrm>
          <a:prstGeom prst="rect">
            <a:avLst/>
          </a:prstGeom>
          <a:noFill/>
          <a:ln/>
        </p:spPr>
        <p:txBody>
          <a:bodyPr wrap="square" rtlCol="0" anchor="ctr"/>
          <a:lstStyle/>
          <a:p>
            <a:pPr algn="ctr" indent="0" marL="0">
              <a:buNone/>
            </a:pPr>
            <a:r>
              <a:rPr lang="en-US" sz="1450" b="1" dirty="0">
                <a:solidFill>
                  <a:srgbClr val="2EE6A6"/>
                </a:solidFill>
                <a:latin typeface="Space Grotesk" pitchFamily="34" charset="0"/>
                <a:ea typeface="Space Grotesk" pitchFamily="34" charset="-122"/>
                <a:cs typeface="Space Grotesk" pitchFamily="34" charset="-120"/>
              </a:rPr>
              <a:t>29</a:t>
            </a:r>
            <a:pPr algn="ctr" indent="0" marL="0">
              <a:buNone/>
            </a:pPr>
            <a:r>
              <a:rPr lang="en-US" sz="1450" dirty="0">
                <a:solidFill>
                  <a:srgbClr val="C7CCD1"/>
                </a:solidFill>
                <a:latin typeface="Inter Medium" pitchFamily="34" charset="0"/>
                <a:ea typeface="Inter Medium" pitchFamily="34" charset="-122"/>
                <a:cs typeface="Inter Medium" pitchFamily="34" charset="-120"/>
              </a:rPr>
              <a:t> chains</a:t>
            </a:r>
            <a:pPr algn="ctr" indent="0" marL="0">
              <a:buNone/>
            </a:pPr>
            <a:r>
              <a:rPr lang="en-US" sz="1450" dirty="0">
                <a:solidFill>
                  <a:srgbClr val="4C5258"/>
                </a:solidFill>
                <a:latin typeface="Inter" pitchFamily="34" charset="0"/>
                <a:ea typeface="Inter" pitchFamily="34" charset="-122"/>
                <a:cs typeface="Inter" pitchFamily="34" charset="-120"/>
              </a:rPr>
              <a:t>     ·     </a:t>
            </a:r>
            <a:pPr algn="ctr" indent="0" marL="0">
              <a:buNone/>
            </a:pPr>
            <a:r>
              <a:rPr lang="en-US" sz="1450" b="1" dirty="0">
                <a:solidFill>
                  <a:srgbClr val="2EE6A6"/>
                </a:solidFill>
                <a:latin typeface="Space Grotesk" pitchFamily="34" charset="0"/>
                <a:ea typeface="Space Grotesk" pitchFamily="34" charset="-122"/>
                <a:cs typeface="Space Grotesk" pitchFamily="34" charset="-120"/>
              </a:rPr>
              <a:t>10</a:t>
            </a:r>
            <a:pPr algn="ctr" indent="0" marL="0">
              <a:buNone/>
            </a:pPr>
            <a:r>
              <a:rPr lang="en-US" sz="1450" dirty="0">
                <a:solidFill>
                  <a:srgbClr val="C7CCD1"/>
                </a:solidFill>
                <a:latin typeface="Inter Medium" pitchFamily="34" charset="0"/>
                <a:ea typeface="Inter Medium" pitchFamily="34" charset="-122"/>
                <a:cs typeface="Inter Medium" pitchFamily="34" charset="-120"/>
              </a:rPr>
              <a:t> families</a:t>
            </a:r>
            <a:pPr algn="ctr" indent="0" marL="0">
              <a:buNone/>
            </a:pPr>
            <a:r>
              <a:rPr lang="en-US" sz="1450" dirty="0">
                <a:solidFill>
                  <a:srgbClr val="4C5258"/>
                </a:solidFill>
                <a:latin typeface="Inter" pitchFamily="34" charset="0"/>
                <a:ea typeface="Inter" pitchFamily="34" charset="-122"/>
                <a:cs typeface="Inter" pitchFamily="34" charset="-120"/>
              </a:rPr>
              <a:t>     ·     </a:t>
            </a:r>
            <a:pPr algn="ctr" indent="0" marL="0">
              <a:buNone/>
            </a:pPr>
            <a:r>
              <a:rPr lang="en-US" sz="1450" b="1" dirty="0">
                <a:solidFill>
                  <a:srgbClr val="2EE6A6"/>
                </a:solidFill>
                <a:latin typeface="Space Grotesk" pitchFamily="34" charset="0"/>
                <a:ea typeface="Space Grotesk" pitchFamily="34" charset="-122"/>
                <a:cs typeface="Space Grotesk" pitchFamily="34" charset="-120"/>
              </a:rPr>
              <a:t>1</a:t>
            </a:r>
            <a:pPr algn="ctr" indent="0" marL="0">
              <a:buNone/>
            </a:pPr>
            <a:r>
              <a:rPr lang="en-US" sz="1450" dirty="0">
                <a:solidFill>
                  <a:srgbClr val="C7CCD1"/>
                </a:solidFill>
                <a:latin typeface="Inter Medium" pitchFamily="34" charset="0"/>
                <a:ea typeface="Inter Medium" pitchFamily="34" charset="-122"/>
                <a:cs typeface="Inter Medium" pitchFamily="34" charset="-120"/>
              </a:rPr>
              <a:t> line</a:t>
            </a:r>
            <a:pPr algn="ctr" indent="0" marL="0">
              <a:buNone/>
            </a:pPr>
            <a:r>
              <a:rPr lang="en-US" sz="1450" dirty="0">
                <a:solidFill>
                  <a:srgbClr val="4C5258"/>
                </a:solidFill>
                <a:latin typeface="Inter" pitchFamily="34" charset="0"/>
                <a:ea typeface="Inter" pitchFamily="34" charset="-122"/>
                <a:cs typeface="Inter" pitchFamily="34" charset="-120"/>
              </a:rPr>
              <a:t>     ·     </a:t>
            </a:r>
            <a:pPr algn="ctr" indent="0" marL="0">
              <a:buNone/>
            </a:pPr>
            <a:r>
              <a:rPr lang="en-US" sz="1450" b="1" dirty="0">
                <a:solidFill>
                  <a:srgbClr val="2EE6A6"/>
                </a:solidFill>
                <a:latin typeface="Space Grotesk" pitchFamily="34" charset="0"/>
                <a:ea typeface="Space Grotesk" pitchFamily="34" charset="-122"/>
                <a:cs typeface="Space Grotesk" pitchFamily="34" charset="-120"/>
              </a:rPr>
              <a:t>$0</a:t>
            </a:r>
            <a:pPr algn="ctr" indent="0" marL="0">
              <a:buNone/>
            </a:pPr>
            <a:r>
              <a:rPr lang="en-US" sz="1450" dirty="0">
                <a:solidFill>
                  <a:srgbClr val="C7CCD1"/>
                </a:solidFill>
                <a:latin typeface="Inter Medium" pitchFamily="34" charset="0"/>
                <a:ea typeface="Inter Medium" pitchFamily="34" charset="-122"/>
                <a:cs typeface="Inter Medium" pitchFamily="34" charset="-120"/>
              </a:rPr>
              <a:t> fee</a:t>
            </a:r>
            <a:endParaRPr lang="en-US" sz="1450" dirty="0"/>
          </a:p>
        </p:txBody>
      </p:sp>
      <p:sp>
        <p:nvSpPr>
          <p:cNvPr id="31" name="Text 22"/>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32" name="Text 23"/>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06 / 15</a:t>
            </a:r>
            <a:endParaRPr lang="en-US" sz="9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HOW IT WORKS</a:t>
            </a:r>
            <a:endParaRPr lang="en-US" sz="1100" dirty="0"/>
          </a:p>
        </p:txBody>
      </p:sp>
      <p:sp>
        <p:nvSpPr>
          <p:cNvPr id="3" name="Text 1"/>
          <p:cNvSpPr/>
          <p:nvPr/>
        </p:nvSpPr>
        <p:spPr>
          <a:xfrm>
            <a:off x="713232" y="914400"/>
            <a:ext cx="10789920" cy="640080"/>
          </a:xfrm>
          <a:prstGeom prst="rect">
            <a:avLst/>
          </a:prstGeom>
          <a:noFill/>
          <a:ln/>
        </p:spPr>
        <p:txBody>
          <a:bodyPr wrap="square" rtlCol="0" anchor="t"/>
          <a:lstStyle/>
          <a:p>
            <a:pPr algn="l" indent="0" marL="0">
              <a:lnSpc>
                <a:spcPct val="102000"/>
              </a:lnSpc>
              <a:buNone/>
            </a:pPr>
            <a:r>
              <a:rPr lang="en-US" sz="2700" dirty="0">
                <a:solidFill>
                  <a:srgbClr val="F4F6F7"/>
                </a:solidFill>
                <a:latin typeface="Space Grotesk SemiBold" pitchFamily="34" charset="0"/>
                <a:ea typeface="Space Grotesk SemiBold" pitchFamily="34" charset="-122"/>
                <a:cs typeface="Space Grotesk SemiBold" pitchFamily="34" charset="-120"/>
              </a:rPr>
              <a:t>A four-step round trip over plain HTTP. </a:t>
            </a:r>
            <a:pPr algn="l" indent="0" marL="0">
              <a:lnSpc>
                <a:spcPct val="102000"/>
              </a:lnSpc>
              <a:buNone/>
            </a:pPr>
            <a:r>
              <a:rPr lang="en-US" sz="2700" dirty="0">
                <a:solidFill>
                  <a:srgbClr val="2EE6A6"/>
                </a:solidFill>
                <a:latin typeface="Space Grotesk SemiBold" pitchFamily="34" charset="0"/>
                <a:ea typeface="Space Grotesk SemiBold" pitchFamily="34" charset="-122"/>
                <a:cs typeface="Space Grotesk SemiBold" pitchFamily="34" charset="-120"/>
              </a:rPr>
              <a:t>No middleman.</a:t>
            </a:r>
            <a:endParaRPr lang="en-US" sz="2700" dirty="0"/>
          </a:p>
        </p:txBody>
      </p:sp>
      <p:sp>
        <p:nvSpPr>
          <p:cNvPr id="4" name="Text 2"/>
          <p:cNvSpPr/>
          <p:nvPr/>
        </p:nvSpPr>
        <p:spPr>
          <a:xfrm>
            <a:off x="713232" y="1591056"/>
            <a:ext cx="10515600" cy="45720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PipRail is a tool you npm install, not a service you sign up for. Nothing sits between the payer and your wallet.</a:t>
            </a:r>
            <a:endParaRPr lang="en-US" sz="1350" dirty="0"/>
          </a:p>
        </p:txBody>
      </p:sp>
      <p:sp>
        <p:nvSpPr>
          <p:cNvPr id="5" name="Shape 3"/>
          <p:cNvSpPr/>
          <p:nvPr/>
        </p:nvSpPr>
        <p:spPr>
          <a:xfrm>
            <a:off x="713232" y="2340864"/>
            <a:ext cx="2513000" cy="2084832"/>
          </a:xfrm>
          <a:prstGeom prst="roundRect">
            <a:avLst>
              <a:gd name="adj" fmla="val 4386"/>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6" name="Text 4"/>
          <p:cNvSpPr/>
          <p:nvPr/>
        </p:nvSpPr>
        <p:spPr>
          <a:xfrm>
            <a:off x="914400" y="2523744"/>
            <a:ext cx="914400" cy="365760"/>
          </a:xfrm>
          <a:prstGeom prst="rect">
            <a:avLst/>
          </a:prstGeom>
          <a:noFill/>
          <a:ln/>
        </p:spPr>
        <p:txBody>
          <a:bodyPr wrap="square" rtlCol="0" anchor="t"/>
          <a:lstStyle/>
          <a:p>
            <a:pPr indent="0" marL="0">
              <a:buNone/>
            </a:pPr>
            <a:r>
              <a:rPr lang="en-US" sz="1200" spc="100" kern="0" dirty="0">
                <a:solidFill>
                  <a:srgbClr val="2EE6A6"/>
                </a:solidFill>
                <a:latin typeface="JetBrains Mono" pitchFamily="34" charset="0"/>
                <a:ea typeface="JetBrains Mono" pitchFamily="34" charset="-122"/>
                <a:cs typeface="JetBrains Mono" pitchFamily="34" charset="-120"/>
              </a:rPr>
              <a:t>01</a:t>
            </a:r>
            <a:endParaRPr lang="en-US" sz="1200" dirty="0"/>
          </a:p>
        </p:txBody>
      </p:sp>
      <p:sp>
        <p:nvSpPr>
          <p:cNvPr id="7" name="Text 5"/>
          <p:cNvSpPr/>
          <p:nvPr/>
        </p:nvSpPr>
        <p:spPr>
          <a:xfrm>
            <a:off x="914400" y="2944368"/>
            <a:ext cx="2110664" cy="457200"/>
          </a:xfrm>
          <a:prstGeom prst="rect">
            <a:avLst/>
          </a:prstGeom>
          <a:noFill/>
          <a:ln/>
        </p:spPr>
        <p:txBody>
          <a:bodyPr wrap="square" rtlCol="0" anchor="t"/>
          <a:lstStyle/>
          <a:p>
            <a:pPr indent="0" marL="0">
              <a:lnSpc>
                <a:spcPct val="100000"/>
              </a:lnSpc>
              <a:buNone/>
            </a:pPr>
            <a:r>
              <a:rPr lang="en-US" sz="1350" dirty="0">
                <a:solidFill>
                  <a:srgbClr val="F4F6F7"/>
                </a:solidFill>
                <a:latin typeface="Inter SemiBold" pitchFamily="34" charset="0"/>
                <a:ea typeface="Inter SemiBold" pitchFamily="34" charset="-122"/>
                <a:cs typeface="Inter SemiBold" pitchFamily="34" charset="-120"/>
              </a:rPr>
              <a:t>Agent calls your route</a:t>
            </a:r>
            <a:endParaRPr lang="en-US" sz="1350" dirty="0"/>
          </a:p>
        </p:txBody>
      </p:sp>
      <p:sp>
        <p:nvSpPr>
          <p:cNvPr id="8" name="Text 6"/>
          <p:cNvSpPr/>
          <p:nvPr/>
        </p:nvSpPr>
        <p:spPr>
          <a:xfrm>
            <a:off x="914400" y="3346704"/>
            <a:ext cx="2110664" cy="914400"/>
          </a:xfrm>
          <a:prstGeom prst="rect">
            <a:avLst/>
          </a:prstGeom>
          <a:noFill/>
          <a:ln/>
        </p:spPr>
        <p:txBody>
          <a:bodyPr wrap="square" rtlCol="0" anchor="t"/>
          <a:lstStyle/>
          <a:p>
            <a:pPr indent="0" marL="0">
              <a:lnSpc>
                <a:spcPct val="112000"/>
              </a:lnSpc>
              <a:buNone/>
            </a:pPr>
            <a:r>
              <a:rPr lang="en-US" sz="1080" dirty="0">
                <a:solidFill>
                  <a:srgbClr val="9BA1A8"/>
                </a:solidFill>
                <a:latin typeface="Inter" pitchFamily="34" charset="0"/>
                <a:ea typeface="Inter" pitchFamily="34" charset="-122"/>
                <a:cs typeface="Inter" pitchFamily="34" charset="-120"/>
              </a:rPr>
              <a:t>It gets back a 402 quote: price, token, recipient, chain.</a:t>
            </a:r>
            <a:endParaRPr lang="en-US" sz="1080" dirty="0"/>
          </a:p>
        </p:txBody>
      </p:sp>
      <p:sp>
        <p:nvSpPr>
          <p:cNvPr id="9" name="Shape 7"/>
          <p:cNvSpPr/>
          <p:nvPr/>
        </p:nvSpPr>
        <p:spPr>
          <a:xfrm>
            <a:off x="3463976" y="2340864"/>
            <a:ext cx="2513000" cy="2084832"/>
          </a:xfrm>
          <a:prstGeom prst="roundRect">
            <a:avLst>
              <a:gd name="adj" fmla="val 4386"/>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0" name="Text 8"/>
          <p:cNvSpPr/>
          <p:nvPr/>
        </p:nvSpPr>
        <p:spPr>
          <a:xfrm>
            <a:off x="3665144" y="2523744"/>
            <a:ext cx="914400" cy="365760"/>
          </a:xfrm>
          <a:prstGeom prst="rect">
            <a:avLst/>
          </a:prstGeom>
          <a:noFill/>
          <a:ln/>
        </p:spPr>
        <p:txBody>
          <a:bodyPr wrap="square" rtlCol="0" anchor="t"/>
          <a:lstStyle/>
          <a:p>
            <a:pPr indent="0" marL="0">
              <a:buNone/>
            </a:pPr>
            <a:r>
              <a:rPr lang="en-US" sz="1200" spc="100" kern="0" dirty="0">
                <a:solidFill>
                  <a:srgbClr val="2EE6A6"/>
                </a:solidFill>
                <a:latin typeface="JetBrains Mono" pitchFamily="34" charset="0"/>
                <a:ea typeface="JetBrains Mono" pitchFamily="34" charset="-122"/>
                <a:cs typeface="JetBrains Mono" pitchFamily="34" charset="-120"/>
              </a:rPr>
              <a:t>02</a:t>
            </a:r>
            <a:endParaRPr lang="en-US" sz="1200" dirty="0"/>
          </a:p>
        </p:txBody>
      </p:sp>
      <p:sp>
        <p:nvSpPr>
          <p:cNvPr id="11" name="Text 9"/>
          <p:cNvSpPr/>
          <p:nvPr/>
        </p:nvSpPr>
        <p:spPr>
          <a:xfrm>
            <a:off x="3665144" y="2944368"/>
            <a:ext cx="2110664" cy="457200"/>
          </a:xfrm>
          <a:prstGeom prst="rect">
            <a:avLst/>
          </a:prstGeom>
          <a:noFill/>
          <a:ln/>
        </p:spPr>
        <p:txBody>
          <a:bodyPr wrap="square" rtlCol="0" anchor="t"/>
          <a:lstStyle/>
          <a:p>
            <a:pPr indent="0" marL="0">
              <a:lnSpc>
                <a:spcPct val="100000"/>
              </a:lnSpc>
              <a:buNone/>
            </a:pPr>
            <a:r>
              <a:rPr lang="en-US" sz="1350" dirty="0">
                <a:solidFill>
                  <a:srgbClr val="F4F6F7"/>
                </a:solidFill>
                <a:latin typeface="Inter SemiBold" pitchFamily="34" charset="0"/>
                <a:ea typeface="Inter SemiBold" pitchFamily="34" charset="-122"/>
                <a:cs typeface="Inter SemiBold" pitchFamily="34" charset="-120"/>
              </a:rPr>
              <a:t>Agent pays on-chain</a:t>
            </a:r>
            <a:endParaRPr lang="en-US" sz="1350" dirty="0"/>
          </a:p>
        </p:txBody>
      </p:sp>
      <p:sp>
        <p:nvSpPr>
          <p:cNvPr id="12" name="Text 10"/>
          <p:cNvSpPr/>
          <p:nvPr/>
        </p:nvSpPr>
        <p:spPr>
          <a:xfrm>
            <a:off x="3665144" y="3346704"/>
            <a:ext cx="2110664" cy="914400"/>
          </a:xfrm>
          <a:prstGeom prst="rect">
            <a:avLst/>
          </a:prstGeom>
          <a:noFill/>
          <a:ln/>
        </p:spPr>
        <p:txBody>
          <a:bodyPr wrap="square" rtlCol="0" anchor="t"/>
          <a:lstStyle/>
          <a:p>
            <a:pPr indent="0" marL="0">
              <a:lnSpc>
                <a:spcPct val="112000"/>
              </a:lnSpc>
              <a:buNone/>
            </a:pPr>
            <a:r>
              <a:rPr lang="en-US" sz="1080" dirty="0">
                <a:solidFill>
                  <a:srgbClr val="9BA1A8"/>
                </a:solidFill>
                <a:latin typeface="Inter" pitchFamily="34" charset="0"/>
                <a:ea typeface="Inter" pitchFamily="34" charset="-122"/>
                <a:cs typeface="Inter" pitchFamily="34" charset="-120"/>
              </a:rPr>
              <a:t>One transfer, straight to your wallet. PipRail never touches the funds.</a:t>
            </a:r>
            <a:endParaRPr lang="en-US" sz="1080" dirty="0"/>
          </a:p>
        </p:txBody>
      </p:sp>
      <p:sp>
        <p:nvSpPr>
          <p:cNvPr id="13" name="Shape 11"/>
          <p:cNvSpPr/>
          <p:nvPr/>
        </p:nvSpPr>
        <p:spPr>
          <a:xfrm>
            <a:off x="6214720" y="2340864"/>
            <a:ext cx="2513000" cy="2084832"/>
          </a:xfrm>
          <a:prstGeom prst="roundRect">
            <a:avLst>
              <a:gd name="adj" fmla="val 4386"/>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4" name="Text 12"/>
          <p:cNvSpPr/>
          <p:nvPr/>
        </p:nvSpPr>
        <p:spPr>
          <a:xfrm>
            <a:off x="6415888" y="2523744"/>
            <a:ext cx="914400" cy="365760"/>
          </a:xfrm>
          <a:prstGeom prst="rect">
            <a:avLst/>
          </a:prstGeom>
          <a:noFill/>
          <a:ln/>
        </p:spPr>
        <p:txBody>
          <a:bodyPr wrap="square" rtlCol="0" anchor="t"/>
          <a:lstStyle/>
          <a:p>
            <a:pPr indent="0" marL="0">
              <a:buNone/>
            </a:pPr>
            <a:r>
              <a:rPr lang="en-US" sz="1200" spc="100" kern="0" dirty="0">
                <a:solidFill>
                  <a:srgbClr val="2EE6A6"/>
                </a:solidFill>
                <a:latin typeface="JetBrains Mono" pitchFamily="34" charset="0"/>
                <a:ea typeface="JetBrains Mono" pitchFamily="34" charset="-122"/>
                <a:cs typeface="JetBrains Mono" pitchFamily="34" charset="-120"/>
              </a:rPr>
              <a:t>03</a:t>
            </a:r>
            <a:endParaRPr lang="en-US" sz="1200" dirty="0"/>
          </a:p>
        </p:txBody>
      </p:sp>
      <p:sp>
        <p:nvSpPr>
          <p:cNvPr id="15" name="Text 13"/>
          <p:cNvSpPr/>
          <p:nvPr/>
        </p:nvSpPr>
        <p:spPr>
          <a:xfrm>
            <a:off x="6415888" y="2944368"/>
            <a:ext cx="2110664" cy="457200"/>
          </a:xfrm>
          <a:prstGeom prst="rect">
            <a:avLst/>
          </a:prstGeom>
          <a:noFill/>
          <a:ln/>
        </p:spPr>
        <p:txBody>
          <a:bodyPr wrap="square" rtlCol="0" anchor="t"/>
          <a:lstStyle/>
          <a:p>
            <a:pPr indent="0" marL="0">
              <a:lnSpc>
                <a:spcPct val="100000"/>
              </a:lnSpc>
              <a:buNone/>
            </a:pPr>
            <a:r>
              <a:rPr lang="en-US" sz="1350" dirty="0">
                <a:solidFill>
                  <a:srgbClr val="F4F6F7"/>
                </a:solidFill>
                <a:latin typeface="Inter SemiBold" pitchFamily="34" charset="0"/>
                <a:ea typeface="Inter SemiBold" pitchFamily="34" charset="-122"/>
                <a:cs typeface="Inter SemiBold" pitchFamily="34" charset="-120"/>
              </a:rPr>
              <a:t>You verify locally</a:t>
            </a:r>
            <a:endParaRPr lang="en-US" sz="1350" dirty="0"/>
          </a:p>
        </p:txBody>
      </p:sp>
      <p:sp>
        <p:nvSpPr>
          <p:cNvPr id="16" name="Text 14"/>
          <p:cNvSpPr/>
          <p:nvPr/>
        </p:nvSpPr>
        <p:spPr>
          <a:xfrm>
            <a:off x="6415888" y="3346704"/>
            <a:ext cx="2110664" cy="914400"/>
          </a:xfrm>
          <a:prstGeom prst="rect">
            <a:avLst/>
          </a:prstGeom>
          <a:noFill/>
          <a:ln/>
        </p:spPr>
        <p:txBody>
          <a:bodyPr wrap="square" rtlCol="0" anchor="t"/>
          <a:lstStyle/>
          <a:p>
            <a:pPr indent="0" marL="0">
              <a:lnSpc>
                <a:spcPct val="112000"/>
              </a:lnSpc>
              <a:buNone/>
            </a:pPr>
            <a:r>
              <a:rPr lang="en-US" sz="1080" dirty="0">
                <a:solidFill>
                  <a:srgbClr val="9BA1A8"/>
                </a:solidFill>
                <a:latin typeface="Inter" pitchFamily="34" charset="0"/>
                <a:ea typeface="Inter" pitchFamily="34" charset="-122"/>
                <a:cs typeface="Inter" pitchFamily="34" charset="-120"/>
              </a:rPr>
              <a:t>Checked against your own RPC: right amount, recipient, recent, unspent.</a:t>
            </a:r>
            <a:endParaRPr lang="en-US" sz="1080" dirty="0"/>
          </a:p>
        </p:txBody>
      </p:sp>
      <p:sp>
        <p:nvSpPr>
          <p:cNvPr id="17" name="Shape 15"/>
          <p:cNvSpPr/>
          <p:nvPr/>
        </p:nvSpPr>
        <p:spPr>
          <a:xfrm>
            <a:off x="8965463" y="2340864"/>
            <a:ext cx="2513000" cy="2084832"/>
          </a:xfrm>
          <a:prstGeom prst="roundRect">
            <a:avLst>
              <a:gd name="adj" fmla="val 4386"/>
            </a:avLst>
          </a:prstGeom>
          <a:solidFill>
            <a:srgbClr val="121417"/>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18" name="Text 16"/>
          <p:cNvSpPr/>
          <p:nvPr/>
        </p:nvSpPr>
        <p:spPr>
          <a:xfrm>
            <a:off x="9166631" y="2523744"/>
            <a:ext cx="914400" cy="365760"/>
          </a:xfrm>
          <a:prstGeom prst="rect">
            <a:avLst/>
          </a:prstGeom>
          <a:noFill/>
          <a:ln/>
        </p:spPr>
        <p:txBody>
          <a:bodyPr wrap="square" rtlCol="0" anchor="t"/>
          <a:lstStyle/>
          <a:p>
            <a:pPr indent="0" marL="0">
              <a:buNone/>
            </a:pPr>
            <a:r>
              <a:rPr lang="en-US" sz="1200" spc="100" kern="0" dirty="0">
                <a:solidFill>
                  <a:srgbClr val="2EE6A6"/>
                </a:solidFill>
                <a:latin typeface="JetBrains Mono" pitchFamily="34" charset="0"/>
                <a:ea typeface="JetBrains Mono" pitchFamily="34" charset="-122"/>
                <a:cs typeface="JetBrains Mono" pitchFamily="34" charset="-120"/>
              </a:rPr>
              <a:t>04</a:t>
            </a:r>
            <a:endParaRPr lang="en-US" sz="1200" dirty="0"/>
          </a:p>
        </p:txBody>
      </p:sp>
      <p:sp>
        <p:nvSpPr>
          <p:cNvPr id="19" name="Text 17"/>
          <p:cNvSpPr/>
          <p:nvPr/>
        </p:nvSpPr>
        <p:spPr>
          <a:xfrm>
            <a:off x="9166631" y="2944368"/>
            <a:ext cx="2110664" cy="457200"/>
          </a:xfrm>
          <a:prstGeom prst="rect">
            <a:avLst/>
          </a:prstGeom>
          <a:noFill/>
          <a:ln/>
        </p:spPr>
        <p:txBody>
          <a:bodyPr wrap="square" rtlCol="0" anchor="t"/>
          <a:lstStyle/>
          <a:p>
            <a:pPr indent="0" marL="0">
              <a:lnSpc>
                <a:spcPct val="100000"/>
              </a:lnSpc>
              <a:buNone/>
            </a:pPr>
            <a:r>
              <a:rPr lang="en-US" sz="1350" dirty="0">
                <a:solidFill>
                  <a:srgbClr val="F4F6F7"/>
                </a:solidFill>
                <a:latin typeface="Inter SemiBold" pitchFamily="34" charset="0"/>
                <a:ea typeface="Inter SemiBold" pitchFamily="34" charset="-122"/>
                <a:cs typeface="Inter SemiBold" pitchFamily="34" charset="-120"/>
              </a:rPr>
              <a:t>You return the data</a:t>
            </a:r>
            <a:endParaRPr lang="en-US" sz="1350" dirty="0"/>
          </a:p>
        </p:txBody>
      </p:sp>
      <p:sp>
        <p:nvSpPr>
          <p:cNvPr id="20" name="Text 18"/>
          <p:cNvSpPr/>
          <p:nvPr/>
        </p:nvSpPr>
        <p:spPr>
          <a:xfrm>
            <a:off x="9166631" y="3346704"/>
            <a:ext cx="2110664" cy="914400"/>
          </a:xfrm>
          <a:prstGeom prst="rect">
            <a:avLst/>
          </a:prstGeom>
          <a:noFill/>
          <a:ln/>
        </p:spPr>
        <p:txBody>
          <a:bodyPr wrap="square" rtlCol="0" anchor="t"/>
          <a:lstStyle/>
          <a:p>
            <a:pPr indent="0" marL="0">
              <a:lnSpc>
                <a:spcPct val="112000"/>
              </a:lnSpc>
              <a:buNone/>
            </a:pPr>
            <a:r>
              <a:rPr lang="en-US" sz="1080" dirty="0">
                <a:solidFill>
                  <a:srgbClr val="9BA1A8"/>
                </a:solidFill>
                <a:latin typeface="Inter" pitchFamily="34" charset="0"/>
                <a:ea typeface="Inter" pitchFamily="34" charset="-122"/>
                <a:cs typeface="Inter" pitchFamily="34" charset="-120"/>
              </a:rPr>
              <a:t>200 OK — and the same proof can never be spent twice.</a:t>
            </a:r>
            <a:endParaRPr lang="en-US" sz="1080" dirty="0"/>
          </a:p>
        </p:txBody>
      </p:sp>
      <p:sp>
        <p:nvSpPr>
          <p:cNvPr id="21" name="Shape 19"/>
          <p:cNvSpPr/>
          <p:nvPr/>
        </p:nvSpPr>
        <p:spPr>
          <a:xfrm>
            <a:off x="713232" y="4736592"/>
            <a:ext cx="10765231" cy="1097280"/>
          </a:xfrm>
          <a:prstGeom prst="roundRect">
            <a:avLst>
              <a:gd name="adj" fmla="val 10000"/>
            </a:avLst>
          </a:prstGeom>
          <a:solidFill>
            <a:srgbClr val="101216"/>
          </a:solidFill>
          <a:ln w="12700">
            <a:solidFill>
              <a:srgbClr val="24282D"/>
            </a:solidFill>
            <a:prstDash val="solid"/>
          </a:ln>
          <a:effectLst>
            <a:outerShdw sx="100000" sy="100000" kx="0" ky="0" algn="bl" rotWithShape="0" blurRad="114300" dist="63500" dir="5400000">
              <a:srgbClr val="000000">
                <a:alpha val="38000"/>
              </a:srgbClr>
            </a:outerShdw>
          </a:effectLst>
        </p:spPr>
      </p:sp>
      <p:sp>
        <p:nvSpPr>
          <p:cNvPr id="22" name="Text 20"/>
          <p:cNvSpPr/>
          <p:nvPr/>
        </p:nvSpPr>
        <p:spPr>
          <a:xfrm>
            <a:off x="1024128" y="4919472"/>
            <a:ext cx="4572000" cy="274320"/>
          </a:xfrm>
          <a:prstGeom prst="rect">
            <a:avLst/>
          </a:prstGeom>
          <a:noFill/>
          <a:ln/>
        </p:spPr>
        <p:txBody>
          <a:bodyPr wrap="square" rtlCol="0" anchor="ctr"/>
          <a:lstStyle/>
          <a:p>
            <a:pPr indent="0" marL="0">
              <a:buNone/>
            </a:pPr>
            <a:r>
              <a:rPr lang="en-US" sz="1000" spc="160" kern="0" dirty="0">
                <a:solidFill>
                  <a:srgbClr val="2EE6A6"/>
                </a:solidFill>
                <a:latin typeface="JetBrains Mono Medium" pitchFamily="34" charset="0"/>
                <a:ea typeface="JetBrains Mono Medium" pitchFamily="34" charset="-122"/>
                <a:cs typeface="JetBrains Mono Medium" pitchFamily="34" charset="-120"/>
              </a:rPr>
              <a:t>A TOOL, NOT A PLATFORM</a:t>
            </a:r>
            <a:endParaRPr lang="en-US" sz="1000" dirty="0"/>
          </a:p>
        </p:txBody>
      </p:sp>
      <p:sp>
        <p:nvSpPr>
          <p:cNvPr id="23" name="Text 21"/>
          <p:cNvSpPr/>
          <p:nvPr/>
        </p:nvSpPr>
        <p:spPr>
          <a:xfrm>
            <a:off x="1024128" y="5285232"/>
            <a:ext cx="2352980" cy="420624"/>
          </a:xfrm>
          <a:prstGeom prst="rect">
            <a:avLst/>
          </a:prstGeom>
          <a:noFill/>
          <a:ln/>
        </p:spPr>
        <p:txBody>
          <a:bodyPr wrap="square" rtlCol="0" anchor="ctr"/>
          <a:lstStyle/>
          <a:p>
            <a:pPr indent="0" marL="0">
              <a:lnSpc>
                <a:spcPct val="100000"/>
              </a:lnSpc>
              <a:buNone/>
            </a:pPr>
            <a:r>
              <a:rPr lang="en-US" sz="1050" dirty="0">
                <a:solidFill>
                  <a:srgbClr val="1C7D5E"/>
                </a:solidFill>
                <a:latin typeface="Inter SemiBold" pitchFamily="34" charset="0"/>
                <a:ea typeface="Inter SemiBold" pitchFamily="34" charset="-122"/>
                <a:cs typeface="Inter SemiBold" pitchFamily="34" charset="-120"/>
              </a:rPr>
              <a:t>✕  </a:t>
            </a:r>
            <a:pPr indent="0" marL="0">
              <a:lnSpc>
                <a:spcPct val="100000"/>
              </a:lnSpc>
              <a:buNone/>
            </a:pPr>
            <a:r>
              <a:rPr lang="en-US" sz="1050" dirty="0">
                <a:solidFill>
                  <a:srgbClr val="C7CCD1"/>
                </a:solidFill>
                <a:latin typeface="Inter" pitchFamily="34" charset="0"/>
                <a:ea typeface="Inter" pitchFamily="34" charset="-122"/>
                <a:cs typeface="Inter" pitchFamily="34" charset="-120"/>
              </a:rPr>
              <a:t>No hosted facilitator or relayer</a:t>
            </a:r>
            <a:endParaRPr lang="en-US" sz="1050" dirty="0"/>
          </a:p>
        </p:txBody>
      </p:sp>
      <p:sp>
        <p:nvSpPr>
          <p:cNvPr id="24" name="Text 22"/>
          <p:cNvSpPr/>
          <p:nvPr/>
        </p:nvSpPr>
        <p:spPr>
          <a:xfrm>
            <a:off x="3559988" y="5285232"/>
            <a:ext cx="2352980" cy="420624"/>
          </a:xfrm>
          <a:prstGeom prst="rect">
            <a:avLst/>
          </a:prstGeom>
          <a:noFill/>
          <a:ln/>
        </p:spPr>
        <p:txBody>
          <a:bodyPr wrap="square" rtlCol="0" anchor="ctr"/>
          <a:lstStyle/>
          <a:p>
            <a:pPr indent="0" marL="0">
              <a:lnSpc>
                <a:spcPct val="100000"/>
              </a:lnSpc>
              <a:buNone/>
            </a:pPr>
            <a:r>
              <a:rPr lang="en-US" sz="1050" dirty="0">
                <a:solidFill>
                  <a:srgbClr val="1C7D5E"/>
                </a:solidFill>
                <a:latin typeface="Inter SemiBold" pitchFamily="34" charset="0"/>
                <a:ea typeface="Inter SemiBold" pitchFamily="34" charset="-122"/>
                <a:cs typeface="Inter SemiBold" pitchFamily="34" charset="-120"/>
              </a:rPr>
              <a:t>✕  </a:t>
            </a:r>
            <a:pPr indent="0" marL="0">
              <a:lnSpc>
                <a:spcPct val="100000"/>
              </a:lnSpc>
              <a:buNone/>
            </a:pPr>
            <a:r>
              <a:rPr lang="en-US" sz="1050" dirty="0">
                <a:solidFill>
                  <a:srgbClr val="C7CCD1"/>
                </a:solidFill>
                <a:latin typeface="Inter" pitchFamily="34" charset="0"/>
                <a:ea typeface="Inter" pitchFamily="34" charset="-122"/>
                <a:cs typeface="Inter" pitchFamily="34" charset="-120"/>
              </a:rPr>
              <a:t>No database</a:t>
            </a:r>
            <a:endParaRPr lang="en-US" sz="1050" dirty="0"/>
          </a:p>
        </p:txBody>
      </p:sp>
      <p:sp>
        <p:nvSpPr>
          <p:cNvPr id="25" name="Text 23"/>
          <p:cNvSpPr/>
          <p:nvPr/>
        </p:nvSpPr>
        <p:spPr>
          <a:xfrm>
            <a:off x="6095848" y="5285232"/>
            <a:ext cx="2352980" cy="420624"/>
          </a:xfrm>
          <a:prstGeom prst="rect">
            <a:avLst/>
          </a:prstGeom>
          <a:noFill/>
          <a:ln/>
        </p:spPr>
        <p:txBody>
          <a:bodyPr wrap="square" rtlCol="0" anchor="ctr"/>
          <a:lstStyle/>
          <a:p>
            <a:pPr indent="0" marL="0">
              <a:lnSpc>
                <a:spcPct val="100000"/>
              </a:lnSpc>
              <a:buNone/>
            </a:pPr>
            <a:r>
              <a:rPr lang="en-US" sz="1050" dirty="0">
                <a:solidFill>
                  <a:srgbClr val="1C7D5E"/>
                </a:solidFill>
                <a:latin typeface="Inter SemiBold" pitchFamily="34" charset="0"/>
                <a:ea typeface="Inter SemiBold" pitchFamily="34" charset="-122"/>
                <a:cs typeface="Inter SemiBold" pitchFamily="34" charset="-120"/>
              </a:rPr>
              <a:t>✕  </a:t>
            </a:r>
            <a:pPr indent="0" marL="0">
              <a:lnSpc>
                <a:spcPct val="100000"/>
              </a:lnSpc>
              <a:buNone/>
            </a:pPr>
            <a:r>
              <a:rPr lang="en-US" sz="1050" dirty="0">
                <a:solidFill>
                  <a:srgbClr val="C7CCD1"/>
                </a:solidFill>
                <a:latin typeface="Inter" pitchFamily="34" charset="0"/>
                <a:ea typeface="Inter" pitchFamily="34" charset="-122"/>
                <a:cs typeface="Inter" pitchFamily="34" charset="-120"/>
              </a:rPr>
              <a:t>No account or API key</a:t>
            </a:r>
            <a:endParaRPr lang="en-US" sz="1050" dirty="0"/>
          </a:p>
        </p:txBody>
      </p:sp>
      <p:sp>
        <p:nvSpPr>
          <p:cNvPr id="26" name="Text 24"/>
          <p:cNvSpPr/>
          <p:nvPr/>
        </p:nvSpPr>
        <p:spPr>
          <a:xfrm>
            <a:off x="8631707" y="5285232"/>
            <a:ext cx="2352980" cy="420624"/>
          </a:xfrm>
          <a:prstGeom prst="rect">
            <a:avLst/>
          </a:prstGeom>
          <a:noFill/>
          <a:ln/>
        </p:spPr>
        <p:txBody>
          <a:bodyPr wrap="square" rtlCol="0" anchor="ctr"/>
          <a:lstStyle/>
          <a:p>
            <a:pPr indent="0" marL="0">
              <a:lnSpc>
                <a:spcPct val="100000"/>
              </a:lnSpc>
              <a:buNone/>
            </a:pPr>
            <a:r>
              <a:rPr lang="en-US" sz="1050" dirty="0">
                <a:solidFill>
                  <a:srgbClr val="1C7D5E"/>
                </a:solidFill>
                <a:latin typeface="Inter SemiBold" pitchFamily="34" charset="0"/>
                <a:ea typeface="Inter SemiBold" pitchFamily="34" charset="-122"/>
                <a:cs typeface="Inter SemiBold" pitchFamily="34" charset="-120"/>
              </a:rPr>
              <a:t>✕  </a:t>
            </a:r>
            <a:pPr indent="0" marL="0">
              <a:lnSpc>
                <a:spcPct val="100000"/>
              </a:lnSpc>
              <a:buNone/>
            </a:pPr>
            <a:r>
              <a:rPr lang="en-US" sz="1050" dirty="0">
                <a:solidFill>
                  <a:srgbClr val="C7CCD1"/>
                </a:solidFill>
                <a:latin typeface="Inter" pitchFamily="34" charset="0"/>
                <a:ea typeface="Inter" pitchFamily="34" charset="-122"/>
                <a:cs typeface="Inter" pitchFamily="34" charset="-120"/>
              </a:rPr>
              <a:t>No monthly or protocol fee</a:t>
            </a:r>
            <a:endParaRPr lang="en-US" sz="1050" dirty="0"/>
          </a:p>
        </p:txBody>
      </p:sp>
      <p:sp>
        <p:nvSpPr>
          <p:cNvPr id="27" name="Text 25"/>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28" name="Text 26"/>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07 / 15</a:t>
            </a:r>
            <a:endParaRPr lang="en-US" sz="9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THE SDK</a:t>
            </a:r>
            <a:endParaRPr lang="en-US" sz="1100" dirty="0"/>
          </a:p>
        </p:txBody>
      </p:sp>
      <p:sp>
        <p:nvSpPr>
          <p:cNvPr id="3" name="Text 1"/>
          <p:cNvSpPr/>
          <p:nvPr/>
        </p:nvSpPr>
        <p:spPr>
          <a:xfrm>
            <a:off x="713232" y="914400"/>
            <a:ext cx="10765231" cy="548640"/>
          </a:xfrm>
          <a:prstGeom prst="rect">
            <a:avLst/>
          </a:prstGeom>
          <a:noFill/>
          <a:ln/>
        </p:spPr>
        <p:txBody>
          <a:bodyPr wrap="square" rtlCol="0" anchor="t"/>
          <a:lstStyle/>
          <a:p>
            <a:pPr algn="l" indent="0" marL="0">
              <a:lnSpc>
                <a:spcPct val="102000"/>
              </a:lnSpc>
              <a:buNone/>
            </a:pPr>
            <a:r>
              <a:rPr lang="en-US" sz="2900" dirty="0">
                <a:solidFill>
                  <a:srgbClr val="F4F6F7"/>
                </a:solidFill>
                <a:latin typeface="Space Grotesk SemiBold" pitchFamily="34" charset="0"/>
                <a:ea typeface="Space Grotesk SemiBold" pitchFamily="34" charset="-122"/>
                <a:cs typeface="Space Grotesk SemiBold" pitchFamily="34" charset="-120"/>
              </a:rPr>
              <a:t>Two sides, </a:t>
            </a:r>
            <a:pPr algn="l" indent="0" marL="0">
              <a:lnSpc>
                <a:spcPct val="102000"/>
              </a:lnSpc>
              <a:buNone/>
            </a:pPr>
            <a:r>
              <a:rPr lang="en-US" sz="2900" dirty="0">
                <a:solidFill>
                  <a:srgbClr val="2EE6A6"/>
                </a:solidFill>
                <a:latin typeface="Space Grotesk SemiBold" pitchFamily="34" charset="0"/>
                <a:ea typeface="Space Grotesk SemiBold" pitchFamily="34" charset="-122"/>
                <a:cs typeface="Space Grotesk SemiBold" pitchFamily="34" charset="-120"/>
              </a:rPr>
              <a:t>one SDK.</a:t>
            </a:r>
            <a:endParaRPr lang="en-US" sz="2900" dirty="0"/>
          </a:p>
        </p:txBody>
      </p:sp>
      <p:sp>
        <p:nvSpPr>
          <p:cNvPr id="4" name="Text 2"/>
          <p:cNvSpPr/>
          <p:nvPr/>
        </p:nvSpPr>
        <p:spPr>
          <a:xfrm>
            <a:off x="713232" y="1554480"/>
            <a:ext cx="10515600" cy="45720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The same package lets a server charge an agent for a route — and an agent pay for one. A couple of lines each.</a:t>
            </a:r>
            <a:endParaRPr lang="en-US" sz="1350" dirty="0"/>
          </a:p>
        </p:txBody>
      </p:sp>
      <p:sp>
        <p:nvSpPr>
          <p:cNvPr id="5" name="Text 3"/>
          <p:cNvSpPr/>
          <p:nvPr/>
        </p:nvSpPr>
        <p:spPr>
          <a:xfrm>
            <a:off x="713232" y="1920240"/>
            <a:ext cx="5154016" cy="310896"/>
          </a:xfrm>
          <a:prstGeom prst="rect">
            <a:avLst/>
          </a:prstGeom>
          <a:noFill/>
          <a:ln/>
        </p:spPr>
        <p:txBody>
          <a:bodyPr wrap="square" rtlCol="0" anchor="ctr"/>
          <a:lstStyle/>
          <a:p>
            <a:pPr indent="0" marL="0">
              <a:buNone/>
            </a:pPr>
            <a:r>
              <a:rPr lang="en-US" sz="1200" dirty="0">
                <a:solidFill>
                  <a:srgbClr val="2EE6A6"/>
                </a:solidFill>
              </a:rPr>
              <a:t>●  </a:t>
            </a:r>
            <a:pPr indent="0" marL="0">
              <a:buNone/>
            </a:pPr>
            <a:r>
              <a:rPr lang="en-US" sz="1200" dirty="0">
                <a:solidFill>
                  <a:srgbClr val="F4F6F7"/>
                </a:solidFill>
                <a:latin typeface="Inter SemiBold" pitchFamily="34" charset="0"/>
                <a:ea typeface="Inter SemiBold" pitchFamily="34" charset="-122"/>
                <a:cs typeface="Inter SemiBold" pitchFamily="34" charset="-120"/>
              </a:rPr>
              <a:t>ACCEPT</a:t>
            </a:r>
            <a:pPr indent="0" marL="0">
              <a:buNone/>
            </a:pPr>
            <a:r>
              <a:rPr lang="en-US" sz="1200" dirty="0">
                <a:solidFill>
                  <a:srgbClr val="9BA1A8"/>
                </a:solidFill>
                <a:latin typeface="Inter" pitchFamily="34" charset="0"/>
                <a:ea typeface="Inter" pitchFamily="34" charset="-122"/>
                <a:cs typeface="Inter" pitchFamily="34" charset="-120"/>
              </a:rPr>
              <a:t>   charge an agent for any endpoint</a:t>
            </a:r>
            <a:endParaRPr lang="en-US" sz="1200" dirty="0"/>
          </a:p>
        </p:txBody>
      </p:sp>
      <p:sp>
        <p:nvSpPr>
          <p:cNvPr id="6" name="Shape 4"/>
          <p:cNvSpPr/>
          <p:nvPr/>
        </p:nvSpPr>
        <p:spPr>
          <a:xfrm>
            <a:off x="713232" y="2304288"/>
            <a:ext cx="5154016" cy="3346704"/>
          </a:xfrm>
          <a:prstGeom prst="roundRect">
            <a:avLst>
              <a:gd name="adj" fmla="val 2732"/>
            </a:avLst>
          </a:prstGeom>
          <a:solidFill>
            <a:srgbClr val="0E0F12"/>
          </a:solidFill>
          <a:ln w="12700">
            <a:solidFill>
              <a:srgbClr val="202428"/>
            </a:solidFill>
            <a:prstDash val="solid"/>
          </a:ln>
          <a:effectLst>
            <a:outerShdw sx="100000" sy="100000" kx="0" ky="0" algn="bl" rotWithShape="0" blurRad="114300" dist="63500" dir="5400000">
              <a:srgbClr val="000000">
                <a:alpha val="38000"/>
              </a:srgbClr>
            </a:outerShdw>
          </a:effectLst>
        </p:spPr>
      </p:sp>
      <p:sp>
        <p:nvSpPr>
          <p:cNvPr id="7" name="Shape 5"/>
          <p:cNvSpPr/>
          <p:nvPr/>
        </p:nvSpPr>
        <p:spPr>
          <a:xfrm>
            <a:off x="713232" y="2304288"/>
            <a:ext cx="5154016" cy="384048"/>
          </a:xfrm>
          <a:prstGeom prst="rect">
            <a:avLst/>
          </a:prstGeom>
          <a:solidFill>
            <a:srgbClr val="141619"/>
          </a:solidFill>
          <a:ln/>
        </p:spPr>
      </p:sp>
      <p:sp>
        <p:nvSpPr>
          <p:cNvPr id="8" name="Shape 6"/>
          <p:cNvSpPr/>
          <p:nvPr/>
        </p:nvSpPr>
        <p:spPr>
          <a:xfrm>
            <a:off x="914400" y="2450592"/>
            <a:ext cx="100584" cy="100584"/>
          </a:xfrm>
          <a:prstGeom prst="ellipse">
            <a:avLst/>
          </a:prstGeom>
          <a:solidFill>
            <a:srgbClr val="FF5F57"/>
          </a:solidFill>
          <a:ln/>
        </p:spPr>
      </p:sp>
      <p:sp>
        <p:nvSpPr>
          <p:cNvPr id="9" name="Shape 7"/>
          <p:cNvSpPr/>
          <p:nvPr/>
        </p:nvSpPr>
        <p:spPr>
          <a:xfrm>
            <a:off x="1133856" y="2450592"/>
            <a:ext cx="100584" cy="100584"/>
          </a:xfrm>
          <a:prstGeom prst="ellipse">
            <a:avLst/>
          </a:prstGeom>
          <a:solidFill>
            <a:srgbClr val="FEBC2E"/>
          </a:solidFill>
          <a:ln/>
        </p:spPr>
      </p:sp>
      <p:sp>
        <p:nvSpPr>
          <p:cNvPr id="10" name="Shape 8"/>
          <p:cNvSpPr/>
          <p:nvPr/>
        </p:nvSpPr>
        <p:spPr>
          <a:xfrm>
            <a:off x="1353312" y="2450592"/>
            <a:ext cx="100584" cy="100584"/>
          </a:xfrm>
          <a:prstGeom prst="ellipse">
            <a:avLst/>
          </a:prstGeom>
          <a:solidFill>
            <a:srgbClr val="28C840"/>
          </a:solidFill>
          <a:ln/>
        </p:spPr>
      </p:sp>
      <p:sp>
        <p:nvSpPr>
          <p:cNvPr id="11" name="Text 9"/>
          <p:cNvSpPr/>
          <p:nvPr/>
        </p:nvSpPr>
        <p:spPr>
          <a:xfrm>
            <a:off x="1810512" y="2304288"/>
            <a:ext cx="2959456" cy="384048"/>
          </a:xfrm>
          <a:prstGeom prst="rect">
            <a:avLst/>
          </a:prstGeom>
          <a:noFill/>
          <a:ln/>
        </p:spPr>
        <p:txBody>
          <a:bodyPr wrap="square" rtlCol="0" anchor="ctr"/>
          <a:lstStyle/>
          <a:p>
            <a:pPr algn="l" indent="0" marL="0">
              <a:buNone/>
            </a:pPr>
            <a:r>
              <a:rPr lang="en-US" sz="950" dirty="0">
                <a:solidFill>
                  <a:srgbClr val="6B7178"/>
                </a:solidFill>
                <a:latin typeface="JetBrains Mono" pitchFamily="34" charset="0"/>
                <a:ea typeface="JetBrains Mono" pitchFamily="34" charset="-122"/>
                <a:cs typeface="JetBrains Mono" pitchFamily="34" charset="-120"/>
              </a:rPr>
              <a:t>server.ts</a:t>
            </a:r>
            <a:endParaRPr lang="en-US" sz="950" dirty="0"/>
          </a:p>
        </p:txBody>
      </p:sp>
      <p:sp>
        <p:nvSpPr>
          <p:cNvPr id="12" name="Text 10"/>
          <p:cNvSpPr/>
          <p:nvPr/>
        </p:nvSpPr>
        <p:spPr>
          <a:xfrm>
            <a:off x="1005840" y="2816352"/>
            <a:ext cx="4605376" cy="2688336"/>
          </a:xfrm>
          <a:prstGeom prst="rect">
            <a:avLst/>
          </a:prstGeom>
          <a:noFill/>
          <a:ln/>
        </p:spPr>
        <p:txBody>
          <a:bodyPr wrap="square" rtlCol="0" anchor="t"/>
          <a:lstStyle/>
          <a:p>
            <a:pPr algn="l" indent="0" marL="0">
              <a:lnSpc>
                <a:spcPct val="132000"/>
              </a:lnSpc>
              <a:buNone/>
            </a:pPr>
            <a:r>
              <a:rPr lang="en-US" sz="1150" dirty="0">
                <a:solidFill>
                  <a:srgbClr val="9BA1A8"/>
                </a:solidFill>
                <a:latin typeface="JetBrains Mono" pitchFamily="34" charset="0"/>
                <a:ea typeface="JetBrains Mono" pitchFamily="34" charset="-122"/>
                <a:cs typeface="JetBrains Mono" pitchFamily="34" charset="-120"/>
              </a:rPr>
              <a:t>import </a:t>
            </a:r>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 requirePayment }</a:t>
            </a:r>
            <a:pPr algn="l" indent="0" marL="0">
              <a:lnSpc>
                <a:spcPct val="132000"/>
              </a:lnSpc>
              <a:buNone/>
            </a:pPr>
            <a:r>
              <a:rPr lang="en-US" sz="1150" dirty="0">
                <a:solidFill>
                  <a:srgbClr val="9BA1A8"/>
                </a:solidFill>
                <a:latin typeface="JetBrains Mono" pitchFamily="34" charset="0"/>
                <a:ea typeface="JetBrains Mono" pitchFamily="34" charset="-122"/>
                <a:cs typeface="JetBrains Mono" pitchFamily="34" charset="-120"/>
              </a:rPr>
              <a:t> from </a:t>
            </a:r>
            <a:pPr algn="l" indent="0" marL="0">
              <a:lnSpc>
                <a:spcPct val="132000"/>
              </a:lnSpc>
              <a:buNone/>
            </a:pPr>
            <a:r>
              <a:rPr lang="en-US" sz="1150" dirty="0">
                <a:solidFill>
                  <a:srgbClr val="7FE3B6"/>
                </a:solidFill>
                <a:latin typeface="JetBrains Mono" pitchFamily="34" charset="0"/>
                <a:ea typeface="JetBrains Mono" pitchFamily="34" charset="-122"/>
                <a:cs typeface="JetBrains Mono" pitchFamily="34" charset="-120"/>
              </a:rPr>
              <a:t>'@piprail/sdk'</a:t>
            </a:r>
            <a:endParaRPr lang="en-US" sz="1150" dirty="0"/>
          </a:p>
          <a:p>
            <a:pPr algn="l" indent="0" marL="0">
              <a:lnSpc>
                <a:spcPct val="132000"/>
              </a:lnSpc>
              <a:buNone/>
            </a:pPr>
            <a:r>
              <a:rPr lang="en-US" sz="1150" dirty="0">
                <a:solidFill>
                  <a:srgbClr val="000000"/>
                </a:solidFill>
                <a:latin typeface="JetBrains Mono" pitchFamily="34" charset="0"/>
                <a:ea typeface="JetBrains Mono" pitchFamily="34" charset="-122"/>
                <a:cs typeface="JetBrains Mono" pitchFamily="34" charset="-120"/>
              </a:rPr>
              <a:t> </a:t>
            </a:r>
            <a:endParaRPr lang="en-US" sz="1150" dirty="0"/>
          </a:p>
          <a:p>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app.</a:t>
            </a:r>
            <a:pPr algn="l" indent="0" marL="0">
              <a:lnSpc>
                <a:spcPct val="132000"/>
              </a:lnSpc>
              <a:buNone/>
            </a:pPr>
            <a:r>
              <a:rPr lang="en-US" sz="1150" dirty="0">
                <a:solidFill>
                  <a:srgbClr val="8FB7F5"/>
                </a:solidFill>
                <a:latin typeface="JetBrains Mono" pitchFamily="34" charset="0"/>
                <a:ea typeface="JetBrains Mono" pitchFamily="34" charset="-122"/>
                <a:cs typeface="JetBrains Mono" pitchFamily="34" charset="-120"/>
              </a:rPr>
              <a:t>get</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a:t>
            </a:r>
            <a:pPr algn="l" indent="0" marL="0">
              <a:lnSpc>
                <a:spcPct val="132000"/>
              </a:lnSpc>
              <a:buNone/>
            </a:pPr>
            <a:r>
              <a:rPr lang="en-US" sz="1150" dirty="0">
                <a:solidFill>
                  <a:srgbClr val="7FE3B6"/>
                </a:solidFill>
                <a:latin typeface="JetBrains Mono" pitchFamily="34" charset="0"/>
                <a:ea typeface="JetBrains Mono" pitchFamily="34" charset="-122"/>
                <a:cs typeface="JetBrains Mono" pitchFamily="34" charset="-120"/>
              </a:rPr>
              <a:t>'/report'</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a:t>
            </a:r>
            <a:endParaRPr lang="en-US" sz="1150" dirty="0"/>
          </a:p>
          <a:p>
            <a:pPr algn="l" indent="0" marL="0">
              <a:lnSpc>
                <a:spcPct val="132000"/>
              </a:lnSpc>
              <a:buNone/>
            </a:pPr>
            <a:r>
              <a:rPr lang="en-US" sz="1150" dirty="0">
                <a:solidFill>
                  <a:srgbClr val="8FB7F5"/>
                </a:solidFill>
                <a:latin typeface="JetBrains Mono" pitchFamily="34" charset="0"/>
                <a:ea typeface="JetBrains Mono" pitchFamily="34" charset="-122"/>
                <a:cs typeface="JetBrains Mono" pitchFamily="34" charset="-120"/>
              </a:rPr>
              <a:t>  requirePayment</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a:t>
            </a:r>
            <a:endParaRPr lang="en-US" sz="1150" dirty="0"/>
          </a:p>
          <a:p>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    chain</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 </a:t>
            </a:r>
            <a:pPr algn="l" indent="0" marL="0">
              <a:lnSpc>
                <a:spcPct val="132000"/>
              </a:lnSpc>
              <a:buNone/>
            </a:pPr>
            <a:r>
              <a:rPr lang="en-US" sz="1150" dirty="0">
                <a:solidFill>
                  <a:srgbClr val="E6C56E"/>
                </a:solidFill>
                <a:latin typeface="JetBrains Mono" pitchFamily="34" charset="0"/>
                <a:ea typeface="JetBrains Mono" pitchFamily="34" charset="-122"/>
                <a:cs typeface="JetBrains Mono" pitchFamily="34" charset="-120"/>
              </a:rPr>
              <a:t>'base'</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a:t>
            </a:r>
            <a:endParaRPr lang="en-US" sz="1150" dirty="0"/>
          </a:p>
          <a:p>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    token</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 </a:t>
            </a:r>
            <a:pPr algn="l" indent="0" marL="0">
              <a:lnSpc>
                <a:spcPct val="132000"/>
              </a:lnSpc>
              <a:buNone/>
            </a:pPr>
            <a:r>
              <a:rPr lang="en-US" sz="1150" dirty="0">
                <a:solidFill>
                  <a:srgbClr val="7FE3B6"/>
                </a:solidFill>
                <a:latin typeface="JetBrains Mono" pitchFamily="34" charset="0"/>
                <a:ea typeface="JetBrains Mono" pitchFamily="34" charset="-122"/>
                <a:cs typeface="JetBrains Mono" pitchFamily="34" charset="-120"/>
              </a:rPr>
              <a:t>'USDC'</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 </a:t>
            </a:r>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amount</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 </a:t>
            </a:r>
            <a:pPr algn="l" indent="0" marL="0">
              <a:lnSpc>
                <a:spcPct val="132000"/>
              </a:lnSpc>
              <a:buNone/>
            </a:pPr>
            <a:r>
              <a:rPr lang="en-US" sz="1150" dirty="0">
                <a:solidFill>
                  <a:srgbClr val="F0A07A"/>
                </a:solidFill>
                <a:latin typeface="JetBrains Mono" pitchFamily="34" charset="0"/>
                <a:ea typeface="JetBrains Mono" pitchFamily="34" charset="-122"/>
                <a:cs typeface="JetBrains Mono" pitchFamily="34" charset="-120"/>
              </a:rPr>
              <a:t>'0.05'</a:t>
            </a:r>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 payTo</a:t>
            </a:r>
            <a:endParaRPr lang="en-US" sz="1150" dirty="0"/>
          </a:p>
          <a:p>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  }),</a:t>
            </a:r>
            <a:endParaRPr lang="en-US" sz="1150" dirty="0"/>
          </a:p>
          <a:p>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  handler</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a:t>
            </a:r>
            <a:endParaRPr lang="en-US" sz="1150" dirty="0"/>
          </a:p>
          <a:p>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a:t>
            </a:r>
            <a:endParaRPr lang="en-US" sz="1150" dirty="0"/>
          </a:p>
        </p:txBody>
      </p:sp>
      <p:sp>
        <p:nvSpPr>
          <p:cNvPr id="13" name="Text 11"/>
          <p:cNvSpPr/>
          <p:nvPr/>
        </p:nvSpPr>
        <p:spPr>
          <a:xfrm>
            <a:off x="6324448" y="1920240"/>
            <a:ext cx="5154016" cy="310896"/>
          </a:xfrm>
          <a:prstGeom prst="rect">
            <a:avLst/>
          </a:prstGeom>
          <a:noFill/>
          <a:ln/>
        </p:spPr>
        <p:txBody>
          <a:bodyPr wrap="square" rtlCol="0" anchor="ctr"/>
          <a:lstStyle/>
          <a:p>
            <a:pPr indent="0" marL="0">
              <a:buNone/>
            </a:pPr>
            <a:r>
              <a:rPr lang="en-US" sz="1200" dirty="0">
                <a:solidFill>
                  <a:srgbClr val="2EE6A6"/>
                </a:solidFill>
              </a:rPr>
              <a:t>●  </a:t>
            </a:r>
            <a:pPr indent="0" marL="0">
              <a:buNone/>
            </a:pPr>
            <a:r>
              <a:rPr lang="en-US" sz="1200" dirty="0">
                <a:solidFill>
                  <a:srgbClr val="F4F6F7"/>
                </a:solidFill>
                <a:latin typeface="Inter SemiBold" pitchFamily="34" charset="0"/>
                <a:ea typeface="Inter SemiBold" pitchFamily="34" charset="-122"/>
                <a:cs typeface="Inter SemiBold" pitchFamily="34" charset="-120"/>
              </a:rPr>
              <a:t>PAY</a:t>
            </a:r>
            <a:pPr indent="0" marL="0">
              <a:buNone/>
            </a:pPr>
            <a:r>
              <a:rPr lang="en-US" sz="1200" dirty="0">
                <a:solidFill>
                  <a:srgbClr val="9BA1A8"/>
                </a:solidFill>
                <a:latin typeface="Inter" pitchFamily="34" charset="0"/>
                <a:ea typeface="Inter" pitchFamily="34" charset="-122"/>
                <a:cs typeface="Inter" pitchFamily="34" charset="-120"/>
              </a:rPr>
              <a:t>   let an agent pay for itself</a:t>
            </a:r>
            <a:endParaRPr lang="en-US" sz="1200" dirty="0"/>
          </a:p>
        </p:txBody>
      </p:sp>
      <p:sp>
        <p:nvSpPr>
          <p:cNvPr id="14" name="Shape 12"/>
          <p:cNvSpPr/>
          <p:nvPr/>
        </p:nvSpPr>
        <p:spPr>
          <a:xfrm>
            <a:off x="6324448" y="2304288"/>
            <a:ext cx="5154016" cy="3346704"/>
          </a:xfrm>
          <a:prstGeom prst="roundRect">
            <a:avLst>
              <a:gd name="adj" fmla="val 2732"/>
            </a:avLst>
          </a:prstGeom>
          <a:solidFill>
            <a:srgbClr val="0E0F12"/>
          </a:solidFill>
          <a:ln w="12700">
            <a:solidFill>
              <a:srgbClr val="202428"/>
            </a:solidFill>
            <a:prstDash val="solid"/>
          </a:ln>
          <a:effectLst>
            <a:outerShdw sx="100000" sy="100000" kx="0" ky="0" algn="bl" rotWithShape="0" blurRad="114300" dist="63500" dir="5400000">
              <a:srgbClr val="000000">
                <a:alpha val="38000"/>
              </a:srgbClr>
            </a:outerShdw>
          </a:effectLst>
        </p:spPr>
      </p:sp>
      <p:sp>
        <p:nvSpPr>
          <p:cNvPr id="15" name="Shape 13"/>
          <p:cNvSpPr/>
          <p:nvPr/>
        </p:nvSpPr>
        <p:spPr>
          <a:xfrm>
            <a:off x="6324448" y="2304288"/>
            <a:ext cx="5154016" cy="384048"/>
          </a:xfrm>
          <a:prstGeom prst="rect">
            <a:avLst/>
          </a:prstGeom>
          <a:solidFill>
            <a:srgbClr val="141619"/>
          </a:solidFill>
          <a:ln/>
        </p:spPr>
      </p:sp>
      <p:sp>
        <p:nvSpPr>
          <p:cNvPr id="16" name="Shape 14"/>
          <p:cNvSpPr/>
          <p:nvPr/>
        </p:nvSpPr>
        <p:spPr>
          <a:xfrm>
            <a:off x="6525616" y="2450592"/>
            <a:ext cx="100584" cy="100584"/>
          </a:xfrm>
          <a:prstGeom prst="ellipse">
            <a:avLst/>
          </a:prstGeom>
          <a:solidFill>
            <a:srgbClr val="FF5F57"/>
          </a:solidFill>
          <a:ln/>
        </p:spPr>
      </p:sp>
      <p:sp>
        <p:nvSpPr>
          <p:cNvPr id="17" name="Shape 15"/>
          <p:cNvSpPr/>
          <p:nvPr/>
        </p:nvSpPr>
        <p:spPr>
          <a:xfrm>
            <a:off x="6745072" y="2450592"/>
            <a:ext cx="100584" cy="100584"/>
          </a:xfrm>
          <a:prstGeom prst="ellipse">
            <a:avLst/>
          </a:prstGeom>
          <a:solidFill>
            <a:srgbClr val="FEBC2E"/>
          </a:solidFill>
          <a:ln/>
        </p:spPr>
      </p:sp>
      <p:sp>
        <p:nvSpPr>
          <p:cNvPr id="18" name="Shape 16"/>
          <p:cNvSpPr/>
          <p:nvPr/>
        </p:nvSpPr>
        <p:spPr>
          <a:xfrm>
            <a:off x="6964528" y="2450592"/>
            <a:ext cx="100584" cy="100584"/>
          </a:xfrm>
          <a:prstGeom prst="ellipse">
            <a:avLst/>
          </a:prstGeom>
          <a:solidFill>
            <a:srgbClr val="28C840"/>
          </a:solidFill>
          <a:ln/>
        </p:spPr>
      </p:sp>
      <p:sp>
        <p:nvSpPr>
          <p:cNvPr id="19" name="Text 17"/>
          <p:cNvSpPr/>
          <p:nvPr/>
        </p:nvSpPr>
        <p:spPr>
          <a:xfrm>
            <a:off x="7421728" y="2304288"/>
            <a:ext cx="2959456" cy="384048"/>
          </a:xfrm>
          <a:prstGeom prst="rect">
            <a:avLst/>
          </a:prstGeom>
          <a:noFill/>
          <a:ln/>
        </p:spPr>
        <p:txBody>
          <a:bodyPr wrap="square" rtlCol="0" anchor="ctr"/>
          <a:lstStyle/>
          <a:p>
            <a:pPr algn="l" indent="0" marL="0">
              <a:buNone/>
            </a:pPr>
            <a:r>
              <a:rPr lang="en-US" sz="950" dirty="0">
                <a:solidFill>
                  <a:srgbClr val="6B7178"/>
                </a:solidFill>
                <a:latin typeface="JetBrains Mono" pitchFamily="34" charset="0"/>
                <a:ea typeface="JetBrains Mono" pitchFamily="34" charset="-122"/>
                <a:cs typeface="JetBrains Mono" pitchFamily="34" charset="-120"/>
              </a:rPr>
              <a:t>agent.ts</a:t>
            </a:r>
            <a:endParaRPr lang="en-US" sz="950" dirty="0"/>
          </a:p>
        </p:txBody>
      </p:sp>
      <p:sp>
        <p:nvSpPr>
          <p:cNvPr id="20" name="Text 18"/>
          <p:cNvSpPr/>
          <p:nvPr/>
        </p:nvSpPr>
        <p:spPr>
          <a:xfrm>
            <a:off x="6617056" y="2816352"/>
            <a:ext cx="4605376" cy="2688336"/>
          </a:xfrm>
          <a:prstGeom prst="rect">
            <a:avLst/>
          </a:prstGeom>
          <a:noFill/>
          <a:ln/>
        </p:spPr>
        <p:txBody>
          <a:bodyPr wrap="square" rtlCol="0" anchor="t"/>
          <a:lstStyle/>
          <a:p>
            <a:pPr algn="l" indent="0" marL="0">
              <a:lnSpc>
                <a:spcPct val="132000"/>
              </a:lnSpc>
              <a:buNone/>
            </a:pPr>
            <a:r>
              <a:rPr lang="en-US" sz="1150" dirty="0">
                <a:solidFill>
                  <a:srgbClr val="9BA1A8"/>
                </a:solidFill>
                <a:latin typeface="JetBrains Mono" pitchFamily="34" charset="0"/>
                <a:ea typeface="JetBrains Mono" pitchFamily="34" charset="-122"/>
                <a:cs typeface="JetBrains Mono" pitchFamily="34" charset="-120"/>
              </a:rPr>
              <a:t>import </a:t>
            </a:r>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 PipRailClient }</a:t>
            </a:r>
            <a:pPr algn="l" indent="0" marL="0">
              <a:lnSpc>
                <a:spcPct val="132000"/>
              </a:lnSpc>
              <a:buNone/>
            </a:pPr>
            <a:r>
              <a:rPr lang="en-US" sz="1150" dirty="0">
                <a:solidFill>
                  <a:srgbClr val="9BA1A8"/>
                </a:solidFill>
                <a:latin typeface="JetBrains Mono" pitchFamily="34" charset="0"/>
                <a:ea typeface="JetBrains Mono" pitchFamily="34" charset="-122"/>
                <a:cs typeface="JetBrains Mono" pitchFamily="34" charset="-120"/>
              </a:rPr>
              <a:t> from </a:t>
            </a:r>
            <a:pPr algn="l" indent="0" marL="0">
              <a:lnSpc>
                <a:spcPct val="132000"/>
              </a:lnSpc>
              <a:buNone/>
            </a:pPr>
            <a:r>
              <a:rPr lang="en-US" sz="1150" dirty="0">
                <a:solidFill>
                  <a:srgbClr val="7FE3B6"/>
                </a:solidFill>
                <a:latin typeface="JetBrains Mono" pitchFamily="34" charset="0"/>
                <a:ea typeface="JetBrains Mono" pitchFamily="34" charset="-122"/>
                <a:cs typeface="JetBrains Mono" pitchFamily="34" charset="-120"/>
              </a:rPr>
              <a:t>'@piprail/sdk'</a:t>
            </a:r>
            <a:endParaRPr lang="en-US" sz="1150" dirty="0"/>
          </a:p>
          <a:p>
            <a:pPr algn="l" indent="0" marL="0">
              <a:lnSpc>
                <a:spcPct val="132000"/>
              </a:lnSpc>
              <a:buNone/>
            </a:pPr>
            <a:r>
              <a:rPr lang="en-US" sz="1150" dirty="0">
                <a:solidFill>
                  <a:srgbClr val="000000"/>
                </a:solidFill>
                <a:latin typeface="JetBrains Mono" pitchFamily="34" charset="0"/>
                <a:ea typeface="JetBrains Mono" pitchFamily="34" charset="-122"/>
                <a:cs typeface="JetBrains Mono" pitchFamily="34" charset="-120"/>
              </a:rPr>
              <a:t> </a:t>
            </a:r>
            <a:endParaRPr lang="en-US" sz="1150" dirty="0"/>
          </a:p>
          <a:p>
            <a:pPr algn="l" indent="0" marL="0">
              <a:lnSpc>
                <a:spcPct val="132000"/>
              </a:lnSpc>
              <a:buNone/>
            </a:pPr>
            <a:r>
              <a:rPr lang="en-US" sz="1150" dirty="0">
                <a:solidFill>
                  <a:srgbClr val="9BA1A8"/>
                </a:solidFill>
                <a:latin typeface="JetBrains Mono" pitchFamily="34" charset="0"/>
                <a:ea typeface="JetBrains Mono" pitchFamily="34" charset="-122"/>
                <a:cs typeface="JetBrains Mono" pitchFamily="34" charset="-120"/>
              </a:rPr>
              <a:t>const </a:t>
            </a:r>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client</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 = </a:t>
            </a:r>
            <a:pPr algn="l" indent="0" marL="0">
              <a:lnSpc>
                <a:spcPct val="132000"/>
              </a:lnSpc>
              <a:buNone/>
            </a:pPr>
            <a:r>
              <a:rPr lang="en-US" sz="1150" dirty="0">
                <a:solidFill>
                  <a:srgbClr val="9BA1A8"/>
                </a:solidFill>
                <a:latin typeface="JetBrains Mono" pitchFamily="34" charset="0"/>
                <a:ea typeface="JetBrains Mono" pitchFamily="34" charset="-122"/>
                <a:cs typeface="JetBrains Mono" pitchFamily="34" charset="-120"/>
              </a:rPr>
              <a:t>new </a:t>
            </a:r>
            <a:pPr algn="l" indent="0" marL="0">
              <a:lnSpc>
                <a:spcPct val="132000"/>
              </a:lnSpc>
              <a:buNone/>
            </a:pPr>
            <a:r>
              <a:rPr lang="en-US" sz="1150" dirty="0">
                <a:solidFill>
                  <a:srgbClr val="8FB7F5"/>
                </a:solidFill>
                <a:latin typeface="JetBrains Mono" pitchFamily="34" charset="0"/>
                <a:ea typeface="JetBrains Mono" pitchFamily="34" charset="-122"/>
                <a:cs typeface="JetBrains Mono" pitchFamily="34" charset="-120"/>
              </a:rPr>
              <a:t>PipRailClient</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a:t>
            </a:r>
            <a:endParaRPr lang="en-US" sz="1150" dirty="0"/>
          </a:p>
          <a:p>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  chain</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 </a:t>
            </a:r>
            <a:pPr algn="l" indent="0" marL="0">
              <a:lnSpc>
                <a:spcPct val="132000"/>
              </a:lnSpc>
              <a:buNone/>
            </a:pPr>
            <a:r>
              <a:rPr lang="en-US" sz="1150" dirty="0">
                <a:solidFill>
                  <a:srgbClr val="E6C56E"/>
                </a:solidFill>
                <a:latin typeface="JetBrains Mono" pitchFamily="34" charset="0"/>
                <a:ea typeface="JetBrains Mono" pitchFamily="34" charset="-122"/>
                <a:cs typeface="JetBrains Mono" pitchFamily="34" charset="-120"/>
              </a:rPr>
              <a:t>'bnb'</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a:t>
            </a:r>
            <a:endParaRPr lang="en-US" sz="1150" dirty="0"/>
          </a:p>
          <a:p>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  wallet</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 { privateKey },</a:t>
            </a:r>
            <a:endParaRPr lang="en-US" sz="1150" dirty="0"/>
          </a:p>
          <a:p>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a:t>
            </a:r>
            <a:endParaRPr lang="en-US" sz="1150" dirty="0"/>
          </a:p>
          <a:p>
            <a:pPr algn="l" indent="0" marL="0">
              <a:lnSpc>
                <a:spcPct val="132000"/>
              </a:lnSpc>
              <a:buNone/>
            </a:pPr>
            <a:r>
              <a:rPr lang="en-US" sz="1150" dirty="0">
                <a:solidFill>
                  <a:srgbClr val="000000"/>
                </a:solidFill>
                <a:latin typeface="JetBrains Mono" pitchFamily="34" charset="0"/>
                <a:ea typeface="JetBrains Mono" pitchFamily="34" charset="-122"/>
                <a:cs typeface="JetBrains Mono" pitchFamily="34" charset="-120"/>
              </a:rPr>
              <a:t> </a:t>
            </a:r>
            <a:endParaRPr lang="en-US" sz="1150" dirty="0"/>
          </a:p>
          <a:p>
            <a:pPr algn="l" indent="0" marL="0">
              <a:lnSpc>
                <a:spcPct val="132000"/>
              </a:lnSpc>
              <a:buNone/>
            </a:pPr>
            <a:r>
              <a:rPr lang="en-US" sz="1150" dirty="0">
                <a:solidFill>
                  <a:srgbClr val="595F66"/>
                </a:solidFill>
                <a:latin typeface="JetBrains Mono" pitchFamily="34" charset="0"/>
                <a:ea typeface="JetBrains Mono" pitchFamily="34" charset="-122"/>
                <a:cs typeface="JetBrains Mono" pitchFamily="34" charset="-120"/>
              </a:rPr>
              <a:t>// on a 402: pays, then retries</a:t>
            </a:r>
            <a:endParaRPr lang="en-US" sz="1150" dirty="0"/>
          </a:p>
          <a:p>
            <a:pPr algn="l" indent="0" marL="0">
              <a:lnSpc>
                <a:spcPct val="132000"/>
              </a:lnSpc>
              <a:buNone/>
            </a:pPr>
            <a:r>
              <a:rPr lang="en-US" sz="1150" dirty="0">
                <a:solidFill>
                  <a:srgbClr val="9BA1A8"/>
                </a:solidFill>
                <a:latin typeface="JetBrains Mono" pitchFamily="34" charset="0"/>
                <a:ea typeface="JetBrains Mono" pitchFamily="34" charset="-122"/>
                <a:cs typeface="JetBrains Mono" pitchFamily="34" charset="-120"/>
              </a:rPr>
              <a:t>const </a:t>
            </a:r>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res</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 = </a:t>
            </a:r>
            <a:pPr algn="l" indent="0" marL="0">
              <a:lnSpc>
                <a:spcPct val="132000"/>
              </a:lnSpc>
              <a:buNone/>
            </a:pPr>
            <a:r>
              <a:rPr lang="en-US" sz="1150" dirty="0">
                <a:solidFill>
                  <a:srgbClr val="9BA1A8"/>
                </a:solidFill>
                <a:latin typeface="JetBrains Mono" pitchFamily="34" charset="0"/>
                <a:ea typeface="JetBrains Mono" pitchFamily="34" charset="-122"/>
                <a:cs typeface="JetBrains Mono" pitchFamily="34" charset="-120"/>
              </a:rPr>
              <a:t>await </a:t>
            </a:r>
            <a:pPr algn="l" indent="0" marL="0">
              <a:lnSpc>
                <a:spcPct val="132000"/>
              </a:lnSpc>
              <a:buNone/>
            </a:pPr>
            <a:r>
              <a:rPr lang="en-US" sz="1150" dirty="0">
                <a:solidFill>
                  <a:srgbClr val="D6DBE0"/>
                </a:solidFill>
                <a:latin typeface="JetBrains Mono" pitchFamily="34" charset="0"/>
                <a:ea typeface="JetBrains Mono" pitchFamily="34" charset="-122"/>
                <a:cs typeface="JetBrains Mono" pitchFamily="34" charset="-120"/>
              </a:rPr>
              <a:t>client.</a:t>
            </a:r>
            <a:pPr algn="l" indent="0" marL="0">
              <a:lnSpc>
                <a:spcPct val="132000"/>
              </a:lnSpc>
              <a:buNone/>
            </a:pPr>
            <a:r>
              <a:rPr lang="en-US" sz="1150" dirty="0">
                <a:solidFill>
                  <a:srgbClr val="8FB7F5"/>
                </a:solidFill>
                <a:latin typeface="JetBrains Mono" pitchFamily="34" charset="0"/>
                <a:ea typeface="JetBrains Mono" pitchFamily="34" charset="-122"/>
                <a:cs typeface="JetBrains Mono" pitchFamily="34" charset="-120"/>
              </a:rPr>
              <a:t>fetch</a:t>
            </a:r>
            <a:pPr algn="l" indent="0" marL="0">
              <a:lnSpc>
                <a:spcPct val="132000"/>
              </a:lnSpc>
              <a:buNone/>
            </a:pPr>
            <a:r>
              <a:rPr lang="en-US" sz="1150" dirty="0">
                <a:solidFill>
                  <a:srgbClr val="9098A0"/>
                </a:solidFill>
                <a:latin typeface="JetBrains Mono" pitchFamily="34" charset="0"/>
                <a:ea typeface="JetBrains Mono" pitchFamily="34" charset="-122"/>
                <a:cs typeface="JetBrains Mono" pitchFamily="34" charset="-120"/>
              </a:rPr>
              <a:t>(url)</a:t>
            </a:r>
            <a:endParaRPr lang="en-US" sz="1150" dirty="0"/>
          </a:p>
        </p:txBody>
      </p:sp>
      <p:sp>
        <p:nvSpPr>
          <p:cNvPr id="21" name="Text 19"/>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22" name="Text 20"/>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08 / 15</a:t>
            </a:r>
            <a:endParaRPr lang="en-US" sz="9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232" y="566928"/>
            <a:ext cx="10765231" cy="274320"/>
          </a:xfrm>
          <a:prstGeom prst="rect">
            <a:avLst/>
          </a:prstGeom>
          <a:noFill/>
          <a:ln/>
        </p:spPr>
        <p:txBody>
          <a:bodyPr wrap="square" rtlCol="0" anchor="ctr"/>
          <a:lstStyle/>
          <a:p>
            <a:pPr algn="l" indent="0" marL="0">
              <a:buNone/>
            </a:pPr>
            <a:r>
              <a:rPr lang="en-US" sz="1100" spc="240" kern="0" dirty="0">
                <a:solidFill>
                  <a:srgbClr val="2EE6A6"/>
                </a:solidFill>
                <a:latin typeface="JetBrains Mono Medium" pitchFamily="34" charset="0"/>
                <a:ea typeface="JetBrains Mono Medium" pitchFamily="34" charset="-122"/>
                <a:cs typeface="JetBrains Mono Medium" pitchFamily="34" charset="-120"/>
              </a:rPr>
              <a:t>@PIPRAIL/MCP</a:t>
            </a:r>
            <a:endParaRPr lang="en-US" sz="1100" dirty="0"/>
          </a:p>
        </p:txBody>
      </p:sp>
      <p:sp>
        <p:nvSpPr>
          <p:cNvPr id="3" name="Text 1"/>
          <p:cNvSpPr/>
          <p:nvPr/>
        </p:nvSpPr>
        <p:spPr>
          <a:xfrm>
            <a:off x="713232" y="914400"/>
            <a:ext cx="10765231" cy="548640"/>
          </a:xfrm>
          <a:prstGeom prst="rect">
            <a:avLst/>
          </a:prstGeom>
          <a:noFill/>
          <a:ln/>
        </p:spPr>
        <p:txBody>
          <a:bodyPr wrap="square" rtlCol="0" anchor="t"/>
          <a:lstStyle/>
          <a:p>
            <a:pPr algn="l" indent="0" marL="0">
              <a:lnSpc>
                <a:spcPct val="102000"/>
              </a:lnSpc>
              <a:buNone/>
            </a:pPr>
            <a:r>
              <a:rPr lang="en-US" sz="2900" dirty="0">
                <a:solidFill>
                  <a:srgbClr val="F4F6F7"/>
                </a:solidFill>
                <a:latin typeface="Space Grotesk SemiBold" pitchFamily="34" charset="0"/>
                <a:ea typeface="Space Grotesk SemiBold" pitchFamily="34" charset="-122"/>
                <a:cs typeface="Space Grotesk SemiBold" pitchFamily="34" charset="-120"/>
              </a:rPr>
              <a:t>Give your AI agent </a:t>
            </a:r>
            <a:pPr algn="l" indent="0" marL="0">
              <a:lnSpc>
                <a:spcPct val="102000"/>
              </a:lnSpc>
              <a:buNone/>
            </a:pPr>
            <a:r>
              <a:rPr lang="en-US" sz="2900" dirty="0">
                <a:solidFill>
                  <a:srgbClr val="2EE6A6"/>
                </a:solidFill>
                <a:latin typeface="Space Grotesk SemiBold" pitchFamily="34" charset="0"/>
                <a:ea typeface="Space Grotesk SemiBold" pitchFamily="34" charset="-122"/>
                <a:cs typeface="Space Grotesk SemiBold" pitchFamily="34" charset="-120"/>
              </a:rPr>
              <a:t>a wallet.</a:t>
            </a:r>
            <a:endParaRPr lang="en-US" sz="2900" dirty="0"/>
          </a:p>
        </p:txBody>
      </p:sp>
      <p:sp>
        <p:nvSpPr>
          <p:cNvPr id="4" name="Text 2"/>
          <p:cNvSpPr/>
          <p:nvPr/>
        </p:nvSpPr>
        <p:spPr>
          <a:xfrm>
            <a:off x="713232" y="1554480"/>
            <a:ext cx="10515600" cy="548640"/>
          </a:xfrm>
          <a:prstGeom prst="rect">
            <a:avLst/>
          </a:prstGeom>
          <a:noFill/>
          <a:ln/>
        </p:spPr>
        <p:txBody>
          <a:bodyPr wrap="square" rtlCol="0" anchor="t"/>
          <a:lstStyle/>
          <a:p>
            <a:pPr algn="l" indent="0" marL="0">
              <a:lnSpc>
                <a:spcPct val="118000"/>
              </a:lnSpc>
              <a:buNone/>
            </a:pPr>
            <a:r>
              <a:rPr lang="en-US" sz="1350" dirty="0">
                <a:solidFill>
                  <a:srgbClr val="9BA1A8"/>
                </a:solidFill>
                <a:latin typeface="Inter" pitchFamily="34" charset="0"/>
                <a:ea typeface="Inter" pitchFamily="34" charset="-122"/>
                <a:cs typeface="Inter" pitchFamily="34" charset="-120"/>
              </a:rPr>
              <a:t>Paste one config block and Claude, Cursor, or any MCP client pays x402 APIs on its own — capped by a spend policy it cannot exceed. No code, no backend, no custody.</a:t>
            </a:r>
            <a:endParaRPr lang="en-US" sz="1350" dirty="0"/>
          </a:p>
        </p:txBody>
      </p:sp>
      <p:sp>
        <p:nvSpPr>
          <p:cNvPr id="5" name="Shape 3"/>
          <p:cNvSpPr/>
          <p:nvPr/>
        </p:nvSpPr>
        <p:spPr>
          <a:xfrm>
            <a:off x="713232" y="2395728"/>
            <a:ext cx="5029200" cy="3200400"/>
          </a:xfrm>
          <a:prstGeom prst="roundRect">
            <a:avLst>
              <a:gd name="adj" fmla="val 2857"/>
            </a:avLst>
          </a:prstGeom>
          <a:solidFill>
            <a:srgbClr val="0E0F12"/>
          </a:solidFill>
          <a:ln w="12700">
            <a:solidFill>
              <a:srgbClr val="202428"/>
            </a:solidFill>
            <a:prstDash val="solid"/>
          </a:ln>
          <a:effectLst>
            <a:outerShdw sx="100000" sy="100000" kx="0" ky="0" algn="bl" rotWithShape="0" blurRad="114300" dist="63500" dir="5400000">
              <a:srgbClr val="000000">
                <a:alpha val="38000"/>
              </a:srgbClr>
            </a:outerShdw>
          </a:effectLst>
        </p:spPr>
      </p:sp>
      <p:sp>
        <p:nvSpPr>
          <p:cNvPr id="6" name="Shape 4"/>
          <p:cNvSpPr/>
          <p:nvPr/>
        </p:nvSpPr>
        <p:spPr>
          <a:xfrm>
            <a:off x="713232" y="2395728"/>
            <a:ext cx="5029200" cy="384048"/>
          </a:xfrm>
          <a:prstGeom prst="rect">
            <a:avLst/>
          </a:prstGeom>
          <a:solidFill>
            <a:srgbClr val="141619"/>
          </a:solidFill>
          <a:ln/>
        </p:spPr>
      </p:sp>
      <p:sp>
        <p:nvSpPr>
          <p:cNvPr id="7" name="Shape 5"/>
          <p:cNvSpPr/>
          <p:nvPr/>
        </p:nvSpPr>
        <p:spPr>
          <a:xfrm>
            <a:off x="914400" y="2542032"/>
            <a:ext cx="100584" cy="100584"/>
          </a:xfrm>
          <a:prstGeom prst="ellipse">
            <a:avLst/>
          </a:prstGeom>
          <a:solidFill>
            <a:srgbClr val="FF5F57"/>
          </a:solidFill>
          <a:ln/>
        </p:spPr>
      </p:sp>
      <p:sp>
        <p:nvSpPr>
          <p:cNvPr id="8" name="Shape 6"/>
          <p:cNvSpPr/>
          <p:nvPr/>
        </p:nvSpPr>
        <p:spPr>
          <a:xfrm>
            <a:off x="1133856" y="2542032"/>
            <a:ext cx="100584" cy="100584"/>
          </a:xfrm>
          <a:prstGeom prst="ellipse">
            <a:avLst/>
          </a:prstGeom>
          <a:solidFill>
            <a:srgbClr val="FEBC2E"/>
          </a:solidFill>
          <a:ln/>
        </p:spPr>
      </p:sp>
      <p:sp>
        <p:nvSpPr>
          <p:cNvPr id="9" name="Shape 7"/>
          <p:cNvSpPr/>
          <p:nvPr/>
        </p:nvSpPr>
        <p:spPr>
          <a:xfrm>
            <a:off x="1353312" y="2542032"/>
            <a:ext cx="100584" cy="100584"/>
          </a:xfrm>
          <a:prstGeom prst="ellipse">
            <a:avLst/>
          </a:prstGeom>
          <a:solidFill>
            <a:srgbClr val="28C840"/>
          </a:solidFill>
          <a:ln/>
        </p:spPr>
      </p:sp>
      <p:sp>
        <p:nvSpPr>
          <p:cNvPr id="10" name="Text 8"/>
          <p:cNvSpPr/>
          <p:nvPr/>
        </p:nvSpPr>
        <p:spPr>
          <a:xfrm>
            <a:off x="1810512" y="2395728"/>
            <a:ext cx="2834640" cy="384048"/>
          </a:xfrm>
          <a:prstGeom prst="rect">
            <a:avLst/>
          </a:prstGeom>
          <a:noFill/>
          <a:ln/>
        </p:spPr>
        <p:txBody>
          <a:bodyPr wrap="square" rtlCol="0" anchor="ctr"/>
          <a:lstStyle/>
          <a:p>
            <a:pPr algn="l" indent="0" marL="0">
              <a:buNone/>
            </a:pPr>
            <a:r>
              <a:rPr lang="en-US" sz="950" dirty="0">
                <a:solidFill>
                  <a:srgbClr val="6B7178"/>
                </a:solidFill>
                <a:latin typeface="JetBrains Mono" pitchFamily="34" charset="0"/>
                <a:ea typeface="JetBrains Mono" pitchFamily="34" charset="-122"/>
                <a:cs typeface="JetBrains Mono" pitchFamily="34" charset="-120"/>
              </a:rPr>
              <a:t>claude_desktop_config.json</a:t>
            </a:r>
            <a:endParaRPr lang="en-US" sz="950" dirty="0"/>
          </a:p>
        </p:txBody>
      </p:sp>
      <p:sp>
        <p:nvSpPr>
          <p:cNvPr id="11" name="Text 9"/>
          <p:cNvSpPr/>
          <p:nvPr/>
        </p:nvSpPr>
        <p:spPr>
          <a:xfrm>
            <a:off x="1005840" y="2907792"/>
            <a:ext cx="4480560" cy="2542032"/>
          </a:xfrm>
          <a:prstGeom prst="rect">
            <a:avLst/>
          </a:prstGeom>
          <a:noFill/>
          <a:ln/>
        </p:spPr>
        <p:txBody>
          <a:bodyPr wrap="square" rtlCol="0" anchor="t"/>
          <a:lstStyle/>
          <a:p>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a:t>
            </a:r>
            <a:endParaRPr lang="en-US" sz="1100" dirty="0"/>
          </a:p>
          <a:p>
            <a:pPr algn="l" indent="0" marL="0">
              <a:lnSpc>
                <a:spcPct val="132000"/>
              </a:lnSpc>
              <a:buNone/>
            </a:pPr>
            <a:r>
              <a:rPr lang="en-US" sz="1100" dirty="0">
                <a:solidFill>
                  <a:srgbClr val="8FB7F5"/>
                </a:solidFill>
                <a:latin typeface="JetBrains Mono" pitchFamily="34" charset="0"/>
                <a:ea typeface="JetBrains Mono" pitchFamily="34" charset="-122"/>
                <a:cs typeface="JetBrains Mono" pitchFamily="34" charset="-120"/>
              </a:rPr>
              <a:t>  "mcpServers"</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endParaRPr lang="en-US" sz="1100" dirty="0"/>
          </a:p>
          <a:p>
            <a:pPr algn="l" indent="0" marL="0">
              <a:lnSpc>
                <a:spcPct val="132000"/>
              </a:lnSpc>
              <a:buNone/>
            </a:pPr>
            <a:r>
              <a:rPr lang="en-US" sz="1100" dirty="0">
                <a:solidFill>
                  <a:srgbClr val="7FE3B6"/>
                </a:solidFill>
                <a:latin typeface="JetBrains Mono" pitchFamily="34" charset="0"/>
                <a:ea typeface="JetBrains Mono" pitchFamily="34" charset="-122"/>
                <a:cs typeface="JetBrains Mono" pitchFamily="34" charset="-120"/>
              </a:rPr>
              <a:t>    "piprail"</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endParaRPr lang="en-US" sz="1100" dirty="0"/>
          </a:p>
          <a:p>
            <a:pPr algn="l" indent="0" marL="0">
              <a:lnSpc>
                <a:spcPct val="132000"/>
              </a:lnSpc>
              <a:buNone/>
            </a:pPr>
            <a:r>
              <a:rPr lang="en-US" sz="1100" dirty="0">
                <a:solidFill>
                  <a:srgbClr val="D6DBE0"/>
                </a:solidFill>
                <a:latin typeface="JetBrains Mono" pitchFamily="34" charset="0"/>
                <a:ea typeface="JetBrains Mono" pitchFamily="34" charset="-122"/>
                <a:cs typeface="JetBrains Mono" pitchFamily="34" charset="-120"/>
              </a:rPr>
              <a:t>      "command"</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pPr algn="l" indent="0" marL="0">
              <a:lnSpc>
                <a:spcPct val="132000"/>
              </a:lnSpc>
              <a:buNone/>
            </a:pPr>
            <a:r>
              <a:rPr lang="en-US" sz="1100" dirty="0">
                <a:solidFill>
                  <a:srgbClr val="7FE3B6"/>
                </a:solidFill>
                <a:latin typeface="JetBrains Mono" pitchFamily="34" charset="0"/>
                <a:ea typeface="JetBrains Mono" pitchFamily="34" charset="-122"/>
                <a:cs typeface="JetBrains Mono" pitchFamily="34" charset="-120"/>
              </a:rPr>
              <a:t>"npx"</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a:t>
            </a:r>
            <a:endParaRPr lang="en-US" sz="1100" dirty="0"/>
          </a:p>
          <a:p>
            <a:pPr algn="l" indent="0" marL="0">
              <a:lnSpc>
                <a:spcPct val="132000"/>
              </a:lnSpc>
              <a:buNone/>
            </a:pPr>
            <a:r>
              <a:rPr lang="en-US" sz="1100" dirty="0">
                <a:solidFill>
                  <a:srgbClr val="D6DBE0"/>
                </a:solidFill>
                <a:latin typeface="JetBrains Mono" pitchFamily="34" charset="0"/>
                <a:ea typeface="JetBrains Mono" pitchFamily="34" charset="-122"/>
                <a:cs typeface="JetBrains Mono" pitchFamily="34" charset="-120"/>
              </a:rPr>
              <a:t>      "args"</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pPr algn="l" indent="0" marL="0">
              <a:lnSpc>
                <a:spcPct val="132000"/>
              </a:lnSpc>
              <a:buNone/>
            </a:pPr>
            <a:r>
              <a:rPr lang="en-US" sz="1100" dirty="0">
                <a:solidFill>
                  <a:srgbClr val="7FE3B6"/>
                </a:solidFill>
                <a:latin typeface="JetBrains Mono" pitchFamily="34" charset="0"/>
                <a:ea typeface="JetBrains Mono" pitchFamily="34" charset="-122"/>
                <a:cs typeface="JetBrains Mono" pitchFamily="34" charset="-120"/>
              </a:rPr>
              <a:t>"-y", "@piprail/mcp"</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a:t>
            </a:r>
            <a:endParaRPr lang="en-US" sz="1100" dirty="0"/>
          </a:p>
          <a:p>
            <a:pPr algn="l" indent="0" marL="0">
              <a:lnSpc>
                <a:spcPct val="132000"/>
              </a:lnSpc>
              <a:buNone/>
            </a:pPr>
            <a:r>
              <a:rPr lang="en-US" sz="1100" dirty="0">
                <a:solidFill>
                  <a:srgbClr val="D6DBE0"/>
                </a:solidFill>
                <a:latin typeface="JetBrains Mono" pitchFamily="34" charset="0"/>
                <a:ea typeface="JetBrains Mono" pitchFamily="34" charset="-122"/>
                <a:cs typeface="JetBrains Mono" pitchFamily="34" charset="-120"/>
              </a:rPr>
              <a:t>      "env"</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endParaRPr lang="en-US" sz="1100" dirty="0"/>
          </a:p>
          <a:p>
            <a:pPr algn="l" indent="0" marL="0">
              <a:lnSpc>
                <a:spcPct val="132000"/>
              </a:lnSpc>
              <a:buNone/>
            </a:pPr>
            <a:r>
              <a:rPr lang="en-US" sz="1100" dirty="0">
                <a:solidFill>
                  <a:srgbClr val="D6DBE0"/>
                </a:solidFill>
                <a:latin typeface="JetBrains Mono" pitchFamily="34" charset="0"/>
                <a:ea typeface="JetBrains Mono" pitchFamily="34" charset="-122"/>
                <a:cs typeface="JetBrains Mono" pitchFamily="34" charset="-120"/>
              </a:rPr>
              <a:t>        "PIPRAIL_CHAIN"</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pPr algn="l" indent="0" marL="0">
              <a:lnSpc>
                <a:spcPct val="132000"/>
              </a:lnSpc>
              <a:buNone/>
            </a:pPr>
            <a:r>
              <a:rPr lang="en-US" sz="1100" dirty="0">
                <a:solidFill>
                  <a:srgbClr val="E6C56E"/>
                </a:solidFill>
                <a:latin typeface="JetBrains Mono" pitchFamily="34" charset="0"/>
                <a:ea typeface="JetBrains Mono" pitchFamily="34" charset="-122"/>
                <a:cs typeface="JetBrains Mono" pitchFamily="34" charset="-120"/>
              </a:rPr>
              <a:t>"bnb"</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a:t>
            </a:r>
            <a:endParaRPr lang="en-US" sz="1100" dirty="0"/>
          </a:p>
          <a:p>
            <a:pPr algn="l" indent="0" marL="0">
              <a:lnSpc>
                <a:spcPct val="132000"/>
              </a:lnSpc>
              <a:buNone/>
            </a:pPr>
            <a:r>
              <a:rPr lang="en-US" sz="1100" dirty="0">
                <a:solidFill>
                  <a:srgbClr val="D6DBE0"/>
                </a:solidFill>
                <a:latin typeface="JetBrains Mono" pitchFamily="34" charset="0"/>
                <a:ea typeface="JetBrains Mono" pitchFamily="34" charset="-122"/>
                <a:cs typeface="JetBrains Mono" pitchFamily="34" charset="-120"/>
              </a:rPr>
              <a:t>        "PIPRAIL_MAX_AMOUNT"</a:t>
            </a:r>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pPr algn="l" indent="0" marL="0">
              <a:lnSpc>
                <a:spcPct val="132000"/>
              </a:lnSpc>
              <a:buNone/>
            </a:pPr>
            <a:r>
              <a:rPr lang="en-US" sz="1100" dirty="0">
                <a:solidFill>
                  <a:srgbClr val="F0A07A"/>
                </a:solidFill>
                <a:latin typeface="JetBrains Mono" pitchFamily="34" charset="0"/>
                <a:ea typeface="JetBrains Mono" pitchFamily="34" charset="-122"/>
                <a:cs typeface="JetBrains Mono" pitchFamily="34" charset="-120"/>
              </a:rPr>
              <a:t>"0.10"</a:t>
            </a:r>
            <a:endParaRPr lang="en-US" sz="1100" dirty="0"/>
          </a:p>
          <a:p>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endParaRPr lang="en-US" sz="1100" dirty="0"/>
          </a:p>
          <a:p>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endParaRPr lang="en-US" sz="1100" dirty="0"/>
          </a:p>
          <a:p>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  }</a:t>
            </a:r>
            <a:endParaRPr lang="en-US" sz="1100" dirty="0"/>
          </a:p>
          <a:p>
            <a:pPr algn="l" indent="0" marL="0">
              <a:lnSpc>
                <a:spcPct val="132000"/>
              </a:lnSpc>
              <a:buNone/>
            </a:pPr>
            <a:r>
              <a:rPr lang="en-US" sz="1100" dirty="0">
                <a:solidFill>
                  <a:srgbClr val="9098A0"/>
                </a:solidFill>
                <a:latin typeface="JetBrains Mono" pitchFamily="34" charset="0"/>
                <a:ea typeface="JetBrains Mono" pitchFamily="34" charset="-122"/>
                <a:cs typeface="JetBrains Mono" pitchFamily="34" charset="-120"/>
              </a:rPr>
              <a:t>}</a:t>
            </a:r>
            <a:endParaRPr lang="en-US" sz="1100" dirty="0"/>
          </a:p>
        </p:txBody>
      </p:sp>
      <p:sp>
        <p:nvSpPr>
          <p:cNvPr id="12" name="Text 10"/>
          <p:cNvSpPr/>
          <p:nvPr/>
        </p:nvSpPr>
        <p:spPr>
          <a:xfrm>
            <a:off x="6199632" y="2414016"/>
            <a:ext cx="5278831" cy="274320"/>
          </a:xfrm>
          <a:prstGeom prst="rect">
            <a:avLst/>
          </a:prstGeom>
          <a:noFill/>
          <a:ln/>
        </p:spPr>
        <p:txBody>
          <a:bodyPr wrap="square" rtlCol="0" anchor="ctr"/>
          <a:lstStyle/>
          <a:p>
            <a:pPr indent="0" marL="0">
              <a:buNone/>
            </a:pPr>
            <a:r>
              <a:rPr lang="en-US" sz="1000" spc="160" kern="0" dirty="0">
                <a:solidFill>
                  <a:srgbClr val="6B7178"/>
                </a:solidFill>
                <a:latin typeface="JetBrains Mono Medium" pitchFamily="34" charset="0"/>
                <a:ea typeface="JetBrains Mono Medium" pitchFamily="34" charset="-122"/>
                <a:cs typeface="JetBrains Mono Medium" pitchFamily="34" charset="-120"/>
              </a:rPr>
              <a:t>SEVEN TOOLS YOUR AGENT GETS</a:t>
            </a:r>
            <a:endParaRPr lang="en-US" sz="1000" dirty="0"/>
          </a:p>
        </p:txBody>
      </p:sp>
      <p:sp>
        <p:nvSpPr>
          <p:cNvPr id="13" name="Text 11"/>
          <p:cNvSpPr/>
          <p:nvPr/>
        </p:nvSpPr>
        <p:spPr>
          <a:xfrm>
            <a:off x="6199632" y="2779776"/>
            <a:ext cx="5278831" cy="399723"/>
          </a:xfrm>
          <a:prstGeom prst="rect">
            <a:avLst/>
          </a:prstGeom>
          <a:noFill/>
          <a:ln/>
        </p:spPr>
        <p:txBody>
          <a:bodyPr wrap="square" rtlCol="0" anchor="ctr"/>
          <a:lstStyle/>
          <a:p>
            <a:pPr indent="0" marL="0">
              <a:buNone/>
            </a:pPr>
            <a:r>
              <a:rPr lang="en-US" sz="1120" dirty="0">
                <a:solidFill>
                  <a:srgbClr val="2EE6A6"/>
                </a:solidFill>
                <a:latin typeface="Inter SemiBold" pitchFamily="34" charset="0"/>
                <a:ea typeface="Inter SemiBold" pitchFamily="34" charset="-122"/>
                <a:cs typeface="Inter SemiBold" pitchFamily="34" charset="-120"/>
              </a:rPr>
              <a:t>◆ </a:t>
            </a:r>
            <a:pPr indent="0" marL="0">
              <a:buNone/>
            </a:pPr>
            <a:r>
              <a:rPr lang="en-US" sz="1120" dirty="0">
                <a:solidFill>
                  <a:srgbClr val="F4F6F7"/>
                </a:solidFill>
                <a:latin typeface="JetBrains Mono Medium" pitchFamily="34" charset="0"/>
                <a:ea typeface="JetBrains Mono Medium" pitchFamily="34" charset="-122"/>
                <a:cs typeface="JetBrains Mono Medium" pitchFamily="34" charset="-120"/>
              </a:rPr>
              <a:t>piprail_discover</a:t>
            </a:r>
            <a:pPr indent="0" marL="0">
              <a:buNone/>
            </a:pPr>
            <a:r>
              <a:rPr lang="en-US" sz="1120" dirty="0">
                <a:solidFill>
                  <a:srgbClr val="9BA1A8"/>
                </a:solidFill>
                <a:latin typeface="Inter" pitchFamily="34" charset="0"/>
                <a:ea typeface="Inter" pitchFamily="34" charset="-122"/>
                <a:cs typeface="Inter" pitchFamily="34" charset="-120"/>
              </a:rPr>
              <a:t>   find payable APIs on the open indexes</a:t>
            </a:r>
            <a:endParaRPr lang="en-US" sz="1120" dirty="0"/>
          </a:p>
        </p:txBody>
      </p:sp>
      <p:sp>
        <p:nvSpPr>
          <p:cNvPr id="14" name="Shape 12"/>
          <p:cNvSpPr/>
          <p:nvPr/>
        </p:nvSpPr>
        <p:spPr>
          <a:xfrm>
            <a:off x="6199632" y="3179499"/>
            <a:ext cx="5278831" cy="0"/>
          </a:xfrm>
          <a:prstGeom prst="line">
            <a:avLst/>
          </a:prstGeom>
          <a:noFill/>
          <a:ln w="12700">
            <a:solidFill>
              <a:srgbClr val="1A1E22"/>
            </a:solidFill>
            <a:prstDash val="solid"/>
          </a:ln>
        </p:spPr>
      </p:sp>
      <p:sp>
        <p:nvSpPr>
          <p:cNvPr id="15" name="Text 13"/>
          <p:cNvSpPr/>
          <p:nvPr/>
        </p:nvSpPr>
        <p:spPr>
          <a:xfrm>
            <a:off x="6199632" y="3179499"/>
            <a:ext cx="5278831" cy="399723"/>
          </a:xfrm>
          <a:prstGeom prst="rect">
            <a:avLst/>
          </a:prstGeom>
          <a:noFill/>
          <a:ln/>
        </p:spPr>
        <p:txBody>
          <a:bodyPr wrap="square" rtlCol="0" anchor="ctr"/>
          <a:lstStyle/>
          <a:p>
            <a:pPr indent="0" marL="0">
              <a:buNone/>
            </a:pPr>
            <a:r>
              <a:rPr lang="en-US" sz="1120" dirty="0">
                <a:solidFill>
                  <a:srgbClr val="2EE6A6"/>
                </a:solidFill>
                <a:latin typeface="Inter SemiBold" pitchFamily="34" charset="0"/>
                <a:ea typeface="Inter SemiBold" pitchFamily="34" charset="-122"/>
                <a:cs typeface="Inter SemiBold" pitchFamily="34" charset="-120"/>
              </a:rPr>
              <a:t>◆ </a:t>
            </a:r>
            <a:pPr indent="0" marL="0">
              <a:buNone/>
            </a:pPr>
            <a:r>
              <a:rPr lang="en-US" sz="1120" dirty="0">
                <a:solidFill>
                  <a:srgbClr val="F4F6F7"/>
                </a:solidFill>
                <a:latin typeface="JetBrains Mono Medium" pitchFamily="34" charset="0"/>
                <a:ea typeface="JetBrains Mono Medium" pitchFamily="34" charset="-122"/>
                <a:cs typeface="JetBrains Mono Medium" pitchFamily="34" charset="-120"/>
              </a:rPr>
              <a:t>piprail_quote</a:t>
            </a:r>
            <a:pPr indent="0" marL="0">
              <a:buNone/>
            </a:pPr>
            <a:r>
              <a:rPr lang="en-US" sz="1120" dirty="0">
                <a:solidFill>
                  <a:srgbClr val="9BA1A8"/>
                </a:solidFill>
                <a:latin typeface="Inter" pitchFamily="34" charset="0"/>
                <a:ea typeface="Inter" pitchFamily="34" charset="-122"/>
                <a:cs typeface="Inter" pitchFamily="34" charset="-120"/>
              </a:rPr>
              <a:t>   price a gated URL — without paying</a:t>
            </a:r>
            <a:endParaRPr lang="en-US" sz="1120" dirty="0"/>
          </a:p>
        </p:txBody>
      </p:sp>
      <p:sp>
        <p:nvSpPr>
          <p:cNvPr id="16" name="Shape 14"/>
          <p:cNvSpPr/>
          <p:nvPr/>
        </p:nvSpPr>
        <p:spPr>
          <a:xfrm>
            <a:off x="6199632" y="3579223"/>
            <a:ext cx="5278831" cy="0"/>
          </a:xfrm>
          <a:prstGeom prst="line">
            <a:avLst/>
          </a:prstGeom>
          <a:noFill/>
          <a:ln w="12700">
            <a:solidFill>
              <a:srgbClr val="1A1E22"/>
            </a:solidFill>
            <a:prstDash val="solid"/>
          </a:ln>
        </p:spPr>
      </p:sp>
      <p:sp>
        <p:nvSpPr>
          <p:cNvPr id="17" name="Text 15"/>
          <p:cNvSpPr/>
          <p:nvPr/>
        </p:nvSpPr>
        <p:spPr>
          <a:xfrm>
            <a:off x="6199632" y="3579223"/>
            <a:ext cx="5278831" cy="399723"/>
          </a:xfrm>
          <a:prstGeom prst="rect">
            <a:avLst/>
          </a:prstGeom>
          <a:noFill/>
          <a:ln/>
        </p:spPr>
        <p:txBody>
          <a:bodyPr wrap="square" rtlCol="0" anchor="ctr"/>
          <a:lstStyle/>
          <a:p>
            <a:pPr indent="0" marL="0">
              <a:buNone/>
            </a:pPr>
            <a:r>
              <a:rPr lang="en-US" sz="1120" dirty="0">
                <a:solidFill>
                  <a:srgbClr val="2EE6A6"/>
                </a:solidFill>
                <a:latin typeface="Inter SemiBold" pitchFamily="34" charset="0"/>
                <a:ea typeface="Inter SemiBold" pitchFamily="34" charset="-122"/>
                <a:cs typeface="Inter SemiBold" pitchFamily="34" charset="-120"/>
              </a:rPr>
              <a:t>◆ </a:t>
            </a:r>
            <a:pPr indent="0" marL="0">
              <a:buNone/>
            </a:pPr>
            <a:r>
              <a:rPr lang="en-US" sz="1120" dirty="0">
                <a:solidFill>
                  <a:srgbClr val="F4F6F7"/>
                </a:solidFill>
                <a:latin typeface="JetBrains Mono Medium" pitchFamily="34" charset="0"/>
                <a:ea typeface="JetBrains Mono Medium" pitchFamily="34" charset="-122"/>
                <a:cs typeface="JetBrains Mono Medium" pitchFamily="34" charset="-120"/>
              </a:rPr>
              <a:t>piprail_plan</a:t>
            </a:r>
            <a:pPr indent="0" marL="0">
              <a:buNone/>
            </a:pPr>
            <a:r>
              <a:rPr lang="en-US" sz="1120" dirty="0">
                <a:solidFill>
                  <a:srgbClr val="9BA1A8"/>
                </a:solidFill>
                <a:latin typeface="Inter" pitchFamily="34" charset="0"/>
                <a:ea typeface="Inter" pitchFamily="34" charset="-122"/>
                <a:cs typeface="Inter" pitchFamily="34" charset="-120"/>
              </a:rPr>
              <a:t>   check balance, gas &amp; recipient readiness</a:t>
            </a:r>
            <a:endParaRPr lang="en-US" sz="1120" dirty="0"/>
          </a:p>
        </p:txBody>
      </p:sp>
      <p:sp>
        <p:nvSpPr>
          <p:cNvPr id="18" name="Shape 16"/>
          <p:cNvSpPr/>
          <p:nvPr/>
        </p:nvSpPr>
        <p:spPr>
          <a:xfrm>
            <a:off x="6199632" y="3978946"/>
            <a:ext cx="5278831" cy="0"/>
          </a:xfrm>
          <a:prstGeom prst="line">
            <a:avLst/>
          </a:prstGeom>
          <a:noFill/>
          <a:ln w="12700">
            <a:solidFill>
              <a:srgbClr val="1A1E22"/>
            </a:solidFill>
            <a:prstDash val="solid"/>
          </a:ln>
        </p:spPr>
      </p:sp>
      <p:sp>
        <p:nvSpPr>
          <p:cNvPr id="19" name="Text 17"/>
          <p:cNvSpPr/>
          <p:nvPr/>
        </p:nvSpPr>
        <p:spPr>
          <a:xfrm>
            <a:off x="6199632" y="3978946"/>
            <a:ext cx="5278831" cy="399723"/>
          </a:xfrm>
          <a:prstGeom prst="rect">
            <a:avLst/>
          </a:prstGeom>
          <a:noFill/>
          <a:ln/>
        </p:spPr>
        <p:txBody>
          <a:bodyPr wrap="square" rtlCol="0" anchor="ctr"/>
          <a:lstStyle/>
          <a:p>
            <a:pPr indent="0" marL="0">
              <a:buNone/>
            </a:pPr>
            <a:r>
              <a:rPr lang="en-US" sz="1120" dirty="0">
                <a:solidFill>
                  <a:srgbClr val="2EE6A6"/>
                </a:solidFill>
                <a:latin typeface="Inter SemiBold" pitchFamily="34" charset="0"/>
                <a:ea typeface="Inter SemiBold" pitchFamily="34" charset="-122"/>
                <a:cs typeface="Inter SemiBold" pitchFamily="34" charset="-120"/>
              </a:rPr>
              <a:t>◆ </a:t>
            </a:r>
            <a:pPr indent="0" marL="0">
              <a:buNone/>
            </a:pPr>
            <a:r>
              <a:rPr lang="en-US" sz="1120" dirty="0">
                <a:solidFill>
                  <a:srgbClr val="F4F6F7"/>
                </a:solidFill>
                <a:latin typeface="JetBrains Mono Medium" pitchFamily="34" charset="0"/>
                <a:ea typeface="JetBrains Mono Medium" pitchFamily="34" charset="-122"/>
                <a:cs typeface="JetBrains Mono Medium" pitchFamily="34" charset="-120"/>
              </a:rPr>
              <a:t>piprail_pay</a:t>
            </a:r>
            <a:pPr indent="0" marL="0">
              <a:buNone/>
            </a:pPr>
            <a:r>
              <a:rPr lang="en-US" sz="1120" dirty="0">
                <a:solidFill>
                  <a:srgbClr val="9BA1A8"/>
                </a:solidFill>
                <a:latin typeface="Inter" pitchFamily="34" charset="0"/>
                <a:ea typeface="Inter" pitchFamily="34" charset="-122"/>
                <a:cs typeface="Inter" pitchFamily="34" charset="-120"/>
              </a:rPr>
              <a:t>   fetch it, paying the 402 automatically</a:t>
            </a:r>
            <a:endParaRPr lang="en-US" sz="1120" dirty="0"/>
          </a:p>
        </p:txBody>
      </p:sp>
      <p:sp>
        <p:nvSpPr>
          <p:cNvPr id="20" name="Shape 18"/>
          <p:cNvSpPr/>
          <p:nvPr/>
        </p:nvSpPr>
        <p:spPr>
          <a:xfrm>
            <a:off x="6199632" y="4378670"/>
            <a:ext cx="5278831" cy="0"/>
          </a:xfrm>
          <a:prstGeom prst="line">
            <a:avLst/>
          </a:prstGeom>
          <a:noFill/>
          <a:ln w="12700">
            <a:solidFill>
              <a:srgbClr val="1A1E22"/>
            </a:solidFill>
            <a:prstDash val="solid"/>
          </a:ln>
        </p:spPr>
      </p:sp>
      <p:sp>
        <p:nvSpPr>
          <p:cNvPr id="21" name="Text 19"/>
          <p:cNvSpPr/>
          <p:nvPr/>
        </p:nvSpPr>
        <p:spPr>
          <a:xfrm>
            <a:off x="6199632" y="4378670"/>
            <a:ext cx="5278831" cy="399723"/>
          </a:xfrm>
          <a:prstGeom prst="rect">
            <a:avLst/>
          </a:prstGeom>
          <a:noFill/>
          <a:ln/>
        </p:spPr>
        <p:txBody>
          <a:bodyPr wrap="square" rtlCol="0" anchor="ctr"/>
          <a:lstStyle/>
          <a:p>
            <a:pPr indent="0" marL="0">
              <a:buNone/>
            </a:pPr>
            <a:r>
              <a:rPr lang="en-US" sz="1120" dirty="0">
                <a:solidFill>
                  <a:srgbClr val="2EE6A6"/>
                </a:solidFill>
                <a:latin typeface="Inter SemiBold" pitchFamily="34" charset="0"/>
                <a:ea typeface="Inter SemiBold" pitchFamily="34" charset="-122"/>
                <a:cs typeface="Inter SemiBold" pitchFamily="34" charset="-120"/>
              </a:rPr>
              <a:t>◆ </a:t>
            </a:r>
            <a:pPr indent="0" marL="0">
              <a:buNone/>
            </a:pPr>
            <a:r>
              <a:rPr lang="en-US" sz="1120" dirty="0">
                <a:solidFill>
                  <a:srgbClr val="F4F6F7"/>
                </a:solidFill>
                <a:latin typeface="JetBrains Mono Medium" pitchFamily="34" charset="0"/>
                <a:ea typeface="JetBrains Mono Medium" pitchFamily="34" charset="-122"/>
                <a:cs typeface="JetBrains Mono Medium" pitchFamily="34" charset="-120"/>
              </a:rPr>
              <a:t>piprail_register</a:t>
            </a:r>
            <a:pPr indent="0" marL="0">
              <a:buNone/>
            </a:pPr>
            <a:r>
              <a:rPr lang="en-US" sz="1120" dirty="0">
                <a:solidFill>
                  <a:srgbClr val="9BA1A8"/>
                </a:solidFill>
                <a:latin typeface="Inter" pitchFamily="34" charset="0"/>
                <a:ea typeface="Inter" pitchFamily="34" charset="-122"/>
                <a:cs typeface="Inter" pitchFamily="34" charset="-120"/>
              </a:rPr>
              <a:t>   list an endpoint so other agents find it</a:t>
            </a:r>
            <a:endParaRPr lang="en-US" sz="1120" dirty="0"/>
          </a:p>
        </p:txBody>
      </p:sp>
      <p:sp>
        <p:nvSpPr>
          <p:cNvPr id="22" name="Shape 20"/>
          <p:cNvSpPr/>
          <p:nvPr/>
        </p:nvSpPr>
        <p:spPr>
          <a:xfrm>
            <a:off x="6199632" y="4778393"/>
            <a:ext cx="5278831" cy="0"/>
          </a:xfrm>
          <a:prstGeom prst="line">
            <a:avLst/>
          </a:prstGeom>
          <a:noFill/>
          <a:ln w="12700">
            <a:solidFill>
              <a:srgbClr val="1A1E22"/>
            </a:solidFill>
            <a:prstDash val="solid"/>
          </a:ln>
        </p:spPr>
      </p:sp>
      <p:sp>
        <p:nvSpPr>
          <p:cNvPr id="23" name="Text 21"/>
          <p:cNvSpPr/>
          <p:nvPr/>
        </p:nvSpPr>
        <p:spPr>
          <a:xfrm>
            <a:off x="6199632" y="4778393"/>
            <a:ext cx="5278831" cy="399723"/>
          </a:xfrm>
          <a:prstGeom prst="rect">
            <a:avLst/>
          </a:prstGeom>
          <a:noFill/>
          <a:ln/>
        </p:spPr>
        <p:txBody>
          <a:bodyPr wrap="square" rtlCol="0" anchor="ctr"/>
          <a:lstStyle/>
          <a:p>
            <a:pPr indent="0" marL="0">
              <a:buNone/>
            </a:pPr>
            <a:r>
              <a:rPr lang="en-US" sz="1120" dirty="0">
                <a:solidFill>
                  <a:srgbClr val="2EE6A6"/>
                </a:solidFill>
                <a:latin typeface="Inter SemiBold" pitchFamily="34" charset="0"/>
                <a:ea typeface="Inter SemiBold" pitchFamily="34" charset="-122"/>
                <a:cs typeface="Inter SemiBold" pitchFamily="34" charset="-120"/>
              </a:rPr>
              <a:t>◆ </a:t>
            </a:r>
            <a:pPr indent="0" marL="0">
              <a:buNone/>
            </a:pPr>
            <a:r>
              <a:rPr lang="en-US" sz="1120" dirty="0">
                <a:solidFill>
                  <a:srgbClr val="F4F6F7"/>
                </a:solidFill>
                <a:latin typeface="JetBrains Mono Medium" pitchFamily="34" charset="0"/>
                <a:ea typeface="JetBrains Mono Medium" pitchFamily="34" charset="-122"/>
                <a:cs typeface="JetBrains Mono Medium" pitchFamily="34" charset="-120"/>
              </a:rPr>
              <a:t>piprail_budget</a:t>
            </a:r>
            <a:pPr indent="0" marL="0">
              <a:buNone/>
            </a:pPr>
            <a:r>
              <a:rPr lang="en-US" sz="1120" dirty="0">
                <a:solidFill>
                  <a:srgbClr val="9BA1A8"/>
                </a:solidFill>
                <a:latin typeface="Inter" pitchFamily="34" charset="0"/>
                <a:ea typeface="Inter" pitchFamily="34" charset="-122"/>
                <a:cs typeface="Inter" pitchFamily="34" charset="-120"/>
              </a:rPr>
              <a:t>   read the remaining spend + time leash</a:t>
            </a:r>
            <a:endParaRPr lang="en-US" sz="1120" dirty="0"/>
          </a:p>
        </p:txBody>
      </p:sp>
      <p:sp>
        <p:nvSpPr>
          <p:cNvPr id="24" name="Shape 22"/>
          <p:cNvSpPr/>
          <p:nvPr/>
        </p:nvSpPr>
        <p:spPr>
          <a:xfrm>
            <a:off x="6199632" y="5178117"/>
            <a:ext cx="5278831" cy="0"/>
          </a:xfrm>
          <a:prstGeom prst="line">
            <a:avLst/>
          </a:prstGeom>
          <a:noFill/>
          <a:ln w="12700">
            <a:solidFill>
              <a:srgbClr val="1A1E22"/>
            </a:solidFill>
            <a:prstDash val="solid"/>
          </a:ln>
        </p:spPr>
      </p:sp>
      <p:sp>
        <p:nvSpPr>
          <p:cNvPr id="25" name="Text 23"/>
          <p:cNvSpPr/>
          <p:nvPr/>
        </p:nvSpPr>
        <p:spPr>
          <a:xfrm>
            <a:off x="6199632" y="5178117"/>
            <a:ext cx="5278831" cy="399723"/>
          </a:xfrm>
          <a:prstGeom prst="rect">
            <a:avLst/>
          </a:prstGeom>
          <a:noFill/>
          <a:ln/>
        </p:spPr>
        <p:txBody>
          <a:bodyPr wrap="square" rtlCol="0" anchor="ctr"/>
          <a:lstStyle/>
          <a:p>
            <a:pPr indent="0" marL="0">
              <a:buNone/>
            </a:pPr>
            <a:r>
              <a:rPr lang="en-US" sz="1120" dirty="0">
                <a:solidFill>
                  <a:srgbClr val="2EE6A6"/>
                </a:solidFill>
                <a:latin typeface="Inter SemiBold" pitchFamily="34" charset="0"/>
                <a:ea typeface="Inter SemiBold" pitchFamily="34" charset="-122"/>
                <a:cs typeface="Inter SemiBold" pitchFamily="34" charset="-120"/>
              </a:rPr>
              <a:t>◆ </a:t>
            </a:r>
            <a:pPr indent="0" marL="0">
              <a:buNone/>
            </a:pPr>
            <a:r>
              <a:rPr lang="en-US" sz="1120" dirty="0">
                <a:solidFill>
                  <a:srgbClr val="F4F6F7"/>
                </a:solidFill>
                <a:latin typeface="JetBrains Mono Medium" pitchFamily="34" charset="0"/>
                <a:ea typeface="JetBrains Mono Medium" pitchFamily="34" charset="-122"/>
                <a:cs typeface="JetBrains Mono Medium" pitchFamily="34" charset="-120"/>
              </a:rPr>
              <a:t>piprail_guide</a:t>
            </a:r>
            <a:pPr indent="0" marL="0">
              <a:buNone/>
            </a:pPr>
            <a:r>
              <a:rPr lang="en-US" sz="1120" dirty="0">
                <a:solidFill>
                  <a:srgbClr val="9BA1A8"/>
                </a:solidFill>
                <a:latin typeface="Inter" pitchFamily="34" charset="0"/>
                <a:ea typeface="Inter" pitchFamily="34" charset="-122"/>
                <a:cs typeface="Inter" pitchFamily="34" charset="-120"/>
              </a:rPr>
              <a:t>   the agent contract: how to quote, plan, pay</a:t>
            </a:r>
            <a:endParaRPr lang="en-US" sz="1120" dirty="0"/>
          </a:p>
        </p:txBody>
      </p:sp>
      <p:sp>
        <p:nvSpPr>
          <p:cNvPr id="26" name="Text 24"/>
          <p:cNvSpPr/>
          <p:nvPr/>
        </p:nvSpPr>
        <p:spPr>
          <a:xfrm>
            <a:off x="713232" y="6473952"/>
            <a:ext cx="5486400" cy="237744"/>
          </a:xfrm>
          <a:prstGeom prst="rect">
            <a:avLst/>
          </a:prstGeom>
          <a:noFill/>
          <a:ln/>
        </p:spPr>
        <p:txBody>
          <a:bodyPr wrap="square" rtlCol="0" anchor="ctr"/>
          <a:lstStyle/>
          <a:p>
            <a:pPr algn="l" indent="0" marL="0">
              <a:buNone/>
            </a:pPr>
            <a:r>
              <a:rPr lang="en-US" sz="900" dirty="0">
                <a:solidFill>
                  <a:srgbClr val="C7CCD1"/>
                </a:solidFill>
                <a:latin typeface="Inter SemiBold" pitchFamily="34" charset="0"/>
                <a:ea typeface="Inter SemiBold" pitchFamily="34" charset="-122"/>
                <a:cs typeface="Inter SemiBold" pitchFamily="34" charset="-120"/>
              </a:rPr>
              <a:t>PipRail</a:t>
            </a:r>
            <a:pPr algn="l" indent="0" marL="0">
              <a:buNone/>
            </a:pPr>
            <a:r>
              <a:rPr lang="en-US" sz="900" dirty="0">
                <a:solidFill>
                  <a:srgbClr val="6B7178"/>
                </a:solidFill>
                <a:latin typeface="Inter" pitchFamily="34" charset="0"/>
                <a:ea typeface="Inter" pitchFamily="34" charset="-122"/>
                <a:cs typeface="Inter" pitchFamily="34" charset="-120"/>
              </a:rPr>
              <a:t>   ·   piprail.com</a:t>
            </a:r>
            <a:endParaRPr lang="en-US" sz="900" dirty="0"/>
          </a:p>
        </p:txBody>
      </p:sp>
      <p:sp>
        <p:nvSpPr>
          <p:cNvPr id="27" name="Text 25"/>
          <p:cNvSpPr/>
          <p:nvPr/>
        </p:nvSpPr>
        <p:spPr>
          <a:xfrm>
            <a:off x="9649663" y="6473952"/>
            <a:ext cx="1828800" cy="237744"/>
          </a:xfrm>
          <a:prstGeom prst="rect">
            <a:avLst/>
          </a:prstGeom>
          <a:noFill/>
          <a:ln/>
        </p:spPr>
        <p:txBody>
          <a:bodyPr wrap="square" rtlCol="0" anchor="ctr"/>
          <a:lstStyle/>
          <a:p>
            <a:pPr algn="r" indent="0" marL="0">
              <a:buNone/>
            </a:pPr>
            <a:r>
              <a:rPr lang="en-US" sz="900" spc="50" kern="0" dirty="0">
                <a:solidFill>
                  <a:srgbClr val="6B7178"/>
                </a:solidFill>
                <a:latin typeface="JetBrains Mono" pitchFamily="34" charset="0"/>
                <a:ea typeface="JetBrains Mono" pitchFamily="34" charset="-122"/>
                <a:cs typeface="JetBrains Mono" pitchFamily="34" charset="-120"/>
              </a:rPr>
              <a:t>09 / 15</a:t>
            </a:r>
            <a:endParaRPr lang="en-US" sz="9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PipRail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PipRail — the universal payment rail for the agent economy</dc:title>
  <dc:subject>PptxGenJS Presentation</dc:subject>
  <dc:creator>PipRail</dc:creator>
  <cp:lastModifiedBy>PipRail</cp:lastModifiedBy>
  <cp:revision>1</cp:revision>
  <dcterms:created xsi:type="dcterms:W3CDTF">2026-06-13T12:29:51Z</dcterms:created>
  <dcterms:modified xsi:type="dcterms:W3CDTF">2026-06-13T12:29:51Z</dcterms:modified>
</cp:coreProperties>
</file>