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Lst>
  <p:sldSz cx="12191695"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Welcome everyone. I'm Manuel Corpas. I run 10 AI agents daily. They process my research papers, triage my inbox, draft my writing, and help me prioritise every decision I make. Tonight I want to share 10 practical techniques that got me there. This is about AI fluency: the habits and workflows that compound your productivity. We'll start with quick wins you can adopt tomorrow morning, and end with a live demo of an open-source bioinformatics tool I built this week.</a:t>
            </a:r>
          </a:p>
          <a:p>
            <a:r>
              <a:t>TIMING: 2 min</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Transition. Pause here. 'Everything so far is about using AI tools that already exist. Now I want to talk about building. Because the bioinformatics community has specific needs that general AI tools do not address. And to explain what I have built, I first need to tell you about OpenClaw.'</a:t>
            </a:r>
          </a:p>
          <a:p>
            <a:r>
              <a:t>TIMING: 30 sec</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Before I show you what I built, you need to know about OpenClaw. It is the fastest-growing open-source AI project in history: 180,000 GitHub stars in three months, outpacing VS Code. Created by Peter Steinberger, who has since joined OpenAI. OpenClaw lets AI agents run locally on your machine with access to your files, browser, and APIs. The key concept is Skills: modular instruction sets that give agents domain expertise. And then MoltBook happened. Someone built a social network for AI agents, and 2.7 million agents joined in three weeks. They formed communities, debated consciousness, and collaborated autonomously. The agent ecosystem is not hypothetical. It is here. [If you have MoltBook screenshots, show them here.]</a:t>
            </a:r>
          </a:p>
          <a:p>
            <a:r>
              <a:t>TIMING: 2 min</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Tip 8: contribute to open-source AI. OpenClaw has 180,000 skills for general tasks. But it has almost none for biology. Three problems. First: privacy. Genomic data is sensitive. You cannot send your patient VCFs to a cloud API. We need local-first execution. Second: reproducibility. Biology demands audit trails. Every analysis step must be logged, versioned, and exportable. Third: domain knowledge. A generic agent does not know that a VCF file needs ancestry-aware annotation, or that single-cell data needs doublet removal before clustering. So I am announcing tonight: OpenClaw Bio. The first bioinformatics-native AI agent skill library. Open source. Local first. Privacy focused.</a:t>
            </a:r>
          </a:p>
          <a:p>
            <a:r>
              <a:t>TIMING: 3 min</a:t>
            </a:r>
          </a:p>
        </p:txBody>
      </p:sp>
      <p:sp>
        <p:nvSpPr>
          <p:cNvPr id="4" name="Slide Number Placeholder 3"/>
          <p:cNvSpPr>
            <a:spLocks noGrp="1"/>
          </p:cNvSpPr>
          <p:nvPr>
            <p:ph type="sldNum" idx="5" sz="quarter"/>
          </p:nvPr>
        </p:nvSpPr>
        <p:spPr/>
      </p:sp>
    </p:spTree>
  </p:cSld>
  <p:clrMapOvr>
    <a:masterClrMapping/>
  </p:clrMapOvr>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Here is how it works. You describe what you want in natural language. The Bio Orchestrator detects your file type, routes to the right specialist skill, runs the analysis, and produces a markdown report with figures, tables, and a reproducibility bundle. Each skill wraps proven bioinformatics tools: Biopython, SAMtools, Scanpy, AlphaFold. The AI orchestrates; the tools compute.</a:t>
            </a:r>
          </a:p>
          <a:p>
            <a:r>
              <a:t>TIMING: 2 min</a:t>
            </a:r>
          </a:p>
        </p:txBody>
      </p:sp>
      <p:sp>
        <p:nvSpPr>
          <p:cNvPr id="4" name="Slide Number Placeholder 3"/>
          <p:cNvSpPr>
            <a:spLocks noGrp="1"/>
          </p:cNvSpPr>
          <p:nvPr>
            <p:ph type="sldNum" idx="5" sz="quarter"/>
          </p:nvPr>
        </p:nvSpPr>
        <p:spPr/>
      </p:sp>
    </p:spTree>
  </p:cSld>
  <p:clrMapOvr>
    <a:masterClrMapping/>
  </p:clrMapOvr>
</p:notes>
</file>

<file path=ppt/notesSlides/notesSlide1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Eight skills planned. Two are at MVP: the Equity Scorer and the Bio Orchestrator. Six more are on the roadmap for the next six weeks. Each skill is just a SKILL.md file plus Python scripts. Modular. Composable. You can use one alone or chain them through the orchestrator. Let me show you what the Equity Scorer does.</a:t>
            </a:r>
          </a:p>
          <a:p>
            <a:r>
              <a:t>TIMING: 1.5 min</a:t>
            </a:r>
          </a:p>
        </p:txBody>
      </p:sp>
      <p:sp>
        <p:nvSpPr>
          <p:cNvPr id="4" name="Slide Number Placeholder 3"/>
          <p:cNvSpPr>
            <a:spLocks noGrp="1"/>
          </p:cNvSpPr>
          <p:nvPr>
            <p:ph type="sldNum" idx="5" sz="quarter"/>
          </p:nvPr>
        </p:nvSpPr>
        <p:spPr/>
      </p:sp>
    </p:spTree>
  </p:cSld>
  <p:clrMapOvr>
    <a:masterClrMapping/>
  </p:clrMapOvr>
</p:notes>
</file>

<file path=ppt/notesSlides/notesSlide1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Tip 9: build modular skills. Let me show you what one looks like. The Equity Scorer takes a VCF file, computes real population genetics metrics, heterozygosity, FST, PCA, and outputs a HEIM Equity Score that measures how well your dataset represents global population diversity. Let me run it live.</a:t>
            </a:r>
          </a:p>
          <a:p>
            <a:r>
              <a:t>TIMING: Switch to terminal.</a:t>
            </a:r>
          </a:p>
        </p:txBody>
      </p:sp>
      <p:sp>
        <p:nvSpPr>
          <p:cNvPr id="4" name="Slide Number Placeholder 3"/>
          <p:cNvSpPr>
            <a:spLocks noGrp="1"/>
          </p:cNvSpPr>
          <p:nvPr>
            <p:ph type="sldNum" idx="5" sz="quarter"/>
          </p:nvPr>
        </p:nvSpPr>
        <p:spPr/>
      </p:sp>
    </p:spTree>
  </p:cSld>
  <p:clrMapOvr>
    <a:masterClrMapping/>
  </p:clrMapOvr>
</p:notes>
</file>

<file path=ppt/notesSlides/notesSlide1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Walk through the terminal output. AFR has the highest heterozygosity, as expected from the out-of-Africa model. AFR vs EAS has the highest FST at 0.10. The HEIM score is 76 out of 100, rated 'Good' but not 'Excellent' because EUR is overrepresented at 44%. If the live demo failed, show this slide as fallback.</a:t>
            </a:r>
          </a:p>
          <a:p>
            <a:r>
              <a:t>TIMING: 2 min</a:t>
            </a:r>
          </a:p>
        </p:txBody>
      </p:sp>
      <p:sp>
        <p:nvSpPr>
          <p:cNvPr id="4" name="Slide Number Placeholder 3"/>
          <p:cNvSpPr>
            <a:spLocks noGrp="1"/>
          </p:cNvSpPr>
          <p:nvPr>
            <p:ph type="sldNum" idx="5" sz="quarter"/>
          </p:nvPr>
        </p:nvSpPr>
        <p:spPr/>
      </p:sp>
    </p:spTree>
  </p:cSld>
  <p:clrMapOvr>
    <a:masterClrMapping/>
  </p:clrMapOvr>
</p:notes>
</file>

<file path=ppt/notesSlides/notesSlide1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PCA plot. Five clear clusters. AFR on the right, EAS top-left, EUR bottom-left, SAS in the middle, AMR between EUR and AFR reflecting admixture. This is from 500 synthetic SNPs with realistic allele frequency differentiation.</a:t>
            </a:r>
          </a:p>
          <a:p>
            <a:r>
              <a:t>TIMING: 1 min</a:t>
            </a:r>
          </a:p>
        </p:txBody>
      </p:sp>
      <p:sp>
        <p:nvSpPr>
          <p:cNvPr id="4" name="Slide Number Placeholder 3"/>
          <p:cNvSpPr>
            <a:spLocks noGrp="1"/>
          </p:cNvSpPr>
          <p:nvPr>
            <p:ph type="sldNum" idx="5" sz="quarter"/>
          </p:nvPr>
        </p:nvSpPr>
        <p:spPr/>
      </p:sp>
    </p:spTree>
  </p:cSld>
  <p:clrMapOvr>
    <a:masterClrMapping/>
  </p:clrMapOvr>
</p:notes>
</file>

<file path=ppt/notesSlides/notesSlide1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FST heatmap. Darkest cell: AFR vs EAS at 0.10, consistent with known human population genetics. Lightest: AMR vs EUR at 0.04, reflecting shared ancestry through admixture. All computed locally from the genotype matrix.</a:t>
            </a:r>
          </a:p>
          <a:p>
            <a:r>
              <a:t>TIMING: 1 min</a:t>
            </a:r>
          </a:p>
        </p:txBody>
      </p:sp>
      <p:sp>
        <p:nvSpPr>
          <p:cNvPr id="4" name="Slide Number Placeholder 3"/>
          <p:cNvSpPr>
            <a:spLocks noGrp="1"/>
          </p:cNvSpPr>
          <p:nvPr>
            <p:ph type="sldNum" idx="5" sz="quarter"/>
          </p:nvPr>
        </p:nvSpPr>
        <p:spPr/>
      </p:sp>
    </p:spTree>
  </p:cSld>
  <p:clrMapOvr>
    <a:masterClrMapping/>
  </p:clrMapOvr>
</p:notes>
</file>

<file path=ppt/notesSlides/notesSlide1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Left: ancestry distribution. The red dashed lines show global proportions. EUR is massively overrepresented, a typical UK biobank skew. Right: heterozygosity. AFR has the highest observed Het, EAS the lowest. This is exactly what population genetics predicts from the out-of-Africa model.</a:t>
            </a:r>
          </a:p>
          <a:p>
            <a:r>
              <a:t>TIMING: 1.5 min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Here's the gap I see every day. Most researchers use AI like a search engine. Open ChatGPT, ask a question, paste the answer, move on. No memory. No automation. No compounding. The top 1% have systems that remember, agents that work while they sleep, and infrastructure that compounds. A 10x scientist does not think 10x harder; they think once and reuse that insight 10x. That is precisely what systematic AI collaboration enables. The good news: you can cross this gap in a weekend.</a:t>
            </a:r>
          </a:p>
          <a:p>
            <a:r>
              <a:t>TIMING: 3 min</a:t>
            </a:r>
          </a:p>
        </p:txBody>
      </p:sp>
      <p:sp>
        <p:nvSpPr>
          <p:cNvPr id="4" name="Slide Number Placeholder 3"/>
          <p:cNvSpPr>
            <a:spLocks noGrp="1"/>
          </p:cNvSpPr>
          <p:nvPr>
            <p:ph type="sldNum" idx="5" sz="quarter"/>
          </p:nvPr>
        </p:nvSpPr>
        <p:spPr/>
      </p:sp>
    </p:spTree>
  </p:cSld>
  <p:clrMapOvr>
    <a:masterClrMapping/>
  </p:clrMapOvr>
</p:notes>
</file>

<file path=ppt/notesSlides/notesSlide2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The HEIM Equity Score: 76 out of 100. Representation index drags it down because EUR is overrepresented. Good geographic spread, 5 of 7 continental groups. All pairwise FST computed. This single number tells a study coordinator: your cohort has reasonable diversity but needs more EAS and SAS participants.</a:t>
            </a:r>
          </a:p>
          <a:p>
            <a:r>
              <a:t>TIMING: 2 min</a:t>
            </a:r>
          </a:p>
        </p:txBody>
      </p:sp>
      <p:sp>
        <p:nvSpPr>
          <p:cNvPr id="4" name="Slide Number Placeholder 3"/>
          <p:cNvSpPr>
            <a:spLocks noGrp="1"/>
          </p:cNvSpPr>
          <p:nvPr>
            <p:ph type="sldNum" idx="5" sz="quarter"/>
          </p:nvPr>
        </p:nvSpPr>
        <p:spPr/>
      </p:sp>
    </p:spTree>
  </p:cSld>
  <p:clrMapOvr>
    <a:masterClrMapping/>
  </p:clrMapOvr>
</p:notes>
</file>

<file path=ppt/notesSlides/notesSlide2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Why does this matter? 86% of GWAS participants are European. That means polygenic risk scores, drug targets, and clinical guidelines are biased towards one population. The HEIM Index gives researchers a single number to quantify this problem. Score your dataset. Report it alongside your demographics. Track it over time. I have a paper in review on this. But the tool is open source, and you can run it tonight.</a:t>
            </a:r>
          </a:p>
          <a:p>
            <a:r>
              <a:t>TIMING: 2 min</a:t>
            </a:r>
          </a:p>
        </p:txBody>
      </p:sp>
      <p:sp>
        <p:nvSpPr>
          <p:cNvPr id="4" name="Slide Number Placeholder 3"/>
          <p:cNvSpPr>
            <a:spLocks noGrp="1"/>
          </p:cNvSpPr>
          <p:nvPr>
            <p:ph type="sldNum" idx="5" sz="quarter"/>
          </p:nvPr>
        </p:nvSpPr>
        <p:spPr/>
      </p:sp>
    </p:spTree>
  </p:cSld>
  <p:clrMapOvr>
    <a:masterClrMapping/>
  </p:clrMapOvr>
</p:notes>
</file>

<file path=ppt/notesSlides/notesSlide2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Tip 10: create infrastructure that ships your research. The Equity Scorer took 2 days to build with Claude Code. Real population genetics, not a toy. And anyone in this room can build the next skill. Do you work with GWAS? Build a PLINK wrapper. Metagenomics? Wrap Kraken2. Clinical genetics? Build an ACMG classifier. The template is there. The orchestrator routes to your skill automatically. Who wants to build one?</a:t>
            </a:r>
          </a:p>
          <a:p>
            <a:r>
              <a:t>TIMING: 2 min</a:t>
            </a:r>
          </a:p>
        </p:txBody>
      </p:sp>
      <p:sp>
        <p:nvSpPr>
          <p:cNvPr id="4" name="Slide Number Placeholder 3"/>
          <p:cNvSpPr>
            <a:spLocks noGrp="1"/>
          </p:cNvSpPr>
          <p:nvPr>
            <p:ph type="sldNum" idx="5" sz="quarter"/>
          </p:nvPr>
        </p:nvSpPr>
        <p:spPr/>
      </p:sp>
    </p:spTree>
  </p:cSld>
  <p:clrMapOvr>
    <a:masterClrMapping/>
  </p:clrMapOvr>
</p:notes>
</file>

<file path=ppt/notesSlides/notesSlide2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Here is how to get involved. The repo goes live tonight. Clone it, run the Equity Scorer on your own data. If you want to build a skill, copy the template and open a PR. I will review it personally. This is MIT licensed, local-first, and built for this community.</a:t>
            </a:r>
          </a:p>
          <a:p>
            <a:r>
              <a:t>TIMING: 1.5 min</a:t>
            </a:r>
          </a:p>
        </p:txBody>
      </p:sp>
      <p:sp>
        <p:nvSpPr>
          <p:cNvPr id="4" name="Slide Number Placeholder 3"/>
          <p:cNvSpPr>
            <a:spLocks noGrp="1"/>
          </p:cNvSpPr>
          <p:nvPr>
            <p:ph type="sldNum" idx="5" sz="quarter"/>
          </p:nvPr>
        </p:nvSpPr>
        <p:spPr/>
      </p:sp>
    </p:spTree>
  </p:cSld>
  <p:clrMapOvr>
    <a:masterClrMapping/>
  </p:clrMapOvr>
</p:notes>
</file>

<file path=ppt/notesSlides/notesSlide2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Quick recap. Tips 1-7: AI fluency, the productivity habits that compound. Tips 8-10: building with AI, turning your domain expertise into open-source tools. The throughline: the top 1% build systems that compound. Everyone else uses tools one at a time.</a:t>
            </a:r>
          </a:p>
          <a:p>
            <a:r>
              <a:t>TIMING: 1 min</a:t>
            </a:r>
          </a:p>
        </p:txBody>
      </p:sp>
      <p:sp>
        <p:nvSpPr>
          <p:cNvPr id="4" name="Slide Number Placeholder 3"/>
          <p:cNvSpPr>
            <a:spLocks noGrp="1"/>
          </p:cNvSpPr>
          <p:nvPr>
            <p:ph type="sldNum" idx="5" sz="quarter"/>
          </p:nvPr>
        </p:nvSpPr>
        <p:spPr/>
      </p:sp>
    </p:spTree>
  </p:cSld>
  <p:clrMapOvr>
    <a:masterClrMapping/>
  </p:clrMapOvr>
</p:notes>
</file>

<file path=ppt/notesSlides/notesSlide2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Thank you. I will be at the pub after. Come talk to me if you want to build a skill, have ideas for the library, or want to go deeper on any of this. I have also written a book, AI Fluency, on the philosophy and practical techniques behind everything I showed tonight. Questions?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Tip 1 is the lowest-hanging fruit. Stop copy-pasting code between ChatGPT and your editor. I use Claude Code in my terminal. It reads my entire codebase, understands file structure, edits files directly, runs tests, and commits to git. One example: I needed to locate a marking task hidden in our labyrinthine university platform. I had spent too long clicking through menus, unsure whether I had missed something. The AI found the path, surfaced the instructions, and walked me through each step. In that moment, I experienced something far more valuable than convenience: reassurance. If you do one thing after tonight, install Claude Code.</a:t>
            </a:r>
          </a:p>
          <a:p>
            <a:r>
              <a:t>TIMING: 2 min</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Tip 2: build a prompt library. Every time you start a new Claude session, it reads a CLAUDE.md file at your project root. This is your AI onboarding document. Mine contains Python standards, architecture rules, path patterns, common commands. I never have to repeat instructions. The AI already knows how my project works. Treat your CLAUDE.md like you would treat onboarding docs for a new team member.</a:t>
            </a:r>
          </a:p>
          <a:p>
            <a:r>
              <a:t>TIMING: 2 min</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Tip 3: memory. The biggest limitation of AI is that every conversation starts from zero. I solved this with a RAG pipeline. I have 30,000 notes and emails accumulated over 12 years, all embedded in ChromaDB. It functions as a cognitive layer that helps me decide how to respond to requests in a way that maintains laser focus on my goals. I can ask: 'What did I decide about the Wellcome proposal?' and get a real answer with source citations. The mental shift is substantial. Every task becomes 'assemble and adapt existing insight' rather than 'think from zero.' Your past self works for your present self.</a:t>
            </a:r>
          </a:p>
          <a:p>
            <a:r>
              <a:t>TIMING: 2 min</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Tip 4: voice. I run Whisper locally on Apple Silicon. Record a 5-minute voice memo with my thoughts, transcribe it, and feed it to Claude for structuring. This is how I draft paper sections, plan projects, and capture ideas on walks. Your brain outputs ideas faster as speech. Let AI handle the formatting.</a:t>
            </a:r>
          </a:p>
          <a:p>
            <a:r>
              <a:t>TIMING: 1.5 min</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Tip 5: automate your information diet. First thing I see when I pick up my phone every morning: Telegram notifications from RoboTerri. arXiv paper rankings are already done. Podcast summaries are ready. Email triage is complete. By the time I open my laptop, the tedious work is done. This saves me an hour every single day.</a:t>
            </a:r>
          </a:p>
          <a:p>
            <a:r>
              <a:t>TIMING: 2 min</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Tip 6: persistent agents. RoboTerri on Telegram handles daily operations: paper summaries, podcast publishing, email drafts, writing assistance. RoboIsaac on WhatsApp acts as an analytical critique partner with a Newton persona: rigorous, first-principles thinking, Socratic questioning. When I have an idea, I run it past Isaac first. Both share the same memory bridge. They never forget a conversation. And as I write in my book: AI's greatest psychological gift is that it never gets tired, frustrated, or impatient. It does not judge the simplicity of your questions. It meets you where you are.</a:t>
            </a:r>
          </a:p>
          <a:p>
            <a:r>
              <a:t>TIMING: 2 min</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Tip 7: compound your outputs. Let me give you a real example. My HEIM research on genomic equity started as one finding. It became an academic paper, now in review at Nature Health. That paper became the Equity Scorer tool I will demo tonight. That tool became this talk. This talk will become a podcast episode, a LinkedIn article, and a Substack post. One insight, five formats. I handle the thinking. The AI handles the reformatting. This is how you go from publishing one paper a year to shipping continuously.</a:t>
            </a:r>
          </a:p>
          <a:p>
            <a:r>
              <a:t>TIMING: 2 min. Then: 'Now we get to the real stuff.'</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 Id="rId3"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 Id="rId3"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 Id="rId3" Type="http://schemas.openxmlformats.org/officeDocument/2006/relationships/image" Target="../media/image4.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 Id="rId3"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TextBox 1"/>
          <p:cNvSpPr txBox="1"/>
          <p:nvPr/>
        </p:nvSpPr>
        <p:spPr>
          <a:xfrm>
            <a:off x="457200" y="731520"/>
            <a:ext cx="11247120" cy="1828800"/>
          </a:xfrm>
          <a:prstGeom prst="rect">
            <a:avLst/>
          </a:prstGeom>
          <a:noFill/>
        </p:spPr>
        <p:txBody>
          <a:bodyPr wrap="square">
            <a:spAutoFit/>
          </a:bodyPr>
          <a:lstStyle/>
          <a:p>
            <a:pPr algn="ctr">
              <a:defRPr sz="4800" b="1">
                <a:solidFill>
                  <a:srgbClr val="E6EDF3"/>
                </a:solidFill>
                <a:latin typeface="Segoe UI"/>
              </a:defRPr>
            </a:pPr>
            <a:r>
              <a:t>10 Tips for Becoming a</a:t>
            </a:r>
            <a:br/>
            <a:r>
              <a:t>Top 1% AI User</a:t>
            </a:r>
          </a:p>
        </p:txBody>
      </p:sp>
      <p:sp>
        <p:nvSpPr>
          <p:cNvPr id="3" name="TextBox 2"/>
          <p:cNvSpPr txBox="1"/>
          <p:nvPr/>
        </p:nvSpPr>
        <p:spPr>
          <a:xfrm>
            <a:off x="914400" y="2743200"/>
            <a:ext cx="10332720" cy="914400"/>
          </a:xfrm>
          <a:prstGeom prst="rect">
            <a:avLst/>
          </a:prstGeom>
          <a:noFill/>
        </p:spPr>
        <p:txBody>
          <a:bodyPr wrap="square">
            <a:spAutoFit/>
          </a:bodyPr>
          <a:lstStyle/>
          <a:p>
            <a:pPr algn="ctr">
              <a:defRPr sz="2200" b="0">
                <a:solidFill>
                  <a:srgbClr val="8B949E"/>
                </a:solidFill>
                <a:latin typeface="Segoe UI"/>
              </a:defRPr>
            </a:pPr>
            <a:r>
              <a:t>I run 10 AI agents daily. They process my papers, triage my</a:t>
            </a:r>
            <a:br/>
            <a:r>
              <a:t>email, and help me prioritise every decision I make.</a:t>
            </a:r>
          </a:p>
        </p:txBody>
      </p:sp>
      <p:sp>
        <p:nvSpPr>
          <p:cNvPr id="4" name="TextBox 3"/>
          <p:cNvSpPr txBox="1"/>
          <p:nvPr/>
        </p:nvSpPr>
        <p:spPr>
          <a:xfrm>
            <a:off x="914400" y="3931920"/>
            <a:ext cx="10332720" cy="640080"/>
          </a:xfrm>
          <a:prstGeom prst="rect">
            <a:avLst/>
          </a:prstGeom>
          <a:noFill/>
        </p:spPr>
        <p:txBody>
          <a:bodyPr wrap="square">
            <a:spAutoFit/>
          </a:bodyPr>
          <a:lstStyle/>
          <a:p>
            <a:pPr algn="ctr">
              <a:defRPr sz="2800" b="1">
                <a:solidFill>
                  <a:srgbClr val="58A6FF"/>
                </a:solidFill>
                <a:latin typeface="Segoe UI"/>
              </a:defRPr>
            </a:pPr>
            <a:r>
              <a:t>Dr Manuel Corpas</a:t>
            </a:r>
          </a:p>
        </p:txBody>
      </p:sp>
      <p:sp>
        <p:nvSpPr>
          <p:cNvPr id="5" name="TextBox 4"/>
          <p:cNvSpPr txBox="1"/>
          <p:nvPr/>
        </p:nvSpPr>
        <p:spPr>
          <a:xfrm>
            <a:off x="914400" y="4663440"/>
            <a:ext cx="10332720" cy="1097280"/>
          </a:xfrm>
          <a:prstGeom prst="rect">
            <a:avLst/>
          </a:prstGeom>
          <a:noFill/>
        </p:spPr>
        <p:txBody>
          <a:bodyPr wrap="square">
            <a:spAutoFit/>
          </a:bodyPr>
          <a:lstStyle/>
          <a:p>
            <a:pPr algn="ctr">
              <a:defRPr sz="1800" b="0">
                <a:solidFill>
                  <a:srgbClr val="484F58"/>
                </a:solidFill>
                <a:latin typeface="Segoe UI"/>
              </a:defRPr>
            </a:pPr>
            <a:r>
              <a:t>Senior Lecturer, University of Westminster · Turing Fellow</a:t>
            </a:r>
            <a:br/>
            <a:r>
              <a:t>Author, AI Fluency (2026)</a:t>
            </a:r>
            <a:br/>
            <a:r>
              <a:t>London Bioinformatics Meetup · 26 February 2026</a:t>
            </a: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TextBox 1"/>
          <p:cNvSpPr txBox="1"/>
          <p:nvPr/>
        </p:nvSpPr>
        <p:spPr>
          <a:xfrm>
            <a:off x="457200" y="1828800"/>
            <a:ext cx="11247120" cy="914400"/>
          </a:xfrm>
          <a:prstGeom prst="rect">
            <a:avLst/>
          </a:prstGeom>
          <a:noFill/>
        </p:spPr>
        <p:txBody>
          <a:bodyPr wrap="square">
            <a:spAutoFit/>
          </a:bodyPr>
          <a:lstStyle/>
          <a:p>
            <a:pPr algn="ctr">
              <a:defRPr sz="3800" b="1">
                <a:solidFill>
                  <a:srgbClr val="58A6FF"/>
                </a:solidFill>
                <a:latin typeface="Segoe UI"/>
              </a:defRPr>
            </a:pPr>
            <a:r>
              <a:t>Tips 1-7: AI fluency.</a:t>
            </a:r>
          </a:p>
        </p:txBody>
      </p:sp>
      <p:sp>
        <p:nvSpPr>
          <p:cNvPr id="3" name="TextBox 2"/>
          <p:cNvSpPr txBox="1"/>
          <p:nvPr/>
        </p:nvSpPr>
        <p:spPr>
          <a:xfrm>
            <a:off x="457200" y="3017520"/>
            <a:ext cx="11247120" cy="914400"/>
          </a:xfrm>
          <a:prstGeom prst="rect">
            <a:avLst/>
          </a:prstGeom>
          <a:noFill/>
        </p:spPr>
        <p:txBody>
          <a:bodyPr wrap="square">
            <a:spAutoFit/>
          </a:bodyPr>
          <a:lstStyle/>
          <a:p>
            <a:pPr algn="ctr">
              <a:defRPr sz="3800" b="1">
                <a:solidFill>
                  <a:srgbClr val="3FB950"/>
                </a:solidFill>
                <a:latin typeface="Segoe UI"/>
              </a:defRPr>
            </a:pPr>
            <a:r>
              <a:t>Tips 8-10: building with AI.</a:t>
            </a:r>
          </a:p>
        </p:txBody>
      </p:sp>
      <p:sp>
        <p:nvSpPr>
          <p:cNvPr id="4" name="TextBox 3"/>
          <p:cNvSpPr txBox="1"/>
          <p:nvPr/>
        </p:nvSpPr>
        <p:spPr>
          <a:xfrm>
            <a:off x="914400" y="4754880"/>
            <a:ext cx="10332720" cy="548640"/>
          </a:xfrm>
          <a:prstGeom prst="rect">
            <a:avLst/>
          </a:prstGeom>
          <a:noFill/>
        </p:spPr>
        <p:txBody>
          <a:bodyPr wrap="square">
            <a:spAutoFit/>
          </a:bodyPr>
          <a:lstStyle/>
          <a:p>
            <a:pPr algn="ctr">
              <a:defRPr sz="2200" b="0">
                <a:solidFill>
                  <a:srgbClr val="8B949E"/>
                </a:solidFill>
                <a:latin typeface="Segoe UI"/>
              </a:defRPr>
            </a:pPr>
            <a:r>
              <a:t>This is where it gets interesting for bioinformaticians.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TextBox 1"/>
          <p:cNvSpPr txBox="1"/>
          <p:nvPr/>
        </p:nvSpPr>
        <p:spPr>
          <a:xfrm>
            <a:off x="457200" y="365760"/>
            <a:ext cx="11247120" cy="731520"/>
          </a:xfrm>
          <a:prstGeom prst="rect">
            <a:avLst/>
          </a:prstGeom>
          <a:noFill/>
        </p:spPr>
        <p:txBody>
          <a:bodyPr wrap="square">
            <a:spAutoFit/>
          </a:bodyPr>
          <a:lstStyle/>
          <a:p>
            <a:pPr algn="ctr">
              <a:defRPr sz="4000" b="1">
                <a:solidFill>
                  <a:srgbClr val="E6EDF3"/>
                </a:solidFill>
                <a:latin typeface="Segoe UI"/>
              </a:defRPr>
            </a:pPr>
            <a:r>
              <a:t>What is OpenClaw?</a:t>
            </a:r>
          </a:p>
        </p:txBody>
      </p:sp>
      <p:sp>
        <p:nvSpPr>
          <p:cNvPr id="3" name="TextBox 2"/>
          <p:cNvSpPr txBox="1"/>
          <p:nvPr/>
        </p:nvSpPr>
        <p:spPr>
          <a:xfrm>
            <a:off x="914400" y="1188720"/>
            <a:ext cx="10332720" cy="548640"/>
          </a:xfrm>
          <a:prstGeom prst="rect">
            <a:avLst/>
          </a:prstGeom>
          <a:noFill/>
        </p:spPr>
        <p:txBody>
          <a:bodyPr wrap="square">
            <a:spAutoFit/>
          </a:bodyPr>
          <a:lstStyle/>
          <a:p>
            <a:pPr algn="ctr">
              <a:defRPr sz="2200" b="0">
                <a:solidFill>
                  <a:srgbClr val="58A6FF"/>
                </a:solidFill>
                <a:latin typeface="Segoe UI"/>
              </a:defRPr>
            </a:pPr>
            <a:r>
              <a:t>The fastest-growing open-source AI agent framework in history</a:t>
            </a:r>
          </a:p>
        </p:txBody>
      </p:sp>
      <p:sp>
        <p:nvSpPr>
          <p:cNvPr id="4" name="TextBox 3"/>
          <p:cNvSpPr txBox="1"/>
          <p:nvPr/>
        </p:nvSpPr>
        <p:spPr>
          <a:xfrm>
            <a:off x="1371600" y="2011680"/>
            <a:ext cx="9144000" cy="2286000"/>
          </a:xfrm>
          <a:prstGeom prst="rect">
            <a:avLst/>
          </a:prstGeom>
          <a:noFill/>
        </p:spPr>
        <p:txBody>
          <a:bodyPr wrap="square">
            <a:spAutoFit/>
          </a:bodyPr>
          <a:lstStyle/>
          <a:p>
            <a:pPr algn="l">
              <a:spcBef>
                <a:spcPts val="800"/>
              </a:spcBef>
              <a:defRPr sz="2400">
                <a:solidFill>
                  <a:srgbClr val="3FB950"/>
                </a:solidFill>
                <a:latin typeface="Segoe UI"/>
              </a:defRPr>
            </a:pPr>
            <a:r>
              <a:t>→  180,000+ GitHub stars in 3 months (outpaced VS Code)</a:t>
            </a:r>
          </a:p>
          <a:p>
            <a:pPr algn="l">
              <a:spcBef>
                <a:spcPts val="800"/>
              </a:spcBef>
              <a:defRPr sz="2400">
                <a:solidFill>
                  <a:srgbClr val="E6EDF3"/>
                </a:solidFill>
                <a:latin typeface="Segoe UI"/>
              </a:defRPr>
            </a:pPr>
            <a:r>
              <a:t>→  AI agents that run locally: access your files, browser, APIs, terminal</a:t>
            </a:r>
          </a:p>
          <a:p>
            <a:pPr algn="l">
              <a:spcBef>
                <a:spcPts val="800"/>
              </a:spcBef>
              <a:defRPr sz="2400">
                <a:solidFill>
                  <a:srgbClr val="E6EDF3"/>
                </a:solidFill>
                <a:latin typeface="Segoe UI"/>
              </a:defRPr>
            </a:pPr>
            <a:r>
              <a:t>→  Skills: modular instruction sets that give agents domain expertise</a:t>
            </a:r>
          </a:p>
          <a:p>
            <a:pPr algn="l">
              <a:spcBef>
                <a:spcPts val="800"/>
              </a:spcBef>
              <a:defRPr sz="2400">
                <a:solidFill>
                  <a:srgbClr val="E6EDF3"/>
                </a:solidFill>
                <a:latin typeface="Segoe UI"/>
              </a:defRPr>
            </a:pPr>
            <a:r>
              <a:t>→  Created by Peter Steinberger (now at OpenAI)</a:t>
            </a:r>
          </a:p>
        </p:txBody>
      </p:sp>
      <p:sp>
        <p:nvSpPr>
          <p:cNvPr id="5" name="TextBox 4"/>
          <p:cNvSpPr txBox="1"/>
          <p:nvPr/>
        </p:nvSpPr>
        <p:spPr>
          <a:xfrm>
            <a:off x="914400" y="4389120"/>
            <a:ext cx="10332720" cy="457200"/>
          </a:xfrm>
          <a:prstGeom prst="rect">
            <a:avLst/>
          </a:prstGeom>
          <a:noFill/>
        </p:spPr>
        <p:txBody>
          <a:bodyPr wrap="square">
            <a:spAutoFit/>
          </a:bodyPr>
          <a:lstStyle/>
          <a:p>
            <a:pPr algn="ctr">
              <a:defRPr sz="2400" b="1">
                <a:solidFill>
                  <a:srgbClr val="BC8CFF"/>
                </a:solidFill>
                <a:latin typeface="Segoe UI"/>
              </a:defRPr>
            </a:pPr>
            <a:r>
              <a:t>MoltBook: the social network for AI agents</a:t>
            </a:r>
          </a:p>
        </p:txBody>
      </p:sp>
      <p:sp>
        <p:nvSpPr>
          <p:cNvPr id="6" name="TextBox 5"/>
          <p:cNvSpPr txBox="1"/>
          <p:nvPr/>
        </p:nvSpPr>
        <p:spPr>
          <a:xfrm>
            <a:off x="1371600" y="4937760"/>
            <a:ext cx="9144000" cy="1645920"/>
          </a:xfrm>
          <a:prstGeom prst="rect">
            <a:avLst/>
          </a:prstGeom>
          <a:noFill/>
        </p:spPr>
        <p:txBody>
          <a:bodyPr wrap="square">
            <a:spAutoFit/>
          </a:bodyPr>
          <a:lstStyle/>
          <a:p>
            <a:pPr algn="l">
              <a:spcBef>
                <a:spcPts val="800"/>
              </a:spcBef>
              <a:defRPr sz="2000">
                <a:solidFill>
                  <a:srgbClr val="BC8CFF"/>
                </a:solidFill>
                <a:latin typeface="Segoe UI"/>
              </a:defRPr>
            </a:pPr>
            <a:r>
              <a:t>→  2.7 million agents joined in 3 weeks</a:t>
            </a:r>
          </a:p>
          <a:p>
            <a:pPr algn="l">
              <a:spcBef>
                <a:spcPts val="800"/>
              </a:spcBef>
              <a:defRPr sz="2000">
                <a:solidFill>
                  <a:srgbClr val="E6EDF3"/>
                </a:solidFill>
                <a:latin typeface="Segoe UI"/>
              </a:defRPr>
            </a:pPr>
            <a:r>
              <a:t>→  Agents forming communities, debating, collaborating autonomously</a:t>
            </a:r>
          </a:p>
          <a:p>
            <a:pPr algn="l">
              <a:spcBef>
                <a:spcPts val="800"/>
              </a:spcBef>
              <a:defRPr sz="2000">
                <a:solidFill>
                  <a:srgbClr val="E6EDF3"/>
                </a:solidFill>
                <a:latin typeface="Segoe UI"/>
              </a:defRPr>
            </a:pPr>
            <a:r>
              <a:t>→  Proof that the agent ecosystem is real and growing exponentially</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Rounded Rectangle 1"/>
          <p:cNvSpPr/>
          <p:nvPr/>
        </p:nvSpPr>
        <p:spPr>
          <a:xfrm>
            <a:off x="5364327" y="548640"/>
            <a:ext cx="1463040" cy="502920"/>
          </a:xfrm>
          <a:prstGeom prst="roundRect">
            <a:avLst/>
          </a:prstGeom>
          <a:solidFill>
            <a:srgbClr val="58A6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sz="2200" b="1">
                <a:solidFill>
                  <a:srgbClr val="0D1117"/>
                </a:solidFill>
                <a:latin typeface="Segoe UI"/>
              </a:defRPr>
            </a:pPr>
            <a:r>
              <a:t>Tip 8</a:t>
            </a:r>
          </a:p>
        </p:txBody>
      </p:sp>
      <p:sp>
        <p:nvSpPr>
          <p:cNvPr id="3" name="TextBox 2"/>
          <p:cNvSpPr txBox="1"/>
          <p:nvPr/>
        </p:nvSpPr>
        <p:spPr>
          <a:xfrm>
            <a:off x="457200" y="1188720"/>
            <a:ext cx="11247120" cy="914400"/>
          </a:xfrm>
          <a:prstGeom prst="rect">
            <a:avLst/>
          </a:prstGeom>
          <a:noFill/>
        </p:spPr>
        <p:txBody>
          <a:bodyPr wrap="square">
            <a:spAutoFit/>
          </a:bodyPr>
          <a:lstStyle/>
          <a:p>
            <a:pPr algn="ctr">
              <a:defRPr sz="3600" b="1">
                <a:solidFill>
                  <a:srgbClr val="E6EDF3"/>
                </a:solidFill>
                <a:latin typeface="Segoe UI"/>
              </a:defRPr>
            </a:pPr>
            <a:r>
              <a:t>Contribute to Open-Source AI</a:t>
            </a:r>
          </a:p>
        </p:txBody>
      </p:sp>
      <p:sp>
        <p:nvSpPr>
          <p:cNvPr id="4" name="TextBox 3"/>
          <p:cNvSpPr txBox="1"/>
          <p:nvPr/>
        </p:nvSpPr>
        <p:spPr>
          <a:xfrm>
            <a:off x="914400" y="2286000"/>
            <a:ext cx="10332720" cy="731520"/>
          </a:xfrm>
          <a:prstGeom prst="rect">
            <a:avLst/>
          </a:prstGeom>
          <a:noFill/>
        </p:spPr>
        <p:txBody>
          <a:bodyPr wrap="square">
            <a:spAutoFit/>
          </a:bodyPr>
          <a:lstStyle/>
          <a:p>
            <a:pPr algn="ctr">
              <a:defRPr sz="2600" b="0">
                <a:solidFill>
                  <a:srgbClr val="E6EDF3"/>
                </a:solidFill>
                <a:latin typeface="Segoe UI"/>
              </a:defRPr>
            </a:pPr>
            <a:r>
              <a:t>OpenClaw has 180,000 skills for general tasks.</a:t>
            </a:r>
            <a:br/>
            <a:r>
              <a:t>It has almost none for biology.</a:t>
            </a:r>
          </a:p>
        </p:txBody>
      </p:sp>
      <p:sp>
        <p:nvSpPr>
          <p:cNvPr id="5" name="TextBox 4"/>
          <p:cNvSpPr txBox="1"/>
          <p:nvPr/>
        </p:nvSpPr>
        <p:spPr>
          <a:xfrm>
            <a:off x="1371600" y="3200400"/>
            <a:ext cx="9144000" cy="1828800"/>
          </a:xfrm>
          <a:prstGeom prst="rect">
            <a:avLst/>
          </a:prstGeom>
          <a:noFill/>
        </p:spPr>
        <p:txBody>
          <a:bodyPr wrap="square">
            <a:spAutoFit/>
          </a:bodyPr>
          <a:lstStyle/>
          <a:p>
            <a:pPr algn="l">
              <a:spcBef>
                <a:spcPts val="800"/>
              </a:spcBef>
              <a:defRPr sz="2400">
                <a:solidFill>
                  <a:srgbClr val="F85149"/>
                </a:solidFill>
                <a:latin typeface="Segoe UI"/>
              </a:defRPr>
            </a:pPr>
            <a:r>
              <a:t>→  Genomic data is sensitive: you cannot send VCFs to cloud APIs</a:t>
            </a:r>
          </a:p>
          <a:p>
            <a:pPr algn="l">
              <a:spcBef>
                <a:spcPts val="800"/>
              </a:spcBef>
              <a:defRPr sz="2400">
                <a:solidFill>
                  <a:srgbClr val="D29922"/>
                </a:solidFill>
                <a:latin typeface="Segoe UI"/>
              </a:defRPr>
            </a:pPr>
            <a:r>
              <a:t>→  Biology demands reproducibility: every step must be auditable</a:t>
            </a:r>
          </a:p>
          <a:p>
            <a:pPr algn="l">
              <a:spcBef>
                <a:spcPts val="800"/>
              </a:spcBef>
              <a:defRPr sz="2400">
                <a:solidFill>
                  <a:srgbClr val="BC8CFF"/>
                </a:solidFill>
                <a:latin typeface="Segoe UI"/>
              </a:defRPr>
            </a:pPr>
            <a:r>
              <a:t>→  Generic agents do not know domain-specific workflows</a:t>
            </a:r>
          </a:p>
        </p:txBody>
      </p:sp>
      <p:sp>
        <p:nvSpPr>
          <p:cNvPr id="6" name="TextBox 5"/>
          <p:cNvSpPr txBox="1"/>
          <p:nvPr/>
        </p:nvSpPr>
        <p:spPr>
          <a:xfrm>
            <a:off x="457200" y="5212080"/>
            <a:ext cx="11247120" cy="640080"/>
          </a:xfrm>
          <a:prstGeom prst="rect">
            <a:avLst/>
          </a:prstGeom>
          <a:noFill/>
        </p:spPr>
        <p:txBody>
          <a:bodyPr wrap="square">
            <a:spAutoFit/>
          </a:bodyPr>
          <a:lstStyle/>
          <a:p>
            <a:pPr algn="ctr">
              <a:defRPr sz="3400" b="1">
                <a:solidFill>
                  <a:srgbClr val="58A6FF"/>
                </a:solidFill>
                <a:latin typeface="Segoe UI"/>
              </a:defRPr>
            </a:pPr>
            <a:r>
              <a:t>Announcing: OpenClaw Bio</a:t>
            </a:r>
          </a:p>
        </p:txBody>
      </p:sp>
      <p:sp>
        <p:nvSpPr>
          <p:cNvPr id="7" name="TextBox 6"/>
          <p:cNvSpPr txBox="1"/>
          <p:nvPr/>
        </p:nvSpPr>
        <p:spPr>
          <a:xfrm>
            <a:off x="914400" y="5852160"/>
            <a:ext cx="10332720" cy="640080"/>
          </a:xfrm>
          <a:prstGeom prst="rect">
            <a:avLst/>
          </a:prstGeom>
          <a:noFill/>
        </p:spPr>
        <p:txBody>
          <a:bodyPr wrap="square">
            <a:spAutoFit/>
          </a:bodyPr>
          <a:lstStyle/>
          <a:p>
            <a:pPr algn="ctr">
              <a:defRPr sz="2000" b="0">
                <a:solidFill>
                  <a:srgbClr val="8B949E"/>
                </a:solidFill>
                <a:latin typeface="Segoe UI"/>
              </a:defRPr>
            </a:pPr>
            <a:r>
              <a:t>The first bioinformatics-native AI agent skill library.</a:t>
            </a:r>
            <a:br/>
            <a:r>
              <a:t>Open source. Local first. Privacy focused.</a:t>
            </a:r>
          </a:p>
        </p:txBody>
      </p:sp>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TextBox 1"/>
          <p:cNvSpPr txBox="1"/>
          <p:nvPr/>
        </p:nvSpPr>
        <p:spPr>
          <a:xfrm>
            <a:off x="457200" y="457200"/>
            <a:ext cx="11247120" cy="914400"/>
          </a:xfrm>
          <a:prstGeom prst="rect">
            <a:avLst/>
          </a:prstGeom>
          <a:noFill/>
        </p:spPr>
        <p:txBody>
          <a:bodyPr wrap="square">
            <a:spAutoFit/>
          </a:bodyPr>
          <a:lstStyle/>
          <a:p>
            <a:pPr algn="ctr">
              <a:defRPr sz="3600" b="1">
                <a:solidFill>
                  <a:srgbClr val="E6EDF3"/>
                </a:solidFill>
                <a:latin typeface="Segoe UI"/>
              </a:defRPr>
            </a:pPr>
            <a:r>
              <a:t>OpenClaw Bio: Architecture</a:t>
            </a:r>
          </a:p>
        </p:txBody>
      </p:sp>
      <p:sp>
        <p:nvSpPr>
          <p:cNvPr id="3" name="Rounded Rectangle 2"/>
          <p:cNvSpPr/>
          <p:nvPr/>
        </p:nvSpPr>
        <p:spPr>
          <a:xfrm>
            <a:off x="2286000" y="1554480"/>
            <a:ext cx="7589520" cy="4754880"/>
          </a:xfrm>
          <a:prstGeom prst="roundRect">
            <a:avLst/>
          </a:prstGeom>
          <a:solidFill>
            <a:srgbClr val="161B22"/>
          </a:solidFill>
          <a:ln w="12700">
            <a:solidFill>
              <a:srgbClr val="30363D"/>
            </a:solidFill>
          </a:ln>
        </p:spPr>
        <p:style>
          <a:lnRef idx="1">
            <a:schemeClr val="accent1"/>
          </a:lnRef>
          <a:fillRef idx="3">
            <a:schemeClr val="accent1"/>
          </a:fillRef>
          <a:effectRef idx="2">
            <a:schemeClr val="accent1"/>
          </a:effectRef>
          <a:fontRef idx="minor">
            <a:schemeClr val="lt1"/>
          </a:fontRef>
        </p:style>
        <p:txBody>
          <a:bodyPr rtlCol="0" anchor="ctr" wrap="square"/>
          <a:lstStyle/>
          <a:p>
            <a:pPr algn="l">
              <a:spcBef>
                <a:spcPts val="200"/>
              </a:spcBef>
              <a:defRPr sz="1600">
                <a:solidFill>
                  <a:srgbClr val="E6EDF3"/>
                </a:solidFill>
                <a:latin typeface="SF Mono"/>
              </a:defRPr>
            </a:pPr>
            <a:r>
              <a:t>User: "Analyse the diversity in my VCF file"</a:t>
            </a:r>
          </a:p>
          <a:p>
            <a:pPr algn="l">
              <a:spcBef>
                <a:spcPts val="200"/>
              </a:spcBef>
              <a:defRPr sz="1600">
                <a:solidFill>
                  <a:srgbClr val="8B949E"/>
                </a:solidFill>
                <a:latin typeface="SF Mono"/>
              </a:defRPr>
            </a:pPr>
            <a:r>
              <a:t>           |</a:t>
            </a:r>
          </a:p>
          <a:p>
            <a:pPr algn="l">
              <a:spcBef>
                <a:spcPts val="200"/>
              </a:spcBef>
              <a:defRPr sz="1600">
                <a:solidFill>
                  <a:srgbClr val="8B949E"/>
                </a:solidFill>
                <a:latin typeface="SF Mono"/>
              </a:defRPr>
            </a:pPr>
            <a:r>
              <a:t>    +------v------+</a:t>
            </a:r>
          </a:p>
          <a:p>
            <a:pPr algn="l">
              <a:spcBef>
                <a:spcPts val="200"/>
              </a:spcBef>
              <a:defRPr sz="1600">
                <a:solidFill>
                  <a:srgbClr val="3FB950"/>
                </a:solidFill>
                <a:latin typeface="SF Mono"/>
              </a:defRPr>
            </a:pPr>
            <a:r>
              <a:t>    |  Bio         |  &lt;- routes by file type + keywords</a:t>
            </a:r>
          </a:p>
          <a:p>
            <a:pPr algn="l">
              <a:spcBef>
                <a:spcPts val="200"/>
              </a:spcBef>
              <a:defRPr sz="1600">
                <a:solidFill>
                  <a:srgbClr val="3FB950"/>
                </a:solidFill>
                <a:latin typeface="SF Mono"/>
              </a:defRPr>
            </a:pPr>
            <a:r>
              <a:t>    |  Orchestrator|</a:t>
            </a:r>
          </a:p>
          <a:p>
            <a:pPr algn="l">
              <a:spcBef>
                <a:spcPts val="200"/>
              </a:spcBef>
              <a:defRPr sz="1600">
                <a:solidFill>
                  <a:srgbClr val="8B949E"/>
                </a:solidFill>
                <a:latin typeface="SF Mono"/>
              </a:defRPr>
            </a:pPr>
            <a:r>
              <a:t>    +------+------+</a:t>
            </a:r>
          </a:p>
          <a:p>
            <a:pPr algn="l">
              <a:spcBef>
                <a:spcPts val="200"/>
              </a:spcBef>
              <a:defRPr sz="1600">
                <a:solidFill>
                  <a:srgbClr val="8B949E"/>
                </a:solidFill>
                <a:latin typeface="SF Mono"/>
              </a:defRPr>
            </a:pPr>
            <a:r>
              <a:t>           |</a:t>
            </a:r>
          </a:p>
          <a:p>
            <a:pPr algn="l">
              <a:spcBef>
                <a:spcPts val="200"/>
              </a:spcBef>
              <a:defRPr sz="1600">
                <a:solidFill>
                  <a:srgbClr val="8B949E"/>
                </a:solidFill>
                <a:latin typeface="SF Mono"/>
              </a:defRPr>
            </a:pPr>
            <a:r>
              <a:t>    +------v-------------------------------+</a:t>
            </a:r>
          </a:p>
          <a:p>
            <a:pPr algn="l">
              <a:spcBef>
                <a:spcPts val="200"/>
              </a:spcBef>
              <a:defRPr sz="1600">
                <a:solidFill>
                  <a:srgbClr val="8B949E"/>
                </a:solidFill>
                <a:latin typeface="SF Mono"/>
              </a:defRPr>
            </a:pPr>
            <a:r>
              <a:t>    |                                      |</a:t>
            </a:r>
          </a:p>
          <a:p>
            <a:pPr algn="l">
              <a:spcBef>
                <a:spcPts val="200"/>
              </a:spcBef>
              <a:defRPr sz="1600">
                <a:solidFill>
                  <a:srgbClr val="3FB950"/>
                </a:solidFill>
                <a:latin typeface="SF Mono"/>
              </a:defRPr>
            </a:pPr>
            <a:r>
              <a:t>    Equity     VCF        Lit        scRNA</a:t>
            </a:r>
          </a:p>
          <a:p>
            <a:pPr algn="l">
              <a:spcBef>
                <a:spcPts val="200"/>
              </a:spcBef>
              <a:defRPr sz="1600">
                <a:solidFill>
                  <a:srgbClr val="3FB950"/>
                </a:solidFill>
                <a:latin typeface="SF Mono"/>
              </a:defRPr>
            </a:pPr>
            <a:r>
              <a:t>    Scorer    Annotator  Synthesizer Orchestrator</a:t>
            </a:r>
          </a:p>
          <a:p>
            <a:pPr algn="l">
              <a:spcBef>
                <a:spcPts val="200"/>
              </a:spcBef>
              <a:defRPr sz="1600">
                <a:solidFill>
                  <a:srgbClr val="8B949E"/>
                </a:solidFill>
                <a:latin typeface="SF Mono"/>
              </a:defRPr>
            </a:pPr>
            <a:r>
              <a:t>    |                                      |</a:t>
            </a:r>
          </a:p>
          <a:p>
            <a:pPr algn="l">
              <a:spcBef>
                <a:spcPts val="200"/>
              </a:spcBef>
              <a:defRPr sz="1600">
                <a:solidFill>
                  <a:srgbClr val="8B949E"/>
                </a:solidFill>
                <a:latin typeface="SF Mono"/>
              </a:defRPr>
            </a:pPr>
            <a:r>
              <a:t>    +------+-------------------------------+</a:t>
            </a:r>
          </a:p>
          <a:p>
            <a:pPr algn="l">
              <a:spcBef>
                <a:spcPts val="200"/>
              </a:spcBef>
              <a:defRPr sz="1600">
                <a:solidFill>
                  <a:srgbClr val="8B949E"/>
                </a:solidFill>
                <a:latin typeface="SF Mono"/>
              </a:defRPr>
            </a:pPr>
            <a:r>
              <a:t>           |</a:t>
            </a:r>
          </a:p>
          <a:p>
            <a:pPr algn="l">
              <a:spcBef>
                <a:spcPts val="200"/>
              </a:spcBef>
              <a:defRPr sz="1600">
                <a:solidFill>
                  <a:srgbClr val="8B949E"/>
                </a:solidFill>
                <a:latin typeface="SF Mono"/>
              </a:defRPr>
            </a:pPr>
            <a:r>
              <a:t>    +------v------+</a:t>
            </a:r>
          </a:p>
          <a:p>
            <a:pPr algn="l">
              <a:spcBef>
                <a:spcPts val="200"/>
              </a:spcBef>
              <a:defRPr sz="1600">
                <a:solidFill>
                  <a:srgbClr val="3FB950"/>
                </a:solidFill>
                <a:latin typeface="SF Mono"/>
              </a:defRPr>
            </a:pPr>
            <a:r>
              <a:t>    |  Markdown    |  &lt;- report + figures + checksums</a:t>
            </a:r>
          </a:p>
          <a:p>
            <a:pPr algn="l">
              <a:spcBef>
                <a:spcPts val="200"/>
              </a:spcBef>
              <a:defRPr sz="1600">
                <a:solidFill>
                  <a:srgbClr val="3FB950"/>
                </a:solidFill>
                <a:latin typeface="SF Mono"/>
              </a:defRPr>
            </a:pPr>
            <a:r>
              <a:t>    |  Report      |     + reproducibility bundle</a:t>
            </a:r>
          </a:p>
          <a:p>
            <a:pPr algn="l">
              <a:spcBef>
                <a:spcPts val="200"/>
              </a:spcBef>
              <a:defRPr sz="1600">
                <a:solidFill>
                  <a:srgbClr val="8B949E"/>
                </a:solidFill>
                <a:latin typeface="SF Mono"/>
              </a:defRPr>
            </a:pPr>
            <a:r>
              <a:t>    +-------------+</a:t>
            </a:r>
          </a:p>
        </p:txBody>
      </p:sp>
    </p:spTree>
  </p:cSld>
  <p:clrMapOvr>
    <a:masterClrMapping/>
  </p:clrMapOvr>
</p:sld>
</file>

<file path=ppt/slides/slide14.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TextBox 1"/>
          <p:cNvSpPr txBox="1"/>
          <p:nvPr/>
        </p:nvSpPr>
        <p:spPr>
          <a:xfrm>
            <a:off x="457200" y="457200"/>
            <a:ext cx="11247120" cy="914400"/>
          </a:xfrm>
          <a:prstGeom prst="rect">
            <a:avLst/>
          </a:prstGeom>
          <a:noFill/>
        </p:spPr>
        <p:txBody>
          <a:bodyPr wrap="square">
            <a:spAutoFit/>
          </a:bodyPr>
          <a:lstStyle/>
          <a:p>
            <a:pPr algn="ctr">
              <a:defRPr sz="3600" b="1">
                <a:solidFill>
                  <a:srgbClr val="E6EDF3"/>
                </a:solidFill>
                <a:latin typeface="Segoe UI"/>
              </a:defRPr>
            </a:pPr>
            <a:r>
              <a:t>8 Skills Planned</a:t>
            </a:r>
          </a:p>
        </p:txBody>
      </p:sp>
      <p:sp>
        <p:nvSpPr>
          <p:cNvPr id="3" name="TextBox 2"/>
          <p:cNvSpPr txBox="1"/>
          <p:nvPr/>
        </p:nvSpPr>
        <p:spPr>
          <a:xfrm>
            <a:off x="731520" y="1645920"/>
            <a:ext cx="5303520" cy="3200400"/>
          </a:xfrm>
          <a:prstGeom prst="rect">
            <a:avLst/>
          </a:prstGeom>
          <a:noFill/>
        </p:spPr>
        <p:txBody>
          <a:bodyPr wrap="square">
            <a:spAutoFit/>
          </a:bodyPr>
          <a:lstStyle/>
          <a:p>
            <a:pPr algn="l">
              <a:spcBef>
                <a:spcPts val="800"/>
              </a:spcBef>
              <a:defRPr sz="2400">
                <a:solidFill>
                  <a:srgbClr val="3FB950"/>
                </a:solidFill>
                <a:latin typeface="Segoe UI"/>
              </a:defRPr>
            </a:pPr>
            <a:r>
              <a:t>→  Equity Scorer — HEIM diversity metrics [MVP]</a:t>
            </a:r>
          </a:p>
          <a:p>
            <a:pPr algn="l">
              <a:spcBef>
                <a:spcPts val="800"/>
              </a:spcBef>
              <a:defRPr sz="2400">
                <a:solidFill>
                  <a:srgbClr val="3FB950"/>
                </a:solidFill>
                <a:latin typeface="Segoe UI"/>
              </a:defRPr>
            </a:pPr>
            <a:r>
              <a:t>→  Bio Orchestrator — routing + reporting [MVP]</a:t>
            </a:r>
          </a:p>
          <a:p>
            <a:pPr algn="l">
              <a:spcBef>
                <a:spcPts val="800"/>
              </a:spcBef>
              <a:defRPr sz="2400">
                <a:solidFill>
                  <a:srgbClr val="58A6FF"/>
                </a:solidFill>
                <a:latin typeface="Segoe UI"/>
              </a:defRPr>
            </a:pPr>
            <a:r>
              <a:t>→  VCF Annotator — VEP + ClinVar + gnomAD</a:t>
            </a:r>
          </a:p>
          <a:p>
            <a:pPr algn="l">
              <a:spcBef>
                <a:spcPts val="800"/>
              </a:spcBef>
              <a:defRPr sz="2400">
                <a:solidFill>
                  <a:srgbClr val="58A6FF"/>
                </a:solidFill>
                <a:latin typeface="Segoe UI"/>
              </a:defRPr>
            </a:pPr>
            <a:r>
              <a:t>→  Lit Synthesizer — PubMed + LLM summaries</a:t>
            </a:r>
          </a:p>
        </p:txBody>
      </p:sp>
      <p:sp>
        <p:nvSpPr>
          <p:cNvPr id="4" name="TextBox 3"/>
          <p:cNvSpPr txBox="1"/>
          <p:nvPr/>
        </p:nvSpPr>
        <p:spPr>
          <a:xfrm>
            <a:off x="6217920" y="1645920"/>
            <a:ext cx="5303520" cy="3200400"/>
          </a:xfrm>
          <a:prstGeom prst="rect">
            <a:avLst/>
          </a:prstGeom>
          <a:noFill/>
        </p:spPr>
        <p:txBody>
          <a:bodyPr wrap="square">
            <a:spAutoFit/>
          </a:bodyPr>
          <a:lstStyle/>
          <a:p>
            <a:pPr algn="l">
              <a:spcBef>
                <a:spcPts val="800"/>
              </a:spcBef>
              <a:defRPr sz="2400">
                <a:solidFill>
                  <a:srgbClr val="58A6FF"/>
                </a:solidFill>
                <a:latin typeface="Segoe UI"/>
              </a:defRPr>
            </a:pPr>
            <a:r>
              <a:t>→  scRNA Orchestrator — Scanpy automation</a:t>
            </a:r>
          </a:p>
          <a:p>
            <a:pPr algn="l">
              <a:spcBef>
                <a:spcPts val="800"/>
              </a:spcBef>
              <a:defRPr sz="2400">
                <a:solidFill>
                  <a:srgbClr val="58A6FF"/>
                </a:solidFill>
                <a:latin typeface="Segoe UI"/>
              </a:defRPr>
            </a:pPr>
            <a:r>
              <a:t>→  Struct Predictor — AlphaFold/Boltz local</a:t>
            </a:r>
          </a:p>
          <a:p>
            <a:pPr algn="l">
              <a:spcBef>
                <a:spcPts val="800"/>
              </a:spcBef>
              <a:defRPr sz="2400">
                <a:solidFill>
                  <a:srgbClr val="58A6FF"/>
                </a:solidFill>
                <a:latin typeface="Segoe UI"/>
              </a:defRPr>
            </a:pPr>
            <a:r>
              <a:t>→  Seq Wrangler — FastQC + alignment</a:t>
            </a:r>
          </a:p>
          <a:p>
            <a:pPr algn="l">
              <a:spcBef>
                <a:spcPts val="800"/>
              </a:spcBef>
              <a:defRPr sz="2400">
                <a:solidFill>
                  <a:srgbClr val="58A6FF"/>
                </a:solidFill>
                <a:latin typeface="Segoe UI"/>
              </a:defRPr>
            </a:pPr>
            <a:r>
              <a:t>→  Repro Enforcer — Conda/Nextflow export</a:t>
            </a:r>
          </a:p>
        </p:txBody>
      </p:sp>
      <p:sp>
        <p:nvSpPr>
          <p:cNvPr id="5" name="TextBox 4"/>
          <p:cNvSpPr txBox="1"/>
          <p:nvPr/>
        </p:nvSpPr>
        <p:spPr>
          <a:xfrm>
            <a:off x="914400" y="5303520"/>
            <a:ext cx="10332720" cy="548640"/>
          </a:xfrm>
          <a:prstGeom prst="rect">
            <a:avLst/>
          </a:prstGeom>
          <a:noFill/>
        </p:spPr>
        <p:txBody>
          <a:bodyPr wrap="square">
            <a:spAutoFit/>
          </a:bodyPr>
          <a:lstStyle/>
          <a:p>
            <a:pPr algn="ctr">
              <a:defRPr sz="2000" b="0">
                <a:solidFill>
                  <a:srgbClr val="8B949E"/>
                </a:solidFill>
                <a:latin typeface="Segoe UI"/>
              </a:defRPr>
            </a:pPr>
            <a:r>
              <a:t>Each skill = a SKILL.md + Python scripts. Composable. Local-first. Auditable.</a:t>
            </a:r>
          </a:p>
        </p:txBody>
      </p:sp>
    </p:spTree>
  </p:cSld>
  <p:clrMapOvr>
    <a:masterClrMapping/>
  </p:clrMapOvr>
</p:sld>
</file>

<file path=ppt/slides/slide15.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Rounded Rectangle 1"/>
          <p:cNvSpPr/>
          <p:nvPr/>
        </p:nvSpPr>
        <p:spPr>
          <a:xfrm>
            <a:off x="5364327" y="548640"/>
            <a:ext cx="1463040" cy="502920"/>
          </a:xfrm>
          <a:prstGeom prst="roundRect">
            <a:avLst/>
          </a:prstGeom>
          <a:solidFill>
            <a:srgbClr val="58A6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sz="2200" b="1">
                <a:solidFill>
                  <a:srgbClr val="0D1117"/>
                </a:solidFill>
                <a:latin typeface="Segoe UI"/>
              </a:defRPr>
            </a:pPr>
            <a:r>
              <a:t>Tip 9</a:t>
            </a:r>
          </a:p>
        </p:txBody>
      </p:sp>
      <p:sp>
        <p:nvSpPr>
          <p:cNvPr id="3" name="TextBox 2"/>
          <p:cNvSpPr txBox="1"/>
          <p:nvPr/>
        </p:nvSpPr>
        <p:spPr>
          <a:xfrm>
            <a:off x="457200" y="1188720"/>
            <a:ext cx="11247120" cy="731520"/>
          </a:xfrm>
          <a:prstGeom prst="rect">
            <a:avLst/>
          </a:prstGeom>
          <a:noFill/>
        </p:spPr>
        <p:txBody>
          <a:bodyPr wrap="square">
            <a:spAutoFit/>
          </a:bodyPr>
          <a:lstStyle/>
          <a:p>
            <a:pPr algn="ctr">
              <a:defRPr sz="3600" b="1">
                <a:solidFill>
                  <a:srgbClr val="E6EDF3"/>
                </a:solidFill>
                <a:latin typeface="Segoe UI"/>
              </a:defRPr>
            </a:pPr>
            <a:r>
              <a:t>Build Modular Skills</a:t>
            </a:r>
          </a:p>
        </p:txBody>
      </p:sp>
      <p:sp>
        <p:nvSpPr>
          <p:cNvPr id="4" name="TextBox 3"/>
          <p:cNvSpPr txBox="1"/>
          <p:nvPr/>
        </p:nvSpPr>
        <p:spPr>
          <a:xfrm>
            <a:off x="457200" y="2103120"/>
            <a:ext cx="11247120" cy="640080"/>
          </a:xfrm>
          <a:prstGeom prst="rect">
            <a:avLst/>
          </a:prstGeom>
          <a:noFill/>
        </p:spPr>
        <p:txBody>
          <a:bodyPr wrap="square">
            <a:spAutoFit/>
          </a:bodyPr>
          <a:lstStyle/>
          <a:p>
            <a:pPr algn="ctr">
              <a:defRPr sz="2800" b="0">
                <a:solidFill>
                  <a:srgbClr val="8B949E"/>
                </a:solidFill>
                <a:latin typeface="Segoe UI"/>
              </a:defRPr>
            </a:pPr>
            <a:r>
              <a:t>Live Demo: Equity Scorer</a:t>
            </a:r>
          </a:p>
        </p:txBody>
      </p:sp>
      <p:sp>
        <p:nvSpPr>
          <p:cNvPr id="5" name="TextBox 4"/>
          <p:cNvSpPr txBox="1"/>
          <p:nvPr/>
        </p:nvSpPr>
        <p:spPr>
          <a:xfrm>
            <a:off x="914400" y="3200400"/>
            <a:ext cx="10332720" cy="457200"/>
          </a:xfrm>
          <a:prstGeom prst="rect">
            <a:avLst/>
          </a:prstGeom>
          <a:noFill/>
        </p:spPr>
        <p:txBody>
          <a:bodyPr wrap="square">
            <a:spAutoFit/>
          </a:bodyPr>
          <a:lstStyle/>
          <a:p>
            <a:pPr algn="ctr">
              <a:defRPr sz="2400" b="0">
                <a:solidFill>
                  <a:srgbClr val="E6EDF3"/>
                </a:solidFill>
                <a:latin typeface="Segoe UI"/>
              </a:defRPr>
            </a:pPr>
            <a:r>
              <a:t>Input: a VCF file with 50 samples across 5 populations</a:t>
            </a:r>
          </a:p>
        </p:txBody>
      </p:sp>
      <p:sp>
        <p:nvSpPr>
          <p:cNvPr id="6" name="TextBox 5"/>
          <p:cNvSpPr txBox="1"/>
          <p:nvPr/>
        </p:nvSpPr>
        <p:spPr>
          <a:xfrm>
            <a:off x="914400" y="3840480"/>
            <a:ext cx="10332720" cy="457200"/>
          </a:xfrm>
          <a:prstGeom prst="rect">
            <a:avLst/>
          </a:prstGeom>
          <a:noFill/>
        </p:spPr>
        <p:txBody>
          <a:bodyPr wrap="square">
            <a:spAutoFit/>
          </a:bodyPr>
          <a:lstStyle/>
          <a:p>
            <a:pPr algn="ctr">
              <a:defRPr sz="2400" b="0">
                <a:solidFill>
                  <a:srgbClr val="E6EDF3"/>
                </a:solidFill>
                <a:latin typeface="Segoe UI"/>
              </a:defRPr>
            </a:pPr>
            <a:r>
              <a:t>Output: HEIM Equity Score + 5 figures + full report</a:t>
            </a:r>
          </a:p>
        </p:txBody>
      </p:sp>
      <p:sp>
        <p:nvSpPr>
          <p:cNvPr id="7" name="Rounded Rectangle 6"/>
          <p:cNvSpPr/>
          <p:nvPr/>
        </p:nvSpPr>
        <p:spPr>
          <a:xfrm>
            <a:off x="2286000" y="4572000"/>
            <a:ext cx="7589520" cy="1463040"/>
          </a:xfrm>
          <a:prstGeom prst="roundRect">
            <a:avLst/>
          </a:prstGeom>
          <a:solidFill>
            <a:srgbClr val="161B22"/>
          </a:solidFill>
          <a:ln w="12700">
            <a:solidFill>
              <a:srgbClr val="30363D"/>
            </a:solidFill>
          </a:ln>
        </p:spPr>
        <p:style>
          <a:lnRef idx="1">
            <a:schemeClr val="accent1"/>
          </a:lnRef>
          <a:fillRef idx="3">
            <a:schemeClr val="accent1"/>
          </a:fillRef>
          <a:effectRef idx="2">
            <a:schemeClr val="accent1"/>
          </a:effectRef>
          <a:fontRef idx="minor">
            <a:schemeClr val="lt1"/>
          </a:fontRef>
        </p:style>
        <p:txBody>
          <a:bodyPr rtlCol="0" anchor="ctr" wrap="square"/>
          <a:lstStyle/>
          <a:p>
            <a:pPr algn="l">
              <a:spcBef>
                <a:spcPts val="200"/>
              </a:spcBef>
              <a:defRPr sz="1800">
                <a:solidFill>
                  <a:srgbClr val="3FB950"/>
                </a:solidFill>
                <a:latin typeface="SF Mono"/>
              </a:defRPr>
            </a:pPr>
            <a:r>
              <a:t>$ python equity_scorer.py \</a:t>
            </a:r>
          </a:p>
          <a:p>
            <a:pPr algn="l">
              <a:spcBef>
                <a:spcPts val="200"/>
              </a:spcBef>
              <a:defRPr sz="1800">
                <a:solidFill>
                  <a:srgbClr val="3FB950"/>
                </a:solidFill>
                <a:latin typeface="SF Mono"/>
              </a:defRPr>
            </a:pPr>
            <a:r>
              <a:t>    --input demo_populations.vcf \</a:t>
            </a:r>
          </a:p>
          <a:p>
            <a:pPr algn="l">
              <a:spcBef>
                <a:spcPts val="200"/>
              </a:spcBef>
              <a:defRPr sz="1800">
                <a:solidFill>
                  <a:srgbClr val="3FB950"/>
                </a:solidFill>
                <a:latin typeface="SF Mono"/>
              </a:defRPr>
            </a:pPr>
            <a:r>
              <a:t>    --pop-map demo_population_map.csv \</a:t>
            </a:r>
          </a:p>
          <a:p>
            <a:pPr algn="l">
              <a:spcBef>
                <a:spcPts val="200"/>
              </a:spcBef>
              <a:defRPr sz="1800">
                <a:solidFill>
                  <a:srgbClr val="3FB950"/>
                </a:solidFill>
                <a:latin typeface="SF Mono"/>
              </a:defRPr>
            </a:pPr>
            <a:r>
              <a:t>    --output demo_report</a:t>
            </a:r>
          </a:p>
        </p:txBody>
      </p:sp>
      <p:sp>
        <p:nvSpPr>
          <p:cNvPr id="8" name="TextBox 7"/>
          <p:cNvSpPr txBox="1"/>
          <p:nvPr/>
        </p:nvSpPr>
        <p:spPr>
          <a:xfrm>
            <a:off x="914400" y="6217920"/>
            <a:ext cx="10332720" cy="457200"/>
          </a:xfrm>
          <a:prstGeom prst="rect">
            <a:avLst/>
          </a:prstGeom>
          <a:noFill/>
        </p:spPr>
        <p:txBody>
          <a:bodyPr wrap="square">
            <a:spAutoFit/>
          </a:bodyPr>
          <a:lstStyle/>
          <a:p>
            <a:pPr algn="ctr">
              <a:defRPr sz="2000" b="0">
                <a:solidFill>
                  <a:srgbClr val="8B949E"/>
                </a:solidFill>
                <a:latin typeface="Segoe UI"/>
              </a:defRPr>
            </a:pPr>
            <a:r>
              <a:t>Let's run it.</a:t>
            </a:r>
          </a:p>
        </p:txBody>
      </p:sp>
    </p:spTree>
  </p:cSld>
  <p:clrMapOvr>
    <a:masterClrMapping/>
  </p:clrMapOvr>
</p:sld>
</file>

<file path=ppt/slides/slide16.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TextBox 1"/>
          <p:cNvSpPr txBox="1"/>
          <p:nvPr/>
        </p:nvSpPr>
        <p:spPr>
          <a:xfrm>
            <a:off x="457200" y="274320"/>
            <a:ext cx="11247120" cy="731520"/>
          </a:xfrm>
          <a:prstGeom prst="rect">
            <a:avLst/>
          </a:prstGeom>
          <a:noFill/>
        </p:spPr>
        <p:txBody>
          <a:bodyPr wrap="square">
            <a:spAutoFit/>
          </a:bodyPr>
          <a:lstStyle/>
          <a:p>
            <a:pPr algn="ctr">
              <a:defRPr sz="3600" b="1">
                <a:solidFill>
                  <a:srgbClr val="E6EDF3"/>
                </a:solidFill>
                <a:latin typeface="Segoe UI"/>
              </a:defRPr>
            </a:pPr>
            <a:r>
              <a:t>Demo: Terminal Output</a:t>
            </a:r>
          </a:p>
        </p:txBody>
      </p:sp>
      <p:sp>
        <p:nvSpPr>
          <p:cNvPr id="3" name="Rounded Rectangle 2"/>
          <p:cNvSpPr/>
          <p:nvPr/>
        </p:nvSpPr>
        <p:spPr>
          <a:xfrm>
            <a:off x="1371600" y="1188720"/>
            <a:ext cx="9418320" cy="5029200"/>
          </a:xfrm>
          <a:prstGeom prst="roundRect">
            <a:avLst/>
          </a:prstGeom>
          <a:solidFill>
            <a:srgbClr val="161B22"/>
          </a:solidFill>
          <a:ln w="12700">
            <a:solidFill>
              <a:srgbClr val="30363D"/>
            </a:solidFill>
          </a:ln>
        </p:spPr>
        <p:style>
          <a:lnRef idx="1">
            <a:schemeClr val="accent1"/>
          </a:lnRef>
          <a:fillRef idx="3">
            <a:schemeClr val="accent1"/>
          </a:fillRef>
          <a:effectRef idx="2">
            <a:schemeClr val="accent1"/>
          </a:effectRef>
          <a:fontRef idx="minor">
            <a:schemeClr val="lt1"/>
          </a:fontRef>
        </p:style>
        <p:txBody>
          <a:bodyPr rtlCol="0" anchor="ctr" wrap="square"/>
          <a:lstStyle/>
          <a:p>
            <a:pPr algn="l">
              <a:spcBef>
                <a:spcPts val="200"/>
              </a:spcBef>
              <a:defRPr sz="1800">
                <a:solidFill>
                  <a:srgbClr val="3FB950"/>
                </a:solidFill>
                <a:latin typeface="SF Mono"/>
              </a:defRPr>
            </a:pPr>
            <a:r>
              <a:t>Parsing VCF...</a:t>
            </a:r>
          </a:p>
          <a:p>
            <a:pPr algn="l">
              <a:spcBef>
                <a:spcPts val="200"/>
              </a:spcBef>
              <a:defRPr sz="1800">
                <a:solidFill>
                  <a:srgbClr val="E6EDF3"/>
                </a:solidFill>
                <a:latin typeface="SF Mono"/>
              </a:defRPr>
            </a:pPr>
            <a:r>
              <a:t>  50 samples, 500 variants</a:t>
            </a:r>
          </a:p>
          <a:p>
            <a:pPr algn="l">
              <a:spcBef>
                <a:spcPts val="200"/>
              </a:spcBef>
              <a:defRPr sz="1800">
                <a:solidFill>
                  <a:srgbClr val="E6EDF3"/>
                </a:solidFill>
                <a:latin typeface="SF Mono"/>
              </a:defRPr>
            </a:pPr>
            <a:r>
              <a:t>  Populations: AFR (n=8), AMR (n=5), EAS (n=7), EUR (n=22), SAS (n=8)</a:t>
            </a:r>
          </a:p>
          <a:p>
            <a:pPr algn="l">
              <a:spcBef>
                <a:spcPts val="200"/>
              </a:spcBef>
              <a:defRPr sz="1800">
                <a:solidFill>
                  <a:srgbClr val="E6EDF3"/>
                </a:solidFill>
                <a:latin typeface="SF Mono"/>
              </a:defRPr>
            </a:pPr>
          </a:p>
          <a:p>
            <a:pPr algn="l">
              <a:spcBef>
                <a:spcPts val="200"/>
              </a:spcBef>
              <a:defRPr sz="1800">
                <a:solidFill>
                  <a:srgbClr val="3FB950"/>
                </a:solidFill>
                <a:latin typeface="SF Mono"/>
              </a:defRPr>
            </a:pPr>
            <a:r>
              <a:t>Computing heterozygosity...</a:t>
            </a:r>
          </a:p>
          <a:p>
            <a:pPr algn="l">
              <a:spcBef>
                <a:spcPts val="200"/>
              </a:spcBef>
              <a:defRPr sz="1800">
                <a:solidFill>
                  <a:srgbClr val="D29922"/>
                </a:solidFill>
                <a:latin typeface="SF Mono"/>
              </a:defRPr>
            </a:pPr>
            <a:r>
              <a:t>  AFR: obs=0.3543  exp=0.3338</a:t>
            </a:r>
          </a:p>
          <a:p>
            <a:pPr algn="l">
              <a:spcBef>
                <a:spcPts val="200"/>
              </a:spcBef>
              <a:defRPr sz="1800">
                <a:solidFill>
                  <a:srgbClr val="8B949E"/>
                </a:solidFill>
                <a:latin typeface="SF Mono"/>
              </a:defRPr>
            </a:pPr>
            <a:r>
              <a:t>  EAS: obs=0.3014  exp=0.2788   &lt;- lowest diversity</a:t>
            </a:r>
          </a:p>
          <a:p>
            <a:pPr algn="l">
              <a:spcBef>
                <a:spcPts val="200"/>
              </a:spcBef>
              <a:defRPr sz="1800">
                <a:solidFill>
                  <a:srgbClr val="E6EDF3"/>
                </a:solidFill>
                <a:latin typeface="SF Mono"/>
              </a:defRPr>
            </a:pPr>
          </a:p>
          <a:p>
            <a:pPr algn="l">
              <a:spcBef>
                <a:spcPts val="200"/>
              </a:spcBef>
              <a:defRPr sz="1800">
                <a:solidFill>
                  <a:srgbClr val="3FB950"/>
                </a:solidFill>
                <a:latin typeface="SF Mono"/>
              </a:defRPr>
            </a:pPr>
            <a:r>
              <a:t>Computing pairwise FST...</a:t>
            </a:r>
          </a:p>
          <a:p>
            <a:pPr algn="l">
              <a:spcBef>
                <a:spcPts val="200"/>
              </a:spcBef>
              <a:defRPr sz="1800">
                <a:solidFill>
                  <a:srgbClr val="D29922"/>
                </a:solidFill>
                <a:latin typeface="SF Mono"/>
              </a:defRPr>
            </a:pPr>
            <a:r>
              <a:t>  AFR vs EAS: 0.1011   &lt;- highest divergence</a:t>
            </a:r>
          </a:p>
          <a:p>
            <a:pPr algn="l">
              <a:spcBef>
                <a:spcPts val="200"/>
              </a:spcBef>
              <a:defRPr sz="1800">
                <a:solidFill>
                  <a:srgbClr val="8B949E"/>
                </a:solidFill>
                <a:latin typeface="SF Mono"/>
              </a:defRPr>
            </a:pPr>
            <a:r>
              <a:t>  AMR vs EUR: 0.0425   &lt;- lowest (admixture)</a:t>
            </a:r>
          </a:p>
          <a:p>
            <a:pPr algn="l">
              <a:spcBef>
                <a:spcPts val="200"/>
              </a:spcBef>
              <a:defRPr sz="1800">
                <a:solidFill>
                  <a:srgbClr val="E6EDF3"/>
                </a:solidFill>
                <a:latin typeface="SF Mono"/>
              </a:defRPr>
            </a:pPr>
          </a:p>
          <a:p>
            <a:pPr algn="l">
              <a:spcBef>
                <a:spcPts val="200"/>
              </a:spcBef>
              <a:defRPr sz="1800">
                <a:solidFill>
                  <a:srgbClr val="3FB950"/>
                </a:solidFill>
                <a:latin typeface="SF Mono"/>
              </a:defRPr>
            </a:pPr>
            <a:r>
              <a:t>Computing PCA...</a:t>
            </a:r>
          </a:p>
          <a:p>
            <a:pPr algn="l">
              <a:spcBef>
                <a:spcPts val="200"/>
              </a:spcBef>
              <a:defRPr sz="1800">
                <a:solidFill>
                  <a:srgbClr val="E6EDF3"/>
                </a:solidFill>
                <a:latin typeface="SF Mono"/>
              </a:defRPr>
            </a:pPr>
            <a:r>
              <a:t>  PC1: 7.6%  PC2: 4.9%</a:t>
            </a:r>
          </a:p>
          <a:p>
            <a:pPr algn="l">
              <a:spcBef>
                <a:spcPts val="200"/>
              </a:spcBef>
              <a:defRPr sz="1800">
                <a:solidFill>
                  <a:srgbClr val="E6EDF3"/>
                </a:solidFill>
                <a:latin typeface="SF Mono"/>
              </a:defRPr>
            </a:pPr>
          </a:p>
          <a:p>
            <a:pPr algn="l">
              <a:spcBef>
                <a:spcPts val="200"/>
              </a:spcBef>
              <a:defRPr sz="1800">
                <a:solidFill>
                  <a:srgbClr val="D29922"/>
                </a:solidFill>
                <a:latin typeface="SF Mono"/>
              </a:defRPr>
            </a:pPr>
            <a:r>
              <a:t>HEIM Score: 76.2/100 (Good)</a:t>
            </a:r>
          </a:p>
        </p:txBody>
      </p:sp>
    </p:spTree>
  </p:cSld>
  <p:clrMapOvr>
    <a:masterClrMapping/>
  </p:clrMapOvr>
</p:sld>
</file>

<file path=ppt/slides/slide17.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TextBox 1"/>
          <p:cNvSpPr txBox="1"/>
          <p:nvPr/>
        </p:nvSpPr>
        <p:spPr>
          <a:xfrm>
            <a:off x="457200" y="274320"/>
            <a:ext cx="11247120" cy="731520"/>
          </a:xfrm>
          <a:prstGeom prst="rect">
            <a:avLst/>
          </a:prstGeom>
          <a:noFill/>
        </p:spPr>
        <p:txBody>
          <a:bodyPr wrap="square">
            <a:spAutoFit/>
          </a:bodyPr>
          <a:lstStyle/>
          <a:p>
            <a:pPr algn="ctr">
              <a:defRPr sz="3600" b="1">
                <a:solidFill>
                  <a:srgbClr val="E6EDF3"/>
                </a:solidFill>
                <a:latin typeface="Segoe UI"/>
              </a:defRPr>
            </a:pPr>
            <a:r>
              <a:t>PCA: Population Structure</a:t>
            </a:r>
          </a:p>
        </p:txBody>
      </p:sp>
      <p:pic>
        <p:nvPicPr>
          <p:cNvPr id="3" name="Picture 2" descr="pca_plot.png"/>
          <p:cNvPicPr>
            <a:picLocks noChangeAspect="1"/>
          </p:cNvPicPr>
          <p:nvPr/>
        </p:nvPicPr>
        <p:blipFill>
          <a:blip r:embed="rId2"/>
          <a:stretch>
            <a:fillRect/>
          </a:stretch>
        </p:blipFill>
        <p:spPr>
          <a:xfrm>
            <a:off x="1371600" y="1188720"/>
            <a:ext cx="9418320" cy="5029200"/>
          </a:xfrm>
          <a:prstGeom prst="rect">
            <a:avLst/>
          </a:prstGeom>
        </p:spPr>
      </p:pic>
    </p:spTree>
  </p:cSld>
  <p:clrMapOvr>
    <a:masterClrMapping/>
  </p:clrMapOvr>
</p:sld>
</file>

<file path=ppt/slides/slide18.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TextBox 1"/>
          <p:cNvSpPr txBox="1"/>
          <p:nvPr/>
        </p:nvSpPr>
        <p:spPr>
          <a:xfrm>
            <a:off x="457200" y="274320"/>
            <a:ext cx="11247120" cy="731520"/>
          </a:xfrm>
          <a:prstGeom prst="rect">
            <a:avLst/>
          </a:prstGeom>
          <a:noFill/>
        </p:spPr>
        <p:txBody>
          <a:bodyPr wrap="square">
            <a:spAutoFit/>
          </a:bodyPr>
          <a:lstStyle/>
          <a:p>
            <a:pPr algn="ctr">
              <a:defRPr sz="3600" b="1">
                <a:solidFill>
                  <a:srgbClr val="E6EDF3"/>
                </a:solidFill>
                <a:latin typeface="Segoe UI"/>
              </a:defRPr>
            </a:pPr>
            <a:r>
              <a:t>Pairwise FST: Population Divergence</a:t>
            </a:r>
          </a:p>
        </p:txBody>
      </p:sp>
      <p:pic>
        <p:nvPicPr>
          <p:cNvPr id="3" name="Picture 2" descr="fst_heatmap.png"/>
          <p:cNvPicPr>
            <a:picLocks noChangeAspect="1"/>
          </p:cNvPicPr>
          <p:nvPr/>
        </p:nvPicPr>
        <p:blipFill>
          <a:blip r:embed="rId2"/>
          <a:stretch>
            <a:fillRect/>
          </a:stretch>
        </p:blipFill>
        <p:spPr>
          <a:xfrm>
            <a:off x="1371600" y="1188720"/>
            <a:ext cx="9418320" cy="5029200"/>
          </a:xfrm>
          <a:prstGeom prst="rect">
            <a:avLst/>
          </a:prstGeom>
        </p:spPr>
      </p:pic>
    </p:spTree>
  </p:cSld>
  <p:clrMapOvr>
    <a:masterClrMapping/>
  </p:clrMapOvr>
</p:sld>
</file>

<file path=ppt/slides/slide19.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TextBox 1"/>
          <p:cNvSpPr txBox="1"/>
          <p:nvPr/>
        </p:nvSpPr>
        <p:spPr>
          <a:xfrm>
            <a:off x="457200" y="274320"/>
            <a:ext cx="11247120" cy="731520"/>
          </a:xfrm>
          <a:prstGeom prst="rect">
            <a:avLst/>
          </a:prstGeom>
          <a:noFill/>
        </p:spPr>
        <p:txBody>
          <a:bodyPr wrap="square">
            <a:spAutoFit/>
          </a:bodyPr>
          <a:lstStyle/>
          <a:p>
            <a:pPr algn="ctr">
              <a:defRPr sz="3600" b="1">
                <a:solidFill>
                  <a:srgbClr val="E6EDF3"/>
                </a:solidFill>
                <a:latin typeface="Segoe UI"/>
              </a:defRPr>
            </a:pPr>
            <a:r>
              <a:t>Ancestry Distribution + Heterozygosity</a:t>
            </a:r>
          </a:p>
        </p:txBody>
      </p:sp>
      <p:pic>
        <p:nvPicPr>
          <p:cNvPr id="3" name="Picture 2" descr="ancestry_bar.png"/>
          <p:cNvPicPr>
            <a:picLocks noChangeAspect="1"/>
          </p:cNvPicPr>
          <p:nvPr/>
        </p:nvPicPr>
        <p:blipFill>
          <a:blip r:embed="rId2"/>
          <a:stretch>
            <a:fillRect/>
          </a:stretch>
        </p:blipFill>
        <p:spPr>
          <a:xfrm>
            <a:off x="457200" y="1188720"/>
            <a:ext cx="5486400" cy="4114800"/>
          </a:xfrm>
          <a:prstGeom prst="rect">
            <a:avLst/>
          </a:prstGeom>
        </p:spPr>
      </p:pic>
      <p:pic>
        <p:nvPicPr>
          <p:cNvPr id="4" name="Picture 3" descr="heterozygosity.png"/>
          <p:cNvPicPr>
            <a:picLocks noChangeAspect="1"/>
          </p:cNvPicPr>
          <p:nvPr/>
        </p:nvPicPr>
        <p:blipFill>
          <a:blip r:embed="rId3"/>
          <a:stretch>
            <a:fillRect/>
          </a:stretch>
        </p:blipFill>
        <p:spPr>
          <a:xfrm>
            <a:off x="6217920" y="1188720"/>
            <a:ext cx="5486400" cy="4114800"/>
          </a:xfrm>
          <a:prstGeom prst="rect">
            <a:avLst/>
          </a:prstGeom>
        </p:spPr>
      </p:pic>
      <p:sp>
        <p:nvSpPr>
          <p:cNvPr id="5" name="TextBox 4"/>
          <p:cNvSpPr txBox="1"/>
          <p:nvPr/>
        </p:nvSpPr>
        <p:spPr>
          <a:xfrm>
            <a:off x="914400" y="5669280"/>
            <a:ext cx="10332720" cy="548640"/>
          </a:xfrm>
          <a:prstGeom prst="rect">
            <a:avLst/>
          </a:prstGeom>
          <a:noFill/>
        </p:spPr>
        <p:txBody>
          <a:bodyPr wrap="square">
            <a:spAutoFit/>
          </a:bodyPr>
          <a:lstStyle/>
          <a:p>
            <a:pPr algn="ctr">
              <a:defRPr sz="2000" b="0">
                <a:solidFill>
                  <a:srgbClr val="8B949E"/>
                </a:solidFill>
                <a:latin typeface="Segoe UI"/>
              </a:defRPr>
            </a:pPr>
            <a:r>
              <a:t>Red dashes = global proportions. EUR at 44% is 2.75x overrepresented.</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TextBox 1"/>
          <p:cNvSpPr txBox="1"/>
          <p:nvPr/>
        </p:nvSpPr>
        <p:spPr>
          <a:xfrm>
            <a:off x="457200" y="365760"/>
            <a:ext cx="11247120" cy="914400"/>
          </a:xfrm>
          <a:prstGeom prst="rect">
            <a:avLst/>
          </a:prstGeom>
          <a:noFill/>
        </p:spPr>
        <p:txBody>
          <a:bodyPr wrap="square">
            <a:spAutoFit/>
          </a:bodyPr>
          <a:lstStyle/>
          <a:p>
            <a:pPr algn="ctr">
              <a:defRPr sz="4000" b="1">
                <a:solidFill>
                  <a:srgbClr val="E6EDF3"/>
                </a:solidFill>
                <a:latin typeface="Segoe UI"/>
              </a:defRPr>
            </a:pPr>
            <a:r>
              <a:t>The 99% vs the 1%</a:t>
            </a:r>
          </a:p>
        </p:txBody>
      </p:sp>
      <p:sp>
        <p:nvSpPr>
          <p:cNvPr id="3" name="TextBox 2"/>
          <p:cNvSpPr txBox="1"/>
          <p:nvPr/>
        </p:nvSpPr>
        <p:spPr>
          <a:xfrm>
            <a:off x="731520" y="1463040"/>
            <a:ext cx="5029200" cy="548640"/>
          </a:xfrm>
          <a:prstGeom prst="rect">
            <a:avLst/>
          </a:prstGeom>
          <a:noFill/>
        </p:spPr>
        <p:txBody>
          <a:bodyPr wrap="square">
            <a:spAutoFit/>
          </a:bodyPr>
          <a:lstStyle/>
          <a:p>
            <a:pPr algn="l">
              <a:defRPr sz="2600" b="0">
                <a:solidFill>
                  <a:srgbClr val="8B949E"/>
                </a:solidFill>
                <a:latin typeface="Segoe UI"/>
              </a:defRPr>
            </a:pPr>
            <a:r>
              <a:t>Most researchers</a:t>
            </a:r>
          </a:p>
        </p:txBody>
      </p:sp>
      <p:sp>
        <p:nvSpPr>
          <p:cNvPr id="4" name="TextBox 3"/>
          <p:cNvSpPr txBox="1"/>
          <p:nvPr/>
        </p:nvSpPr>
        <p:spPr>
          <a:xfrm>
            <a:off x="731520" y="2103120"/>
            <a:ext cx="5029200" cy="2743200"/>
          </a:xfrm>
          <a:prstGeom prst="rect">
            <a:avLst/>
          </a:prstGeom>
          <a:noFill/>
        </p:spPr>
        <p:txBody>
          <a:bodyPr wrap="square">
            <a:spAutoFit/>
          </a:bodyPr>
          <a:lstStyle/>
          <a:p>
            <a:pPr algn="l">
              <a:spcBef>
                <a:spcPts val="800"/>
              </a:spcBef>
              <a:defRPr sz="2400">
                <a:solidFill>
                  <a:srgbClr val="E6EDF3"/>
                </a:solidFill>
                <a:latin typeface="Segoe UI"/>
              </a:defRPr>
            </a:pPr>
            <a:r>
              <a:t>→  Use ChatGPT for one-off questions</a:t>
            </a:r>
          </a:p>
          <a:p>
            <a:pPr algn="l">
              <a:spcBef>
                <a:spcPts val="800"/>
              </a:spcBef>
              <a:defRPr sz="2400">
                <a:solidFill>
                  <a:srgbClr val="E6EDF3"/>
                </a:solidFill>
                <a:latin typeface="Segoe UI"/>
              </a:defRPr>
            </a:pPr>
            <a:r>
              <a:t>→  Copy-paste into web UIs</a:t>
            </a:r>
          </a:p>
          <a:p>
            <a:pPr algn="l">
              <a:spcBef>
                <a:spcPts val="800"/>
              </a:spcBef>
              <a:defRPr sz="2400">
                <a:solidFill>
                  <a:srgbClr val="E6EDF3"/>
                </a:solidFill>
                <a:latin typeface="Segoe UI"/>
              </a:defRPr>
            </a:pPr>
            <a:r>
              <a:t>→  Treat AI as a search engine</a:t>
            </a:r>
          </a:p>
          <a:p>
            <a:pPr algn="l">
              <a:spcBef>
                <a:spcPts val="800"/>
              </a:spcBef>
              <a:defRPr sz="2400">
                <a:solidFill>
                  <a:srgbClr val="E6EDF3"/>
                </a:solidFill>
                <a:latin typeface="Segoe UI"/>
              </a:defRPr>
            </a:pPr>
            <a:r>
              <a:t>→  Every conversation starts from zero</a:t>
            </a:r>
          </a:p>
        </p:txBody>
      </p:sp>
      <p:sp>
        <p:nvSpPr>
          <p:cNvPr id="5" name="TextBox 4"/>
          <p:cNvSpPr txBox="1"/>
          <p:nvPr/>
        </p:nvSpPr>
        <p:spPr>
          <a:xfrm>
            <a:off x="6400800" y="1463040"/>
            <a:ext cx="5029200" cy="548640"/>
          </a:xfrm>
          <a:prstGeom prst="rect">
            <a:avLst/>
          </a:prstGeom>
          <a:noFill/>
        </p:spPr>
        <p:txBody>
          <a:bodyPr wrap="square">
            <a:spAutoFit/>
          </a:bodyPr>
          <a:lstStyle/>
          <a:p>
            <a:pPr algn="l">
              <a:defRPr sz="2600" b="0">
                <a:solidFill>
                  <a:srgbClr val="58A6FF"/>
                </a:solidFill>
                <a:latin typeface="Segoe UI"/>
              </a:defRPr>
            </a:pPr>
            <a:r>
              <a:t>Top 1%</a:t>
            </a:r>
          </a:p>
        </p:txBody>
      </p:sp>
      <p:sp>
        <p:nvSpPr>
          <p:cNvPr id="6" name="TextBox 5"/>
          <p:cNvSpPr txBox="1"/>
          <p:nvPr/>
        </p:nvSpPr>
        <p:spPr>
          <a:xfrm>
            <a:off x="6400800" y="2103120"/>
            <a:ext cx="5029200" cy="2743200"/>
          </a:xfrm>
          <a:prstGeom prst="rect">
            <a:avLst/>
          </a:prstGeom>
          <a:noFill/>
        </p:spPr>
        <p:txBody>
          <a:bodyPr wrap="square">
            <a:spAutoFit/>
          </a:bodyPr>
          <a:lstStyle/>
          <a:p>
            <a:pPr algn="l">
              <a:spcBef>
                <a:spcPts val="800"/>
              </a:spcBef>
              <a:defRPr sz="2400">
                <a:solidFill>
                  <a:srgbClr val="E6EDF3"/>
                </a:solidFill>
                <a:latin typeface="Segoe UI"/>
              </a:defRPr>
            </a:pPr>
            <a:r>
              <a:t>→  AI agents that run 24/7</a:t>
            </a:r>
          </a:p>
          <a:p>
            <a:pPr algn="l">
              <a:spcBef>
                <a:spcPts val="800"/>
              </a:spcBef>
              <a:defRPr sz="2400">
                <a:solidFill>
                  <a:srgbClr val="E6EDF3"/>
                </a:solidFill>
                <a:latin typeface="Segoe UI"/>
              </a:defRPr>
            </a:pPr>
            <a:r>
              <a:t>→  Persistent memory across months</a:t>
            </a:r>
          </a:p>
          <a:p>
            <a:pPr algn="l">
              <a:spcBef>
                <a:spcPts val="800"/>
              </a:spcBef>
              <a:defRPr sz="2400">
                <a:solidFill>
                  <a:srgbClr val="E6EDF3"/>
                </a:solidFill>
                <a:latin typeface="Segoe UI"/>
              </a:defRPr>
            </a:pPr>
            <a:r>
              <a:t>→  Automated research pipelines</a:t>
            </a:r>
          </a:p>
          <a:p>
            <a:pPr algn="l">
              <a:spcBef>
                <a:spcPts val="800"/>
              </a:spcBef>
              <a:defRPr sz="2400">
                <a:solidFill>
                  <a:srgbClr val="E6EDF3"/>
                </a:solidFill>
                <a:latin typeface="Segoe UI"/>
              </a:defRPr>
            </a:pPr>
            <a:r>
              <a:t>→  Build and ship tools, not just use them</a:t>
            </a:r>
          </a:p>
        </p:txBody>
      </p:sp>
      <p:sp>
        <p:nvSpPr>
          <p:cNvPr id="7" name="TextBox 6"/>
          <p:cNvSpPr txBox="1"/>
          <p:nvPr/>
        </p:nvSpPr>
        <p:spPr>
          <a:xfrm>
            <a:off x="1371600" y="5120640"/>
            <a:ext cx="9418320" cy="1097280"/>
          </a:xfrm>
          <a:prstGeom prst="rect">
            <a:avLst/>
          </a:prstGeom>
          <a:noFill/>
        </p:spPr>
        <p:txBody>
          <a:bodyPr wrap="square">
            <a:spAutoFit/>
          </a:bodyPr>
          <a:lstStyle/>
          <a:p>
            <a:pPr algn="ctr">
              <a:defRPr sz="2200" b="1">
                <a:solidFill>
                  <a:srgbClr val="58A6FF"/>
                </a:solidFill>
                <a:latin typeface="Segoe UI"/>
              </a:defRPr>
            </a:pPr>
            <a:r>
              <a:t>"A 10x scientist does not think 10x harder.</a:t>
            </a:r>
            <a:br/>
            <a:r>
              <a:t>They think once and reuse that insight 10x."</a:t>
            </a:r>
          </a:p>
        </p:txBody>
      </p:sp>
    </p:spTree>
  </p:cSld>
  <p:clrMapOvr>
    <a:masterClrMapping/>
  </p:clrMapOvr>
</p:sld>
</file>

<file path=ppt/slides/slide20.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TextBox 1"/>
          <p:cNvSpPr txBox="1"/>
          <p:nvPr/>
        </p:nvSpPr>
        <p:spPr>
          <a:xfrm>
            <a:off x="457200" y="274320"/>
            <a:ext cx="11247120" cy="731520"/>
          </a:xfrm>
          <a:prstGeom prst="rect">
            <a:avLst/>
          </a:prstGeom>
          <a:noFill/>
        </p:spPr>
        <p:txBody>
          <a:bodyPr wrap="square">
            <a:spAutoFit/>
          </a:bodyPr>
          <a:lstStyle/>
          <a:p>
            <a:pPr algn="ctr">
              <a:defRPr sz="3600" b="1">
                <a:solidFill>
                  <a:srgbClr val="E6EDF3"/>
                </a:solidFill>
                <a:latin typeface="Segoe UI"/>
              </a:defRPr>
            </a:pPr>
            <a:r>
              <a:t>HEIM Equity Score</a:t>
            </a:r>
          </a:p>
        </p:txBody>
      </p:sp>
      <p:pic>
        <p:nvPicPr>
          <p:cNvPr id="3" name="Picture 2" descr="heim_gauge.png"/>
          <p:cNvPicPr>
            <a:picLocks noChangeAspect="1"/>
          </p:cNvPicPr>
          <p:nvPr/>
        </p:nvPicPr>
        <p:blipFill>
          <a:blip r:embed="rId2"/>
          <a:stretch>
            <a:fillRect/>
          </a:stretch>
        </p:blipFill>
        <p:spPr>
          <a:xfrm>
            <a:off x="3657600" y="1005840"/>
            <a:ext cx="4846320" cy="2286000"/>
          </a:xfrm>
          <a:prstGeom prst="rect">
            <a:avLst/>
          </a:prstGeom>
        </p:spPr>
      </p:pic>
      <p:sp>
        <p:nvSpPr>
          <p:cNvPr id="4" name="TextBox 3"/>
          <p:cNvSpPr txBox="1"/>
          <p:nvPr/>
        </p:nvSpPr>
        <p:spPr>
          <a:xfrm>
            <a:off x="914400" y="3474720"/>
            <a:ext cx="5029200" cy="457200"/>
          </a:xfrm>
          <a:prstGeom prst="rect">
            <a:avLst/>
          </a:prstGeom>
          <a:noFill/>
        </p:spPr>
        <p:txBody>
          <a:bodyPr wrap="square">
            <a:spAutoFit/>
          </a:bodyPr>
          <a:lstStyle/>
          <a:p>
            <a:pPr algn="l">
              <a:defRPr sz="2200" b="1">
                <a:solidFill>
                  <a:srgbClr val="E6EDF3"/>
                </a:solidFill>
                <a:latin typeface="Segoe UI"/>
              </a:defRPr>
            </a:pPr>
            <a:r>
              <a:t>Score Breakdown</a:t>
            </a:r>
          </a:p>
        </p:txBody>
      </p:sp>
      <p:sp>
        <p:nvSpPr>
          <p:cNvPr id="5" name="TextBox 4"/>
          <p:cNvSpPr txBox="1"/>
          <p:nvPr/>
        </p:nvSpPr>
        <p:spPr>
          <a:xfrm>
            <a:off x="914400" y="4023360"/>
            <a:ext cx="5029200" cy="2286000"/>
          </a:xfrm>
          <a:prstGeom prst="rect">
            <a:avLst/>
          </a:prstGeom>
          <a:noFill/>
        </p:spPr>
        <p:txBody>
          <a:bodyPr wrap="square">
            <a:spAutoFit/>
          </a:bodyPr>
          <a:lstStyle/>
          <a:p>
            <a:pPr algn="l">
              <a:spcBef>
                <a:spcPts val="800"/>
              </a:spcBef>
              <a:defRPr sz="2000">
                <a:solidFill>
                  <a:srgbClr val="D29922"/>
                </a:solidFill>
                <a:latin typeface="Segoe UI"/>
              </a:defRPr>
            </a:pPr>
            <a:r>
              <a:t>→  Representation Index: 0.720</a:t>
            </a:r>
          </a:p>
          <a:p>
            <a:pPr algn="l">
              <a:spcBef>
                <a:spcPts val="800"/>
              </a:spcBef>
              <a:defRPr sz="2000">
                <a:solidFill>
                  <a:srgbClr val="D29922"/>
                </a:solidFill>
                <a:latin typeface="Segoe UI"/>
              </a:defRPr>
            </a:pPr>
            <a:r>
              <a:t>→  Heterozygosity Balance: 0.667</a:t>
            </a:r>
          </a:p>
          <a:p>
            <a:pPr algn="l">
              <a:spcBef>
                <a:spcPts val="800"/>
              </a:spcBef>
              <a:defRPr sz="2000">
                <a:solidFill>
                  <a:srgbClr val="3FB950"/>
                </a:solidFill>
                <a:latin typeface="Segoe UI"/>
              </a:defRPr>
            </a:pPr>
            <a:r>
              <a:t>→  FST Coverage: 1.000</a:t>
            </a:r>
          </a:p>
          <a:p>
            <a:pPr algn="l">
              <a:spcBef>
                <a:spcPts val="800"/>
              </a:spcBef>
              <a:defRPr sz="2000">
                <a:solidFill>
                  <a:srgbClr val="D29922"/>
                </a:solidFill>
                <a:latin typeface="Segoe UI"/>
              </a:defRPr>
            </a:pPr>
            <a:r>
              <a:t>→  Geographic Spread: 0.714</a:t>
            </a:r>
          </a:p>
        </p:txBody>
      </p:sp>
      <p:sp>
        <p:nvSpPr>
          <p:cNvPr id="6" name="TextBox 5"/>
          <p:cNvSpPr txBox="1"/>
          <p:nvPr/>
        </p:nvSpPr>
        <p:spPr>
          <a:xfrm>
            <a:off x="6400800" y="3474720"/>
            <a:ext cx="5029200" cy="457200"/>
          </a:xfrm>
          <a:prstGeom prst="rect">
            <a:avLst/>
          </a:prstGeom>
          <a:noFill/>
        </p:spPr>
        <p:txBody>
          <a:bodyPr wrap="square">
            <a:spAutoFit/>
          </a:bodyPr>
          <a:lstStyle/>
          <a:p>
            <a:pPr algn="l">
              <a:defRPr sz="2200" b="1">
                <a:solidFill>
                  <a:srgbClr val="E6EDF3"/>
                </a:solidFill>
                <a:latin typeface="Segoe UI"/>
              </a:defRPr>
            </a:pPr>
            <a:r>
              <a:t>What This Means</a:t>
            </a:r>
          </a:p>
        </p:txBody>
      </p:sp>
      <p:sp>
        <p:nvSpPr>
          <p:cNvPr id="7" name="TextBox 6"/>
          <p:cNvSpPr txBox="1"/>
          <p:nvPr/>
        </p:nvSpPr>
        <p:spPr>
          <a:xfrm>
            <a:off x="6400800" y="4023360"/>
            <a:ext cx="5029200" cy="2286000"/>
          </a:xfrm>
          <a:prstGeom prst="rect">
            <a:avLst/>
          </a:prstGeom>
          <a:noFill/>
        </p:spPr>
        <p:txBody>
          <a:bodyPr wrap="square">
            <a:spAutoFit/>
          </a:bodyPr>
          <a:lstStyle/>
          <a:p>
            <a:pPr algn="l">
              <a:spcBef>
                <a:spcPts val="800"/>
              </a:spcBef>
              <a:defRPr sz="2000">
                <a:solidFill>
                  <a:srgbClr val="E6EDF3"/>
                </a:solidFill>
                <a:latin typeface="Segoe UI"/>
              </a:defRPr>
            </a:pPr>
            <a:r>
              <a:t>→  EUR 2.75x overrepresented</a:t>
            </a:r>
          </a:p>
          <a:p>
            <a:pPr algn="l">
              <a:spcBef>
                <a:spcPts val="800"/>
              </a:spcBef>
              <a:defRPr sz="2000">
                <a:solidFill>
                  <a:srgbClr val="E6EDF3"/>
                </a:solidFill>
                <a:latin typeface="Segoe UI"/>
              </a:defRPr>
            </a:pPr>
            <a:r>
              <a:t>→  EAS and SAS underrepresented</a:t>
            </a:r>
          </a:p>
          <a:p>
            <a:pPr algn="l">
              <a:spcBef>
                <a:spcPts val="800"/>
              </a:spcBef>
              <a:defRPr sz="2000">
                <a:solidFill>
                  <a:srgbClr val="E6EDF3"/>
                </a:solidFill>
                <a:latin typeface="Segoe UI"/>
              </a:defRPr>
            </a:pPr>
            <a:r>
              <a:t>→  5 of 7 continental groups present</a:t>
            </a:r>
          </a:p>
          <a:p>
            <a:pPr algn="l">
              <a:spcBef>
                <a:spcPts val="800"/>
              </a:spcBef>
              <a:defRPr sz="2000">
                <a:solidFill>
                  <a:srgbClr val="3FB950"/>
                </a:solidFill>
                <a:latin typeface="Segoe UI"/>
              </a:defRPr>
            </a:pPr>
            <a:r>
              <a:t>→  All pairwise FST computed</a:t>
            </a:r>
          </a:p>
        </p:txBody>
      </p:sp>
    </p:spTree>
  </p:cSld>
  <p:clrMapOvr>
    <a:masterClrMapping/>
  </p:clrMapOvr>
</p:sld>
</file>

<file path=ppt/slides/slide21.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TextBox 1"/>
          <p:cNvSpPr txBox="1"/>
          <p:nvPr/>
        </p:nvSpPr>
        <p:spPr>
          <a:xfrm>
            <a:off x="457200" y="457200"/>
            <a:ext cx="11247120" cy="914400"/>
          </a:xfrm>
          <a:prstGeom prst="rect">
            <a:avLst/>
          </a:prstGeom>
          <a:noFill/>
        </p:spPr>
        <p:txBody>
          <a:bodyPr wrap="square">
            <a:spAutoFit/>
          </a:bodyPr>
          <a:lstStyle/>
          <a:p>
            <a:pPr algn="ctr">
              <a:defRPr sz="4000" b="1">
                <a:solidFill>
                  <a:srgbClr val="E6EDF3"/>
                </a:solidFill>
                <a:latin typeface="Segoe UI"/>
              </a:defRPr>
            </a:pPr>
            <a:r>
              <a:t>Why This Matters</a:t>
            </a:r>
          </a:p>
        </p:txBody>
      </p:sp>
      <p:sp>
        <p:nvSpPr>
          <p:cNvPr id="3" name="TextBox 2"/>
          <p:cNvSpPr txBox="1"/>
          <p:nvPr/>
        </p:nvSpPr>
        <p:spPr>
          <a:xfrm>
            <a:off x="1371600" y="1828800"/>
            <a:ext cx="9144000" cy="2286000"/>
          </a:xfrm>
          <a:prstGeom prst="rect">
            <a:avLst/>
          </a:prstGeom>
          <a:noFill/>
        </p:spPr>
        <p:txBody>
          <a:bodyPr wrap="square">
            <a:spAutoFit/>
          </a:bodyPr>
          <a:lstStyle/>
          <a:p>
            <a:pPr algn="l">
              <a:spcBef>
                <a:spcPts val="800"/>
              </a:spcBef>
              <a:defRPr sz="2600">
                <a:solidFill>
                  <a:srgbClr val="F85149"/>
                </a:solidFill>
                <a:latin typeface="Segoe UI"/>
              </a:defRPr>
            </a:pPr>
            <a:r>
              <a:t>→  86% of GWAS participants are of European ancestry</a:t>
            </a:r>
          </a:p>
          <a:p>
            <a:pPr algn="l">
              <a:spcBef>
                <a:spcPts val="800"/>
              </a:spcBef>
              <a:defRPr sz="2600">
                <a:solidFill>
                  <a:srgbClr val="F85149"/>
                </a:solidFill>
                <a:latin typeface="Segoe UI"/>
              </a:defRPr>
            </a:pPr>
            <a:r>
              <a:t>→  Polygenic risk scores fail across populations</a:t>
            </a:r>
          </a:p>
          <a:p>
            <a:pPr algn="l">
              <a:spcBef>
                <a:spcPts val="800"/>
              </a:spcBef>
              <a:defRPr sz="2600">
                <a:solidFill>
                  <a:srgbClr val="58A6FF"/>
                </a:solidFill>
                <a:latin typeface="Segoe UI"/>
              </a:defRPr>
            </a:pPr>
            <a:r>
              <a:t>→  The HEIM Index: a single number to quantify the problem</a:t>
            </a:r>
          </a:p>
        </p:txBody>
      </p:sp>
      <p:sp>
        <p:nvSpPr>
          <p:cNvPr id="4" name="TextBox 3"/>
          <p:cNvSpPr txBox="1"/>
          <p:nvPr/>
        </p:nvSpPr>
        <p:spPr>
          <a:xfrm>
            <a:off x="914400" y="4389120"/>
            <a:ext cx="10332720" cy="640080"/>
          </a:xfrm>
          <a:prstGeom prst="rect">
            <a:avLst/>
          </a:prstGeom>
          <a:noFill/>
        </p:spPr>
        <p:txBody>
          <a:bodyPr wrap="square">
            <a:spAutoFit/>
          </a:bodyPr>
          <a:lstStyle/>
          <a:p>
            <a:pPr algn="ctr">
              <a:defRPr sz="2800" b="1">
                <a:solidFill>
                  <a:srgbClr val="E6EDF3"/>
                </a:solidFill>
                <a:latin typeface="Segoe UI"/>
              </a:defRPr>
            </a:pPr>
            <a:r>
              <a:t>Every dataset. Every study. Every biobank. Score it.</a:t>
            </a:r>
          </a:p>
        </p:txBody>
      </p:sp>
      <p:sp>
        <p:nvSpPr>
          <p:cNvPr id="5" name="TextBox 4"/>
          <p:cNvSpPr txBox="1"/>
          <p:nvPr/>
        </p:nvSpPr>
        <p:spPr>
          <a:xfrm>
            <a:off x="914400" y="5303520"/>
            <a:ext cx="10332720" cy="548640"/>
          </a:xfrm>
          <a:prstGeom prst="rect">
            <a:avLst/>
          </a:prstGeom>
          <a:noFill/>
        </p:spPr>
        <p:txBody>
          <a:bodyPr wrap="square">
            <a:spAutoFit/>
          </a:bodyPr>
          <a:lstStyle/>
          <a:p>
            <a:pPr algn="ctr">
              <a:defRPr sz="1800" b="0">
                <a:solidFill>
                  <a:srgbClr val="8B949E"/>
                </a:solidFill>
                <a:latin typeface="Segoe UI"/>
              </a:defRPr>
            </a:pPr>
            <a:r>
              <a:t>Paper in review: Corpas, M. (2026). "HEIM: Health Equity Index for Minorities"</a:t>
            </a:r>
          </a:p>
        </p:txBody>
      </p:sp>
    </p:spTree>
  </p:cSld>
  <p:clrMapOvr>
    <a:masterClrMapping/>
  </p:clrMapOvr>
</p:sld>
</file>

<file path=ppt/slides/slide22.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Rounded Rectangle 1"/>
          <p:cNvSpPr/>
          <p:nvPr/>
        </p:nvSpPr>
        <p:spPr>
          <a:xfrm>
            <a:off x="5364327" y="548640"/>
            <a:ext cx="1463040" cy="502920"/>
          </a:xfrm>
          <a:prstGeom prst="roundRect">
            <a:avLst/>
          </a:prstGeom>
          <a:solidFill>
            <a:srgbClr val="58A6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sz="2200" b="1">
                <a:solidFill>
                  <a:srgbClr val="0D1117"/>
                </a:solidFill>
                <a:latin typeface="Segoe UI"/>
              </a:defRPr>
            </a:pPr>
            <a:r>
              <a:t>Tip 10</a:t>
            </a:r>
          </a:p>
        </p:txBody>
      </p:sp>
      <p:sp>
        <p:nvSpPr>
          <p:cNvPr id="3" name="TextBox 2"/>
          <p:cNvSpPr txBox="1"/>
          <p:nvPr/>
        </p:nvSpPr>
        <p:spPr>
          <a:xfrm>
            <a:off x="457200" y="1188720"/>
            <a:ext cx="11247120" cy="914400"/>
          </a:xfrm>
          <a:prstGeom prst="rect">
            <a:avLst/>
          </a:prstGeom>
          <a:noFill/>
        </p:spPr>
        <p:txBody>
          <a:bodyPr wrap="square">
            <a:spAutoFit/>
          </a:bodyPr>
          <a:lstStyle/>
          <a:p>
            <a:pPr algn="ctr">
              <a:defRPr sz="3400" b="1">
                <a:solidFill>
                  <a:srgbClr val="E6EDF3"/>
                </a:solidFill>
                <a:latin typeface="Segoe UI"/>
              </a:defRPr>
            </a:pPr>
            <a:r>
              <a:t>Create Infrastructure That Ships Your Research</a:t>
            </a:r>
          </a:p>
        </p:txBody>
      </p:sp>
      <p:sp>
        <p:nvSpPr>
          <p:cNvPr id="4" name="TextBox 3"/>
          <p:cNvSpPr txBox="1"/>
          <p:nvPr/>
        </p:nvSpPr>
        <p:spPr>
          <a:xfrm>
            <a:off x="1371600" y="2286000"/>
            <a:ext cx="9144000" cy="2011680"/>
          </a:xfrm>
          <a:prstGeom prst="rect">
            <a:avLst/>
          </a:prstGeom>
          <a:noFill/>
        </p:spPr>
        <p:txBody>
          <a:bodyPr wrap="square">
            <a:spAutoFit/>
          </a:bodyPr>
          <a:lstStyle/>
          <a:p>
            <a:pPr algn="l">
              <a:spcBef>
                <a:spcPts val="800"/>
              </a:spcBef>
              <a:defRPr sz="2400">
                <a:solidFill>
                  <a:srgbClr val="E6EDF3"/>
                </a:solidFill>
                <a:latin typeface="Segoe UI"/>
              </a:defRPr>
            </a:pPr>
            <a:r>
              <a:t>→  The Equity Scorer took 2 days to build with Claude Code</a:t>
            </a:r>
          </a:p>
          <a:p>
            <a:pPr algn="l">
              <a:spcBef>
                <a:spcPts val="800"/>
              </a:spcBef>
              <a:defRPr sz="2400">
                <a:solidFill>
                  <a:srgbClr val="E6EDF3"/>
                </a:solidFill>
                <a:latin typeface="Segoe UI"/>
              </a:defRPr>
            </a:pPr>
            <a:r>
              <a:t>→  Real Het, FST, PCA from genotype data. Not a toy.</a:t>
            </a:r>
          </a:p>
          <a:p>
            <a:pPr algn="l">
              <a:spcBef>
                <a:spcPts val="800"/>
              </a:spcBef>
              <a:defRPr sz="2400">
                <a:solidFill>
                  <a:srgbClr val="E6EDF3"/>
                </a:solidFill>
                <a:latin typeface="Segoe UI"/>
              </a:defRPr>
            </a:pPr>
            <a:r>
              <a:t>→  Reproducible, publication-ready report + figures</a:t>
            </a:r>
          </a:p>
          <a:p>
            <a:pPr algn="l">
              <a:spcBef>
                <a:spcPts val="800"/>
              </a:spcBef>
              <a:defRPr sz="2400">
                <a:solidFill>
                  <a:srgbClr val="E6EDF3"/>
                </a:solidFill>
                <a:latin typeface="Segoe UI"/>
              </a:defRPr>
            </a:pPr>
            <a:r>
              <a:t>→  Anyone in this room can build the next skill</a:t>
            </a:r>
          </a:p>
        </p:txBody>
      </p:sp>
      <p:sp>
        <p:nvSpPr>
          <p:cNvPr id="5" name="TextBox 4"/>
          <p:cNvSpPr txBox="1"/>
          <p:nvPr/>
        </p:nvSpPr>
        <p:spPr>
          <a:xfrm>
            <a:off x="914400" y="4389120"/>
            <a:ext cx="10332720" cy="457200"/>
          </a:xfrm>
          <a:prstGeom prst="rect">
            <a:avLst/>
          </a:prstGeom>
          <a:noFill/>
        </p:spPr>
        <p:txBody>
          <a:bodyPr wrap="square">
            <a:spAutoFit/>
          </a:bodyPr>
          <a:lstStyle/>
          <a:p>
            <a:pPr algn="ctr">
              <a:defRPr sz="2600" b="1">
                <a:solidFill>
                  <a:srgbClr val="58A6FF"/>
                </a:solidFill>
                <a:latin typeface="Segoe UI"/>
              </a:defRPr>
            </a:pPr>
            <a:r>
              <a:t>Skills we need from you:</a:t>
            </a:r>
          </a:p>
        </p:txBody>
      </p:sp>
      <p:sp>
        <p:nvSpPr>
          <p:cNvPr id="6" name="TextBox 5"/>
          <p:cNvSpPr txBox="1"/>
          <p:nvPr/>
        </p:nvSpPr>
        <p:spPr>
          <a:xfrm>
            <a:off x="1371600" y="4937760"/>
            <a:ext cx="9144000" cy="1828800"/>
          </a:xfrm>
          <a:prstGeom prst="rect">
            <a:avLst/>
          </a:prstGeom>
          <a:noFill/>
        </p:spPr>
        <p:txBody>
          <a:bodyPr wrap="square">
            <a:spAutoFit/>
          </a:bodyPr>
          <a:lstStyle/>
          <a:p>
            <a:pPr algn="l">
              <a:spcBef>
                <a:spcPts val="800"/>
              </a:spcBef>
              <a:defRPr sz="2200">
                <a:solidFill>
                  <a:srgbClr val="D29922"/>
                </a:solidFill>
                <a:latin typeface="Segoe UI"/>
              </a:defRPr>
            </a:pPr>
            <a:r>
              <a:t>→  GWAS Pipeline — PLINK/REGENIE automation</a:t>
            </a:r>
          </a:p>
          <a:p>
            <a:pPr algn="l">
              <a:spcBef>
                <a:spcPts val="800"/>
              </a:spcBef>
              <a:defRPr sz="2200">
                <a:solidFill>
                  <a:srgbClr val="D29922"/>
                </a:solidFill>
                <a:latin typeface="Segoe UI"/>
              </a:defRPr>
            </a:pPr>
            <a:r>
              <a:t>→  Metagenomics Classifier — Kraken2/MetaPhlAn wrapper</a:t>
            </a:r>
          </a:p>
          <a:p>
            <a:pPr algn="l">
              <a:spcBef>
                <a:spcPts val="800"/>
              </a:spcBef>
              <a:defRPr sz="2200">
                <a:solidFill>
                  <a:srgbClr val="D29922"/>
                </a:solidFill>
                <a:latin typeface="Segoe UI"/>
              </a:defRPr>
            </a:pPr>
            <a:r>
              <a:t>→  Clinical Variant Reporter — ACMG classification</a:t>
            </a:r>
          </a:p>
          <a:p>
            <a:pPr algn="l">
              <a:spcBef>
                <a:spcPts val="800"/>
              </a:spcBef>
              <a:defRPr sz="2200">
                <a:solidFill>
                  <a:srgbClr val="D29922"/>
                </a:solidFill>
                <a:latin typeface="Segoe UI"/>
              </a:defRPr>
            </a:pPr>
            <a:r>
              <a:t>→  Pathway Enricher — GO/KEGG enrichment</a:t>
            </a:r>
          </a:p>
        </p:txBody>
      </p:sp>
    </p:spTree>
  </p:cSld>
  <p:clrMapOvr>
    <a:masterClrMapping/>
  </p:clrMapOvr>
</p:sld>
</file>

<file path=ppt/slides/slide23.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TextBox 1"/>
          <p:cNvSpPr txBox="1"/>
          <p:nvPr/>
        </p:nvSpPr>
        <p:spPr>
          <a:xfrm>
            <a:off x="457200" y="457200"/>
            <a:ext cx="11247120" cy="914400"/>
          </a:xfrm>
          <a:prstGeom prst="rect">
            <a:avLst/>
          </a:prstGeom>
          <a:noFill/>
        </p:spPr>
        <p:txBody>
          <a:bodyPr wrap="square">
            <a:spAutoFit/>
          </a:bodyPr>
          <a:lstStyle/>
          <a:p>
            <a:pPr algn="ctr">
              <a:defRPr sz="4000" b="1">
                <a:solidFill>
                  <a:srgbClr val="E6EDF3"/>
                </a:solidFill>
                <a:latin typeface="Segoe UI"/>
              </a:defRPr>
            </a:pPr>
            <a:r>
              <a:t>Get Started Tonight</a:t>
            </a:r>
          </a:p>
        </p:txBody>
      </p:sp>
      <p:sp>
        <p:nvSpPr>
          <p:cNvPr id="3" name="TextBox 2"/>
          <p:cNvSpPr txBox="1"/>
          <p:nvPr/>
        </p:nvSpPr>
        <p:spPr>
          <a:xfrm>
            <a:off x="457200" y="1463040"/>
            <a:ext cx="11247120" cy="731520"/>
          </a:xfrm>
          <a:prstGeom prst="rect">
            <a:avLst/>
          </a:prstGeom>
          <a:noFill/>
        </p:spPr>
        <p:txBody>
          <a:bodyPr wrap="square">
            <a:spAutoFit/>
          </a:bodyPr>
          <a:lstStyle/>
          <a:p>
            <a:pPr algn="ctr">
              <a:defRPr sz="3200" b="1">
                <a:solidFill>
                  <a:srgbClr val="58A6FF"/>
                </a:solidFill>
                <a:latin typeface="Segoe UI"/>
              </a:defRPr>
            </a:pPr>
            <a:r>
              <a:t>github.com/manuelcorpas/openclaw-bio</a:t>
            </a:r>
          </a:p>
        </p:txBody>
      </p:sp>
      <p:sp>
        <p:nvSpPr>
          <p:cNvPr id="4" name="TextBox 3"/>
          <p:cNvSpPr txBox="1"/>
          <p:nvPr/>
        </p:nvSpPr>
        <p:spPr>
          <a:xfrm>
            <a:off x="914400" y="2560320"/>
            <a:ext cx="5029200" cy="457200"/>
          </a:xfrm>
          <a:prstGeom prst="rect">
            <a:avLst/>
          </a:prstGeom>
          <a:noFill/>
        </p:spPr>
        <p:txBody>
          <a:bodyPr wrap="square">
            <a:spAutoFit/>
          </a:bodyPr>
          <a:lstStyle/>
          <a:p>
            <a:pPr algn="l">
              <a:defRPr sz="2400" b="1">
                <a:solidFill>
                  <a:srgbClr val="E6EDF3"/>
                </a:solidFill>
                <a:latin typeface="Segoe UI"/>
              </a:defRPr>
            </a:pPr>
            <a:r>
              <a:t>Repository</a:t>
            </a:r>
          </a:p>
        </p:txBody>
      </p:sp>
      <p:sp>
        <p:nvSpPr>
          <p:cNvPr id="5" name="TextBox 4"/>
          <p:cNvSpPr txBox="1"/>
          <p:nvPr/>
        </p:nvSpPr>
        <p:spPr>
          <a:xfrm>
            <a:off x="914400" y="3108960"/>
            <a:ext cx="5029200" cy="2286000"/>
          </a:xfrm>
          <a:prstGeom prst="rect">
            <a:avLst/>
          </a:prstGeom>
          <a:noFill/>
        </p:spPr>
        <p:txBody>
          <a:bodyPr wrap="square">
            <a:spAutoFit/>
          </a:bodyPr>
          <a:lstStyle/>
          <a:p>
            <a:pPr algn="l">
              <a:spcBef>
                <a:spcPts val="800"/>
              </a:spcBef>
              <a:defRPr sz="2000">
                <a:solidFill>
                  <a:srgbClr val="E6EDF3"/>
                </a:solidFill>
                <a:latin typeface="Segoe UI"/>
              </a:defRPr>
            </a:pPr>
            <a:r>
              <a:t>→  8 skills (2 MVP, 6 planned)</a:t>
            </a:r>
          </a:p>
          <a:p>
            <a:pPr algn="l">
              <a:spcBef>
                <a:spcPts val="800"/>
              </a:spcBef>
              <a:defRPr sz="2000">
                <a:solidFill>
                  <a:srgbClr val="E6EDF3"/>
                </a:solidFill>
                <a:latin typeface="Segoe UI"/>
              </a:defRPr>
            </a:pPr>
            <a:r>
              <a:t>→  SKILL-TEMPLATE.md for contributors</a:t>
            </a:r>
          </a:p>
          <a:p>
            <a:pPr algn="l">
              <a:spcBef>
                <a:spcPts val="800"/>
              </a:spcBef>
              <a:defRPr sz="2000">
                <a:solidFill>
                  <a:srgbClr val="E6EDF3"/>
                </a:solidFill>
                <a:latin typeface="Segoe UI"/>
              </a:defRPr>
            </a:pPr>
            <a:r>
              <a:t>→  Architecture docs</a:t>
            </a:r>
          </a:p>
          <a:p>
            <a:pPr algn="l">
              <a:spcBef>
                <a:spcPts val="800"/>
              </a:spcBef>
              <a:defRPr sz="2000">
                <a:solidFill>
                  <a:srgbClr val="E6EDF3"/>
                </a:solidFill>
                <a:latin typeface="Segoe UI"/>
              </a:defRPr>
            </a:pPr>
            <a:r>
              <a:t>→  Demo dataset + pre-generated report</a:t>
            </a:r>
          </a:p>
        </p:txBody>
      </p:sp>
      <p:sp>
        <p:nvSpPr>
          <p:cNvPr id="6" name="TextBox 5"/>
          <p:cNvSpPr txBox="1"/>
          <p:nvPr/>
        </p:nvSpPr>
        <p:spPr>
          <a:xfrm>
            <a:off x="6400800" y="2560320"/>
            <a:ext cx="5029200" cy="457200"/>
          </a:xfrm>
          <a:prstGeom prst="rect">
            <a:avLst/>
          </a:prstGeom>
          <a:noFill/>
        </p:spPr>
        <p:txBody>
          <a:bodyPr wrap="square">
            <a:spAutoFit/>
          </a:bodyPr>
          <a:lstStyle/>
          <a:p>
            <a:pPr algn="l">
              <a:defRPr sz="2400" b="1">
                <a:solidFill>
                  <a:srgbClr val="E6EDF3"/>
                </a:solidFill>
                <a:latin typeface="Segoe UI"/>
              </a:defRPr>
            </a:pPr>
            <a:r>
              <a:t>Your first PR</a:t>
            </a:r>
          </a:p>
        </p:txBody>
      </p:sp>
      <p:sp>
        <p:nvSpPr>
          <p:cNvPr id="7" name="TextBox 6"/>
          <p:cNvSpPr txBox="1"/>
          <p:nvPr/>
        </p:nvSpPr>
        <p:spPr>
          <a:xfrm>
            <a:off x="6400800" y="3108960"/>
            <a:ext cx="5029200" cy="2286000"/>
          </a:xfrm>
          <a:prstGeom prst="rect">
            <a:avLst/>
          </a:prstGeom>
          <a:noFill/>
        </p:spPr>
        <p:txBody>
          <a:bodyPr wrap="square">
            <a:spAutoFit/>
          </a:bodyPr>
          <a:lstStyle/>
          <a:p>
            <a:pPr algn="l">
              <a:spcBef>
                <a:spcPts val="800"/>
              </a:spcBef>
              <a:defRPr sz="2000">
                <a:solidFill>
                  <a:srgbClr val="E6EDF3"/>
                </a:solidFill>
                <a:latin typeface="Segoe UI"/>
              </a:defRPr>
            </a:pPr>
            <a:r>
              <a:t>→  Clone the repo</a:t>
            </a:r>
          </a:p>
          <a:p>
            <a:pPr algn="l">
              <a:spcBef>
                <a:spcPts val="800"/>
              </a:spcBef>
              <a:defRPr sz="2000">
                <a:solidFill>
                  <a:srgbClr val="E6EDF3"/>
                </a:solidFill>
                <a:latin typeface="Segoe UI"/>
              </a:defRPr>
            </a:pPr>
            <a:r>
              <a:t>→  Copy SKILL-TEMPLATE.md</a:t>
            </a:r>
          </a:p>
          <a:p>
            <a:pPr algn="l">
              <a:spcBef>
                <a:spcPts val="800"/>
              </a:spcBef>
              <a:defRPr sz="2000">
                <a:solidFill>
                  <a:srgbClr val="E6EDF3"/>
                </a:solidFill>
                <a:latin typeface="Segoe UI"/>
              </a:defRPr>
            </a:pPr>
            <a:r>
              <a:t>→  Wrap your favourite bioinformatics tool</a:t>
            </a:r>
          </a:p>
          <a:p>
            <a:pPr algn="l">
              <a:spcBef>
                <a:spcPts val="800"/>
              </a:spcBef>
              <a:defRPr sz="2000">
                <a:solidFill>
                  <a:srgbClr val="E6EDF3"/>
                </a:solidFill>
                <a:latin typeface="Segoe UI"/>
              </a:defRPr>
            </a:pPr>
            <a:r>
              <a:t>→  Submit a PR. I will review it personally.</a:t>
            </a:r>
          </a:p>
        </p:txBody>
      </p:sp>
      <p:sp>
        <p:nvSpPr>
          <p:cNvPr id="8" name="TextBox 7"/>
          <p:cNvSpPr txBox="1"/>
          <p:nvPr/>
        </p:nvSpPr>
        <p:spPr>
          <a:xfrm>
            <a:off x="914400" y="5669280"/>
            <a:ext cx="10332720" cy="548640"/>
          </a:xfrm>
          <a:prstGeom prst="rect">
            <a:avLst/>
          </a:prstGeom>
          <a:noFill/>
        </p:spPr>
        <p:txBody>
          <a:bodyPr wrap="square">
            <a:spAutoFit/>
          </a:bodyPr>
          <a:lstStyle/>
          <a:p>
            <a:pPr algn="ctr">
              <a:defRPr sz="2000" b="0">
                <a:solidFill>
                  <a:srgbClr val="8B949E"/>
                </a:solidFill>
                <a:latin typeface="Segoe UI"/>
              </a:defRPr>
            </a:pPr>
            <a:r>
              <a:t>MIT licensed. Local-first. Built for this community.</a:t>
            </a:r>
          </a:p>
        </p:txBody>
      </p:sp>
    </p:spTree>
  </p:cSld>
  <p:clrMapOvr>
    <a:masterClrMapping/>
  </p:clrMapOvr>
</p:sld>
</file>

<file path=ppt/slides/slide24.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TextBox 1"/>
          <p:cNvSpPr txBox="1"/>
          <p:nvPr/>
        </p:nvSpPr>
        <p:spPr>
          <a:xfrm>
            <a:off x="457200" y="274320"/>
            <a:ext cx="11247120" cy="731520"/>
          </a:xfrm>
          <a:prstGeom prst="rect">
            <a:avLst/>
          </a:prstGeom>
          <a:noFill/>
        </p:spPr>
        <p:txBody>
          <a:bodyPr wrap="square">
            <a:spAutoFit/>
          </a:bodyPr>
          <a:lstStyle/>
          <a:p>
            <a:pPr algn="ctr">
              <a:defRPr sz="3600" b="1">
                <a:solidFill>
                  <a:srgbClr val="E6EDF3"/>
                </a:solidFill>
                <a:latin typeface="Segoe UI"/>
              </a:defRPr>
            </a:pPr>
            <a:r>
              <a:t>10 Tips Recap</a:t>
            </a:r>
          </a:p>
        </p:txBody>
      </p:sp>
      <p:sp>
        <p:nvSpPr>
          <p:cNvPr id="3" name="TextBox 2"/>
          <p:cNvSpPr txBox="1"/>
          <p:nvPr/>
        </p:nvSpPr>
        <p:spPr>
          <a:xfrm>
            <a:off x="731520" y="1371600"/>
            <a:ext cx="5303520" cy="3200400"/>
          </a:xfrm>
          <a:prstGeom prst="rect">
            <a:avLst/>
          </a:prstGeom>
          <a:noFill/>
        </p:spPr>
        <p:txBody>
          <a:bodyPr wrap="square">
            <a:spAutoFit/>
          </a:bodyPr>
          <a:lstStyle/>
          <a:p>
            <a:pPr algn="l">
              <a:spcBef>
                <a:spcPts val="800"/>
              </a:spcBef>
              <a:defRPr sz="2200">
                <a:solidFill>
                  <a:srgbClr val="E6EDF3"/>
                </a:solidFill>
                <a:latin typeface="Segoe UI"/>
              </a:defRPr>
            </a:pPr>
            <a:r>
              <a:t>→  1. AI in your IDE, not browser</a:t>
            </a:r>
          </a:p>
          <a:p>
            <a:pPr algn="l">
              <a:spcBef>
                <a:spcPts val="800"/>
              </a:spcBef>
              <a:defRPr sz="2200">
                <a:solidFill>
                  <a:srgbClr val="E6EDF3"/>
                </a:solidFill>
                <a:latin typeface="Segoe UI"/>
              </a:defRPr>
            </a:pPr>
            <a:r>
              <a:t>→  2. Build a prompt library (CLAUDE.md)</a:t>
            </a:r>
          </a:p>
          <a:p>
            <a:pPr algn="l">
              <a:spcBef>
                <a:spcPts val="800"/>
              </a:spcBef>
              <a:defRPr sz="2200">
                <a:solidFill>
                  <a:srgbClr val="E6EDF3"/>
                </a:solidFill>
                <a:latin typeface="Segoe UI"/>
              </a:defRPr>
            </a:pPr>
            <a:r>
              <a:t>→  3. Give AI long-term memory (30,000 documents)</a:t>
            </a:r>
          </a:p>
          <a:p>
            <a:pPr algn="l">
              <a:spcBef>
                <a:spcPts val="800"/>
              </a:spcBef>
              <a:defRPr sz="2200">
                <a:solidFill>
                  <a:srgbClr val="E6EDF3"/>
                </a:solidFill>
                <a:latin typeface="Segoe UI"/>
              </a:defRPr>
            </a:pPr>
            <a:r>
              <a:t>→  4. Use voice, not just text</a:t>
            </a:r>
          </a:p>
          <a:p>
            <a:pPr algn="l">
              <a:spcBef>
                <a:spcPts val="800"/>
              </a:spcBef>
              <a:defRPr sz="2200">
                <a:solidFill>
                  <a:srgbClr val="E6EDF3"/>
                </a:solidFill>
                <a:latin typeface="Segoe UI"/>
              </a:defRPr>
            </a:pPr>
            <a:r>
              <a:t>→  5. Automate daily intelligence</a:t>
            </a:r>
          </a:p>
        </p:txBody>
      </p:sp>
      <p:sp>
        <p:nvSpPr>
          <p:cNvPr id="4" name="TextBox 3"/>
          <p:cNvSpPr txBox="1"/>
          <p:nvPr/>
        </p:nvSpPr>
        <p:spPr>
          <a:xfrm>
            <a:off x="6217920" y="1371600"/>
            <a:ext cx="5303520" cy="3200400"/>
          </a:xfrm>
          <a:prstGeom prst="rect">
            <a:avLst/>
          </a:prstGeom>
          <a:noFill/>
        </p:spPr>
        <p:txBody>
          <a:bodyPr wrap="square">
            <a:spAutoFit/>
          </a:bodyPr>
          <a:lstStyle/>
          <a:p>
            <a:pPr algn="l">
              <a:spcBef>
                <a:spcPts val="800"/>
              </a:spcBef>
              <a:defRPr sz="2200">
                <a:solidFill>
                  <a:srgbClr val="E6EDF3"/>
                </a:solidFill>
                <a:latin typeface="Segoe UI"/>
              </a:defRPr>
            </a:pPr>
            <a:r>
              <a:t>→  6. Deploy persistent AI agents</a:t>
            </a:r>
          </a:p>
          <a:p>
            <a:pPr algn="l">
              <a:spcBef>
                <a:spcPts val="800"/>
              </a:spcBef>
              <a:defRPr sz="2200">
                <a:solidFill>
                  <a:srgbClr val="E6EDF3"/>
                </a:solidFill>
                <a:latin typeface="Segoe UI"/>
              </a:defRPr>
            </a:pPr>
            <a:r>
              <a:t>→  7. Let AI compound your outputs</a:t>
            </a:r>
          </a:p>
          <a:p>
            <a:pPr algn="l">
              <a:spcBef>
                <a:spcPts val="800"/>
              </a:spcBef>
              <a:defRPr sz="2200">
                <a:solidFill>
                  <a:srgbClr val="E6EDF3"/>
                </a:solidFill>
                <a:latin typeface="Segoe UI"/>
              </a:defRPr>
            </a:pPr>
            <a:r>
              <a:t>→  8. Contribute to open-source AI (OpenClaw Bio)</a:t>
            </a:r>
          </a:p>
          <a:p>
            <a:pPr algn="l">
              <a:spcBef>
                <a:spcPts val="800"/>
              </a:spcBef>
              <a:defRPr sz="2200">
                <a:solidFill>
                  <a:srgbClr val="E6EDF3"/>
                </a:solidFill>
                <a:latin typeface="Segoe UI"/>
              </a:defRPr>
            </a:pPr>
            <a:r>
              <a:t>→  9. Build modular skills</a:t>
            </a:r>
          </a:p>
          <a:p>
            <a:pPr algn="l">
              <a:spcBef>
                <a:spcPts val="800"/>
              </a:spcBef>
              <a:defRPr sz="2200">
                <a:solidFill>
                  <a:srgbClr val="E6EDF3"/>
                </a:solidFill>
                <a:latin typeface="Segoe UI"/>
              </a:defRPr>
            </a:pPr>
            <a:r>
              <a:t>→  10. Create shipping infrastructure</a:t>
            </a:r>
          </a:p>
        </p:txBody>
      </p:sp>
      <p:sp>
        <p:nvSpPr>
          <p:cNvPr id="5" name="TextBox 4"/>
          <p:cNvSpPr txBox="1"/>
          <p:nvPr/>
        </p:nvSpPr>
        <p:spPr>
          <a:xfrm>
            <a:off x="914400" y="5029200"/>
            <a:ext cx="10332720" cy="914400"/>
          </a:xfrm>
          <a:prstGeom prst="rect">
            <a:avLst/>
          </a:prstGeom>
          <a:noFill/>
        </p:spPr>
        <p:txBody>
          <a:bodyPr wrap="square">
            <a:spAutoFit/>
          </a:bodyPr>
          <a:lstStyle/>
          <a:p>
            <a:pPr algn="ctr">
              <a:defRPr sz="2600" b="1">
                <a:solidFill>
                  <a:srgbClr val="58A6FF"/>
                </a:solidFill>
                <a:latin typeface="Segoe UI"/>
              </a:defRPr>
            </a:pPr>
            <a:r>
              <a:t>The top 1% build systems that compound.</a:t>
            </a:r>
            <a:br/>
            <a:r>
              <a:t>Everyone else uses tools one at a time.</a:t>
            </a:r>
          </a:p>
        </p:txBody>
      </p:sp>
    </p:spTree>
  </p:cSld>
  <p:clrMapOvr>
    <a:masterClrMapping/>
  </p:clrMapOvr>
</p:sld>
</file>

<file path=ppt/slides/slide25.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TextBox 1"/>
          <p:cNvSpPr txBox="1"/>
          <p:nvPr/>
        </p:nvSpPr>
        <p:spPr>
          <a:xfrm>
            <a:off x="457200" y="1097280"/>
            <a:ext cx="11247120" cy="1097280"/>
          </a:xfrm>
          <a:prstGeom prst="rect">
            <a:avLst/>
          </a:prstGeom>
          <a:noFill/>
        </p:spPr>
        <p:txBody>
          <a:bodyPr wrap="square">
            <a:spAutoFit/>
          </a:bodyPr>
          <a:lstStyle/>
          <a:p>
            <a:pPr algn="ctr">
              <a:defRPr sz="5200" b="1">
                <a:solidFill>
                  <a:srgbClr val="E6EDF3"/>
                </a:solidFill>
                <a:latin typeface="Segoe UI"/>
              </a:defRPr>
            </a:pPr>
            <a:r>
              <a:t>Thank You</a:t>
            </a:r>
          </a:p>
        </p:txBody>
      </p:sp>
      <p:sp>
        <p:nvSpPr>
          <p:cNvPr id="3" name="TextBox 2"/>
          <p:cNvSpPr txBox="1"/>
          <p:nvPr/>
        </p:nvSpPr>
        <p:spPr>
          <a:xfrm>
            <a:off x="457200" y="2286000"/>
            <a:ext cx="11247120" cy="640080"/>
          </a:xfrm>
          <a:prstGeom prst="rect">
            <a:avLst/>
          </a:prstGeom>
          <a:noFill/>
        </p:spPr>
        <p:txBody>
          <a:bodyPr wrap="square">
            <a:spAutoFit/>
          </a:bodyPr>
          <a:lstStyle/>
          <a:p>
            <a:pPr algn="ctr">
              <a:defRPr sz="2400" b="0">
                <a:solidFill>
                  <a:srgbClr val="8B949E"/>
                </a:solidFill>
                <a:latin typeface="Segoe UI"/>
              </a:defRPr>
            </a:pPr>
            <a:r>
              <a:t>Questions welcome. And at the pub after.</a:t>
            </a:r>
          </a:p>
        </p:txBody>
      </p:sp>
      <p:sp>
        <p:nvSpPr>
          <p:cNvPr id="4" name="TextBox 3"/>
          <p:cNvSpPr txBox="1"/>
          <p:nvPr/>
        </p:nvSpPr>
        <p:spPr>
          <a:xfrm>
            <a:off x="2286000" y="3291840"/>
            <a:ext cx="7589520" cy="457200"/>
          </a:xfrm>
          <a:prstGeom prst="rect">
            <a:avLst/>
          </a:prstGeom>
          <a:noFill/>
        </p:spPr>
        <p:txBody>
          <a:bodyPr wrap="square">
            <a:spAutoFit/>
          </a:bodyPr>
          <a:lstStyle/>
          <a:p>
            <a:pPr algn="l">
              <a:defRPr sz="2200" b="0">
                <a:solidFill>
                  <a:srgbClr val="58A6FF"/>
                </a:solidFill>
                <a:latin typeface="Segoe UI"/>
              </a:defRPr>
            </a:pPr>
            <a:r>
              <a:t>GitHub: github.com/manuelcorpas/openclaw-bio</a:t>
            </a:r>
          </a:p>
        </p:txBody>
      </p:sp>
      <p:sp>
        <p:nvSpPr>
          <p:cNvPr id="5" name="TextBox 4"/>
          <p:cNvSpPr txBox="1"/>
          <p:nvPr/>
        </p:nvSpPr>
        <p:spPr>
          <a:xfrm>
            <a:off x="2286000" y="3840480"/>
            <a:ext cx="7589520" cy="457200"/>
          </a:xfrm>
          <a:prstGeom prst="rect">
            <a:avLst/>
          </a:prstGeom>
          <a:noFill/>
        </p:spPr>
        <p:txBody>
          <a:bodyPr wrap="square">
            <a:spAutoFit/>
          </a:bodyPr>
          <a:lstStyle/>
          <a:p>
            <a:pPr algn="l">
              <a:defRPr sz="2200" b="0">
                <a:solidFill>
                  <a:srgbClr val="58A6FF"/>
                </a:solidFill>
                <a:latin typeface="Segoe UI"/>
              </a:defRPr>
            </a:pPr>
            <a:r>
              <a:t>LinkedIn: linkedin.com/in/manuelcorpas</a:t>
            </a:r>
          </a:p>
        </p:txBody>
      </p:sp>
      <p:sp>
        <p:nvSpPr>
          <p:cNvPr id="6" name="TextBox 5"/>
          <p:cNvSpPr txBox="1"/>
          <p:nvPr/>
        </p:nvSpPr>
        <p:spPr>
          <a:xfrm>
            <a:off x="2286000" y="4389120"/>
            <a:ext cx="7589520" cy="457200"/>
          </a:xfrm>
          <a:prstGeom prst="rect">
            <a:avLst/>
          </a:prstGeom>
          <a:noFill/>
        </p:spPr>
        <p:txBody>
          <a:bodyPr wrap="square">
            <a:spAutoFit/>
          </a:bodyPr>
          <a:lstStyle/>
          <a:p>
            <a:pPr algn="l">
              <a:defRPr sz="2200" b="0">
                <a:solidFill>
                  <a:srgbClr val="58A6FF"/>
                </a:solidFill>
                <a:latin typeface="Segoe UI"/>
              </a:defRPr>
            </a:pPr>
            <a:r>
              <a:t>X: @manuelcorpas</a:t>
            </a:r>
          </a:p>
        </p:txBody>
      </p:sp>
      <p:sp>
        <p:nvSpPr>
          <p:cNvPr id="7" name="TextBox 6"/>
          <p:cNvSpPr txBox="1"/>
          <p:nvPr/>
        </p:nvSpPr>
        <p:spPr>
          <a:xfrm>
            <a:off x="1371600" y="5212080"/>
            <a:ext cx="9418320" cy="731520"/>
          </a:xfrm>
          <a:prstGeom prst="rect">
            <a:avLst/>
          </a:prstGeom>
          <a:noFill/>
        </p:spPr>
        <p:txBody>
          <a:bodyPr wrap="square">
            <a:spAutoFit/>
          </a:bodyPr>
          <a:lstStyle/>
          <a:p>
            <a:pPr algn="ctr">
              <a:defRPr sz="2000" b="1">
                <a:solidFill>
                  <a:srgbClr val="D29922"/>
                </a:solidFill>
                <a:latin typeface="Segoe UI"/>
              </a:defRPr>
            </a:pPr>
            <a:r>
              <a:t>Book: "AI Fluency: A Practical Guide to Leveraging AI</a:t>
            </a:r>
            <a:br/>
            <a:r>
              <a:t>Chatbots for Academic and Professional Work" (2026)</a:t>
            </a:r>
          </a:p>
        </p:txBody>
      </p:sp>
      <p:sp>
        <p:nvSpPr>
          <p:cNvPr id="8" name="TextBox 7"/>
          <p:cNvSpPr txBox="1"/>
          <p:nvPr/>
        </p:nvSpPr>
        <p:spPr>
          <a:xfrm>
            <a:off x="914400" y="6126480"/>
            <a:ext cx="10332720" cy="457200"/>
          </a:xfrm>
          <a:prstGeom prst="rect">
            <a:avLst/>
          </a:prstGeom>
          <a:noFill/>
        </p:spPr>
        <p:txBody>
          <a:bodyPr wrap="square">
            <a:spAutoFit/>
          </a:bodyPr>
          <a:lstStyle/>
          <a:p>
            <a:pPr algn="ctr">
              <a:defRPr sz="1600" b="0">
                <a:solidFill>
                  <a:srgbClr val="484F58"/>
                </a:solidFill>
                <a:latin typeface="Segoe UI"/>
              </a:defRPr>
            </a:pPr>
            <a:r>
              <a:t>Slides: github.com/manuelcorpas/openclaw-bio/slides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Rounded Rectangle 1"/>
          <p:cNvSpPr/>
          <p:nvPr/>
        </p:nvSpPr>
        <p:spPr>
          <a:xfrm>
            <a:off x="5364327" y="548640"/>
            <a:ext cx="1463040" cy="502920"/>
          </a:xfrm>
          <a:prstGeom prst="roundRect">
            <a:avLst/>
          </a:prstGeom>
          <a:solidFill>
            <a:srgbClr val="58A6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sz="2200" b="1">
                <a:solidFill>
                  <a:srgbClr val="0D1117"/>
                </a:solidFill>
                <a:latin typeface="Segoe UI"/>
              </a:defRPr>
            </a:pPr>
            <a:r>
              <a:t>Tip 1</a:t>
            </a:r>
          </a:p>
        </p:txBody>
      </p:sp>
      <p:sp>
        <p:nvSpPr>
          <p:cNvPr id="3" name="TextBox 2"/>
          <p:cNvSpPr txBox="1"/>
          <p:nvPr/>
        </p:nvSpPr>
        <p:spPr>
          <a:xfrm>
            <a:off x="457200" y="1188720"/>
            <a:ext cx="11247120" cy="914400"/>
          </a:xfrm>
          <a:prstGeom prst="rect">
            <a:avLst/>
          </a:prstGeom>
          <a:noFill/>
        </p:spPr>
        <p:txBody>
          <a:bodyPr wrap="square">
            <a:spAutoFit/>
          </a:bodyPr>
          <a:lstStyle/>
          <a:p>
            <a:pPr algn="ctr">
              <a:defRPr sz="3600" b="1">
                <a:solidFill>
                  <a:srgbClr val="E6EDF3"/>
                </a:solidFill>
                <a:latin typeface="Segoe UI"/>
              </a:defRPr>
            </a:pPr>
            <a:r>
              <a:t>Use AI Inside Your IDE, Not a Browser</a:t>
            </a:r>
          </a:p>
        </p:txBody>
      </p:sp>
      <p:sp>
        <p:nvSpPr>
          <p:cNvPr id="4" name="TextBox 3"/>
          <p:cNvSpPr txBox="1"/>
          <p:nvPr/>
        </p:nvSpPr>
        <p:spPr>
          <a:xfrm>
            <a:off x="1371600" y="2377440"/>
            <a:ext cx="9144000" cy="2286000"/>
          </a:xfrm>
          <a:prstGeom prst="rect">
            <a:avLst/>
          </a:prstGeom>
          <a:noFill/>
        </p:spPr>
        <p:txBody>
          <a:bodyPr wrap="square">
            <a:spAutoFit/>
          </a:bodyPr>
          <a:lstStyle/>
          <a:p>
            <a:pPr algn="l">
              <a:spcBef>
                <a:spcPts val="800"/>
              </a:spcBef>
              <a:defRPr sz="2400">
                <a:solidFill>
                  <a:srgbClr val="E6EDF3"/>
                </a:solidFill>
                <a:latin typeface="Segoe UI"/>
              </a:defRPr>
            </a:pPr>
            <a:r>
              <a:t>→  Claude Code in your terminal: reads your entire codebase, edits files, runs tests, commits to git</a:t>
            </a:r>
          </a:p>
          <a:p>
            <a:pPr algn="l">
              <a:spcBef>
                <a:spcPts val="800"/>
              </a:spcBef>
              <a:defRPr sz="2400">
                <a:solidFill>
                  <a:srgbClr val="E6EDF3"/>
                </a:solidFill>
                <a:latin typeface="Segoe UI"/>
              </a:defRPr>
            </a:pPr>
            <a:r>
              <a:t>→  Cursor / Windsurf: AI-native editors with inline code generation</a:t>
            </a:r>
          </a:p>
          <a:p>
            <a:pPr algn="l">
              <a:spcBef>
                <a:spcPts val="800"/>
              </a:spcBef>
              <a:defRPr sz="2400">
                <a:solidFill>
                  <a:srgbClr val="E6EDF3"/>
                </a:solidFill>
                <a:latin typeface="Segoe UI"/>
              </a:defRPr>
            </a:pPr>
            <a:r>
              <a:t>→  GitHub Copilot: autocomplete on steroids</a:t>
            </a:r>
          </a:p>
        </p:txBody>
      </p:sp>
      <p:sp>
        <p:nvSpPr>
          <p:cNvPr id="5" name="TextBox 4"/>
          <p:cNvSpPr txBox="1"/>
          <p:nvPr/>
        </p:nvSpPr>
        <p:spPr>
          <a:xfrm>
            <a:off x="1371600" y="4754880"/>
            <a:ext cx="9144000" cy="1097280"/>
          </a:xfrm>
          <a:prstGeom prst="rect">
            <a:avLst/>
          </a:prstGeom>
          <a:noFill/>
        </p:spPr>
        <p:txBody>
          <a:bodyPr wrap="square">
            <a:spAutoFit/>
          </a:bodyPr>
          <a:lstStyle/>
          <a:p>
            <a:pPr algn="ctr">
              <a:defRPr sz="1800" b="0">
                <a:solidFill>
                  <a:srgbClr val="8B949E"/>
                </a:solidFill>
                <a:latin typeface="Segoe UI"/>
              </a:defRPr>
            </a:pPr>
            <a:r>
              <a:t>"I needed to find a marking task hidden in the university platform.</a:t>
            </a:r>
            <a:br/>
            <a:r>
              <a:t>I had spent too long clicking through menus. The AI found the path,</a:t>
            </a:r>
            <a:br/>
            <a:r>
              <a:t>surfaced the instructions, and walked me through each step."</a:t>
            </a:r>
          </a:p>
        </p:txBody>
      </p:sp>
      <p:sp>
        <p:nvSpPr>
          <p:cNvPr id="6" name="TextBox 5"/>
          <p:cNvSpPr txBox="1"/>
          <p:nvPr/>
        </p:nvSpPr>
        <p:spPr>
          <a:xfrm>
            <a:off x="914400" y="5943600"/>
            <a:ext cx="10332720" cy="548640"/>
          </a:xfrm>
          <a:prstGeom prst="rect">
            <a:avLst/>
          </a:prstGeom>
          <a:noFill/>
        </p:spPr>
        <p:txBody>
          <a:bodyPr wrap="square">
            <a:spAutoFit/>
          </a:bodyPr>
          <a:lstStyle/>
          <a:p>
            <a:pPr algn="ctr">
              <a:defRPr sz="2000" b="0">
                <a:solidFill>
                  <a:srgbClr val="D29922"/>
                </a:solidFill>
                <a:latin typeface="Segoe UI"/>
              </a:defRPr>
            </a:pPr>
            <a:r>
              <a:t>The browser is for chatting. The IDE is for building.</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Rounded Rectangle 1"/>
          <p:cNvSpPr/>
          <p:nvPr/>
        </p:nvSpPr>
        <p:spPr>
          <a:xfrm>
            <a:off x="5364327" y="548640"/>
            <a:ext cx="1463040" cy="502920"/>
          </a:xfrm>
          <a:prstGeom prst="roundRect">
            <a:avLst/>
          </a:prstGeom>
          <a:solidFill>
            <a:srgbClr val="58A6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sz="2200" b="1">
                <a:solidFill>
                  <a:srgbClr val="0D1117"/>
                </a:solidFill>
                <a:latin typeface="Segoe UI"/>
              </a:defRPr>
            </a:pPr>
            <a:r>
              <a:t>Tip 2</a:t>
            </a:r>
          </a:p>
        </p:txBody>
      </p:sp>
      <p:sp>
        <p:nvSpPr>
          <p:cNvPr id="3" name="TextBox 2"/>
          <p:cNvSpPr txBox="1"/>
          <p:nvPr/>
        </p:nvSpPr>
        <p:spPr>
          <a:xfrm>
            <a:off x="457200" y="1188720"/>
            <a:ext cx="11247120" cy="914400"/>
          </a:xfrm>
          <a:prstGeom prst="rect">
            <a:avLst/>
          </a:prstGeom>
          <a:noFill/>
        </p:spPr>
        <p:txBody>
          <a:bodyPr wrap="square">
            <a:spAutoFit/>
          </a:bodyPr>
          <a:lstStyle/>
          <a:p>
            <a:pPr algn="ctr">
              <a:defRPr sz="3600" b="1">
                <a:solidFill>
                  <a:srgbClr val="E6EDF3"/>
                </a:solidFill>
                <a:latin typeface="Segoe UI"/>
              </a:defRPr>
            </a:pPr>
            <a:r>
              <a:t>Build a Prompt Library</a:t>
            </a:r>
          </a:p>
        </p:txBody>
      </p:sp>
      <p:sp>
        <p:nvSpPr>
          <p:cNvPr id="4" name="Rounded Rectangle 3"/>
          <p:cNvSpPr/>
          <p:nvPr/>
        </p:nvSpPr>
        <p:spPr>
          <a:xfrm>
            <a:off x="1828800" y="2286000"/>
            <a:ext cx="8503920" cy="3200400"/>
          </a:xfrm>
          <a:prstGeom prst="roundRect">
            <a:avLst/>
          </a:prstGeom>
          <a:solidFill>
            <a:srgbClr val="161B22"/>
          </a:solidFill>
          <a:ln w="12700">
            <a:solidFill>
              <a:srgbClr val="30363D"/>
            </a:solidFill>
          </a:ln>
        </p:spPr>
        <p:style>
          <a:lnRef idx="1">
            <a:schemeClr val="accent1"/>
          </a:lnRef>
          <a:fillRef idx="3">
            <a:schemeClr val="accent1"/>
          </a:fillRef>
          <a:effectRef idx="2">
            <a:schemeClr val="accent1"/>
          </a:effectRef>
          <a:fontRef idx="minor">
            <a:schemeClr val="lt1"/>
          </a:fontRef>
        </p:style>
        <p:txBody>
          <a:bodyPr rtlCol="0" anchor="ctr" wrap="square"/>
          <a:lstStyle/>
          <a:p>
            <a:pPr algn="l">
              <a:spcBef>
                <a:spcPts val="200"/>
              </a:spcBef>
              <a:defRPr sz="1800">
                <a:solidFill>
                  <a:srgbClr val="3FB950"/>
                </a:solidFill>
                <a:latin typeface="SF Mono"/>
              </a:defRPr>
            </a:pPr>
            <a:r>
              <a:t># CLAUDE.md — your AI reads this every session</a:t>
            </a:r>
          </a:p>
          <a:p>
            <a:pPr algn="l">
              <a:spcBef>
                <a:spcPts val="200"/>
              </a:spcBef>
              <a:defRPr sz="1800">
                <a:solidFill>
                  <a:srgbClr val="E6EDF3"/>
                </a:solidFill>
                <a:latin typeface="SF Mono"/>
              </a:defRPr>
            </a:pPr>
            <a:r>
              <a:t>## Python Standards</a:t>
            </a:r>
          </a:p>
          <a:p>
            <a:pPr algn="l">
              <a:spcBef>
                <a:spcPts val="200"/>
              </a:spcBef>
              <a:defRPr sz="1800">
                <a:solidFill>
                  <a:srgbClr val="8B949E"/>
                </a:solidFill>
                <a:latin typeface="SF Mono"/>
              </a:defRPr>
            </a:pPr>
            <a:r>
              <a:t>- Python 3.11+, pathlib for all paths</a:t>
            </a:r>
          </a:p>
          <a:p>
            <a:pPr algn="l">
              <a:spcBef>
                <a:spcPts val="200"/>
              </a:spcBef>
              <a:defRPr sz="1800">
                <a:solidFill>
                  <a:srgbClr val="8B949E"/>
                </a:solidFill>
                <a:latin typeface="SF Mono"/>
              </a:defRPr>
            </a:pPr>
            <a:r>
              <a:t>- Logging with timestamps to LOGS/</a:t>
            </a:r>
          </a:p>
          <a:p>
            <a:pPr algn="l">
              <a:spcBef>
                <a:spcPts val="200"/>
              </a:spcBef>
              <a:defRPr sz="1800">
                <a:solidFill>
                  <a:srgbClr val="8B949E"/>
                </a:solidFill>
                <a:latin typeface="SF Mono"/>
              </a:defRPr>
            </a:pPr>
            <a:r>
              <a:t>- Single responsibility per script</a:t>
            </a:r>
          </a:p>
          <a:p>
            <a:pPr algn="l">
              <a:spcBef>
                <a:spcPts val="200"/>
              </a:spcBef>
              <a:defRPr sz="1800">
                <a:solidFill>
                  <a:srgbClr val="E6EDF3"/>
                </a:solidFill>
                <a:latin typeface="SF Mono"/>
              </a:defRPr>
            </a:pPr>
          </a:p>
          <a:p>
            <a:pPr algn="l">
              <a:spcBef>
                <a:spcPts val="200"/>
              </a:spcBef>
              <a:defRPr sz="1800">
                <a:solidFill>
                  <a:srgbClr val="E6EDF3"/>
                </a:solidFill>
                <a:latin typeface="SF Mono"/>
              </a:defRPr>
            </a:pPr>
            <a:r>
              <a:t>## Architecture Rules</a:t>
            </a:r>
          </a:p>
          <a:p>
            <a:pPr algn="l">
              <a:spcBef>
                <a:spcPts val="200"/>
              </a:spcBef>
              <a:defRPr sz="1800">
                <a:solidFill>
                  <a:srgbClr val="8B949E"/>
                </a:solidFill>
                <a:latin typeface="SF Mono"/>
              </a:defRPr>
            </a:pPr>
            <a:r>
              <a:t>- Agent folders use two-digit prefixes</a:t>
            </a:r>
          </a:p>
          <a:p>
            <a:pPr algn="l">
              <a:spcBef>
                <a:spcPts val="200"/>
              </a:spcBef>
              <a:defRPr sz="1800">
                <a:solidFill>
                  <a:srgbClr val="8B949E"/>
                </a:solidFill>
                <a:latin typeface="SF Mono"/>
              </a:defRPr>
            </a:pPr>
            <a:r>
              <a:t>- Every agent: PYTHON/, DATA/, LOGS/, OUTPUT/</a:t>
            </a:r>
          </a:p>
        </p:txBody>
      </p:sp>
      <p:sp>
        <p:nvSpPr>
          <p:cNvPr id="5" name="TextBox 4"/>
          <p:cNvSpPr txBox="1"/>
          <p:nvPr/>
        </p:nvSpPr>
        <p:spPr>
          <a:xfrm>
            <a:off x="914400" y="5669280"/>
            <a:ext cx="10332720" cy="731520"/>
          </a:xfrm>
          <a:prstGeom prst="rect">
            <a:avLst/>
          </a:prstGeom>
          <a:noFill/>
        </p:spPr>
        <p:txBody>
          <a:bodyPr wrap="square">
            <a:spAutoFit/>
          </a:bodyPr>
          <a:lstStyle/>
          <a:p>
            <a:pPr algn="ctr">
              <a:defRPr sz="2000" b="0">
                <a:solidFill>
                  <a:srgbClr val="8B949E"/>
                </a:solidFill>
                <a:latin typeface="Segoe UI"/>
              </a:defRPr>
            </a:pPr>
            <a:r>
              <a:t>Think of it as onboarding documentation for your AI.</a:t>
            </a:r>
            <a:br/>
            <a:r>
              <a:t>The better the docs, the better the AI performs.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Rounded Rectangle 1"/>
          <p:cNvSpPr/>
          <p:nvPr/>
        </p:nvSpPr>
        <p:spPr>
          <a:xfrm>
            <a:off x="5364327" y="548640"/>
            <a:ext cx="1463040" cy="502920"/>
          </a:xfrm>
          <a:prstGeom prst="roundRect">
            <a:avLst/>
          </a:prstGeom>
          <a:solidFill>
            <a:srgbClr val="58A6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sz="2200" b="1">
                <a:solidFill>
                  <a:srgbClr val="0D1117"/>
                </a:solidFill>
                <a:latin typeface="Segoe UI"/>
              </a:defRPr>
            </a:pPr>
            <a:r>
              <a:t>Tip 3</a:t>
            </a:r>
          </a:p>
        </p:txBody>
      </p:sp>
      <p:sp>
        <p:nvSpPr>
          <p:cNvPr id="3" name="TextBox 2"/>
          <p:cNvSpPr txBox="1"/>
          <p:nvPr/>
        </p:nvSpPr>
        <p:spPr>
          <a:xfrm>
            <a:off x="457200" y="1188720"/>
            <a:ext cx="11247120" cy="914400"/>
          </a:xfrm>
          <a:prstGeom prst="rect">
            <a:avLst/>
          </a:prstGeom>
          <a:noFill/>
        </p:spPr>
        <p:txBody>
          <a:bodyPr wrap="square">
            <a:spAutoFit/>
          </a:bodyPr>
          <a:lstStyle/>
          <a:p>
            <a:pPr algn="ctr">
              <a:defRPr sz="3600" b="1">
                <a:solidFill>
                  <a:srgbClr val="E6EDF3"/>
                </a:solidFill>
                <a:latin typeface="Segoe UI"/>
              </a:defRPr>
            </a:pPr>
            <a:r>
              <a:t>Give Your AI Long-Term Memory</a:t>
            </a:r>
          </a:p>
        </p:txBody>
      </p:sp>
      <p:sp>
        <p:nvSpPr>
          <p:cNvPr id="4" name="TextBox 3"/>
          <p:cNvSpPr txBox="1"/>
          <p:nvPr/>
        </p:nvSpPr>
        <p:spPr>
          <a:xfrm>
            <a:off x="1371600" y="2286000"/>
            <a:ext cx="9144000" cy="2011680"/>
          </a:xfrm>
          <a:prstGeom prst="rect">
            <a:avLst/>
          </a:prstGeom>
          <a:noFill/>
        </p:spPr>
        <p:txBody>
          <a:bodyPr wrap="square">
            <a:spAutoFit/>
          </a:bodyPr>
          <a:lstStyle/>
          <a:p>
            <a:pPr algn="l">
              <a:spcBef>
                <a:spcPts val="800"/>
              </a:spcBef>
              <a:defRPr sz="2400">
                <a:solidFill>
                  <a:srgbClr val="E6EDF3"/>
                </a:solidFill>
                <a:latin typeface="Segoe UI"/>
              </a:defRPr>
            </a:pPr>
            <a:r>
              <a:t>→  I have 30,000 notes and emails embedded over 12 years</a:t>
            </a:r>
          </a:p>
          <a:p>
            <a:pPr algn="l">
              <a:spcBef>
                <a:spcPts val="800"/>
              </a:spcBef>
              <a:defRPr sz="2400">
                <a:solidFill>
                  <a:srgbClr val="E6EDF3"/>
                </a:solidFill>
                <a:latin typeface="Segoe UI"/>
              </a:defRPr>
            </a:pPr>
            <a:r>
              <a:t>→  Vector database (ChromaDB): semantic search across everything</a:t>
            </a:r>
          </a:p>
          <a:p>
            <a:pPr algn="l">
              <a:spcBef>
                <a:spcPts val="800"/>
              </a:spcBef>
              <a:defRPr sz="2400">
                <a:solidFill>
                  <a:srgbClr val="E6EDF3"/>
                </a:solidFill>
                <a:latin typeface="Segoe UI"/>
              </a:defRPr>
            </a:pPr>
            <a:r>
              <a:t>→  It helps me prioritise decisions and projects, aligned to my goals</a:t>
            </a:r>
          </a:p>
        </p:txBody>
      </p:sp>
      <p:sp>
        <p:nvSpPr>
          <p:cNvPr id="5" name="Rounded Rectangle 4"/>
          <p:cNvSpPr/>
          <p:nvPr/>
        </p:nvSpPr>
        <p:spPr>
          <a:xfrm>
            <a:off x="1828800" y="4480560"/>
            <a:ext cx="8503920" cy="1645920"/>
          </a:xfrm>
          <a:prstGeom prst="roundRect">
            <a:avLst/>
          </a:prstGeom>
          <a:solidFill>
            <a:srgbClr val="161B22"/>
          </a:solidFill>
          <a:ln w="12700">
            <a:solidFill>
              <a:srgbClr val="30363D"/>
            </a:solidFill>
          </a:ln>
        </p:spPr>
        <p:style>
          <a:lnRef idx="1">
            <a:schemeClr val="accent1"/>
          </a:lnRef>
          <a:fillRef idx="3">
            <a:schemeClr val="accent1"/>
          </a:fillRef>
          <a:effectRef idx="2">
            <a:schemeClr val="accent1"/>
          </a:effectRef>
          <a:fontRef idx="minor">
            <a:schemeClr val="lt1"/>
          </a:fontRef>
        </p:style>
        <p:txBody>
          <a:bodyPr rtlCol="0" anchor="ctr" wrap="square"/>
          <a:lstStyle/>
          <a:p>
            <a:pPr algn="l">
              <a:spcBef>
                <a:spcPts val="200"/>
              </a:spcBef>
              <a:defRPr sz="1800">
                <a:solidFill>
                  <a:srgbClr val="3FB950"/>
                </a:solidFill>
                <a:latin typeface="SF Mono"/>
              </a:defRPr>
            </a:pPr>
            <a:r>
              <a:t>$ python query_corpas.py "genomic equity metrics"</a:t>
            </a:r>
          </a:p>
          <a:p>
            <a:pPr algn="l">
              <a:spcBef>
                <a:spcPts val="200"/>
              </a:spcBef>
              <a:defRPr sz="1800">
                <a:solidFill>
                  <a:srgbClr val="8B949E"/>
                </a:solidFill>
                <a:latin typeface="SF Mono"/>
              </a:defRPr>
            </a:pPr>
            <a:r>
              <a:t>Found 7 results across notes, publications, sessions</a:t>
            </a:r>
          </a:p>
          <a:p>
            <a:pPr algn="l">
              <a:spcBef>
                <a:spcPts val="200"/>
              </a:spcBef>
              <a:defRPr sz="1800">
                <a:solidFill>
                  <a:srgbClr val="8B949E"/>
                </a:solidFill>
                <a:latin typeface="SF Mono"/>
              </a:defRPr>
            </a:pPr>
            <a:r>
              <a:t>Top match (0.89): "HEIM Index measures population</a:t>
            </a:r>
          </a:p>
          <a:p>
            <a:pPr algn="l">
              <a:spcBef>
                <a:spcPts val="200"/>
              </a:spcBef>
              <a:defRPr sz="1800">
                <a:solidFill>
                  <a:srgbClr val="8B949E"/>
                </a:solidFill>
                <a:latin typeface="SF Mono"/>
              </a:defRPr>
            </a:pPr>
            <a:r>
              <a:t>representation using heterozygosity and FST..."</a:t>
            </a:r>
          </a:p>
        </p:txBody>
      </p:sp>
      <p:sp>
        <p:nvSpPr>
          <p:cNvPr id="6" name="TextBox 5"/>
          <p:cNvSpPr txBox="1"/>
          <p:nvPr/>
        </p:nvSpPr>
        <p:spPr>
          <a:xfrm>
            <a:off x="914400" y="6217920"/>
            <a:ext cx="10332720" cy="731520"/>
          </a:xfrm>
          <a:prstGeom prst="rect">
            <a:avLst/>
          </a:prstGeom>
          <a:noFill/>
        </p:spPr>
        <p:txBody>
          <a:bodyPr wrap="square">
            <a:spAutoFit/>
          </a:bodyPr>
          <a:lstStyle/>
          <a:p>
            <a:pPr algn="ctr">
              <a:defRPr sz="1800" b="0">
                <a:solidFill>
                  <a:srgbClr val="D29922"/>
                </a:solidFill>
                <a:latin typeface="Segoe UI"/>
              </a:defRPr>
            </a:pPr>
            <a:r>
              <a:t>Every task becomes 'assemble and adapt existing insight'</a:t>
            </a:r>
            <a:br/>
            <a:r>
              <a:t>rather than 'think from zero.' Your past self works for your present self.</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Rounded Rectangle 1"/>
          <p:cNvSpPr/>
          <p:nvPr/>
        </p:nvSpPr>
        <p:spPr>
          <a:xfrm>
            <a:off x="5364327" y="548640"/>
            <a:ext cx="1463040" cy="502920"/>
          </a:xfrm>
          <a:prstGeom prst="roundRect">
            <a:avLst/>
          </a:prstGeom>
          <a:solidFill>
            <a:srgbClr val="58A6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sz="2200" b="1">
                <a:solidFill>
                  <a:srgbClr val="0D1117"/>
                </a:solidFill>
                <a:latin typeface="Segoe UI"/>
              </a:defRPr>
            </a:pPr>
            <a:r>
              <a:t>Tip 4</a:t>
            </a:r>
          </a:p>
        </p:txBody>
      </p:sp>
      <p:sp>
        <p:nvSpPr>
          <p:cNvPr id="3" name="TextBox 2"/>
          <p:cNvSpPr txBox="1"/>
          <p:nvPr/>
        </p:nvSpPr>
        <p:spPr>
          <a:xfrm>
            <a:off x="457200" y="1188720"/>
            <a:ext cx="11247120" cy="914400"/>
          </a:xfrm>
          <a:prstGeom prst="rect">
            <a:avLst/>
          </a:prstGeom>
          <a:noFill/>
        </p:spPr>
        <p:txBody>
          <a:bodyPr wrap="square">
            <a:spAutoFit/>
          </a:bodyPr>
          <a:lstStyle/>
          <a:p>
            <a:pPr algn="ctr">
              <a:defRPr sz="3600" b="1">
                <a:solidFill>
                  <a:srgbClr val="E6EDF3"/>
                </a:solidFill>
                <a:latin typeface="Segoe UI"/>
              </a:defRPr>
            </a:pPr>
            <a:r>
              <a:t>Use Voice, Not Just Text</a:t>
            </a:r>
          </a:p>
        </p:txBody>
      </p:sp>
      <p:sp>
        <p:nvSpPr>
          <p:cNvPr id="4" name="TextBox 3"/>
          <p:cNvSpPr txBox="1"/>
          <p:nvPr/>
        </p:nvSpPr>
        <p:spPr>
          <a:xfrm>
            <a:off x="1371600" y="2377440"/>
            <a:ext cx="9144000" cy="2743200"/>
          </a:xfrm>
          <a:prstGeom prst="rect">
            <a:avLst/>
          </a:prstGeom>
          <a:noFill/>
        </p:spPr>
        <p:txBody>
          <a:bodyPr wrap="square">
            <a:spAutoFit/>
          </a:bodyPr>
          <a:lstStyle/>
          <a:p>
            <a:pPr algn="l">
              <a:spcBef>
                <a:spcPts val="800"/>
              </a:spcBef>
              <a:defRPr sz="2400">
                <a:solidFill>
                  <a:srgbClr val="E6EDF3"/>
                </a:solidFill>
                <a:latin typeface="Segoe UI"/>
              </a:defRPr>
            </a:pPr>
            <a:r>
              <a:t>→  Whisper runs locally on Apple Silicon: transcribe anything in seconds</a:t>
            </a:r>
          </a:p>
          <a:p>
            <a:pPr algn="l">
              <a:spcBef>
                <a:spcPts val="800"/>
              </a:spcBef>
              <a:defRPr sz="2400">
                <a:solidFill>
                  <a:srgbClr val="E6EDF3"/>
                </a:solidFill>
                <a:latin typeface="Segoe UI"/>
              </a:defRPr>
            </a:pPr>
            <a:r>
              <a:t>→  Voice memo → structured notes: talk for 5 min, get formatted output</a:t>
            </a:r>
          </a:p>
          <a:p>
            <a:pPr algn="l">
              <a:spcBef>
                <a:spcPts val="800"/>
              </a:spcBef>
              <a:defRPr sz="2400">
                <a:solidFill>
                  <a:srgbClr val="E6EDF3"/>
                </a:solidFill>
                <a:latin typeface="Segoe UI"/>
              </a:defRPr>
            </a:pPr>
            <a:r>
              <a:t>→  Dictation for prompts: your brain is faster at speaking than typing</a:t>
            </a:r>
          </a:p>
        </p:txBody>
      </p:sp>
      <p:sp>
        <p:nvSpPr>
          <p:cNvPr id="5" name="TextBox 4"/>
          <p:cNvSpPr txBox="1"/>
          <p:nvPr/>
        </p:nvSpPr>
        <p:spPr>
          <a:xfrm>
            <a:off x="914400" y="5303520"/>
            <a:ext cx="10332720" cy="731520"/>
          </a:xfrm>
          <a:prstGeom prst="rect">
            <a:avLst/>
          </a:prstGeom>
          <a:noFill/>
        </p:spPr>
        <p:txBody>
          <a:bodyPr wrap="square">
            <a:spAutoFit/>
          </a:bodyPr>
          <a:lstStyle/>
          <a:p>
            <a:pPr algn="ctr">
              <a:defRPr sz="2000" b="0">
                <a:solidFill>
                  <a:srgbClr val="8B949E"/>
                </a:solidFill>
                <a:latin typeface="Segoe UI"/>
              </a:defRPr>
            </a:pPr>
            <a:r>
              <a:t>This is how I draft paper sections, plan projects,</a:t>
            </a:r>
            <a:br/>
            <a:r>
              <a:t>and capture ideas on walks.</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Rounded Rectangle 1"/>
          <p:cNvSpPr/>
          <p:nvPr/>
        </p:nvSpPr>
        <p:spPr>
          <a:xfrm>
            <a:off x="5364327" y="548640"/>
            <a:ext cx="1463040" cy="502920"/>
          </a:xfrm>
          <a:prstGeom prst="roundRect">
            <a:avLst/>
          </a:prstGeom>
          <a:solidFill>
            <a:srgbClr val="58A6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sz="2200" b="1">
                <a:solidFill>
                  <a:srgbClr val="0D1117"/>
                </a:solidFill>
                <a:latin typeface="Segoe UI"/>
              </a:defRPr>
            </a:pPr>
            <a:r>
              <a:t>Tip 5</a:t>
            </a:r>
          </a:p>
        </p:txBody>
      </p:sp>
      <p:sp>
        <p:nvSpPr>
          <p:cNvPr id="3" name="TextBox 2"/>
          <p:cNvSpPr txBox="1"/>
          <p:nvPr/>
        </p:nvSpPr>
        <p:spPr>
          <a:xfrm>
            <a:off x="457200" y="1188720"/>
            <a:ext cx="11247120" cy="914400"/>
          </a:xfrm>
          <a:prstGeom prst="rect">
            <a:avLst/>
          </a:prstGeom>
          <a:noFill/>
        </p:spPr>
        <p:txBody>
          <a:bodyPr wrap="square">
            <a:spAutoFit/>
          </a:bodyPr>
          <a:lstStyle/>
          <a:p>
            <a:pPr algn="ctr">
              <a:defRPr sz="3600" b="1">
                <a:solidFill>
                  <a:srgbClr val="E6EDF3"/>
                </a:solidFill>
                <a:latin typeface="Segoe UI"/>
              </a:defRPr>
            </a:pPr>
            <a:r>
              <a:t>Automate Your Daily Intelligence</a:t>
            </a:r>
          </a:p>
        </p:txBody>
      </p:sp>
      <p:sp>
        <p:nvSpPr>
          <p:cNvPr id="4" name="TextBox 3"/>
          <p:cNvSpPr txBox="1"/>
          <p:nvPr/>
        </p:nvSpPr>
        <p:spPr>
          <a:xfrm>
            <a:off x="1371600" y="2286000"/>
            <a:ext cx="9144000" cy="2011680"/>
          </a:xfrm>
          <a:prstGeom prst="rect">
            <a:avLst/>
          </a:prstGeom>
          <a:noFill/>
        </p:spPr>
        <p:txBody>
          <a:bodyPr wrap="square">
            <a:spAutoFit/>
          </a:bodyPr>
          <a:lstStyle/>
          <a:p>
            <a:pPr algn="l">
              <a:spcBef>
                <a:spcPts val="800"/>
              </a:spcBef>
              <a:defRPr sz="2400">
                <a:solidFill>
                  <a:srgbClr val="E6EDF3"/>
                </a:solidFill>
                <a:latin typeface="Segoe UI"/>
              </a:defRPr>
            </a:pPr>
            <a:r>
              <a:t>→  arXiv radar: daily paper ranking by relevance (runs at 06:30)</a:t>
            </a:r>
          </a:p>
          <a:p>
            <a:pPr algn="l">
              <a:spcBef>
                <a:spcPts val="800"/>
              </a:spcBef>
              <a:defRPr sz="2400">
                <a:solidFill>
                  <a:srgbClr val="E6EDF3"/>
                </a:solidFill>
                <a:latin typeface="Segoe UI"/>
              </a:defRPr>
            </a:pPr>
            <a:r>
              <a:t>→  Podcast extraction: transcribe + summarise overnight</a:t>
            </a:r>
          </a:p>
          <a:p>
            <a:pPr algn="l">
              <a:spcBef>
                <a:spcPts val="800"/>
              </a:spcBef>
              <a:defRPr sz="2400">
                <a:solidFill>
                  <a:srgbClr val="E6EDF3"/>
                </a:solidFill>
                <a:latin typeface="Segoe UI"/>
              </a:defRPr>
            </a:pPr>
            <a:r>
              <a:t>→  Inbox triage: classify emails by urgency, draft replies</a:t>
            </a:r>
          </a:p>
        </p:txBody>
      </p:sp>
      <p:sp>
        <p:nvSpPr>
          <p:cNvPr id="5" name="Rounded Rectangle 4"/>
          <p:cNvSpPr/>
          <p:nvPr/>
        </p:nvSpPr>
        <p:spPr>
          <a:xfrm>
            <a:off x="1828800" y="4389120"/>
            <a:ext cx="8503920" cy="2011680"/>
          </a:xfrm>
          <a:prstGeom prst="roundRect">
            <a:avLst/>
          </a:prstGeom>
          <a:solidFill>
            <a:srgbClr val="161B22"/>
          </a:solidFill>
          <a:ln w="12700">
            <a:solidFill>
              <a:srgbClr val="30363D"/>
            </a:solidFill>
          </a:ln>
        </p:spPr>
        <p:style>
          <a:lnRef idx="1">
            <a:schemeClr val="accent1"/>
          </a:lnRef>
          <a:fillRef idx="3">
            <a:schemeClr val="accent1"/>
          </a:fillRef>
          <a:effectRef idx="2">
            <a:schemeClr val="accent1"/>
          </a:effectRef>
          <a:fontRef idx="minor">
            <a:schemeClr val="lt1"/>
          </a:fontRef>
        </p:style>
        <p:txBody>
          <a:bodyPr rtlCol="0" anchor="ctr" wrap="square"/>
          <a:lstStyle/>
          <a:p>
            <a:pPr algn="l">
              <a:spcBef>
                <a:spcPts val="200"/>
              </a:spcBef>
              <a:defRPr sz="1800">
                <a:solidFill>
                  <a:srgbClr val="3FB950"/>
                </a:solidFill>
                <a:latin typeface="SF Mono"/>
              </a:defRPr>
            </a:pPr>
            <a:r>
              <a:t># First thing I see on my phone every morning:</a:t>
            </a:r>
          </a:p>
          <a:p>
            <a:pPr algn="l">
              <a:spcBef>
                <a:spcPts val="200"/>
              </a:spcBef>
              <a:defRPr sz="1800">
                <a:solidFill>
                  <a:srgbClr val="8B949E"/>
                </a:solidFill>
                <a:latin typeface="SF Mono"/>
              </a:defRPr>
            </a:pPr>
            <a:r>
              <a:t># Telegram notifications from RoboTerri:</a:t>
            </a:r>
          </a:p>
          <a:p>
            <a:pPr algn="l">
              <a:spcBef>
                <a:spcPts val="200"/>
              </a:spcBef>
              <a:defRPr sz="1800">
                <a:solidFill>
                  <a:srgbClr val="E6EDF3"/>
                </a:solidFill>
                <a:latin typeface="SF Mono"/>
              </a:defRPr>
            </a:pPr>
          </a:p>
          <a:p>
            <a:pPr algn="l">
              <a:spcBef>
                <a:spcPts val="200"/>
              </a:spcBef>
              <a:defRPr sz="1800">
                <a:solidFill>
                  <a:srgbClr val="D29922"/>
                </a:solidFill>
                <a:latin typeface="SF Mono"/>
              </a:defRPr>
            </a:pPr>
            <a:r>
              <a:t>Top 3 Papers Today:</a:t>
            </a:r>
          </a:p>
          <a:p>
            <a:pPr algn="l">
              <a:spcBef>
                <a:spcPts val="200"/>
              </a:spcBef>
              <a:defRPr sz="1800">
                <a:solidFill>
                  <a:srgbClr val="8B949E"/>
                </a:solidFill>
                <a:latin typeface="SF Mono"/>
              </a:defRPr>
            </a:pPr>
            <a:r>
              <a:t>1. "Ancestry-aware PRS improves..." (Score: 9.2)</a:t>
            </a:r>
          </a:p>
          <a:p>
            <a:pPr algn="l">
              <a:spcBef>
                <a:spcPts val="200"/>
              </a:spcBef>
              <a:defRPr sz="1800">
                <a:solidFill>
                  <a:srgbClr val="8B949E"/>
                </a:solidFill>
                <a:latin typeface="SF Mono"/>
              </a:defRPr>
            </a:pPr>
            <a:r>
              <a:t>2. "Foundation models for single-cell..." (Score: 8.7)</a:t>
            </a:r>
          </a:p>
          <a:p>
            <a:pPr algn="l">
              <a:spcBef>
                <a:spcPts val="200"/>
              </a:spcBef>
              <a:defRPr sz="1800">
                <a:solidFill>
                  <a:srgbClr val="8B949E"/>
                </a:solidFill>
                <a:latin typeface="SF Mono"/>
              </a:defRPr>
            </a:pPr>
            <a:r>
              <a:t>3. "Equitable genomic data sharing..." (Score: 8.4)</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Rounded Rectangle 1"/>
          <p:cNvSpPr/>
          <p:nvPr/>
        </p:nvSpPr>
        <p:spPr>
          <a:xfrm>
            <a:off x="5364327" y="548640"/>
            <a:ext cx="1463040" cy="502920"/>
          </a:xfrm>
          <a:prstGeom prst="roundRect">
            <a:avLst/>
          </a:prstGeom>
          <a:solidFill>
            <a:srgbClr val="58A6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sz="2200" b="1">
                <a:solidFill>
                  <a:srgbClr val="0D1117"/>
                </a:solidFill>
                <a:latin typeface="Segoe UI"/>
              </a:defRPr>
            </a:pPr>
            <a:r>
              <a:t>Tip 6</a:t>
            </a:r>
          </a:p>
        </p:txBody>
      </p:sp>
      <p:sp>
        <p:nvSpPr>
          <p:cNvPr id="3" name="TextBox 2"/>
          <p:cNvSpPr txBox="1"/>
          <p:nvPr/>
        </p:nvSpPr>
        <p:spPr>
          <a:xfrm>
            <a:off x="457200" y="1188720"/>
            <a:ext cx="11247120" cy="914400"/>
          </a:xfrm>
          <a:prstGeom prst="rect">
            <a:avLst/>
          </a:prstGeom>
          <a:noFill/>
        </p:spPr>
        <p:txBody>
          <a:bodyPr wrap="square">
            <a:spAutoFit/>
          </a:bodyPr>
          <a:lstStyle/>
          <a:p>
            <a:pPr algn="ctr">
              <a:defRPr sz="3600" b="1">
                <a:solidFill>
                  <a:srgbClr val="E6EDF3"/>
                </a:solidFill>
                <a:latin typeface="Segoe UI"/>
              </a:defRPr>
            </a:pPr>
            <a:r>
              <a:t>Deploy Persistent AI Agents</a:t>
            </a:r>
          </a:p>
        </p:txBody>
      </p:sp>
      <p:sp>
        <p:nvSpPr>
          <p:cNvPr id="4" name="TextBox 3"/>
          <p:cNvSpPr txBox="1"/>
          <p:nvPr/>
        </p:nvSpPr>
        <p:spPr>
          <a:xfrm>
            <a:off x="1371600" y="2377440"/>
            <a:ext cx="9144000" cy="2286000"/>
          </a:xfrm>
          <a:prstGeom prst="rect">
            <a:avLst/>
          </a:prstGeom>
          <a:noFill/>
        </p:spPr>
        <p:txBody>
          <a:bodyPr wrap="square">
            <a:spAutoFit/>
          </a:bodyPr>
          <a:lstStyle/>
          <a:p>
            <a:pPr algn="l">
              <a:spcBef>
                <a:spcPts val="800"/>
              </a:spcBef>
              <a:defRPr sz="2400">
                <a:solidFill>
                  <a:srgbClr val="E6EDF3"/>
                </a:solidFill>
                <a:latin typeface="Segoe UI"/>
              </a:defRPr>
            </a:pPr>
            <a:r>
              <a:t>→  RoboTerri (Telegram): 15 commands, 13 tools, 8 scheduled job groups</a:t>
            </a:r>
          </a:p>
          <a:p>
            <a:pPr algn="l">
              <a:spcBef>
                <a:spcPts val="800"/>
              </a:spcBef>
              <a:defRPr sz="2400">
                <a:solidFill>
                  <a:srgbClr val="E6EDF3"/>
                </a:solidFill>
                <a:latin typeface="Segoe UI"/>
              </a:defRPr>
            </a:pPr>
            <a:r>
              <a:t>→  RoboIsaac (WhatsApp): analytical critique partner (Newton persona)</a:t>
            </a:r>
          </a:p>
          <a:p>
            <a:pPr algn="l">
              <a:spcBef>
                <a:spcPts val="800"/>
              </a:spcBef>
              <a:defRPr sz="2400">
                <a:solidFill>
                  <a:srgbClr val="E6EDF3"/>
                </a:solidFill>
                <a:latin typeface="Segoe UI"/>
              </a:defRPr>
            </a:pPr>
            <a:r>
              <a:t>→  Both share a memory bridge: same ChromaDB, same 30,000 documents</a:t>
            </a:r>
          </a:p>
        </p:txBody>
      </p:sp>
      <p:sp>
        <p:nvSpPr>
          <p:cNvPr id="5" name="TextBox 4"/>
          <p:cNvSpPr txBox="1"/>
          <p:nvPr/>
        </p:nvSpPr>
        <p:spPr>
          <a:xfrm>
            <a:off x="1371600" y="4846320"/>
            <a:ext cx="9144000" cy="1371600"/>
          </a:xfrm>
          <a:prstGeom prst="rect">
            <a:avLst/>
          </a:prstGeom>
          <a:noFill/>
        </p:spPr>
        <p:txBody>
          <a:bodyPr wrap="square">
            <a:spAutoFit/>
          </a:bodyPr>
          <a:lstStyle/>
          <a:p>
            <a:pPr algn="ctr">
              <a:defRPr sz="2200" b="0">
                <a:solidFill>
                  <a:srgbClr val="8B949E"/>
                </a:solidFill>
                <a:latin typeface="Segoe UI"/>
              </a:defRPr>
            </a:pPr>
            <a:r>
              <a:t>These are not chatbots. They are research assistants that run 24/7.</a:t>
            </a:r>
            <a:br/>
            <a:r>
              <a:t>They never get tired, frustrated, or impatient.</a:t>
            </a:r>
            <a:br/>
            <a:r>
              <a:t>They never forget a conversation.</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0D1117"/>
        </a:solidFill>
        <a:effectLst/>
      </p:bgPr>
    </p:bg>
    <p:spTree>
      <p:nvGrpSpPr>
        <p:cNvPr id="1" name=""/>
        <p:cNvGrpSpPr/>
        <p:nvPr/>
      </p:nvGrpSpPr>
      <p:grpSpPr/>
      <p:sp>
        <p:nvSpPr>
          <p:cNvPr id="2" name="Rounded Rectangle 1"/>
          <p:cNvSpPr/>
          <p:nvPr/>
        </p:nvSpPr>
        <p:spPr>
          <a:xfrm>
            <a:off x="5364327" y="548640"/>
            <a:ext cx="1463040" cy="502920"/>
          </a:xfrm>
          <a:prstGeom prst="roundRect">
            <a:avLst/>
          </a:prstGeom>
          <a:solidFill>
            <a:srgbClr val="58A6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sz="2200" b="1">
                <a:solidFill>
                  <a:srgbClr val="0D1117"/>
                </a:solidFill>
                <a:latin typeface="Segoe UI"/>
              </a:defRPr>
            </a:pPr>
            <a:r>
              <a:t>Tip 7</a:t>
            </a:r>
          </a:p>
        </p:txBody>
      </p:sp>
      <p:sp>
        <p:nvSpPr>
          <p:cNvPr id="3" name="TextBox 2"/>
          <p:cNvSpPr txBox="1"/>
          <p:nvPr/>
        </p:nvSpPr>
        <p:spPr>
          <a:xfrm>
            <a:off x="457200" y="1188720"/>
            <a:ext cx="11247120" cy="914400"/>
          </a:xfrm>
          <a:prstGeom prst="rect">
            <a:avLst/>
          </a:prstGeom>
          <a:noFill/>
        </p:spPr>
        <p:txBody>
          <a:bodyPr wrap="square">
            <a:spAutoFit/>
          </a:bodyPr>
          <a:lstStyle/>
          <a:p>
            <a:pPr algn="ctr">
              <a:defRPr sz="3600" b="1">
                <a:solidFill>
                  <a:srgbClr val="E6EDF3"/>
                </a:solidFill>
                <a:latin typeface="Segoe UI"/>
              </a:defRPr>
            </a:pPr>
            <a:r>
              <a:t>Let AI Compound Your Outputs</a:t>
            </a:r>
          </a:p>
        </p:txBody>
      </p:sp>
      <p:sp>
        <p:nvSpPr>
          <p:cNvPr id="4" name="TextBox 3"/>
          <p:cNvSpPr txBox="1"/>
          <p:nvPr/>
        </p:nvSpPr>
        <p:spPr>
          <a:xfrm>
            <a:off x="914400" y="2286000"/>
            <a:ext cx="10332720" cy="457200"/>
          </a:xfrm>
          <a:prstGeom prst="rect">
            <a:avLst/>
          </a:prstGeom>
          <a:noFill/>
        </p:spPr>
        <p:txBody>
          <a:bodyPr wrap="square">
            <a:spAutoFit/>
          </a:bodyPr>
          <a:lstStyle/>
          <a:p>
            <a:pPr algn="l">
              <a:defRPr sz="2400" b="0">
                <a:solidFill>
                  <a:srgbClr val="58A6FF"/>
                </a:solidFill>
                <a:latin typeface="Segoe UI"/>
              </a:defRPr>
            </a:pPr>
            <a:r>
              <a:t>Real example: HEIM (Health Equity Index for Minorities)</a:t>
            </a:r>
          </a:p>
        </p:txBody>
      </p:sp>
      <p:sp>
        <p:nvSpPr>
          <p:cNvPr id="5" name="TextBox 4"/>
          <p:cNvSpPr txBox="1"/>
          <p:nvPr/>
        </p:nvSpPr>
        <p:spPr>
          <a:xfrm>
            <a:off x="1371600" y="2926080"/>
            <a:ext cx="9144000" cy="2286000"/>
          </a:xfrm>
          <a:prstGeom prst="rect">
            <a:avLst/>
          </a:prstGeom>
          <a:noFill/>
        </p:spPr>
        <p:txBody>
          <a:bodyPr wrap="square">
            <a:spAutoFit/>
          </a:bodyPr>
          <a:lstStyle/>
          <a:p>
            <a:pPr algn="l">
              <a:spcBef>
                <a:spcPts val="800"/>
              </a:spcBef>
              <a:defRPr sz="2400">
                <a:solidFill>
                  <a:srgbClr val="E6EDF3"/>
                </a:solidFill>
                <a:latin typeface="Segoe UI"/>
              </a:defRPr>
            </a:pPr>
            <a:r>
              <a:t>→  Research finding → Academic paper (in review at Nature Health)</a:t>
            </a:r>
          </a:p>
          <a:p>
            <a:pPr algn="l">
              <a:spcBef>
                <a:spcPts val="800"/>
              </a:spcBef>
              <a:defRPr sz="2400">
                <a:solidFill>
                  <a:srgbClr val="E6EDF3"/>
                </a:solidFill>
                <a:latin typeface="Segoe UI"/>
              </a:defRPr>
            </a:pPr>
            <a:r>
              <a:t>→  Paper → Open-source tool: Equity Scorer (demo tonight)</a:t>
            </a:r>
          </a:p>
          <a:p>
            <a:pPr algn="l">
              <a:spcBef>
                <a:spcPts val="800"/>
              </a:spcBef>
              <a:defRPr sz="2400">
                <a:solidFill>
                  <a:srgbClr val="E6EDF3"/>
                </a:solidFill>
                <a:latin typeface="Segoe UI"/>
              </a:defRPr>
            </a:pPr>
            <a:r>
              <a:t>→  Tool → This talk + community announcement</a:t>
            </a:r>
          </a:p>
          <a:p>
            <a:pPr algn="l">
              <a:spcBef>
                <a:spcPts val="800"/>
              </a:spcBef>
              <a:defRPr sz="2400">
                <a:solidFill>
                  <a:srgbClr val="E6EDF3"/>
                </a:solidFill>
                <a:latin typeface="Segoe UI"/>
              </a:defRPr>
            </a:pPr>
            <a:r>
              <a:t>→  Talk → Podcast episode + LinkedIn article + Substack post</a:t>
            </a:r>
          </a:p>
        </p:txBody>
      </p:sp>
      <p:sp>
        <p:nvSpPr>
          <p:cNvPr id="6" name="TextBox 5"/>
          <p:cNvSpPr txBox="1"/>
          <p:nvPr/>
        </p:nvSpPr>
        <p:spPr>
          <a:xfrm>
            <a:off x="914400" y="5303520"/>
            <a:ext cx="10332720" cy="914400"/>
          </a:xfrm>
          <a:prstGeom prst="rect">
            <a:avLst/>
          </a:prstGeom>
          <a:noFill/>
        </p:spPr>
        <p:txBody>
          <a:bodyPr wrap="square">
            <a:spAutoFit/>
          </a:bodyPr>
          <a:lstStyle/>
          <a:p>
            <a:pPr algn="ctr">
              <a:defRPr sz="2200" b="0">
                <a:solidFill>
                  <a:srgbClr val="D29922"/>
                </a:solidFill>
                <a:latin typeface="Segoe UI"/>
              </a:defRPr>
            </a:pPr>
            <a:r>
              <a:t>One insight. Five formats. All handled by AI.</a:t>
            </a:r>
            <a:br/>
            <a:r>
              <a:t>I handle the thinking. The AI handles the reformatting.</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