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_logo-mark-lig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1005840"/>
            <a:ext cx="914400" cy="91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" y="210312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6B5F4D"/>
                </a:solidFill>
                <a:latin typeface="Aptos"/>
              </a:rPr>
              <a:t>T H R E E   M O O N S   L A 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606040"/>
            <a:ext cx="10058400" cy="20116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400" b="1" i="0">
                <a:solidFill>
                  <a:srgbClr val="1A2530"/>
                </a:solidFill>
                <a:latin typeface="Aptos Display"/>
              </a:rPr>
              <a:t>Release readiness</a:t>
            </a:r>
          </a:p>
          <a:p>
            <a:pPr algn="l">
              <a:lnSpc>
                <a:spcPct val="105000"/>
              </a:lnSpc>
            </a:pPr>
            <a:r>
              <a:rPr sz="6400" b="1" i="0">
                <a:solidFill>
                  <a:srgbClr val="1A2530"/>
                </a:solidFill>
                <a:latin typeface="Aptos Display"/>
              </a:rPr>
              <a:t>for agentic systems.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617720"/>
            <a:ext cx="9144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2A3540"/>
                </a:solidFill>
                <a:latin typeface="Aptos"/>
              </a:rPr>
              <a:t>A working thesis — not a pitch.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577840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6B5F4D"/>
                </a:solidFill>
                <a:latin typeface="Consolas"/>
              </a:rPr>
              <a:t>Wendy · pengfei@threemoonslab.com</a:t>
            </a:r>
            <a:r>
              <a:rPr sz="1000" b="0" i="0">
                <a:solidFill>
                  <a:srgbClr val="6B5F4D"/>
                </a:solidFill>
                <a:latin typeface="Consolas"/>
              </a:rPr>
              <a:t>      April 2026</a:t>
            </a:r>
            <a:r>
              <a:rPr sz="1000" b="0" i="0">
                <a:solidFill>
                  <a:srgbClr val="6B5F4D"/>
                </a:solidFill>
                <a:latin typeface="Consolas"/>
              </a:rPr>
              <a:t>      v0.1 — for discussion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01 / 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slide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4 · THE PRODUCT PATH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Beyond static — sandbox &amp; trace.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194560"/>
            <a:ext cx="5486400" cy="361188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359152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PHASE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2359152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~6–12 months out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651760"/>
            <a:ext cx="49377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2530"/>
                </a:solidFill>
                <a:latin typeface="Aptos Display"/>
              </a:rPr>
              <a:t>Sandbox &amp; simulation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154680"/>
            <a:ext cx="493776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Turn the unknowns surfaced in Phase 1 into experimental evidence — without exposing production state.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77640"/>
            <a:ext cx="493776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Mocked tool execution &amp; failure injection</a:t>
            </a:r>
          </a:p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Prompt-injection harness on read-tools (web, email, docs)</a:t>
            </a:r>
          </a:p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State-diff assertions for collateral damage</a:t>
            </a:r>
          </a:p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Synthetic adversarial scenarios (ToolEmu / AppWorld lineage)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822960" y="5257800"/>
            <a:ext cx="4937760" cy="0"/>
          </a:xfrm>
          <a:prstGeom prst="line">
            <a:avLst/>
          </a:prstGeom>
          <a:ln w="12700">
            <a:solidFill>
              <a:srgbClr val="D4CCB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22960" y="5349240"/>
            <a:ext cx="49377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000" b="0" i="1">
                <a:solidFill>
                  <a:srgbClr val="6B5F4D"/>
                </a:solidFill>
                <a:latin typeface="Aptos"/>
              </a:rPr>
              <a:t>Output: pre-promotion stress test report. CI-attachable. Fails-loud on regressions.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26480" y="2194560"/>
            <a:ext cx="5486400" cy="361188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0" y="2359152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PHASE 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09760" y="2359152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~12–24 months out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2651760"/>
            <a:ext cx="49377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2530"/>
                </a:solidFill>
                <a:latin typeface="Aptos Display"/>
              </a:rPr>
              <a:t>Trace, replay, runtime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3154680"/>
            <a:ext cx="493776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Turn one-time pre-release reports into a continuous readiness state — pulled from the agent's actual production behavior.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3977640"/>
            <a:ext cx="493776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Trace ingestion: OpenAI Agents SDK, MCP events, custom hooks</a:t>
            </a:r>
          </a:p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Replay bundles for incident forensics</a:t>
            </a:r>
          </a:p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Regression detection across prompt / model / tool changes</a:t>
            </a:r>
          </a:p>
          <a:p>
            <a:pPr algn="l">
              <a:lnSpc>
                <a:spcPct val="15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•  Runtime anomaly &amp; blast-radius monitors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6400800" y="5257800"/>
            <a:ext cx="4937760" cy="0"/>
          </a:xfrm>
          <a:prstGeom prst="line">
            <a:avLst/>
          </a:prstGeom>
          <a:ln w="12700">
            <a:solidFill>
              <a:srgbClr val="D4CCB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400800" y="5349240"/>
            <a:ext cx="49377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000" b="0" i="1">
                <a:solidFill>
                  <a:srgbClr val="6B5F4D"/>
                </a:solidFill>
                <a:latin typeface="Aptos"/>
              </a:rPr>
              <a:t>Output: living readiness state. Audit-grade. Connected to incident review.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5989320"/>
            <a:ext cx="11064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2A3540"/>
                </a:solidFill>
                <a:latin typeface="Aptos"/>
              </a:rPr>
              <a:t>Phase 1 ships now. Phase 2 and 3 are deliberate land-and-expand, not a roadmap to be promised on Slide 9.</a:t>
            </a:r>
          </a:p>
        </p:txBody>
      </p:sp>
      <p:sp>
        <p:nvSpPr>
          <p:cNvPr id="22" name="Oval 21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11 / 15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4 · WHY THIS IS A CATEGORY, NOT A FEATURE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Three phases. One compounding</a:t>
            </a:r>
          </a:p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evidence corpus.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377440"/>
            <a:ext cx="6949440" cy="960120"/>
          </a:xfrm>
          <a:prstGeom prst="rect">
            <a:avLst/>
          </a:prstGeom>
          <a:solidFill>
            <a:srgbClr val="E0D7C0"/>
          </a:solidFill>
          <a:ln>
            <a:solidFill>
              <a:srgbClr val="1A25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69494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PHASE 3 · TRACE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697480"/>
            <a:ext cx="6492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A2530"/>
                </a:solidFill>
                <a:latin typeface="Aptos Display"/>
              </a:rPr>
              <a:t>Production trace data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971800"/>
            <a:ext cx="6492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2A3540"/>
                </a:solidFill>
                <a:latin typeface="Consolas"/>
              </a:rPr>
              <a:t>tool-call events · approval logs · replay bundles · regression deltas · incident forensics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383280"/>
            <a:ext cx="6949440" cy="868680"/>
          </a:xfrm>
          <a:prstGeom prst="rect">
            <a:avLst/>
          </a:prstGeom>
          <a:solidFill>
            <a:srgbClr val="ECE5D5"/>
          </a:solidFill>
          <a:ln>
            <a:solidFill>
              <a:srgbClr val="1A25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3474720"/>
            <a:ext cx="69494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PHASE 2 · SANDBOX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703320"/>
            <a:ext cx="6492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A2530"/>
                </a:solidFill>
                <a:latin typeface="Aptos Display"/>
              </a:rPr>
              <a:t>Failure-mode taxonomy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977640"/>
            <a:ext cx="6492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2A3540"/>
                </a:solidFill>
                <a:latin typeface="Consolas"/>
              </a:rPr>
              <a:t>attack patterns · injection results · state-diff baselines · scenario library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4297680"/>
            <a:ext cx="6949440" cy="868680"/>
          </a:xfrm>
          <a:prstGeom prst="rect">
            <a:avLst/>
          </a:prstGeom>
          <a:solidFill>
            <a:srgbClr val="FBF7EE"/>
          </a:solidFill>
          <a:ln>
            <a:solidFill>
              <a:srgbClr val="1A25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4389120"/>
            <a:ext cx="69494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PHASE 1 · STATIC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617720"/>
            <a:ext cx="6492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A2530"/>
                </a:solidFill>
                <a:latin typeface="Aptos Display"/>
              </a:rPr>
              <a:t>Tool surface metadata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4892040"/>
            <a:ext cx="6492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2A3540"/>
                </a:solidFill>
                <a:latin typeface="Consolas"/>
              </a:rPr>
              <a:t>manifests · schemas · scopes · effect classes · approval flags</a:t>
            </a:r>
          </a:p>
        </p:txBody>
      </p:sp>
      <p:cxnSp>
        <p:nvCxnSpPr>
          <p:cNvPr id="17" name="Connector 16"/>
          <p:cNvCxnSpPr/>
          <p:nvPr/>
        </p:nvCxnSpPr>
        <p:spPr>
          <a:xfrm flipV="1">
            <a:off x="7635240" y="2587752"/>
            <a:ext cx="0" cy="2532888"/>
          </a:xfrm>
          <a:prstGeom prst="line">
            <a:avLst/>
          </a:prstGeom>
          <a:ln w="31750">
            <a:solidFill>
              <a:srgbClr val="B8392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Isosceles Triangle 17"/>
          <p:cNvSpPr/>
          <p:nvPr/>
        </p:nvSpPr>
        <p:spPr>
          <a:xfrm>
            <a:off x="7525512" y="2423160"/>
            <a:ext cx="219456" cy="201168"/>
          </a:xfrm>
          <a:prstGeom prst="triangle">
            <a:avLst/>
          </a:prstGeom>
          <a:solidFill>
            <a:srgbClr val="B839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5303520"/>
            <a:ext cx="69494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1">
                <a:solidFill>
                  <a:srgbClr val="B8392F"/>
                </a:solidFill>
                <a:latin typeface="Aptos"/>
              </a:rPr>
              <a:t>corpus compounds across phases →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95360" y="2377440"/>
            <a:ext cx="356616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5000"/>
              </a:lnSpc>
            </a:pPr>
            <a:r>
              <a:rPr sz="1400" b="0" i="0">
                <a:solidFill>
                  <a:srgbClr val="2A3540"/>
                </a:solidFill>
                <a:latin typeface="Aptos"/>
              </a:rPr>
              <a:t>Three phases are not three products. They are the same evidence corpus unfolding across three timescales.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95360" y="3520440"/>
            <a:ext cx="356616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Each user adds metadata, failure cases, and traces. The </a:t>
            </a:r>
            <a:r>
              <a:rPr sz="1200" b="1" i="0">
                <a:solidFill>
                  <a:srgbClr val="1A2530"/>
                </a:solidFill>
                <a:latin typeface="Aptos"/>
              </a:rPr>
              <a:t>failure taxonomy</a:t>
            </a:r>
            <a:r>
              <a:rPr sz="1200" b="0" i="0">
                <a:solidFill>
                  <a:srgbClr val="2A3540"/>
                </a:solidFill>
                <a:latin typeface="Aptos"/>
              </a:rPr>
              <a:t>, </a:t>
            </a:r>
            <a:r>
              <a:rPr sz="1200" b="1" i="0">
                <a:solidFill>
                  <a:srgbClr val="1A2530"/>
                </a:solidFill>
                <a:latin typeface="Aptos"/>
              </a:rPr>
              <a:t>policy library</a:t>
            </a:r>
            <a:r>
              <a:rPr sz="1200" b="0" i="0">
                <a:solidFill>
                  <a:srgbClr val="2A3540"/>
                </a:solidFill>
                <a:latin typeface="Aptos"/>
              </a:rPr>
              <a:t>, and </a:t>
            </a:r>
            <a:r>
              <a:rPr sz="1200" b="1" i="0">
                <a:solidFill>
                  <a:srgbClr val="1A2530"/>
                </a:solidFill>
                <a:latin typeface="Aptos"/>
              </a:rPr>
              <a:t>trace schema</a:t>
            </a:r>
            <a:r>
              <a:rPr sz="1200" b="0" i="0">
                <a:solidFill>
                  <a:srgbClr val="2A3540"/>
                </a:solidFill>
                <a:latin typeface="Aptos"/>
              </a:rPr>
              <a:t> compound.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95360" y="4434840"/>
            <a:ext cx="3566160" cy="155448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778240" y="4572000"/>
            <a:ext cx="32004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1" i="0">
                <a:solidFill>
                  <a:srgbClr val="D4A847"/>
                </a:solidFill>
                <a:latin typeface="Aptos"/>
              </a:rPr>
              <a:t>This is the anti-feature defense.</a:t>
            </a:r>
            <a:r>
              <a:rPr sz="1100" b="0" i="0">
                <a:solidFill>
                  <a:srgbClr val="F5F0E5"/>
                </a:solidFill>
                <a:latin typeface="Aptos"/>
              </a:rPr>
              <a:t> A single GitHub Action lint cannot compound. A scanner backed by a growing cross-organizational evidence corpus can.</a:t>
            </a:r>
          </a:p>
        </p:txBody>
      </p:sp>
      <p:sp>
        <p:nvSpPr>
          <p:cNvPr id="24" name="Oval 23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12 / 15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5 · WHERE I AM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400" b="1" i="0">
                <a:solidFill>
                  <a:srgbClr val="1A2530"/>
                </a:solidFill>
                <a:latin typeface="Aptos Display"/>
              </a:rPr>
              <a:t>What I'm validating now.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74519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400" b="0" i="0">
                <a:solidFill>
                  <a:srgbClr val="2A3540"/>
                </a:solidFill>
                <a:latin typeface="Aptos"/>
              </a:rPr>
              <a:t>Three open hypotheses. Each one converts (or kills) the company. The next 6–8 weeks are a validation loop, not a product sprint.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606040"/>
            <a:ext cx="11064240" cy="96012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2788920"/>
            <a:ext cx="73152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200" b="1" i="0">
                <a:solidFill>
                  <a:srgbClr val="B8392F"/>
                </a:solidFill>
                <a:latin typeface="Aptos Display"/>
              </a:rPr>
              <a:t>H1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724912"/>
            <a:ext cx="2286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>
                <a:solidFill>
                  <a:srgbClr val="8B7E68"/>
                </a:solidFill>
                <a:latin typeface="Aptos"/>
              </a:rPr>
              <a:t>HYPOTHESIS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54480" y="2953512"/>
            <a:ext cx="484632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1A2530"/>
                </a:solidFill>
                <a:latin typeface="Aptos"/>
              </a:rPr>
              <a:t>Production agents have a recurring pre-release readiness workflow today — even if no one has named it.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0" y="2724912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>
                <a:solidFill>
                  <a:srgbClr val="8B7E68"/>
                </a:solidFill>
                <a:latin typeface="Aptos"/>
              </a:rPr>
              <a:t>PROOF I'M SEEKING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953512"/>
            <a:ext cx="49377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3–5 design partners running shipgate in real CI · 10+ release-blocking findings on real tool surfaces · repeatable trigger event.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3703320"/>
            <a:ext cx="11064240" cy="96012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3886200"/>
            <a:ext cx="73152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200" b="1" i="0">
                <a:solidFill>
                  <a:srgbClr val="B8392F"/>
                </a:solidFill>
                <a:latin typeface="Aptos Display"/>
              </a:rPr>
              <a:t>H2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4480" y="3822192"/>
            <a:ext cx="2286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>
                <a:solidFill>
                  <a:srgbClr val="8B7E68"/>
                </a:solidFill>
                <a:latin typeface="Aptos"/>
              </a:rPr>
              <a:t>HYPOTHESIS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54480" y="4050792"/>
            <a:ext cx="484632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1A2530"/>
                </a:solidFill>
                <a:latin typeface="Aptos"/>
              </a:rPr>
              <a:t>The first owner is platform / AI infra engineering, not security/GRC. Security buys later, after evidence accumulates.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822192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>
                <a:solidFill>
                  <a:srgbClr val="8B7E68"/>
                </a:solidFill>
                <a:latin typeface="Aptos"/>
              </a:rPr>
              <a:t>PROOF I'M SEEKING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4050792"/>
            <a:ext cx="49377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Design-partner data on who triggers / triages findings · which team owns the CI gate · whether security review piggybacks on shipgate output.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4800600"/>
            <a:ext cx="11064240" cy="96012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4983480"/>
            <a:ext cx="73152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200" b="1" i="0">
                <a:solidFill>
                  <a:srgbClr val="B8392F"/>
                </a:solidFill>
                <a:latin typeface="Aptos Display"/>
              </a:rPr>
              <a:t>H3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4480" y="4919472"/>
            <a:ext cx="2286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>
                <a:solidFill>
                  <a:srgbClr val="8B7E68"/>
                </a:solidFill>
                <a:latin typeface="Aptos"/>
              </a:rPr>
              <a:t>HYPOTHESIS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54480" y="5148072"/>
            <a:ext cx="484632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1A2530"/>
                </a:solidFill>
                <a:latin typeface="Aptos"/>
              </a:rPr>
              <a:t>Static + manifest checks are sufficient through Risk Tier 3 (reversible internal write). Tier 4+ requires sandbox + trace.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80" y="4919472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>
                <a:solidFill>
                  <a:srgbClr val="8B7E68"/>
                </a:solidFill>
                <a:latin typeface="Aptos"/>
              </a:rPr>
              <a:t>PROOF I'M SEEKING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5148072"/>
            <a:ext cx="49377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Real findings on real tool surfaces, post-fix · false-positive rate on static checks · which tiers actually demand simulation evidence.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5852160"/>
            <a:ext cx="11064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6B5F4D"/>
                </a:solidFill>
                <a:latin typeface="Aptos"/>
              </a:rPr>
              <a:t>What I'm not claiming: PMF, runtime safety certification, or that this is foundation-model-lab-proof. Those are unknowns to be earned.</a:t>
            </a:r>
          </a:p>
        </p:txBody>
      </p:sp>
      <p:sp>
        <p:nvSpPr>
          <p:cNvPr id="25" name="Oval 24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13 / 15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5 · 10-YEAR NORTH STAR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600" b="1" i="0">
                <a:solidFill>
                  <a:srgbClr val="1A2530"/>
                </a:solidFill>
                <a:latin typeface="Aptos Display"/>
              </a:rPr>
              <a:t>Today: pre-release exam.</a:t>
            </a:r>
          </a:p>
          <a:p>
            <a:pPr algn="l">
              <a:lnSpc>
                <a:spcPct val="105000"/>
              </a:lnSpc>
            </a:pPr>
            <a:r>
              <a:rPr sz="3600" b="1" i="0">
                <a:solidFill>
                  <a:srgbClr val="1A2530"/>
                </a:solidFill>
                <a:latin typeface="Aptos Display"/>
              </a:rPr>
              <a:t>Long-term: a record for every agent.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1005840" y="3931920"/>
            <a:ext cx="10180015" cy="0"/>
          </a:xfrm>
          <a:prstGeom prst="line">
            <a:avLst/>
          </a:prstGeom>
          <a:ln w="19050">
            <a:solidFill>
              <a:srgbClr val="1A253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14400" y="3017520"/>
            <a:ext cx="7315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 i="0">
                <a:solidFill>
                  <a:srgbClr val="1A2530"/>
                </a:solidFill>
                <a:latin typeface="Aptos Display"/>
              </a:rPr>
              <a:t>⊕</a:t>
            </a:r>
          </a:p>
        </p:txBody>
      </p:sp>
      <p:sp>
        <p:nvSpPr>
          <p:cNvPr id="7" name="Oval 6"/>
          <p:cNvSpPr/>
          <p:nvPr/>
        </p:nvSpPr>
        <p:spPr>
          <a:xfrm>
            <a:off x="1216152" y="3867912"/>
            <a:ext cx="128016" cy="128016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-91440" y="41148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>
                <a:solidFill>
                  <a:srgbClr val="8B7E68"/>
                </a:solidFill>
                <a:latin typeface="Aptos"/>
              </a:rPr>
              <a:t>TODAY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91440" y="438912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A2530"/>
                </a:solidFill>
                <a:latin typeface="Aptos Display"/>
              </a:rPr>
              <a:t>Pre-release exam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91440" y="48006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static scanner 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91440" y="50292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CI gate · SARIF report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9040" y="3017520"/>
            <a:ext cx="7315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 i="0">
                <a:solidFill>
                  <a:srgbClr val="1A2530"/>
                </a:solidFill>
                <a:latin typeface="Aptos Display"/>
              </a:rPr>
              <a:t>⊗</a:t>
            </a:r>
          </a:p>
        </p:txBody>
      </p:sp>
      <p:sp>
        <p:nvSpPr>
          <p:cNvPr id="13" name="Oval 12"/>
          <p:cNvSpPr/>
          <p:nvPr/>
        </p:nvSpPr>
        <p:spPr>
          <a:xfrm>
            <a:off x="4050792" y="3867912"/>
            <a:ext cx="128016" cy="128016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743200" y="41148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>
                <a:solidFill>
                  <a:srgbClr val="8B7E68"/>
                </a:solidFill>
                <a:latin typeface="Aptos"/>
              </a:rPr>
              <a:t>YEAR 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43200" y="438912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A2530"/>
                </a:solidFill>
                <a:latin typeface="Aptos Display"/>
              </a:rPr>
              <a:t>Stress tests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3200" y="48006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sandbox · failure injection 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50292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prompt-injection harness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3017520"/>
            <a:ext cx="7315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 i="0">
                <a:solidFill>
                  <a:srgbClr val="1A2530"/>
                </a:solidFill>
                <a:latin typeface="Aptos Display"/>
              </a:rPr>
              <a:t>♥</a:t>
            </a:r>
          </a:p>
        </p:txBody>
      </p:sp>
      <p:sp>
        <p:nvSpPr>
          <p:cNvPr id="19" name="Oval 18"/>
          <p:cNvSpPr/>
          <p:nvPr/>
        </p:nvSpPr>
        <p:spPr>
          <a:xfrm>
            <a:off x="6885432" y="3867912"/>
            <a:ext cx="128016" cy="128016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577840" y="41148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>
                <a:solidFill>
                  <a:srgbClr val="8B7E68"/>
                </a:solidFill>
                <a:latin typeface="Aptos"/>
              </a:rPr>
              <a:t>YEAR 3–4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7840" y="438912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A2530"/>
                </a:solidFill>
                <a:latin typeface="Aptos Display"/>
              </a:rPr>
              <a:t>Vital signs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77840" y="48006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trace ingestion · replay ·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77840" y="50292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runtime anomaly monitors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18320" y="3017520"/>
            <a:ext cx="7315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 i="0">
                <a:solidFill>
                  <a:srgbClr val="B8392F"/>
                </a:solidFill>
                <a:latin typeface="Aptos Display"/>
              </a:rPr>
              <a:t>★</a:t>
            </a:r>
          </a:p>
        </p:txBody>
      </p:sp>
      <p:sp>
        <p:nvSpPr>
          <p:cNvPr id="25" name="Oval 24"/>
          <p:cNvSpPr/>
          <p:nvPr/>
        </p:nvSpPr>
        <p:spPr>
          <a:xfrm>
            <a:off x="9720072" y="3867912"/>
            <a:ext cx="128016" cy="128016"/>
          </a:xfrm>
          <a:prstGeom prst="ellipse">
            <a:avLst/>
          </a:prstGeom>
          <a:solidFill>
            <a:srgbClr val="B839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412480" y="41148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>
                <a:solidFill>
                  <a:srgbClr val="B8392F"/>
                </a:solidFill>
                <a:latin typeface="Aptos"/>
              </a:rPr>
              <a:t>10-YEAR NORTH STAR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412480" y="438912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A2530"/>
                </a:solidFill>
                <a:latin typeface="Aptos Display"/>
              </a:rPr>
              <a:t>Medical record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12480" y="48006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across the lifetime of every agent —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412480" y="50292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0">
                <a:solidFill>
                  <a:srgbClr val="2A3540"/>
                </a:solidFill>
                <a:latin typeface="Aptos"/>
              </a:rPr>
              <a:t>development, incidents, retirement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48640" y="5715000"/>
            <a:ext cx="11064240" cy="548640"/>
          </a:xfrm>
          <a:prstGeom prst="rect">
            <a:avLst/>
          </a:prstGeom>
          <a:solidFill>
            <a:srgbClr val="ECE5D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48640" y="5715000"/>
            <a:ext cx="45720" cy="54864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22960" y="5751576"/>
            <a:ext cx="106984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A2530"/>
                </a:solidFill>
                <a:latin typeface="Aptos"/>
              </a:rPr>
              <a:t>Today we build the first instrument. The compounding ambition is to make every production agent's release, incident, and behavior traceable and accountable across its life.</a:t>
            </a:r>
          </a:p>
        </p:txBody>
      </p:sp>
      <p:sp>
        <p:nvSpPr>
          <p:cNvPr id="33" name="Oval 32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14 / 15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CLOSING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400" b="1" i="0">
                <a:solidFill>
                  <a:srgbClr val="1A2530"/>
                </a:solidFill>
                <a:latin typeface="Aptos Display"/>
              </a:rPr>
              <a:t>What I'm looking for.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74519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400" b="0" i="0">
                <a:solidFill>
                  <a:srgbClr val="2A3540"/>
                </a:solidFill>
                <a:latin typeface="Aptos"/>
              </a:rPr>
              <a:t>This deck is not a fundraise. It's an invitation to think alongside us. Three concrete asks, in order of immediate value: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423160"/>
            <a:ext cx="3611880" cy="310896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2624328"/>
            <a:ext cx="3063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ASK 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97180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1A2530"/>
                </a:solidFill>
                <a:latin typeface="Aptos Display"/>
              </a:rPr>
              <a:t>Sparring partners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520440"/>
            <a:ext cx="3063240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Founders, operators, researchers willing to push back on the thesis. Especially: people who think this is a feature, not a category. I want to be wrong fast.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120640"/>
            <a:ext cx="30632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6B5F4D"/>
                </a:solidFill>
                <a:latin typeface="Aptos"/>
              </a:rPr>
              <a:t>Best for: Prateek, AI-infra peers, security/GRC operators, MCP &amp; framework authors.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251960" y="2423160"/>
            <a:ext cx="3611880" cy="310896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26280" y="2624328"/>
            <a:ext cx="3063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D4A847"/>
                </a:solidFill>
                <a:latin typeface="Aptos"/>
              </a:rPr>
              <a:t>ASK 02 — MOST VALUABLE NOW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6280" y="297180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5F0E5"/>
                </a:solidFill>
                <a:latin typeface="Aptos Display"/>
              </a:rPr>
              <a:t>Design partners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6280" y="3520440"/>
            <a:ext cx="3063240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B5A988"/>
                </a:solidFill>
                <a:latin typeface="Aptos"/>
              </a:rPr>
              <a:t>Teams shipping production agents with non-trivial tool surfaces — refunds, customer comms, code execution, internal data access. I want to scan, find real risk, watch what gets fixed, learn what their CI actually demands.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6280" y="5120640"/>
            <a:ext cx="30632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B5A988"/>
                </a:solidFill>
                <a:latin typeface="Aptos"/>
              </a:rPr>
              <a:t>Looking for: 3–5 partners over the next 6–8 weeks.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55280" y="2423160"/>
            <a:ext cx="3611880" cy="310896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0" y="2624328"/>
            <a:ext cx="3063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ASK 03 — LATER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0" y="297180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1A2530"/>
                </a:solidFill>
                <a:latin typeface="Aptos Display"/>
              </a:rPr>
              <a:t>Capital optionality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0" y="3520440"/>
            <a:ext cx="3063240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Not raising today. When the design-partner loop converts the thesis to traction, I'd like the conversation to continue with people who already understood the worldview.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0" y="5120640"/>
            <a:ext cx="30632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6B5F4D"/>
                </a:solidFill>
                <a:latin typeface="Aptos"/>
              </a:rPr>
              <a:t>Trigger: 3+ design partners using shipgate findings to gate releases.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5669280"/>
            <a:ext cx="11064240" cy="594360"/>
          </a:xfrm>
          <a:prstGeom prst="rect">
            <a:avLst/>
          </a:prstGeom>
          <a:solidFill>
            <a:srgbClr val="ECE5D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5669280"/>
            <a:ext cx="45720" cy="594360"/>
          </a:xfrm>
          <a:prstGeom prst="rect">
            <a:avLst/>
          </a:prstGeom>
          <a:solidFill>
            <a:srgbClr val="B839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5742432"/>
            <a:ext cx="10698480" cy="44805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1">
                <a:solidFill>
                  <a:srgbClr val="1A2530"/>
                </a:solidFill>
                <a:latin typeface="Aptos"/>
              </a:rPr>
              <a:t>Three Moons Lab is not building infrastructure to make agents smarter. We're building infrastructure to make their entry into the world </a:t>
            </a:r>
            <a:r>
              <a:rPr sz="1100" b="1" i="1">
                <a:solidFill>
                  <a:srgbClr val="B8392F"/>
                </a:solidFill>
                <a:latin typeface="Aptos"/>
              </a:rPr>
              <a:t>accountable</a:t>
            </a:r>
            <a:r>
              <a:rPr sz="1100" b="0" i="1">
                <a:solidFill>
                  <a:srgbClr val="1A2530"/>
                </a:solidFill>
                <a:latin typeface="Aptos"/>
              </a:rPr>
              <a:t>.</a:t>
            </a:r>
          </a:p>
        </p:txBody>
      </p:sp>
      <p:sp>
        <p:nvSpPr>
          <p:cNvPr id="24" name="Oval 23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15 / 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1 · THE SHIFT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400" b="1" i="0">
                <a:solidFill>
                  <a:srgbClr val="1A2530"/>
                </a:solidFill>
                <a:latin typeface="Aptos Display"/>
              </a:rPr>
              <a:t>Models that answer.</a:t>
            </a:r>
          </a:p>
          <a:p>
            <a:pPr algn="l">
              <a:lnSpc>
                <a:spcPct val="105000"/>
              </a:lnSpc>
            </a:pPr>
            <a:r>
              <a:rPr sz="4400" b="1" i="0">
                <a:solidFill>
                  <a:srgbClr val="8B7E68"/>
                </a:solidFill>
                <a:latin typeface="Aptos Display"/>
              </a:rPr>
              <a:t>Agents that </a:t>
            </a:r>
            <a:r>
              <a:rPr sz="4400" b="1" i="0">
                <a:solidFill>
                  <a:srgbClr val="1A2530"/>
                </a:solidFill>
                <a:latin typeface="Aptos Display"/>
              </a:rPr>
              <a:t>act.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377440"/>
            <a:ext cx="5486400" cy="2926080"/>
          </a:xfrm>
          <a:prstGeom prst="rect">
            <a:avLst/>
          </a:prstGeom>
          <a:solidFill>
            <a:srgbClr val="FBF7EE"/>
          </a:solidFill>
          <a:ln w="9525"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560320"/>
            <a:ext cx="4937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YESTERDAY — LLM CALL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34640"/>
            <a:ext cx="49377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2530"/>
                </a:solidFill>
                <a:latin typeface="Aptos Display"/>
              </a:rPr>
              <a:t>Input → Output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83280"/>
            <a:ext cx="1188720" cy="457200"/>
          </a:xfrm>
          <a:prstGeom prst="rect">
            <a:avLst/>
          </a:prstGeom>
          <a:solidFill>
            <a:srgbClr val="ECE5D5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3383280"/>
            <a:ext cx="11887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 i="0">
                <a:solidFill>
                  <a:srgbClr val="1A2530"/>
                </a:solidFill>
                <a:latin typeface="Consolas"/>
              </a:rPr>
              <a:t>prompt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2057400" y="3611880"/>
            <a:ext cx="411480" cy="0"/>
          </a:xfrm>
          <a:prstGeom prst="line">
            <a:avLst/>
          </a:prstGeom>
          <a:ln w="19050">
            <a:solidFill>
              <a:srgbClr val="6B5F4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468880" y="3383280"/>
            <a:ext cx="1188720" cy="457200"/>
          </a:xfrm>
          <a:prstGeom prst="rect">
            <a:avLst/>
          </a:prstGeom>
          <a:solidFill>
            <a:srgbClr val="ECE5D5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468880" y="3383280"/>
            <a:ext cx="11887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 i="0">
                <a:solidFill>
                  <a:srgbClr val="1A2530"/>
                </a:solidFill>
                <a:latin typeface="Consolas"/>
              </a:rPr>
              <a:t>model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3703320" y="3611880"/>
            <a:ext cx="411480" cy="0"/>
          </a:xfrm>
          <a:prstGeom prst="line">
            <a:avLst/>
          </a:prstGeom>
          <a:ln w="19050">
            <a:solidFill>
              <a:srgbClr val="6B5F4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114800" y="3383280"/>
            <a:ext cx="914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 i="0">
                <a:solidFill>
                  <a:srgbClr val="1A2530"/>
                </a:solidFill>
                <a:latin typeface="Consolas"/>
              </a:rPr>
              <a:t>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251959"/>
            <a:ext cx="493776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•  stateless</a:t>
            </a:r>
          </a:p>
          <a:p>
            <a:pPr algn="l">
              <a:lnSpc>
                <a:spcPct val="16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•  no real-world side effects</a:t>
            </a:r>
          </a:p>
          <a:p>
            <a:pPr algn="l">
              <a:lnSpc>
                <a:spcPct val="16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•  release risk: </a:t>
            </a:r>
            <a:r>
              <a:rPr sz="1200" b="0" i="1">
                <a:solidFill>
                  <a:srgbClr val="6B5F4D"/>
                </a:solidFill>
                <a:latin typeface="Aptos"/>
              </a:rPr>
              <a:t>"is the answer wrong?"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00800" y="2377440"/>
            <a:ext cx="5486400" cy="2926080"/>
          </a:xfrm>
          <a:prstGeom prst="rect">
            <a:avLst/>
          </a:prstGeom>
          <a:solidFill>
            <a:srgbClr val="F4D9D6"/>
          </a:solidFill>
          <a:ln w="9525">
            <a:solidFill>
              <a:srgbClr val="B8392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2560320"/>
            <a:ext cx="4937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B8392F"/>
                </a:solidFill>
                <a:latin typeface="Aptos"/>
              </a:rPr>
              <a:t>TODAY — AGENT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2834640"/>
            <a:ext cx="493776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A2530"/>
                </a:solidFill>
                <a:latin typeface="Aptos Display"/>
              </a:rPr>
              <a:t>Observe → Plan → Tool → Side effect → Memory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675120" y="3474720"/>
            <a:ext cx="1371600" cy="640080"/>
          </a:xfrm>
          <a:prstGeom prst="rect">
            <a:avLst/>
          </a:prstGeom>
          <a:solidFill>
            <a:srgbClr val="FBF7EE"/>
          </a:solidFill>
          <a:ln>
            <a:solidFill>
              <a:srgbClr val="1A25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75120" y="3474720"/>
            <a:ext cx="13716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900" b="0" i="0">
                <a:solidFill>
                  <a:srgbClr val="1A2530"/>
                </a:solidFill>
                <a:latin typeface="Consolas"/>
              </a:rPr>
              <a:t>observe</a:t>
            </a:r>
          </a:p>
          <a:p>
            <a:pPr algn="ctr">
              <a:lnSpc>
                <a:spcPct val="100000"/>
              </a:lnSpc>
            </a:pPr>
            <a:r>
              <a:rPr sz="900" b="0" i="0">
                <a:solidFill>
                  <a:srgbClr val="1A2530"/>
                </a:solidFill>
                <a:latin typeface="Consolas"/>
              </a:rPr>
              <a:t>plan</a:t>
            </a:r>
          </a:p>
          <a:p>
            <a:pPr algn="ctr">
              <a:lnSpc>
                <a:spcPct val="100000"/>
              </a:lnSpc>
            </a:pPr>
            <a:r>
              <a:rPr sz="900" b="0" i="0">
                <a:solidFill>
                  <a:srgbClr val="1A2530"/>
                </a:solidFill>
                <a:latin typeface="Consolas"/>
              </a:rPr>
              <a:t>memory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8092440" y="3794760"/>
            <a:ext cx="502920" cy="0"/>
          </a:xfrm>
          <a:prstGeom prst="line">
            <a:avLst/>
          </a:prstGeom>
          <a:ln w="25400">
            <a:solidFill>
              <a:srgbClr val="B8392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8595360" y="3566160"/>
            <a:ext cx="1371600" cy="457200"/>
          </a:xfrm>
          <a:prstGeom prst="rect">
            <a:avLst/>
          </a:prstGeom>
          <a:solidFill>
            <a:srgbClr val="FBF7EE"/>
          </a:solidFill>
          <a:ln>
            <a:solidFill>
              <a:srgbClr val="B8392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595360" y="356616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 i="0">
                <a:solidFill>
                  <a:srgbClr val="B8392F"/>
                </a:solidFill>
                <a:latin typeface="Consolas"/>
              </a:rPr>
              <a:t>side effect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012680" y="3794760"/>
            <a:ext cx="548640" cy="0"/>
          </a:xfrm>
          <a:prstGeom prst="line">
            <a:avLst/>
          </a:prstGeom>
          <a:ln w="25400">
            <a:solidFill>
              <a:srgbClr val="B8392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561320" y="3566160"/>
            <a:ext cx="822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 i="0">
                <a:solidFill>
                  <a:srgbClr val="1A2530"/>
                </a:solidFill>
                <a:latin typeface="Consolas"/>
              </a:rPr>
              <a:t>world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92440" y="3429000"/>
            <a:ext cx="502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" b="1" i="0">
                <a:solidFill>
                  <a:srgbClr val="B8392F"/>
                </a:solidFill>
                <a:latin typeface="Consolas"/>
              </a:rPr>
              <a:t>tool call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75120" y="4343400"/>
            <a:ext cx="493776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•  stateful, looping</a:t>
            </a:r>
          </a:p>
          <a:p>
            <a:pPr algn="l">
              <a:lnSpc>
                <a:spcPct val="16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•  </a:t>
            </a:r>
            <a:r>
              <a:rPr sz="1200" b="1" i="0">
                <a:solidFill>
                  <a:srgbClr val="1A2530"/>
                </a:solidFill>
                <a:latin typeface="Aptos"/>
              </a:rPr>
              <a:t>real consequences</a:t>
            </a:r>
            <a:r>
              <a:rPr sz="1200" b="0" i="0">
                <a:solidFill>
                  <a:srgbClr val="2A3540"/>
                </a:solidFill>
                <a:latin typeface="Aptos"/>
              </a:rPr>
              <a:t> — refunds, emails, PRs, deploys</a:t>
            </a:r>
          </a:p>
          <a:p>
            <a:pPr algn="l">
              <a:lnSpc>
                <a:spcPct val="16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•  release risk: </a:t>
            </a:r>
            <a:r>
              <a:rPr sz="1200" b="0" i="1">
                <a:solidFill>
                  <a:srgbClr val="B8392F"/>
                </a:solidFill>
                <a:latin typeface="Aptos"/>
              </a:rPr>
              <a:t>"did the agent do the wrong thing?"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8640" y="5486400"/>
            <a:ext cx="11064240" cy="777240"/>
          </a:xfrm>
          <a:prstGeom prst="rect">
            <a:avLst/>
          </a:prstGeom>
          <a:solidFill>
            <a:srgbClr val="ECE5D5"/>
          </a:solidFill>
          <a:ln w="25400">
            <a:solidFill>
              <a:srgbClr val="1A25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22960" y="5577840"/>
            <a:ext cx="106984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40000"/>
              </a:lnSpc>
            </a:pPr>
            <a:r>
              <a:rPr sz="1400" b="0" i="0">
                <a:solidFill>
                  <a:srgbClr val="1A2530"/>
                </a:solidFill>
                <a:latin typeface="Aptos"/>
              </a:rPr>
              <a:t>Once an agent can call tools, </a:t>
            </a:r>
            <a:r>
              <a:rPr sz="1400" b="1" i="0">
                <a:solidFill>
                  <a:srgbClr val="1A2530"/>
                </a:solidFill>
                <a:latin typeface="Aptos"/>
              </a:rPr>
              <a:t>every tool change becomes a release event.</a:t>
            </a:r>
            <a:r>
              <a:rPr sz="1400" b="0" i="0">
                <a:solidFill>
                  <a:srgbClr val="2A3540"/>
                </a:solidFill>
                <a:latin typeface="Aptos"/>
              </a:rPr>
              <a:t>  The release process built for code does not map onto agents.</a:t>
            </a:r>
          </a:p>
        </p:txBody>
      </p:sp>
      <p:sp>
        <p:nvSpPr>
          <p:cNvPr id="30" name="Oval 29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02 / 15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1 · THE SHIFT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Agent Release Readiness</a:t>
            </a:r>
          </a:p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is a new release decision.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77440"/>
            <a:ext cx="109728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500" b="0" i="0">
                <a:solidFill>
                  <a:srgbClr val="2A3540"/>
                </a:solidFill>
                <a:latin typeface="Aptos"/>
              </a:rPr>
              <a:t>Bounded assurance that a stochastic, open, tool-using system can enter a higher-permission environment — under a declared task scope, tool surface, permission boundary, and risk tier.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520440"/>
            <a:ext cx="3611880" cy="182880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3703320"/>
            <a:ext cx="3154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8B7E68"/>
                </a:solidFill>
                <a:latin typeface="Aptos"/>
              </a:rPr>
              <a:t>IT IS NOT — SOFTWARE TESTING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4023360"/>
            <a:ext cx="315468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Software testing assumes a deterministic code path. Agents make their action graph at runtime from goals, context, tools, and feedback.</a:t>
            </a:r>
          </a:p>
        </p:txBody>
      </p:sp>
      <p:sp>
        <p:nvSpPr>
          <p:cNvPr id="9" name="Rectangle 8"/>
          <p:cNvSpPr/>
          <p:nvPr/>
        </p:nvSpPr>
        <p:spPr>
          <a:xfrm>
            <a:off x="4251960" y="3520440"/>
            <a:ext cx="3611880" cy="182880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480560" y="3703320"/>
            <a:ext cx="3154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8B7E68"/>
                </a:solidFill>
                <a:latin typeface="Aptos"/>
              </a:rPr>
              <a:t>IT IS NOT — LLM EVAL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80560" y="4023360"/>
            <a:ext cx="315468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Eval scores measure input → output behavior on sampled tasks. They cannot answer whether this tool surface, in this environment, is safe to ship.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955280" y="3520440"/>
            <a:ext cx="3611880" cy="182880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183880" y="3703320"/>
            <a:ext cx="3154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8B7E68"/>
                </a:solidFill>
                <a:latin typeface="Aptos"/>
              </a:rPr>
              <a:t>IT IS NOT — RUNTIME SRE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83880" y="4023360"/>
            <a:ext cx="315468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200" b="0" i="0">
                <a:solidFill>
                  <a:srgbClr val="2A3540"/>
                </a:solidFill>
                <a:latin typeface="Aptos"/>
              </a:rPr>
              <a:t>SLOs, canaries, and observability fire during or after execution. Release readiness is the decision before we promote.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5532120"/>
            <a:ext cx="11064240" cy="77724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60" y="5623560"/>
            <a:ext cx="106984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1" i="0">
                <a:solidFill>
                  <a:srgbClr val="B5A988"/>
                </a:solidFill>
                <a:latin typeface="Aptos"/>
              </a:rPr>
              <a:t>IT IS    </a:t>
            </a:r>
            <a:r>
              <a:rPr sz="1400" b="0" i="0">
                <a:solidFill>
                  <a:srgbClr val="F5F0E5"/>
                </a:solidFill>
                <a:latin typeface="Aptos"/>
              </a:rPr>
              <a:t>An </a:t>
            </a:r>
            <a:r>
              <a:rPr sz="1400" b="1" i="0">
                <a:solidFill>
                  <a:srgbClr val="D4A847"/>
                </a:solidFill>
                <a:latin typeface="Aptos"/>
              </a:rPr>
              <a:t>evidence-based release decision</a:t>
            </a:r>
            <a:r>
              <a:rPr sz="1400" b="0" i="0">
                <a:solidFill>
                  <a:srgbClr val="F5F0E5"/>
                </a:solidFill>
                <a:latin typeface="Aptos"/>
              </a:rPr>
              <a:t> over a stochastic, tool-using, state-mutating system — graded against a declared operational envelope.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03 / 15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E18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B5A988"/>
                </a:solidFill>
                <a:latin typeface="Aptos"/>
              </a:rPr>
              <a:t>ACT 2 · FIRST PRINCIPLE №1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600" b="1" i="0">
                <a:solidFill>
                  <a:srgbClr val="F5F0E5"/>
                </a:solidFill>
                <a:latin typeface="Aptos Display"/>
              </a:rPr>
              <a:t>A sufficiently capable agent</a:t>
            </a:r>
          </a:p>
          <a:p>
            <a:pPr algn="l">
              <a:lnSpc>
                <a:spcPct val="105000"/>
              </a:lnSpc>
            </a:pPr>
            <a:r>
              <a:rPr sz="3600" b="1" i="0">
                <a:solidFill>
                  <a:srgbClr val="F5F0E5"/>
                </a:solidFill>
                <a:latin typeface="Aptos Display"/>
              </a:rPr>
              <a:t>cannot self-certify its own readiness.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926080"/>
            <a:ext cx="594360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5000"/>
              </a:lnSpc>
            </a:pPr>
            <a:r>
              <a:rPr sz="1500" b="0" i="0">
                <a:solidFill>
                  <a:srgbClr val="B5A988"/>
                </a:solidFill>
                <a:latin typeface="Aptos"/>
              </a:rPr>
              <a:t>Any system rich enough to express its own behavior contains statements about itself it cannot prove from within.</a:t>
            </a:r>
          </a:p>
          <a:p>
            <a:pPr algn="l">
              <a:lnSpc>
                <a:spcPct val="145000"/>
              </a:lnSpc>
            </a:pPr>
          </a:p>
          <a:p>
            <a:pPr algn="l">
              <a:lnSpc>
                <a:spcPct val="145000"/>
              </a:lnSpc>
            </a:pPr>
            <a:r>
              <a:rPr sz="1500" b="0" i="0">
                <a:solidFill>
                  <a:srgbClr val="B5A988"/>
                </a:solidFill>
                <a:latin typeface="Aptos"/>
              </a:rPr>
              <a:t>For agents, those statements are about </a:t>
            </a:r>
            <a:r>
              <a:rPr sz="1500" b="1" i="0">
                <a:solidFill>
                  <a:srgbClr val="F5F0E5"/>
                </a:solidFill>
                <a:latin typeface="Aptos"/>
              </a:rPr>
              <a:t>side effects</a:t>
            </a:r>
            <a:r>
              <a:rPr sz="1500" b="0" i="0">
                <a:solidFill>
                  <a:srgbClr val="B5A988"/>
                </a:solidFill>
                <a:latin typeface="Aptos"/>
              </a:rPr>
              <a:t>, </a:t>
            </a:r>
            <a:r>
              <a:rPr sz="1500" b="1" i="0">
                <a:solidFill>
                  <a:srgbClr val="F5F0E5"/>
                </a:solidFill>
                <a:latin typeface="Aptos"/>
              </a:rPr>
              <a:t>long-horizon consequence</a:t>
            </a:r>
            <a:r>
              <a:rPr sz="1500" b="0" i="0">
                <a:solidFill>
                  <a:srgbClr val="B5A988"/>
                </a:solidFill>
                <a:latin typeface="Aptos"/>
              </a:rPr>
              <a:t>, and </a:t>
            </a:r>
            <a:r>
              <a:rPr sz="1500" b="1" i="0">
                <a:solidFill>
                  <a:srgbClr val="F5F0E5"/>
                </a:solidFill>
                <a:latin typeface="Aptos"/>
              </a:rPr>
              <a:t>prompt-injection susceptibility</a:t>
            </a:r>
            <a:r>
              <a:rPr sz="1500" b="0" i="0">
                <a:solidFill>
                  <a:srgbClr val="B5A988"/>
                </a:solidFill>
                <a:latin typeface="Aptos"/>
              </a:rPr>
              <a:t>.</a:t>
            </a:r>
          </a:p>
          <a:p>
            <a:pPr algn="l">
              <a:lnSpc>
                <a:spcPct val="145000"/>
              </a:lnSpc>
            </a:pPr>
          </a:p>
          <a:p>
            <a:pPr algn="l">
              <a:lnSpc>
                <a:spcPct val="145000"/>
              </a:lnSpc>
            </a:pPr>
            <a:r>
              <a:rPr sz="1500" b="1" i="0">
                <a:solidFill>
                  <a:srgbClr val="D4A847"/>
                </a:solidFill>
                <a:latin typeface="Aptos"/>
              </a:rPr>
              <a:t>External assurance is not optional. It is structural.</a:t>
            </a:r>
          </a:p>
        </p:txBody>
      </p:sp>
      <p:pic>
        <p:nvPicPr>
          <p:cNvPr id="6" name="Picture 5" descr="godel-lo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011680"/>
            <a:ext cx="4937760" cy="352958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5F0E5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B5A988"/>
                </a:solidFill>
                <a:latin typeface="Consolas"/>
              </a:rPr>
              <a:t>04 / 15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E18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B5A988"/>
                </a:solidFill>
                <a:latin typeface="Aptos"/>
              </a:rPr>
              <a:t>ACT 2 · FIRST PRINCIPLE №2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600" b="1" i="0">
                <a:solidFill>
                  <a:srgbClr val="F5F0E5"/>
                </a:solidFill>
                <a:latin typeface="Aptos Display"/>
              </a:rPr>
              <a:t>Tool calls are where uncertainty</a:t>
            </a:r>
          </a:p>
          <a:p>
            <a:pPr algn="l">
              <a:lnSpc>
                <a:spcPct val="105000"/>
              </a:lnSpc>
            </a:pPr>
            <a:r>
              <a:rPr sz="3600" b="1" i="0">
                <a:solidFill>
                  <a:srgbClr val="F5F0E5"/>
                </a:solidFill>
                <a:latin typeface="Aptos Display"/>
              </a:rPr>
              <a:t>escapes into the world.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926080"/>
            <a:ext cx="594360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5000"/>
              </a:lnSpc>
            </a:pPr>
            <a:r>
              <a:rPr sz="1500" b="0" i="0">
                <a:solidFill>
                  <a:srgbClr val="B5A988"/>
                </a:solidFill>
                <a:latin typeface="Aptos"/>
              </a:rPr>
              <a:t>Agents act to minimize prediction error under their generative model of reality — the </a:t>
            </a:r>
            <a:r>
              <a:rPr sz="1500" b="0" i="1">
                <a:solidFill>
                  <a:srgbClr val="B5A988"/>
                </a:solidFill>
                <a:latin typeface="Aptos"/>
              </a:rPr>
              <a:t>Free Energy Principle</a:t>
            </a:r>
            <a:r>
              <a:rPr sz="1500" b="0" i="0">
                <a:solidFill>
                  <a:srgbClr val="B5A988"/>
                </a:solidFill>
                <a:latin typeface="Aptos"/>
              </a:rPr>
              <a:t> framing.</a:t>
            </a:r>
          </a:p>
          <a:p>
            <a:pPr algn="l">
              <a:lnSpc>
                <a:spcPct val="145000"/>
              </a:lnSpc>
            </a:pPr>
          </a:p>
          <a:p>
            <a:pPr algn="l">
              <a:lnSpc>
                <a:spcPct val="145000"/>
              </a:lnSpc>
            </a:pPr>
            <a:r>
              <a:rPr sz="1500" b="0" i="0">
                <a:solidFill>
                  <a:srgbClr val="B5A988"/>
                </a:solidFill>
                <a:latin typeface="Aptos"/>
              </a:rPr>
              <a:t>The </a:t>
            </a:r>
            <a:r>
              <a:rPr sz="1500" b="1" i="0">
                <a:solidFill>
                  <a:srgbClr val="F5F0E5"/>
                </a:solidFill>
                <a:latin typeface="Aptos"/>
              </a:rPr>
              <a:t>tool boundary</a:t>
            </a:r>
            <a:r>
              <a:rPr sz="1500" b="0" i="0">
                <a:solidFill>
                  <a:srgbClr val="B5A988"/>
                </a:solidFill>
                <a:latin typeface="Aptos"/>
              </a:rPr>
              <a:t> is the only channel through which an agent's internal uncertainty becomes external side effect.</a:t>
            </a:r>
          </a:p>
          <a:p>
            <a:pPr algn="l">
              <a:lnSpc>
                <a:spcPct val="145000"/>
              </a:lnSpc>
            </a:pPr>
          </a:p>
          <a:p>
            <a:pPr algn="l">
              <a:lnSpc>
                <a:spcPct val="145000"/>
              </a:lnSpc>
            </a:pPr>
            <a:r>
              <a:rPr sz="1500" b="1" i="0">
                <a:solidFill>
                  <a:srgbClr val="D4A847"/>
                </a:solidFill>
                <a:latin typeface="Aptos"/>
              </a:rPr>
              <a:t>Release readiness = bounding free energy at the action boundary </a:t>
            </a:r>
            <a:r>
              <a:rPr sz="1500" b="0" i="1">
                <a:solidFill>
                  <a:srgbClr val="B5A988"/>
                </a:solidFill>
                <a:latin typeface="Aptos"/>
              </a:rPr>
              <a:t>before</a:t>
            </a:r>
            <a:r>
              <a:rPr sz="1500" b="1" i="0">
                <a:solidFill>
                  <a:srgbClr val="D4A847"/>
                </a:solidFill>
                <a:latin typeface="Aptos"/>
              </a:rPr>
              <a:t> it propagates.</a:t>
            </a:r>
          </a:p>
        </p:txBody>
      </p:sp>
      <p:pic>
        <p:nvPicPr>
          <p:cNvPr id="6" name="Picture 5" descr="fep-bound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120" y="2286000"/>
            <a:ext cx="5029200" cy="30175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5F0E5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B5A988"/>
                </a:solidFill>
                <a:latin typeface="Consolas"/>
              </a:rPr>
              <a:t>05 / 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3 · OUR THESIS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The evidence layer between</a:t>
            </a:r>
          </a:p>
          <a:p>
            <a:pPr algn="l">
              <a:lnSpc>
                <a:spcPct val="105000"/>
              </a:lnSpc>
            </a:pPr>
            <a:r>
              <a:rPr sz="4200" b="1" i="0">
                <a:solidFill>
                  <a:srgbClr val="1A2530"/>
                </a:solidFill>
                <a:latin typeface="Aptos Display"/>
              </a:rPr>
              <a:t>agent dev and production action.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560320"/>
            <a:ext cx="6400800" cy="68580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2624328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8B7E68"/>
                </a:solidFill>
                <a:latin typeface="Aptos"/>
              </a:rPr>
              <a:t>ABOVE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852928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2A3540"/>
                </a:solidFill>
                <a:latin typeface="Aptos"/>
              </a:rPr>
              <a:t>Agent frameworks · OpenAI Agents SDK · Anthropic · Google ADK · LangChain · CrewAI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337560"/>
            <a:ext cx="6400800" cy="105156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3429000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D4A847"/>
                </a:solidFill>
                <a:latin typeface="Aptos"/>
              </a:rPr>
              <a:t>THREE MOONS LAB — WHAT'S MISSING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703320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5F0E5"/>
                </a:solidFill>
                <a:latin typeface="Aptos Display"/>
              </a:rPr>
              <a:t>CI/CD + audit layer for agentic systems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050792"/>
            <a:ext cx="5943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B5A988"/>
                </a:solidFill>
                <a:latin typeface="Aptos"/>
              </a:rPr>
              <a:t>pre-release evidence · trace-based replay · runtime continuous readiness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480560"/>
            <a:ext cx="6400800" cy="68580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4544568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8B7E68"/>
                </a:solidFill>
                <a:latin typeface="Aptos"/>
              </a:rPr>
              <a:t>BELOW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4773168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2A3540"/>
                </a:solidFill>
                <a:latin typeface="Aptos"/>
              </a:rPr>
              <a:t>Tool surfaces · MCP · OpenAPI · function tools · shell · computer use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3492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5F4D"/>
                </a:solidFill>
                <a:latin typeface="Aptos"/>
              </a:rPr>
              <a:t>Adjacent (not us): eval frameworks · runtime guardrails · LLM observability · MCP gateways.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15200" y="2560320"/>
            <a:ext cx="4297680" cy="3291840"/>
          </a:xfrm>
          <a:prstGeom prst="rect">
            <a:avLst/>
          </a:prstGeom>
          <a:solidFill>
            <a:srgbClr val="ECE5D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315200" y="2560320"/>
            <a:ext cx="45720" cy="329184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589520" y="278892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8B7E68"/>
                </a:solidFill>
                <a:latin typeface="Aptos"/>
              </a:rPr>
              <a:t>THESIS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9520" y="3154680"/>
            <a:ext cx="384048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1600" b="0" i="0">
                <a:solidFill>
                  <a:srgbClr val="1A2530"/>
                </a:solidFill>
                <a:latin typeface="Aptos"/>
              </a:rPr>
              <a:t>Every production agent will need a </a:t>
            </a:r>
            <a:r>
              <a:rPr sz="1600" b="1" i="0">
                <a:solidFill>
                  <a:srgbClr val="1A2530"/>
                </a:solidFill>
                <a:latin typeface="Aptos"/>
              </a:rPr>
              <a:t>release-readiness record</a:t>
            </a:r>
            <a:r>
              <a:rPr sz="1600" b="0" i="0">
                <a:solidFill>
                  <a:srgbClr val="1A2530"/>
                </a:solidFill>
                <a:latin typeface="Aptos"/>
              </a:rPr>
              <a:t> before it gets promoted — and a </a:t>
            </a:r>
            <a:r>
              <a:rPr sz="1600" b="1" i="0">
                <a:solidFill>
                  <a:srgbClr val="1A2530"/>
                </a:solidFill>
                <a:latin typeface="Aptos"/>
              </a:rPr>
              <a:t>trace-replayable evidence trail</a:t>
            </a:r>
            <a:r>
              <a:rPr sz="1600" b="0" i="0">
                <a:solidFill>
                  <a:srgbClr val="1A2530"/>
                </a:solidFill>
                <a:latin typeface="Aptos"/>
              </a:rPr>
              <a:t> after.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89520" y="4754880"/>
            <a:ext cx="384048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300" b="0" i="0">
                <a:solidFill>
                  <a:srgbClr val="2A3540"/>
                </a:solidFill>
                <a:latin typeface="Aptos"/>
              </a:rPr>
              <a:t>That record won't live inside the model. It won't live inside the framework. It has to live in </a:t>
            </a:r>
            <a:r>
              <a:rPr sz="1300" b="1" i="0">
                <a:solidFill>
                  <a:srgbClr val="1A2530"/>
                </a:solidFill>
                <a:latin typeface="Aptos"/>
              </a:rPr>
              <a:t>independent infrastructure</a:t>
            </a:r>
            <a:r>
              <a:rPr sz="1300" b="0" i="0">
                <a:solidFill>
                  <a:srgbClr val="2A3540"/>
                </a:solidFill>
                <a:latin typeface="Aptos"/>
              </a:rPr>
              <a:t>.</a:t>
            </a:r>
          </a:p>
        </p:txBody>
      </p:sp>
      <p:sp>
        <p:nvSpPr>
          <p:cNvPr id="21" name="Oval 20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06 / 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02920"/>
            <a:ext cx="10972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B7E68"/>
                </a:solidFill>
                <a:latin typeface="Aptos"/>
              </a:rPr>
              <a:t>ACT 3 · OUR WEDGE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109728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400" b="1" i="0">
                <a:solidFill>
                  <a:srgbClr val="1A2530"/>
                </a:solidFill>
                <a:latin typeface="Aptos Display"/>
              </a:rPr>
              <a:t>Tool-use is the right wedge.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194560"/>
            <a:ext cx="3611880" cy="310896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377440"/>
            <a:ext cx="9144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B8392F"/>
                </a:solidFill>
                <a:latin typeface="Aptos Display"/>
              </a:rPr>
              <a:t>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01752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A2530"/>
                </a:solidFill>
                <a:latin typeface="Aptos Display"/>
              </a:rPr>
              <a:t>Action boundary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520440"/>
            <a:ext cx="306324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Tool call = the moment language becomes consequence. It's where every interesting risk crystallizes: side effect, scope, approval, idempotency, recoverability.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80060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900" b="0" i="1">
                <a:solidFill>
                  <a:srgbClr val="6B5F4D"/>
                </a:solidFill>
                <a:latin typeface="Aptos"/>
              </a:rPr>
              <a:t>The model becoming smarter doesn't change this boundary. It only makes it more active.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51960" y="2194560"/>
            <a:ext cx="3611880" cy="310896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26280" y="2377440"/>
            <a:ext cx="9144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B8392F"/>
                </a:solidFill>
                <a:latin typeface="Aptos Display"/>
              </a:rPr>
              <a:t>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26280" y="301752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A2530"/>
                </a:solidFill>
                <a:latin typeface="Aptos Display"/>
              </a:rPr>
              <a:t>Most formalizable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6280" y="3520440"/>
            <a:ext cx="306324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Tool surfaces ship with structure: schemas, scopes, MCP annotations, OpenAPI specs, SDK function signatures. Static analysis bites — unlike "is the agent's reasoning correct?"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6280" y="480060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900" b="0" i="1">
                <a:solidFill>
                  <a:srgbClr val="6B5F4D"/>
                </a:solidFill>
                <a:latin typeface="Aptos"/>
              </a:rPr>
              <a:t>Formalize what's crisp · annotate what's contextual · review what's ambiguous.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955280" y="2194560"/>
            <a:ext cx="3611880" cy="3108960"/>
          </a:xfrm>
          <a:prstGeom prst="rect">
            <a:avLst/>
          </a:prstGeom>
          <a:solidFill>
            <a:srgbClr val="FBF7EE"/>
          </a:solidFill>
          <a:ln>
            <a:solidFill>
              <a:srgbClr val="D4CC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600" y="2377440"/>
            <a:ext cx="9144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B8392F"/>
                </a:solidFill>
                <a:latin typeface="Aptos Display"/>
              </a:rPr>
              <a:t>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0" y="301752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A2530"/>
                </a:solidFill>
                <a:latin typeface="Aptos Display"/>
              </a:rPr>
              <a:t>Highest-leverage risk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0" y="3520440"/>
            <a:ext cx="306324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2A3540"/>
                </a:solidFill>
                <a:latin typeface="Aptos"/>
              </a:rPr>
              <a:t>AppWorld, ToolEmu, AgentDojo, τ-bench, AgentHarm — the academic evidence converges: tool-use is where current agents fail, where attacks land, where damage compounds.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0" y="4800600"/>
            <a:ext cx="30632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900" b="0" i="1">
                <a:solidFill>
                  <a:srgbClr val="6B5F4D"/>
                </a:solidFill>
                <a:latin typeface="Aptos"/>
              </a:rPr>
              <a:t>High-stakes tools (refund, email, deploy, delete) need readiness, not a benchmark score.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640" y="5486400"/>
            <a:ext cx="11064240" cy="822960"/>
          </a:xfrm>
          <a:prstGeom prst="rect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22960" y="5577840"/>
            <a:ext cx="106984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40000"/>
              </a:lnSpc>
            </a:pPr>
            <a:r>
              <a:rPr sz="1300" b="1" i="0">
                <a:solidFill>
                  <a:srgbClr val="D4A847"/>
                </a:solidFill>
                <a:latin typeface="Aptos"/>
              </a:rPr>
              <a:t>Wedge logic:  </a:t>
            </a:r>
            <a:r>
              <a:rPr sz="1300" b="0" i="0">
                <a:solidFill>
                  <a:srgbClr val="F5F0E5"/>
                </a:solidFill>
                <a:latin typeface="Aptos"/>
              </a:rPr>
              <a:t>The narrowest cut where the static check is meaningful, the risk is real, the buyer is identifiable, and the evidence corpus compounds. </a:t>
            </a:r>
            <a:r>
              <a:rPr sz="1300" b="1" i="0">
                <a:solidFill>
                  <a:srgbClr val="F5F0E5"/>
                </a:solidFill>
                <a:latin typeface="Aptos"/>
              </a:rPr>
              <a:t>Tool-use clears all four.</a:t>
            </a:r>
          </a:p>
        </p:txBody>
      </p:sp>
      <p:sp>
        <p:nvSpPr>
          <p:cNvPr id="22" name="Oval 21"/>
          <p:cNvSpPr/>
          <p:nvPr/>
        </p:nvSpPr>
        <p:spPr>
          <a:xfrm>
            <a:off x="548640" y="6446520"/>
            <a:ext cx="91440" cy="91440"/>
          </a:xfrm>
          <a:prstGeom prst="ellipse">
            <a:avLst/>
          </a:prstGeom>
          <a:solidFill>
            <a:srgbClr val="1A25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64008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A2530"/>
                </a:solidFill>
                <a:latin typeface="Aptos"/>
              </a:rPr>
              <a:t>Three Moons Lab · A working thesis · April 2026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14255" y="6400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6B5F4D"/>
                </a:solidFill>
                <a:latin typeface="Consolas"/>
              </a:rPr>
              <a:t>07 / 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slide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0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slide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