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3cbd2dc1cc04136" /><Relationship Type="http://schemas.openxmlformats.org/officeDocument/2006/relationships/extended-properties" Target="/docProps/app.xml" Id="R1d75e0ad798e44ef" /><Relationship Type="http://schemas.openxmlformats.org/officeDocument/2006/relationships/officeDocument" Target="/ppt/presentation.xml" Id="Rf2325ff31b9b4ff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8dc32b0f43c45b9"/>
  </p:sldMasterIdLst>
  <p:notesMasterIdLst>
    <p:notesMasterId xmlns:r="http://schemas.openxmlformats.org/officeDocument/2006/relationships" r:id="R790977e6044c4239"/>
  </p:notesMasterIdLst>
  <p:sldIdLst>
    <p:sldId xmlns:r="http://schemas.openxmlformats.org/officeDocument/2006/relationships" id="256" r:id="Ra15a49781fb1446c"/>
    <p:sldId xmlns:r="http://schemas.openxmlformats.org/officeDocument/2006/relationships" id="257" r:id="R35f626f214a44d6a"/>
    <p:sldId xmlns:r="http://schemas.openxmlformats.org/officeDocument/2006/relationships" id="258" r:id="Rb756800a906649a6"/>
    <p:sldId xmlns:r="http://schemas.openxmlformats.org/officeDocument/2006/relationships" id="259" r:id="Rda8c59dd81704961"/>
    <p:sldId xmlns:r="http://schemas.openxmlformats.org/officeDocument/2006/relationships" id="260" r:id="Rbe7f54c28ba043ec"/>
    <p:sldId xmlns:r="http://schemas.openxmlformats.org/officeDocument/2006/relationships" id="261" r:id="Rb53bdaab9f644df7"/>
    <p:sldId xmlns:r="http://schemas.openxmlformats.org/officeDocument/2006/relationships" id="262" r:id="R11ec3a0bf9924584"/>
    <p:sldId xmlns:r="http://schemas.openxmlformats.org/officeDocument/2006/relationships" id="263" r:id="R30341bdabfdc4c3e"/>
  </p:sldIdLst>
  <p:sldSz cx="18288000" cy="10287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8dc32b0f43c45b9" /><Relationship Type="http://schemas.openxmlformats.org/officeDocument/2006/relationships/theme" Target="/ppt/theme/theme1.xml" Id="Raa8765c42d254f07" /><Relationship Type="http://schemas.openxmlformats.org/officeDocument/2006/relationships/notesMaster" Target="/ppt/notesMasters/notesMaster1.xml" Id="R790977e6044c4239" /><Relationship Type="http://schemas.openxmlformats.org/officeDocument/2006/relationships/presProps" Target="/ppt/presProps.xml" Id="R043b807fb90c4e4a" /><Relationship Type="http://schemas.openxmlformats.org/officeDocument/2006/relationships/viewProps" Target="/ppt/viewProps.xml" Id="R0f5dcc589e814090" /><Relationship Type="http://schemas.openxmlformats.org/officeDocument/2006/relationships/tableStyles" Target="/ppt/tableStyles.xml" Id="R0f85afe9ffb743c5" /><Relationship Type="http://schemas.openxmlformats.org/officeDocument/2006/relationships/slide" Target="/ppt/slides/slide1.xml" Id="Ra15a49781fb1446c" /><Relationship Type="http://schemas.openxmlformats.org/officeDocument/2006/relationships/slide" Target="/ppt/slides/slide2.xml" Id="R35f626f214a44d6a" /><Relationship Type="http://schemas.openxmlformats.org/officeDocument/2006/relationships/slide" Target="/ppt/slides/slide3.xml" Id="Rb756800a906649a6" /><Relationship Type="http://schemas.openxmlformats.org/officeDocument/2006/relationships/slide" Target="/ppt/slides/slide4.xml" Id="Rda8c59dd81704961" /><Relationship Type="http://schemas.openxmlformats.org/officeDocument/2006/relationships/slide" Target="/ppt/slides/slide5.xml" Id="Rbe7f54c28ba043ec" /><Relationship Type="http://schemas.openxmlformats.org/officeDocument/2006/relationships/slide" Target="/ppt/slides/slide6.xml" Id="Rb53bdaab9f644df7" /><Relationship Type="http://schemas.openxmlformats.org/officeDocument/2006/relationships/slide" Target="/ppt/slides/slide7.xml" Id="R11ec3a0bf9924584" /><Relationship Type="http://schemas.openxmlformats.org/officeDocument/2006/relationships/slide" Target="/ppt/slides/slide8.xml" Id="R30341bdabfdc4c3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092794f8862b4b7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29720ef0c254686" /><Relationship Type="http://schemas.openxmlformats.org/officeDocument/2006/relationships/notesMaster" Target="/ppt/notesMasters/notesMaster1.xml" Id="Re753178553f3495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c20b8aef6a54490" /><Relationship Type="http://schemas.openxmlformats.org/officeDocument/2006/relationships/notesMaster" Target="/ppt/notesMasters/notesMaster1.xml" Id="R34c16733e4a54cc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476f77065ac42fd" /><Relationship Type="http://schemas.openxmlformats.org/officeDocument/2006/relationships/notesMaster" Target="/ppt/notesMasters/notesMaster1.xml" Id="R8d0e81a5fb55496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ec8648a0d264944" /><Relationship Type="http://schemas.openxmlformats.org/officeDocument/2006/relationships/notesMaster" Target="/ppt/notesMasters/notesMaster1.xml" Id="R674a15df4a8d401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50a0a3cc09a42c3" /><Relationship Type="http://schemas.openxmlformats.org/officeDocument/2006/relationships/notesMaster" Target="/ppt/notesMasters/notesMaster1.xml" Id="Rf1020a6caf21419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0daa9cd1bac4042" /><Relationship Type="http://schemas.openxmlformats.org/officeDocument/2006/relationships/notesMaster" Target="/ppt/notesMasters/notesMaster1.xml" Id="Rf7253dc4510847f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9d4f8a4a59e4248" /><Relationship Type="http://schemas.openxmlformats.org/officeDocument/2006/relationships/notesMaster" Target="/ppt/notesMasters/notesMaster1.xml" Id="Rf76db012abaa4ea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eb40d0ef60e4f9b" /><Relationship Type="http://schemas.openxmlformats.org/officeDocument/2006/relationships/notesMaster" Target="/ppt/notesMasters/notesMaster1.xml" Id="R44143f1fcf4e400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508afe93fd1497c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07366b46c6f545bf" /><Relationship Type="http://schemas.openxmlformats.org/officeDocument/2006/relationships/slideLayout" Target="/ppt/slideLayouts/slideLayout2.xml" Id="R3d91e302d6644ab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d91e302d6644ab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37eb1bfd0c247af" /><Relationship Type="http://schemas.openxmlformats.org/officeDocument/2006/relationships/image" Target="/ppt/media/image.png" Id="R26487c576d4f48d8" /><Relationship Type="http://schemas.openxmlformats.org/officeDocument/2006/relationships/notesSlide" Target="/ppt/notesSlides/notesSlide1.xml" Id="Rae8f2b36504a4b6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4a02944f3cf47a5" /><Relationship Type="http://schemas.openxmlformats.org/officeDocument/2006/relationships/notesSlide" Target="/ppt/notesSlides/notesSlide2.xml" Id="R752e1a41749d4f7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3beeb33ab204854" /><Relationship Type="http://schemas.openxmlformats.org/officeDocument/2006/relationships/notesSlide" Target="/ppt/notesSlides/notesSlide3.xml" Id="R9bd49619a0cb465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a93220d0d944c81" /><Relationship Type="http://schemas.openxmlformats.org/officeDocument/2006/relationships/chart" Target="/ppt/slides/charts/chart1.xml" Id="Re2fca488f8604248" /><Relationship Type="http://schemas.openxmlformats.org/officeDocument/2006/relationships/notesSlide" Target="/ppt/notesSlides/notesSlide4.xml" Id="R7e21ae30d8e14fc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5eb9bb100cbf43e0" /><Relationship Type="http://schemas.openxmlformats.org/officeDocument/2006/relationships/notesSlide" Target="/ppt/notesSlides/notesSlide5.xml" Id="R88c816a6bba2418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347edc8a01c46a8" /><Relationship Type="http://schemas.openxmlformats.org/officeDocument/2006/relationships/notesSlide" Target="/ppt/notesSlides/notesSlide6.xml" Id="R646b0a2255c142c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31d098bd1a34d2d" /><Relationship Type="http://schemas.openxmlformats.org/officeDocument/2006/relationships/notesSlide" Target="/ppt/notesSlides/notesSlide7.xml" Id="R051449b058dc460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f2aace55e5142cd" /><Relationship Type="http://schemas.openxmlformats.org/officeDocument/2006/relationships/notesSlide" Target="/ppt/notesSlides/notesSlide8.xml" Id="R1e89f8ecc2484e73" /></Relationships>
</file>

<file path=ppt/slides/charts/chart1.xml><?xml version="1.0" encoding="utf-8"?>
<c:chartSpace xmlns:c="http://schemas.openxmlformats.org/drawingml/2006/chart">
  <c:lang val="en-US"/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/>
              <a:t>Findings by severity</a:t>
            </a:r>
          </a:p>
        </c:rich>
      </c:tx>
      <c:overlay val="0"/>
    </c:title>
    <c:autoTitleDeleted val="0"/>
    <c:plotArea>
      <c:layout/>
      <c:barChart>
        <c:barDir val="col"/>
        <c:varyColors val="0"/>
        <c:ser>
          <c:idx val="0"/>
          <c:order val="0"/>
          <c:tx>
            <c:v>Findings</c:v>
          </c:tx>
          <c:cat>
            <c:strLit>
              <c:ptCount val="4"/>
              <c:pt idx="0">
                <c:v>Critical</c:v>
              </c:pt>
              <c:pt idx="1">
                <c:v>High</c:v>
              </c:pt>
              <c:pt idx="2">
                <c:v>Medium</c:v>
              </c:pt>
              <c:pt idx="3">
                <c:v>Low</c:v>
              </c:pt>
            </c:strLit>
          </c:cat>
          <c:val>
            <c:numLit>
              <c:formatCode/>
              <c:ptCount val="4"/>
              <c:pt idx="0">
                <c:v>0</c:v>
              </c:pt>
              <c:pt idx="1">
                <c:v>15</c:v>
              </c:pt>
              <c:pt idx="2">
                <c:v>5</c:v>
              </c:pt>
              <c:pt idx="3">
                <c:v>0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  <c:crosses val="autoZero"/>
        <c:lblAlgn val="ctr"/>
        <c:lblOffset val="100"/>
        <c:noMultiLvlLbl val="0"/>
      </c:catAx>
      <c:valAx>
        <c:axId val="48672768"/>
        <c:scaling>
          <c:orientation val="minMax"/>
        </c:scaling>
        <c:delete val="1"/>
        <c:axPos val="l"/>
        <c:numFmt formatCode="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es val="autoZero"/>
        <c:crossBetween val="between"/>
      </c:valAx>
    </c:plotArea>
    <c:legend>
      <c:legendPos val="b"/>
      <c:overlay val="0"/>
    </c:legend>
    <c:plotVisOnly val="1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151B7A10-C6D9-40D9-8AE7-73CE1A931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71114"/>
          </a:solidFill>
          <a:ln xmlns:a="http://schemas.openxmlformats.org/drawingml/2006/main" w="0">
            <a:solidFill>
              <a:srgbClr val="071114"/>
            </a:solidFill>
            <a:prstDash val="solid"/>
          </a:ln>
        </p:spPr>
      </p:sp>
      <p:sp>
        <p:nvSpPr>
          <p:cNvPr id="2" name="cover-teal-field">
            <a:extLst xmlns:a="http://schemas.openxmlformats.org/drawingml/2006/main">
              <a:ext uri="{FF2B5EF4-FFF2-40B4-BE49-F238E27FC236}">
                <a16:creationId xmlns:a16="http://schemas.microsoft.com/office/drawing/2014/main" id="{9DA707A0-7CCE-4D2F-BD5B-EECE0A7E4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0"/>
            <a:ext cx="7239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3" name="cover-black-rail">
            <a:extLst xmlns:a="http://schemas.openxmlformats.org/drawingml/2006/main">
              <a:ext uri="{FF2B5EF4-FFF2-40B4-BE49-F238E27FC236}">
                <a16:creationId xmlns:a16="http://schemas.microsoft.com/office/drawing/2014/main" id="{7235D5F7-4FFE-4D38-B643-6F3682CEC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63600" y="0"/>
            <a:ext cx="47625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61013"/>
          </a:solidFill>
          <a:ln xmlns:a="http://schemas.openxmlformats.org/drawingml/2006/main" w="0">
            <a:solidFill>
              <a:srgbClr val="061013"/>
            </a:solidFill>
            <a:prstDash val="solid"/>
          </a:ln>
        </p:spPr>
      </p:sp>
      <p:sp>
        <p:nvSpPr>
          <p:cNvPr id="4" name="cover-eyebrow">
            <a:extLst xmlns:a="http://schemas.openxmlformats.org/drawingml/2006/main">
              <a:ext uri="{FF2B5EF4-FFF2-40B4-BE49-F238E27FC236}">
                <a16:creationId xmlns:a16="http://schemas.microsoft.com/office/drawing/2014/main" id="{91F49EAB-27B2-4E99-91C8-45166D648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723900"/>
            <a:ext cx="78867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21B6A8"/>
                </a:solidFill>
              </a:defRPr>
            </a:pPr>
            <a:r>
              <a:rPr sz="1800" b="1">
                <a:solidFill>
                  <a:srgbClr val="21B6A8"/>
                </a:solidFill>
              </a:rPr>
              <a:t>Agents Shipgate direct API walkthrough</a:t>
            </a:r>
          </a:p>
        </p:txBody>
      </p:sp>
      <p:sp>
        <p:nvSpPr>
          <p:cNvPr id="5" name="cover-title">
            <a:extLst xmlns:a="http://schemas.openxmlformats.org/drawingml/2006/main">
              <a:ext uri="{FF2B5EF4-FFF2-40B4-BE49-F238E27FC236}">
                <a16:creationId xmlns:a16="http://schemas.microsoft.com/office/drawing/2014/main" id="{439E5D93-D6A1-4B91-A83D-A4E4E54F1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1200150"/>
            <a:ext cx="7886700" cy="1409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5550" b="1">
                <a:solidFill>
                  <a:srgbClr val="FFFFFF"/>
                </a:solidFill>
              </a:defRPr>
            </a:pPr>
            <a:r>
              <a:rPr sz="5550" b="1">
                <a:solidFill>
                  <a:srgbClr val="FFFFFF"/>
                </a:solidFill>
              </a:rPr>
              <a:t>From prompt to release gate</a:t>
            </a:r>
          </a:p>
        </p:txBody>
      </p:sp>
      <p:sp>
        <p:nvSpPr>
          <p:cNvPr id="6" name="cover-promise">
            <a:extLst xmlns:a="http://schemas.openxmlformats.org/drawingml/2006/main">
              <a:ext uri="{FF2B5EF4-FFF2-40B4-BE49-F238E27FC236}">
                <a16:creationId xmlns:a16="http://schemas.microsoft.com/office/drawing/2014/main" id="{288D0C02-A558-45AC-A178-B8F3182C2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857500"/>
            <a:ext cx="7734300" cy="552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75">
                <a:solidFill>
                  <a:srgbClr val="BED1D0"/>
                </a:solidFill>
              </a:defRPr>
            </a:pPr>
            <a:r>
              <a:rPr sz="2175">
                <a:solidFill>
                  <a:srgbClr val="BED1D0"/>
                </a:solidFill>
              </a:rPr>
              <a:t>Original prompt, scanned findings, release risk, and integration path.</a:t>
            </a:r>
          </a:p>
        </p:txBody>
      </p:sp>
      <p:pic>
        <p:nvPicPr>
          <p:cNvPr id="7" name="three-moons-lab-mark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6487c576d4f48d8"/>
          <a:stretch xmlns:a="http://schemas.openxmlformats.org/drawingml/2006/main"/>
        </p:blipFill>
        <p:spPr>
          <a:xfrm xmlns:a="http://schemas.openxmlformats.org/drawingml/2006/main">
            <a:off x="2209800" y="8972550"/>
            <a:ext cx="2362200" cy="590550"/>
          </a:xfrm>
          <a:prstGeom xmlns:a="http://schemas.openxmlformats.org/drawingml/2006/main" prst="rect">
            <a:avLst/>
          </a:prstGeom>
        </p:spPr>
      </p:pic>
      <p:sp>
        <p:nvSpPr>
          <p:cNvPr id="8" name="cover-context">
            <a:extLst xmlns:a="http://schemas.openxmlformats.org/drawingml/2006/main">
              <a:ext uri="{FF2B5EF4-FFF2-40B4-BE49-F238E27FC236}">
                <a16:creationId xmlns:a16="http://schemas.microsoft.com/office/drawing/2014/main" id="{F12C741F-41AA-46D0-976F-3BA79B9D0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25650" y="9372600"/>
            <a:ext cx="26479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C9D8D7"/>
                </a:solidFill>
              </a:defRPr>
            </a:pPr>
            <a:r>
              <a:rPr sz="1350">
                <a:solidFill>
                  <a:srgbClr val="C9D8D7"/>
                </a:solidFill>
              </a:rPr>
              <a:t>Fixture, not a customer case study</a:t>
            </a:r>
          </a:p>
        </p:txBody>
      </p:sp>
    </p:spTree>
    <p:extLst>
      <p:ext uri="{BB962C8B-B14F-4D97-AF65-F5344CB8AC3E}">
        <p14:creationId xmlns:p14="http://schemas.microsoft.com/office/powerpoint/2010/main" val="1367379540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F604B399-CFC7-45DE-84E1-0C4E7DE24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315E0B5B-13BA-45B9-BAF7-9774AFE89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1. Original API prompt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4B307ED-03B0-449B-AB33-16717F4CF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1007745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app presents itself as advice-only.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0DDDBD54-41C8-4E2E-B1D6-B2B2B9D21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6477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This is the prompt file from the direct OpenAI API fixture.</a:t>
            </a:r>
          </a:p>
        </p:txBody>
      </p:sp>
      <p:sp>
        <p:nvSpPr>
          <p:cNvPr id="5" name="original-prompt">
            <a:extLst xmlns:a="http://schemas.openxmlformats.org/drawingml/2006/main">
              <a:ext uri="{FF2B5EF4-FFF2-40B4-BE49-F238E27FC236}">
                <a16:creationId xmlns:a16="http://schemas.microsoft.com/office/drawing/2014/main" id="{B1107EB3-61A8-45B1-AAC5-B828ED77D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05125"/>
            <a:ext cx="8401050" cy="6229350"/>
          </a:xfrm>
          <a:prstGeom xmlns:a="http://schemas.openxmlformats.org/drawingml/2006/main" prst="roundRect">
            <a:avLst>
              <a:gd name="adj" fmla="val 91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original-prompt-line-1">
            <a:extLst xmlns:a="http://schemas.openxmlformats.org/drawingml/2006/main">
              <a:ext uri="{FF2B5EF4-FFF2-40B4-BE49-F238E27FC236}">
                <a16:creationId xmlns:a16="http://schemas.microsoft.com/office/drawing/2014/main" id="{BFE13620-50B7-4326-9A1B-EF2E92388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62300"/>
            <a:ext cx="782955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prompts/support_refund.md</a:t>
            </a:r>
          </a:p>
        </p:txBody>
      </p:sp>
      <p:sp>
        <p:nvSpPr>
          <p:cNvPr id="7" name="original-prompt-line-2">
            <a:extLst xmlns:a="http://schemas.openxmlformats.org/drawingml/2006/main">
              <a:ext uri="{FF2B5EF4-FFF2-40B4-BE49-F238E27FC236}">
                <a16:creationId xmlns:a16="http://schemas.microsoft.com/office/drawing/2014/main" id="{74AD9EB9-9E41-4A85-8CAA-2193FF42F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6710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111827"/>
                </a:solidFill>
              </a:defRPr>
            </a:pPr>
            <a:r>
              <a:rPr sz="2025">
                <a:solidFill>
                  <a:srgbClr val="111827"/>
                </a:solidFill>
              </a:rPr>
              <a:t>You are a support refund assistant.</a:t>
            </a:r>
          </a:p>
        </p:txBody>
      </p:sp>
      <p:sp>
        <p:nvSpPr>
          <p:cNvPr id="8" name="original-prompt-line-3">
            <a:extLst xmlns:a="http://schemas.openxmlformats.org/drawingml/2006/main">
              <a:ext uri="{FF2B5EF4-FFF2-40B4-BE49-F238E27FC236}">
                <a16:creationId xmlns:a16="http://schemas.microsoft.com/office/drawing/2014/main" id="{9B679BAA-17F6-4472-A713-7418D96A3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81000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9" name="original-prompt-line-4">
            <a:extLst xmlns:a="http://schemas.openxmlformats.org/drawingml/2006/main">
              <a:ext uri="{FF2B5EF4-FFF2-40B4-BE49-F238E27FC236}">
                <a16:creationId xmlns:a16="http://schemas.microsoft.com/office/drawing/2014/main" id="{226F99F5-0440-4AE8-916E-0F632675C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17195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111827"/>
                </a:solidFill>
              </a:defRPr>
            </a:pPr>
            <a:r>
              <a:rPr sz="2025">
                <a:solidFill>
                  <a:srgbClr val="111827"/>
                </a:solidFill>
              </a:rPr>
              <a:t>You should only advise the support representative</a:t>
            </a:r>
          </a:p>
        </p:txBody>
      </p:sp>
      <p:sp>
        <p:nvSpPr>
          <p:cNvPr id="10" name="original-prompt-line-5">
            <a:extLst xmlns:a="http://schemas.openxmlformats.org/drawingml/2006/main">
              <a:ext uri="{FF2B5EF4-FFF2-40B4-BE49-F238E27FC236}">
                <a16:creationId xmlns:a16="http://schemas.microsoft.com/office/drawing/2014/main" id="{B2881EC2-493E-4794-B711-214DF3C09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51485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111827"/>
                </a:solidFill>
              </a:defRPr>
            </a:pPr>
            <a:r>
              <a:rPr sz="2025">
                <a:solidFill>
                  <a:srgbClr val="111827"/>
                </a:solidFill>
              </a:rPr>
              <a:t>and prepare a draft response.</a:t>
            </a:r>
          </a:p>
        </p:txBody>
      </p:sp>
      <p:sp>
        <p:nvSpPr>
          <p:cNvPr id="11" name="original-prompt-line-6">
            <a:extLst xmlns:a="http://schemas.openxmlformats.org/drawingml/2006/main">
              <a:ext uri="{FF2B5EF4-FFF2-40B4-BE49-F238E27FC236}">
                <a16:creationId xmlns:a16="http://schemas.microsoft.com/office/drawing/2014/main" id="{33A535B1-B4EE-4216-B77A-D16E88307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87680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12" name="original-prompt-line-7">
            <a:extLst xmlns:a="http://schemas.openxmlformats.org/drawingml/2006/main">
              <a:ext uri="{FF2B5EF4-FFF2-40B4-BE49-F238E27FC236}">
                <a16:creationId xmlns:a16="http://schemas.microsoft.com/office/drawing/2014/main" id="{B892F1B2-92BF-4D4C-B66A-15A494A53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5219700"/>
            <a:ext cx="7829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111827"/>
                </a:solidFill>
              </a:defRPr>
            </a:pPr>
            <a:r>
              <a:rPr sz="2025">
                <a:solidFill>
                  <a:srgbClr val="111827"/>
                </a:solidFill>
              </a:rPr>
              <a:t>Do not take action on the customer's account.</a:t>
            </a:r>
          </a:p>
        </p:txBody>
      </p:sp>
      <p:sp>
        <p:nvSpPr>
          <p:cNvPr id="13" name="reviewer-assumption-label">
            <a:extLst xmlns:a="http://schemas.openxmlformats.org/drawingml/2006/main">
              <a:ext uri="{FF2B5EF4-FFF2-40B4-BE49-F238E27FC236}">
                <a16:creationId xmlns:a16="http://schemas.microsoft.com/office/drawing/2014/main" id="{64164413-9B1D-406B-8171-66FA0D542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4743450"/>
            <a:ext cx="76009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 b="1">
                <a:solidFill>
                  <a:srgbClr val="536270"/>
                </a:solidFill>
              </a:defRPr>
            </a:pPr>
            <a:r>
              <a:rPr sz="1425" b="1">
                <a:solidFill>
                  <a:srgbClr val="536270"/>
                </a:solidFill>
              </a:rPr>
              <a:t>What a reviewer would assume</a:t>
            </a:r>
          </a:p>
        </p:txBody>
      </p:sp>
      <p:sp>
        <p:nvSpPr>
          <p:cNvPr id="14" name="reviewer-assumption">
            <a:extLst xmlns:a="http://schemas.openxmlformats.org/drawingml/2006/main">
              <a:ext uri="{FF2B5EF4-FFF2-40B4-BE49-F238E27FC236}">
                <a16:creationId xmlns:a16="http://schemas.microsoft.com/office/drawing/2014/main" id="{BF278F6E-A56D-42BB-AA74-252376F5A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5162550"/>
            <a:ext cx="6991350" cy="1371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3600" b="1">
                <a:solidFill>
                  <a:srgbClr val="111827"/>
                </a:solidFill>
              </a:defRPr>
            </a:pPr>
            <a:r>
              <a:rPr sz="3600" b="1">
                <a:solidFill>
                  <a:srgbClr val="111827"/>
                </a:solidFill>
              </a:rPr>
              <a:t>No account mutation. No refund execution. No customer email send.</a:t>
            </a:r>
          </a:p>
        </p:txBody>
      </p:sp>
      <p:sp>
        <p:nvSpPr>
          <p:cNvPr id="15" name="prompt-rule">
            <a:extLst xmlns:a="http://schemas.openxmlformats.org/drawingml/2006/main">
              <a:ext uri="{FF2B5EF4-FFF2-40B4-BE49-F238E27FC236}">
                <a16:creationId xmlns:a16="http://schemas.microsoft.com/office/drawing/2014/main" id="{2809BC37-90B6-4DE3-BE78-3DA446823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6762750"/>
            <a:ext cx="24765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6" name="prompt-note">
            <a:extLst xmlns:a="http://schemas.openxmlformats.org/drawingml/2006/main">
              <a:ext uri="{FF2B5EF4-FFF2-40B4-BE49-F238E27FC236}">
                <a16:creationId xmlns:a16="http://schemas.microsoft.com/office/drawing/2014/main" id="{C0A4E2C1-DA81-4076-B417-6687C8607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7048500"/>
            <a:ext cx="5638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That promise must match the actual tool surface.</a:t>
            </a:r>
          </a:p>
        </p:txBody>
      </p:sp>
      <p:sp>
        <p:nvSpPr>
          <p:cNvPr id="17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5BB392ED-4C37-424B-BCD0-67FD23A32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18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F29503BC-EDD3-47FF-8004-513CDD095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20650" y="9486900"/>
            <a:ext cx="45910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samples/simple_openai_api_agent/prompts/support_refund.md</a:t>
            </a:r>
          </a:p>
        </p:txBody>
      </p:sp>
    </p:spTree>
    <p:extLst>
      <p:ext uri="{BB962C8B-B14F-4D97-AF65-F5344CB8AC3E}">
        <p14:creationId xmlns:p14="http://schemas.microsoft.com/office/powerpoint/2010/main" val="1643840480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D42C6B2F-F059-41D2-AEC6-73ED55A02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82556FE5-6E8E-43A0-97EB-1778F4719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2. But the enabled tools can take action.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B92B02C-6966-47B0-B9F7-F205AE317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1133475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direct OpenAI API artifacts expose two write-capable function tools.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2B7AD863-3A3D-4FAA-8A26-0C19F75AE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859155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This is the gap Agents Shipgate is designed to make visible before release.</a:t>
            </a:r>
          </a:p>
        </p:txBody>
      </p:sp>
      <p:sp>
        <p:nvSpPr>
          <p:cNvPr id="5" name="risk-dot-create_refund">
            <a:extLst xmlns:a="http://schemas.openxmlformats.org/drawingml/2006/main">
              <a:ext uri="{FF2B5EF4-FFF2-40B4-BE49-F238E27FC236}">
                <a16:creationId xmlns:a16="http://schemas.microsoft.com/office/drawing/2014/main" id="{8BC12ADE-1922-41E1-BE51-09F36CB5B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1054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D30CA2-B334-43F8-9BF3-DB6BCD81B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086350"/>
            <a:ext cx="7239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create_refund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634CBC-EA8D-4B8A-B7E3-D965DFEA3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391150"/>
            <a:ext cx="7239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Creates a refund for a customer payment.</a:t>
            </a:r>
          </a:p>
        </p:txBody>
      </p:sp>
      <p:sp>
        <p:nvSpPr>
          <p:cNvPr id="8" name="risk-dot-send_customer_email">
            <a:extLst xmlns:a="http://schemas.openxmlformats.org/drawingml/2006/main">
              <a:ext uri="{FF2B5EF4-FFF2-40B4-BE49-F238E27FC236}">
                <a16:creationId xmlns:a16="http://schemas.microsoft.com/office/drawing/2014/main" id="{90B0EFB0-17B5-41E2-84B7-F2D562FB7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7912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54B70B0-B5EE-42B2-8F88-6B18E8AE6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791200"/>
            <a:ext cx="7239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send_customer_email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23E616F-B364-4AFC-8101-33AA288C8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6096000"/>
            <a:ext cx="7239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Sends an external customer email.</a:t>
            </a:r>
          </a:p>
        </p:txBody>
      </p:sp>
      <p:sp>
        <p:nvSpPr>
          <p:cNvPr id="11" name="normalized-note">
            <a:extLst xmlns:a="http://schemas.openxmlformats.org/drawingml/2006/main">
              <a:ext uri="{FF2B5EF4-FFF2-40B4-BE49-F238E27FC236}">
                <a16:creationId xmlns:a16="http://schemas.microsoft.com/office/drawing/2014/main" id="{2BAF98A3-B6B5-4D01-96F2-0E3D53CC3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96050"/>
            <a:ext cx="64389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6270"/>
                </a:solidFill>
              </a:defRPr>
            </a:pPr>
            <a:r>
              <a:rPr sz="1800">
                <a:solidFill>
                  <a:srgbClr val="536270"/>
                </a:solidFill>
              </a:rPr>
              <a:t>Both are normalized as openai_api tools in the report inventory.</a:t>
            </a:r>
          </a:p>
        </p:txBody>
      </p:sp>
      <p:sp>
        <p:nvSpPr>
          <p:cNvPr id="12" name="tool-schema-snippet">
            <a:extLst xmlns:a="http://schemas.openxmlformats.org/drawingml/2006/main">
              <a:ext uri="{FF2B5EF4-FFF2-40B4-BE49-F238E27FC236}">
                <a16:creationId xmlns:a16="http://schemas.microsoft.com/office/drawing/2014/main" id="{1568B5DE-D13D-45A7-980E-B13CE9F97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2905125"/>
            <a:ext cx="8401050" cy="6229350"/>
          </a:xfrm>
          <a:prstGeom xmlns:a="http://schemas.openxmlformats.org/drawingml/2006/main" prst="roundRect">
            <a:avLst>
              <a:gd name="adj" fmla="val 91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3" name="tool-schema-snippet-line-1">
            <a:extLst xmlns:a="http://schemas.openxmlformats.org/drawingml/2006/main">
              <a:ext uri="{FF2B5EF4-FFF2-40B4-BE49-F238E27FC236}">
                <a16:creationId xmlns:a16="http://schemas.microsoft.com/office/drawing/2014/main" id="{3D2F55A4-982C-4024-86D5-23E7F1E86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3162300"/>
            <a:ext cx="782955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D94C4C"/>
                </a:solidFill>
              </a:defRPr>
            </a:pPr>
            <a:r>
              <a:rPr sz="1650" b="1">
                <a:solidFill>
                  <a:srgbClr val="D94C4C"/>
                </a:solidFill>
              </a:rPr>
              <a:t>tools/openai-tools.json</a:t>
            </a:r>
          </a:p>
        </p:txBody>
      </p:sp>
      <p:sp>
        <p:nvSpPr>
          <p:cNvPr id="14" name="tool-schema-snippet-line-2">
            <a:extLst xmlns:a="http://schemas.openxmlformats.org/drawingml/2006/main">
              <a:ext uri="{FF2B5EF4-FFF2-40B4-BE49-F238E27FC236}">
                <a16:creationId xmlns:a16="http://schemas.microsoft.com/office/drawing/2014/main" id="{8FF2AE05-DBF2-48A6-8568-DE5FFA9E4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346710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"name": "create_refund"</a:t>
            </a:r>
          </a:p>
        </p:txBody>
      </p:sp>
      <p:sp>
        <p:nvSpPr>
          <p:cNvPr id="15" name="tool-schema-snippet-line-3">
            <a:extLst xmlns:a="http://schemas.openxmlformats.org/drawingml/2006/main">
              <a:ext uri="{FF2B5EF4-FFF2-40B4-BE49-F238E27FC236}">
                <a16:creationId xmlns:a16="http://schemas.microsoft.com/office/drawing/2014/main" id="{119C0717-C090-437B-97A0-0E8DED2F0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373380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"description": "Create a refund for a customer payment."</a:t>
            </a:r>
          </a:p>
        </p:txBody>
      </p:sp>
      <p:sp>
        <p:nvSpPr>
          <p:cNvPr id="16" name="tool-schema-snippet-line-4">
            <a:extLst xmlns:a="http://schemas.openxmlformats.org/drawingml/2006/main">
              <a:ext uri="{FF2B5EF4-FFF2-40B4-BE49-F238E27FC236}">
                <a16:creationId xmlns:a16="http://schemas.microsoft.com/office/drawing/2014/main" id="{325F4EF8-4D9C-4D77-98ED-46F5CBDC3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401955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"strict": false</a:t>
            </a:r>
          </a:p>
        </p:txBody>
      </p:sp>
      <p:sp>
        <p:nvSpPr>
          <p:cNvPr id="17" name="tool-schema-snippet-line-5">
            <a:extLst xmlns:a="http://schemas.openxmlformats.org/drawingml/2006/main">
              <a:ext uri="{FF2B5EF4-FFF2-40B4-BE49-F238E27FC236}">
                <a16:creationId xmlns:a16="http://schemas.microsoft.com/office/drawing/2014/main" id="{14636B3F-6203-4739-AEE0-C2F61A884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428625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"additionalProperties": true</a:t>
            </a:r>
          </a:p>
        </p:txBody>
      </p:sp>
      <p:sp>
        <p:nvSpPr>
          <p:cNvPr id="18" name="tool-schema-snippet-line-6">
            <a:extLst xmlns:a="http://schemas.openxmlformats.org/drawingml/2006/main">
              <a:ext uri="{FF2B5EF4-FFF2-40B4-BE49-F238E27FC236}">
                <a16:creationId xmlns:a16="http://schemas.microsoft.com/office/drawing/2014/main" id="{CA938B4B-048E-4804-B760-1723E67FC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457200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"required": ["payment_id"]</a:t>
            </a:r>
          </a:p>
        </p:txBody>
      </p:sp>
      <p:sp>
        <p:nvSpPr>
          <p:cNvPr id="19" name="tool-schema-snippet-line-7">
            <a:extLst xmlns:a="http://schemas.openxmlformats.org/drawingml/2006/main">
              <a:ext uri="{FF2B5EF4-FFF2-40B4-BE49-F238E27FC236}">
                <a16:creationId xmlns:a16="http://schemas.microsoft.com/office/drawing/2014/main" id="{DBB54333-0B5B-4A41-B41A-4F2BD83CF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4838700"/>
            <a:ext cx="7829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"amount": { "type": "number" }</a:t>
            </a:r>
          </a:p>
        </p:txBody>
      </p:sp>
      <p:sp>
        <p:nvSpPr>
          <p:cNvPr id="2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4FD0E850-EB0B-4342-84C0-6E3EEFA98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21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5BDC4396-F156-4478-9E36-24F1FE8A6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63550" y="9486900"/>
            <a:ext cx="42481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samples/simple_openai_api_agent/tools/openai-tools.json</a:t>
            </a:r>
          </a:p>
        </p:txBody>
      </p:sp>
    </p:spTree>
    <p:extLst>
      <p:ext uri="{BB962C8B-B14F-4D97-AF65-F5344CB8AC3E}">
        <p14:creationId xmlns:p14="http://schemas.microsoft.com/office/powerpoint/2010/main" val="1851546555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79934BC9-93DF-4549-9D64-A385801BA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482B2F3A-4E2A-4E72-AC09-A6B8E4E07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3. What did Agents Shipgate find?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D004A57-5E3B-4AC3-A683-485EF31CA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990600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It turns the prompt/tool surface into a release-review queue.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6DB3C92D-C1EB-4EF5-939E-76DC78D30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7562850" cy="5143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The fixture emits 15 high-severity and 5 medium-severity findings.</a:t>
            </a:r>
          </a:p>
        </p:txBody>
      </p:sp>
      <p:graphicFrame>
        <p:nvGraphicFramePr>
          <p:cNvPr id="5" name="severity-chart"/>
          <p:cNvGraphicFramePr/>
          <p:nvPr/>
        </p:nvGraphicFramePr>
        <p:xfrm>
          <a:off xmlns:a="http://schemas.openxmlformats.org/drawingml/2006/main" x="876300" y="3162300"/>
          <a:ext xmlns:a="http://schemas.openxmlformats.org/drawingml/2006/main" cx="6553009" cy="58483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2fca488f8604248"/>
          </a:graphicData>
        </a:graphic>
      </p:graphicFrame>
      <p:sp>
        <p:nvSpPr>
          <p:cNvPr id="6" name="finding-list-label">
            <a:extLst xmlns:a="http://schemas.openxmlformats.org/drawingml/2006/main">
              <a:ext uri="{FF2B5EF4-FFF2-40B4-BE49-F238E27FC236}">
                <a16:creationId xmlns:a16="http://schemas.microsoft.com/office/drawing/2014/main" id="{EB0D25E7-6909-4C32-92FF-CEC1DDF15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4591050"/>
            <a:ext cx="94297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 b="1">
                <a:solidFill>
                  <a:srgbClr val="536270"/>
                </a:solidFill>
              </a:defRPr>
            </a:pPr>
            <a:r>
              <a:rPr sz="1425" b="1">
                <a:solidFill>
                  <a:srgbClr val="536270"/>
                </a:solidFill>
              </a:rPr>
              <a:t>Top scan results</a:t>
            </a:r>
          </a:p>
        </p:txBody>
      </p:sp>
      <p:sp>
        <p:nvSpPr>
          <p:cNvPr id="7" name="risk-dot-Prompt/tool mismatch">
            <a:extLst xmlns:a="http://schemas.openxmlformats.org/drawingml/2006/main">
              <a:ext uri="{FF2B5EF4-FFF2-40B4-BE49-F238E27FC236}">
                <a16:creationId xmlns:a16="http://schemas.microsoft.com/office/drawing/2014/main" id="{D490296F-23D8-4AF1-B59D-96A706EAF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49530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6114029-2956-422F-B190-F997DA2B5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4953000"/>
            <a:ext cx="9067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Prompt/tool mismatch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DBC6BE-B180-4E26-AA8C-476402A2A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5257800"/>
            <a:ext cx="90678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Prompt says advise-only while refund and email tools are enabled.</a:t>
            </a:r>
          </a:p>
        </p:txBody>
      </p:sp>
      <p:sp>
        <p:nvSpPr>
          <p:cNvPr id="10" name="risk-dot-Schema strictness gaps">
            <a:extLst xmlns:a="http://schemas.openxmlformats.org/drawingml/2006/main">
              <a:ext uri="{FF2B5EF4-FFF2-40B4-BE49-F238E27FC236}">
                <a16:creationId xmlns:a16="http://schemas.microsoft.com/office/drawing/2014/main" id="{1E1757B5-BC68-4CF7-B36E-6D206E125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56769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A0AD2A0-8476-4770-8523-A355CE2B5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5657850"/>
            <a:ext cx="9067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Schema strictness gaps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7ADADF-1228-497D-99AC-F0BBE1B51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5962650"/>
            <a:ext cx="90678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create_refund lacks strict=true, complete required fields, and amount bounds.</a:t>
            </a:r>
          </a:p>
        </p:txBody>
      </p:sp>
      <p:sp>
        <p:nvSpPr>
          <p:cNvPr id="13" name="risk-dot-Retry without idempotency">
            <a:extLst xmlns:a="http://schemas.openxmlformats.org/drawingml/2006/main">
              <a:ext uri="{FF2B5EF4-FFF2-40B4-BE49-F238E27FC236}">
                <a16:creationId xmlns:a16="http://schemas.microsoft.com/office/drawing/2014/main" id="{1097F976-B5F7-4868-8DDD-2C1F051C9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63627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EDE21E8-DD63-4FF9-AD49-BE6045C1E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6362700"/>
            <a:ext cx="9067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Retry without idempotency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DBC477-9A3B-43FC-923B-CA39D1557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6667500"/>
            <a:ext cx="90678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Refund and email side effects may be retried without idempotency evidence.</a:t>
            </a:r>
          </a:p>
        </p:txBody>
      </p:sp>
      <p:sp>
        <p:nvSpPr>
          <p:cNvPr id="16" name="risk-dot-Trace approval gap">
            <a:extLst xmlns:a="http://schemas.openxmlformats.org/drawingml/2006/main">
              <a:ext uri="{FF2B5EF4-FFF2-40B4-BE49-F238E27FC236}">
                <a16:creationId xmlns:a16="http://schemas.microsoft.com/office/drawing/2014/main" id="{210B4F28-3F9E-4D91-B2C8-8062F3B23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70866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AE3E917-C51D-42CA-823C-0C494C64F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7067550"/>
            <a:ext cx="9067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Trace approval gap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56BF930-E851-4682-8501-2EE4C2E9E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7372350"/>
            <a:ext cx="90678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Trace sample shows create_refund with approved=false.</a:t>
            </a:r>
          </a:p>
        </p:txBody>
      </p:sp>
      <p:sp>
        <p:nvSpPr>
          <p:cNvPr id="1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04F6BD09-5349-4CFE-95AA-07D51984D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20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CB08EC26-AFC9-44AA-A0D7-309BD60C2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54050" y="9334500"/>
            <a:ext cx="40576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samples/simple_openai_api_agent/expected/report.md</a:t>
            </a:r>
          </a:p>
        </p:txBody>
      </p:sp>
    </p:spTree>
    <p:extLst>
      <p:ext uri="{BB962C8B-B14F-4D97-AF65-F5344CB8AC3E}">
        <p14:creationId xmlns:p14="http://schemas.microsoft.com/office/powerpoint/2010/main" val="1661288152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01F24468-5643-482E-900F-69AFE9C30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D90161A2-E0C6-4995-BF2F-F874AEF9B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4. Why is this serious?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3A62EFC-49B8-441A-B283-DBD8824F4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1280160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prompt is the user-facing promise. The tools are the release-time blast radius.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3D907D4C-1CD1-41A8-B408-FBEA18A29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9296400" cy="5143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When those disagree, production behavior can exceed what reviewers approved.</a:t>
            </a:r>
          </a:p>
        </p:txBody>
      </p:sp>
      <p:sp>
        <p:nvSpPr>
          <p:cNvPr id="5" name="serious-finance">
            <a:extLst xmlns:a="http://schemas.openxmlformats.org/drawingml/2006/main">
              <a:ext uri="{FF2B5EF4-FFF2-40B4-BE49-F238E27FC236}">
                <a16:creationId xmlns:a16="http://schemas.microsoft.com/office/drawing/2014/main" id="{7AC2B31C-9143-4F53-A041-2F6611F21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162300"/>
            <a:ext cx="5295900" cy="5848350"/>
          </a:xfrm>
          <a:prstGeom xmlns:a="http://schemas.openxmlformats.org/drawingml/2006/main" prst="roundRect">
            <a:avLst>
              <a:gd name="adj" fmla="val 10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05BC95-01E7-4881-A739-B8FD4595E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34290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6AB646D-86B8-4C2A-AA05-769328118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886200"/>
            <a:ext cx="47244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550" b="1">
                <a:solidFill>
                  <a:srgbClr val="111827"/>
                </a:solidFill>
              </a:defRPr>
            </a:pPr>
            <a:r>
              <a:rPr sz="2550" b="1">
                <a:solidFill>
                  <a:srgbClr val="111827"/>
                </a:solidFill>
              </a:rPr>
              <a:t>Financial side effect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69CDAC9-2F07-46CC-8822-DBEB8E2F5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81500"/>
            <a:ext cx="47244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536270"/>
                </a:solidFill>
              </a:defRPr>
            </a:pPr>
            <a:r>
              <a:rPr sz="1875">
                <a:solidFill>
                  <a:srgbClr val="536270"/>
                </a:solidFill>
              </a:rPr>
              <a:t>A refund tool can move money even though the prompt says no account action.</a:t>
            </a:r>
          </a:p>
        </p:txBody>
      </p:sp>
      <p:sp>
        <p:nvSpPr>
          <p:cNvPr id="9" name="serious-duplicate">
            <a:extLst xmlns:a="http://schemas.openxmlformats.org/drawingml/2006/main">
              <a:ext uri="{FF2B5EF4-FFF2-40B4-BE49-F238E27FC236}">
                <a16:creationId xmlns:a16="http://schemas.microsoft.com/office/drawing/2014/main" id="{55B40C26-0527-417B-A564-2EF096E46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96050" y="3162300"/>
            <a:ext cx="5295900" cy="5848350"/>
          </a:xfrm>
          <a:prstGeom xmlns:a="http://schemas.openxmlformats.org/drawingml/2006/main" prst="roundRect">
            <a:avLst>
              <a:gd name="adj" fmla="val 1079"/>
            </a:avLst>
          </a:prstGeom>
          <a:solidFill xmlns:a="http://schemas.openxmlformats.org/drawingml/2006/main">
            <a:srgbClr val="FDF9F0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D98F84-3C3C-470B-8E20-941C06D65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4290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C729341-F23F-40DF-A9E7-A99E0961F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886200"/>
            <a:ext cx="47244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550" b="1">
                <a:solidFill>
                  <a:srgbClr val="111827"/>
                </a:solidFill>
              </a:defRPr>
            </a:pPr>
            <a:r>
              <a:rPr sz="2550" b="1">
                <a:solidFill>
                  <a:srgbClr val="111827"/>
                </a:solidFill>
              </a:rPr>
              <a:t>Duplicate actions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A7EA149-B7BA-466D-9536-74A6352C1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4381500"/>
            <a:ext cx="47244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536270"/>
                </a:solidFill>
              </a:defRPr>
            </a:pPr>
            <a:r>
              <a:rPr sz="1875">
                <a:solidFill>
                  <a:srgbClr val="536270"/>
                </a:solidFill>
              </a:rPr>
              <a:t>Retry policy plus missing idempotency can duplicate refunds or customer emails.</a:t>
            </a:r>
          </a:p>
        </p:txBody>
      </p:sp>
      <p:sp>
        <p:nvSpPr>
          <p:cNvPr id="13" name="serious-review">
            <a:extLst xmlns:a="http://schemas.openxmlformats.org/drawingml/2006/main">
              <a:ext uri="{FF2B5EF4-FFF2-40B4-BE49-F238E27FC236}">
                <a16:creationId xmlns:a16="http://schemas.microsoft.com/office/drawing/2014/main" id="{59C5D25B-328B-4281-ADAC-998E0B029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15800" y="3162300"/>
            <a:ext cx="5295900" cy="5848350"/>
          </a:xfrm>
          <a:prstGeom xmlns:a="http://schemas.openxmlformats.org/drawingml/2006/main" prst="roundRect">
            <a:avLst>
              <a:gd name="adj" fmla="val 1079"/>
            </a:avLst>
          </a:prstGeom>
          <a:solidFill xmlns:a="http://schemas.openxmlformats.org/drawingml/2006/main">
            <a:srgbClr val="F3FAF8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5FDC8EF-5B62-4776-87CA-58B0E30637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20600" y="34290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5983DDD-F56E-41F9-9C27-D0AA47166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01550" y="3886200"/>
            <a:ext cx="47244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550" b="1">
                <a:solidFill>
                  <a:srgbClr val="111827"/>
                </a:solidFill>
              </a:defRPr>
            </a:pPr>
            <a:r>
              <a:rPr sz="2550" b="1">
                <a:solidFill>
                  <a:srgbClr val="111827"/>
                </a:solidFill>
              </a:rPr>
              <a:t>Review gap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E201841-E465-4533-85DA-D60EF36F9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01550" y="4381500"/>
            <a:ext cx="47244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536270"/>
                </a:solidFill>
              </a:defRPr>
            </a:pPr>
            <a:r>
              <a:rPr sz="1875">
                <a:solidFill>
                  <a:srgbClr val="536270"/>
                </a:solidFill>
              </a:rPr>
              <a:t>Approval policy and trace evidence do not prove the financial action is gated.</a:t>
            </a:r>
          </a:p>
        </p:txBody>
      </p:sp>
      <p:sp>
        <p:nvSpPr>
          <p:cNvPr id="17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09C5724-2ECB-4561-9F54-041C33BA2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18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518B137A-53E9-435F-B274-425329685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77900" y="9334500"/>
            <a:ext cx="373380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expected/report.md top findings and trace sample</a:t>
            </a:r>
          </a:p>
        </p:txBody>
      </p:sp>
    </p:spTree>
    <p:extLst>
      <p:ext uri="{BB962C8B-B14F-4D97-AF65-F5344CB8AC3E}">
        <p14:creationId xmlns:p14="http://schemas.microsoft.com/office/powerpoint/2010/main" val="389619508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F08E1F15-8D48-4B9A-8EA1-138037887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3E2017C4-8DA4-43C9-932E-A2C27A052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5. What does the fix look like?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83551FB-F3CF-4D22-86E5-579A42977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1162050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Agents Shipgate gives concrete review asks instead of a generic score.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926BF116-0A40-444A-97FA-EDA02E2D0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75438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Future users can use the finding list as their first release checklist.</a:t>
            </a:r>
          </a:p>
        </p:txBody>
      </p:sp>
      <p:sp>
        <p:nvSpPr>
          <p:cNvPr id="5" name="asks-header">
            <a:extLst xmlns:a="http://schemas.openxmlformats.org/drawingml/2006/main">
              <a:ext uri="{FF2B5EF4-FFF2-40B4-BE49-F238E27FC236}">
                <a16:creationId xmlns:a16="http://schemas.microsoft.com/office/drawing/2014/main" id="{B38693A8-7FAA-4883-9A6F-8F7018D57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333875"/>
            <a:ext cx="16535400" cy="542925"/>
          </a:xfrm>
          <a:prstGeom xmlns:a="http://schemas.openxmlformats.org/drawingml/2006/main" prst="roundRect">
            <a:avLst>
              <a:gd name="adj" fmla="val 3509"/>
            </a:avLst>
          </a:prstGeom>
          <a:solidFill xmlns:a="http://schemas.openxmlformats.org/drawingml/2006/main">
            <a:srgbClr val="102026"/>
          </a:solidFill>
          <a:ln xmlns:a="http://schemas.openxmlformats.org/drawingml/2006/main" w="0">
            <a:solidFill>
              <a:srgbClr val="102026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8C6423-5A2D-4211-930B-E11701B15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4514850"/>
            <a:ext cx="4191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Finding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74E000E-CDD0-46AE-B579-374756AA2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4514850"/>
            <a:ext cx="64389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Reviewer asks for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E723100-F196-40AF-813D-D53EF3303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72950" y="4514850"/>
            <a:ext cx="50292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Why it matters</a:t>
            </a:r>
          </a:p>
        </p:txBody>
      </p:sp>
      <p:sp>
        <p:nvSpPr>
          <p:cNvPr id="9" name="ask-schema">
            <a:extLst xmlns:a="http://schemas.openxmlformats.org/drawingml/2006/main">
              <a:ext uri="{FF2B5EF4-FFF2-40B4-BE49-F238E27FC236}">
                <a16:creationId xmlns:a16="http://schemas.microsoft.com/office/drawing/2014/main" id="{C6A5D0CA-9F57-4789-8F4E-ECF9762D1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991100"/>
            <a:ext cx="16535400" cy="561975"/>
          </a:xfrm>
          <a:prstGeom xmlns:a="http://schemas.openxmlformats.org/drawingml/2006/main" prst="roundRect">
            <a:avLst>
              <a:gd name="adj" fmla="val 339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8295AB4-3FB0-47C1-8EB5-77C054453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5219700"/>
            <a:ext cx="1143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9F5B58A-D905-42C7-BA14-C76DB0EEF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162550"/>
            <a:ext cx="396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 b="1">
                <a:solidFill>
                  <a:srgbClr val="111827"/>
                </a:solidFill>
              </a:defRPr>
            </a:pPr>
            <a:r>
              <a:rPr sz="1725" b="1">
                <a:solidFill>
                  <a:srgbClr val="111827"/>
                </a:solidFill>
              </a:rPr>
              <a:t>Schema strictness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DCE6BF6-2B4D-417C-8ABF-5A14B4236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5162550"/>
            <a:ext cx="64389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111827"/>
                </a:solidFill>
              </a:defRPr>
            </a:pPr>
            <a:r>
              <a:rPr sz="1650">
                <a:solidFill>
                  <a:srgbClr val="111827"/>
                </a:solidFill>
              </a:rPr>
              <a:t>strict=true, required fields, bounded amount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09A388-760A-4919-8DFC-BA2FB6688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72950" y="5162550"/>
            <a:ext cx="50292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Less ambiguous tool calls</a:t>
            </a:r>
          </a:p>
        </p:txBody>
      </p:sp>
      <p:sp>
        <p:nvSpPr>
          <p:cNvPr id="14" name="ask-idempotency">
            <a:extLst xmlns:a="http://schemas.openxmlformats.org/drawingml/2006/main">
              <a:ext uri="{FF2B5EF4-FFF2-40B4-BE49-F238E27FC236}">
                <a16:creationId xmlns:a16="http://schemas.microsoft.com/office/drawing/2014/main" id="{1D7BF746-172D-4B34-87DD-BBAA7AC8A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667375"/>
            <a:ext cx="16535400" cy="561975"/>
          </a:xfrm>
          <a:prstGeom xmlns:a="http://schemas.openxmlformats.org/drawingml/2006/main" prst="roundRect">
            <a:avLst>
              <a:gd name="adj" fmla="val 3390"/>
            </a:avLst>
          </a:prstGeom>
          <a:solidFill xmlns:a="http://schemas.openxmlformats.org/drawingml/2006/main">
            <a:srgbClr val="FDF9F0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67CAB7-031C-424A-B7F1-0462AC045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5886450"/>
            <a:ext cx="1143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57B5604-7844-41EF-B0F7-89563078C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829300"/>
            <a:ext cx="396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 b="1">
                <a:solidFill>
                  <a:srgbClr val="111827"/>
                </a:solidFill>
              </a:defRPr>
            </a:pPr>
            <a:r>
              <a:rPr sz="1725" b="1">
                <a:solidFill>
                  <a:srgbClr val="111827"/>
                </a:solidFill>
              </a:rPr>
              <a:t>Idempotency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2995880-1903-4C54-B5E8-0B7ABCA45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5848350"/>
            <a:ext cx="64389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111827"/>
                </a:solidFill>
              </a:defRPr>
            </a:pPr>
            <a:r>
              <a:rPr sz="1650">
                <a:solidFill>
                  <a:srgbClr val="111827"/>
                </a:solidFill>
              </a:rPr>
              <a:t>idempotency key or no retry for side effect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00AEC0E-B6C8-4667-BDB2-81B4EAC55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72950" y="5848350"/>
            <a:ext cx="50292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Avoid duplicate refunds/emails</a:t>
            </a:r>
          </a:p>
        </p:txBody>
      </p:sp>
      <p:sp>
        <p:nvSpPr>
          <p:cNvPr id="19" name="ask-approval">
            <a:extLst xmlns:a="http://schemas.openxmlformats.org/drawingml/2006/main">
              <a:ext uri="{FF2B5EF4-FFF2-40B4-BE49-F238E27FC236}">
                <a16:creationId xmlns:a16="http://schemas.microsoft.com/office/drawing/2014/main" id="{A3CEB087-A87F-4BC6-ACD4-B39C2E2B3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343650"/>
            <a:ext cx="16535400" cy="561975"/>
          </a:xfrm>
          <a:prstGeom xmlns:a="http://schemas.openxmlformats.org/drawingml/2006/main" prst="roundRect">
            <a:avLst>
              <a:gd name="adj" fmla="val 339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CB78B98-B158-4980-80ED-250C68686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572250"/>
            <a:ext cx="1143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EFE8AE5-CBA6-465B-8F80-478E88F34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6515100"/>
            <a:ext cx="396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 b="1">
                <a:solidFill>
                  <a:srgbClr val="111827"/>
                </a:solidFill>
              </a:defRPr>
            </a:pPr>
            <a:r>
              <a:rPr sz="1725" b="1">
                <a:solidFill>
                  <a:srgbClr val="111827"/>
                </a:solidFill>
              </a:rPr>
              <a:t>Approval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BD82DCC-FCD0-4CBA-8201-7D2B69550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6515100"/>
            <a:ext cx="64389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111827"/>
                </a:solidFill>
              </a:defRPr>
            </a:pPr>
            <a:r>
              <a:rPr sz="1650">
                <a:solidFill>
                  <a:srgbClr val="111827"/>
                </a:solidFill>
              </a:rPr>
              <a:t>approval_required plus passing trace evidence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63437EB-4345-4645-A258-D7F279ACF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72950" y="6515100"/>
            <a:ext cx="50292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Human gate before financial action</a:t>
            </a:r>
          </a:p>
        </p:txBody>
      </p:sp>
      <p:sp>
        <p:nvSpPr>
          <p:cNvPr id="24" name="ask-ownership">
            <a:extLst xmlns:a="http://schemas.openxmlformats.org/drawingml/2006/main">
              <a:ext uri="{FF2B5EF4-FFF2-40B4-BE49-F238E27FC236}">
                <a16:creationId xmlns:a16="http://schemas.microsoft.com/office/drawing/2014/main" id="{CC0693A7-8098-4C53-B7BB-364D76A07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7019925"/>
            <a:ext cx="16535400" cy="561975"/>
          </a:xfrm>
          <a:prstGeom xmlns:a="http://schemas.openxmlformats.org/drawingml/2006/main" prst="roundRect">
            <a:avLst>
              <a:gd name="adj" fmla="val 3390"/>
            </a:avLst>
          </a:prstGeom>
          <a:solidFill xmlns:a="http://schemas.openxmlformats.org/drawingml/2006/main">
            <a:srgbClr val="F3FAF8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DFACA15-F57F-4EA8-816B-A66549F76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7239000"/>
            <a:ext cx="1143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D5F2C76-3EAD-4126-A9EF-D495425F5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7181850"/>
            <a:ext cx="396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 b="1">
                <a:solidFill>
                  <a:srgbClr val="111827"/>
                </a:solidFill>
              </a:defRPr>
            </a:pPr>
            <a:r>
              <a:rPr sz="1725" b="1">
                <a:solidFill>
                  <a:srgbClr val="111827"/>
                </a:solidFill>
              </a:rPr>
              <a:t>Ownership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16317D68-DC59-4FC4-85B3-A1817ACD6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7200900"/>
            <a:ext cx="64389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111827"/>
                </a:solidFill>
              </a:defRPr>
            </a:pPr>
            <a:r>
              <a:rPr sz="1650">
                <a:solidFill>
                  <a:srgbClr val="111827"/>
                </a:solidFill>
              </a:rPr>
              <a:t>owner and auth scope metadata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609320B-C859-41BB-9743-D6A65B823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72950" y="7200900"/>
            <a:ext cx="50292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Release accountability</a:t>
            </a:r>
          </a:p>
        </p:txBody>
      </p:sp>
      <p:sp>
        <p:nvSpPr>
          <p:cNvPr id="2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B1A6C16A-DD59-4DC1-A004-9BAABFF55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30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D14750E2-6C6F-4054-A893-4C75118C1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20850" y="9334500"/>
            <a:ext cx="29908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expected/report.md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612789799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3375A783-D44D-44C8-A618-1A02A671D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C118C108-0286-49DB-BE2E-1EB5875BB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6. How do you connect Agents Shipgate?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00CA64B-5ED9-411A-84C7-AE030CCDA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1116330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Declare the local direct API artifacts under openai_api.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3266CD69-8D67-495F-8A59-41AF5C0DF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105156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No OpenAI API call is made during scanning; the scanner reads the files you already review.</a:t>
            </a:r>
          </a:p>
        </p:txBody>
      </p:sp>
      <p:sp>
        <p:nvSpPr>
          <p:cNvPr id="5" name="manifest-panel">
            <a:extLst xmlns:a="http://schemas.openxmlformats.org/drawingml/2006/main">
              <a:ext uri="{FF2B5EF4-FFF2-40B4-BE49-F238E27FC236}">
                <a16:creationId xmlns:a16="http://schemas.microsoft.com/office/drawing/2014/main" id="{D7AF3635-CBF8-4EC6-BAD1-E4F3CDED4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05125"/>
            <a:ext cx="8010525" cy="6105525"/>
          </a:xfrm>
          <a:prstGeom xmlns:a="http://schemas.openxmlformats.org/drawingml/2006/main" prst="roundRect">
            <a:avLst>
              <a:gd name="adj" fmla="val 93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manifest-panel-line-1">
            <a:extLst xmlns:a="http://schemas.openxmlformats.org/drawingml/2006/main">
              <a:ext uri="{FF2B5EF4-FFF2-40B4-BE49-F238E27FC236}">
                <a16:creationId xmlns:a16="http://schemas.microsoft.com/office/drawing/2014/main" id="{777C68FD-2FA8-418F-9D56-0C0393896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62300"/>
            <a:ext cx="744855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3578E5"/>
                </a:solidFill>
              </a:defRPr>
            </a:pPr>
            <a:r>
              <a:rPr sz="1650" b="1">
                <a:solidFill>
                  <a:srgbClr val="3578E5"/>
                </a:solidFill>
              </a:rPr>
              <a:t>shipgate.yaml</a:t>
            </a:r>
          </a:p>
        </p:txBody>
      </p:sp>
      <p:sp>
        <p:nvSpPr>
          <p:cNvPr id="7" name="manifest-panel-line-2">
            <a:extLst xmlns:a="http://schemas.openxmlformats.org/drawingml/2006/main">
              <a:ext uri="{FF2B5EF4-FFF2-40B4-BE49-F238E27FC236}">
                <a16:creationId xmlns:a16="http://schemas.microsoft.com/office/drawing/2014/main" id="{79BFC41C-238E-42A7-9EAF-A4E982B05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6710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openai_api:</a:t>
            </a:r>
          </a:p>
        </p:txBody>
      </p:sp>
      <p:sp>
        <p:nvSpPr>
          <p:cNvPr id="8" name="manifest-panel-line-3">
            <a:extLst xmlns:a="http://schemas.openxmlformats.org/drawingml/2006/main">
              <a:ext uri="{FF2B5EF4-FFF2-40B4-BE49-F238E27FC236}">
                <a16:creationId xmlns:a16="http://schemas.microsoft.com/office/drawing/2014/main" id="{936A9884-373B-41E2-AE9E-9436F83ED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73380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prompt_files:</a:t>
            </a:r>
          </a:p>
        </p:txBody>
      </p:sp>
      <p:sp>
        <p:nvSpPr>
          <p:cNvPr id="9" name="manifest-panel-line-4">
            <a:extLst xmlns:a="http://schemas.openxmlformats.org/drawingml/2006/main">
              <a:ext uri="{FF2B5EF4-FFF2-40B4-BE49-F238E27FC236}">
                <a16:creationId xmlns:a16="http://schemas.microsoft.com/office/drawing/2014/main" id="{28BC10DE-E28F-4D65-8DA5-6B0B5AB2E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01955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  - prompts/support_refund.md</a:t>
            </a:r>
          </a:p>
        </p:txBody>
      </p:sp>
      <p:sp>
        <p:nvSpPr>
          <p:cNvPr id="10" name="manifest-panel-line-5">
            <a:extLst xmlns:a="http://schemas.openxmlformats.org/drawingml/2006/main">
              <a:ext uri="{FF2B5EF4-FFF2-40B4-BE49-F238E27FC236}">
                <a16:creationId xmlns:a16="http://schemas.microsoft.com/office/drawing/2014/main" id="{E85A23F6-9903-4A34-861A-CE3C2859F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8625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tools:</a:t>
            </a:r>
          </a:p>
        </p:txBody>
      </p:sp>
      <p:sp>
        <p:nvSpPr>
          <p:cNvPr id="11" name="manifest-panel-line-6">
            <a:extLst xmlns:a="http://schemas.openxmlformats.org/drawingml/2006/main">
              <a:ext uri="{FF2B5EF4-FFF2-40B4-BE49-F238E27FC236}">
                <a16:creationId xmlns:a16="http://schemas.microsoft.com/office/drawing/2014/main" id="{686D5AC6-EC56-4BDD-B92C-DEBB2D196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57200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  - path: tools/openai-tools.json</a:t>
            </a:r>
          </a:p>
        </p:txBody>
      </p:sp>
      <p:sp>
        <p:nvSpPr>
          <p:cNvPr id="12" name="manifest-panel-line-7">
            <a:extLst xmlns:a="http://schemas.openxmlformats.org/drawingml/2006/main">
              <a:ext uri="{FF2B5EF4-FFF2-40B4-BE49-F238E27FC236}">
                <a16:creationId xmlns:a16="http://schemas.microsoft.com/office/drawing/2014/main" id="{47AC09B8-7D76-4A68-95D3-05CAB3747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83870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response_formats:</a:t>
            </a:r>
          </a:p>
        </p:txBody>
      </p:sp>
      <p:sp>
        <p:nvSpPr>
          <p:cNvPr id="13" name="manifest-panel-line-8">
            <a:extLst xmlns:a="http://schemas.openxmlformats.org/drawingml/2006/main">
              <a:ext uri="{FF2B5EF4-FFF2-40B4-BE49-F238E27FC236}">
                <a16:creationId xmlns:a16="http://schemas.microsoft.com/office/drawing/2014/main" id="{8823771D-D263-4978-888D-50B547DB9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512445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  - path: schemas/refund_decision.schema.json</a:t>
            </a:r>
          </a:p>
        </p:txBody>
      </p:sp>
      <p:sp>
        <p:nvSpPr>
          <p:cNvPr id="14" name="manifest-panel-line-9">
            <a:extLst xmlns:a="http://schemas.openxmlformats.org/drawingml/2006/main">
              <a:ext uri="{FF2B5EF4-FFF2-40B4-BE49-F238E27FC236}">
                <a16:creationId xmlns:a16="http://schemas.microsoft.com/office/drawing/2014/main" id="{6AF87CE0-7508-44E5-812C-E2C628E97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539115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policy_rules:</a:t>
            </a:r>
          </a:p>
        </p:txBody>
      </p:sp>
      <p:sp>
        <p:nvSpPr>
          <p:cNvPr id="15" name="manifest-panel-line-10">
            <a:extLst xmlns:a="http://schemas.openxmlformats.org/drawingml/2006/main">
              <a:ext uri="{FF2B5EF4-FFF2-40B4-BE49-F238E27FC236}">
                <a16:creationId xmlns:a16="http://schemas.microsoft.com/office/drawing/2014/main" id="{6419CD13-CC2F-401A-BC3C-13314BFDD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5676900"/>
            <a:ext cx="7448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    - path: policies/openai-api-policy.yaml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438816C-E036-4A86-B987-295D244F2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6482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6E34547-EA20-4EC2-9954-63DBF3FF9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4629150"/>
            <a:ext cx="77152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Prompt files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CA3ABC7-73D9-4832-9866-79DE6E2AA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953000"/>
            <a:ext cx="802005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6270"/>
                </a:solidFill>
              </a:defRPr>
            </a:pPr>
            <a:r>
              <a:rPr sz="1350">
                <a:solidFill>
                  <a:srgbClr val="536270"/>
                </a:solidFill>
              </a:rPr>
              <a:t>What the model is told to do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5D600A9-3F97-4306-96AE-A4EAB9ED5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53721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45A7BD5-2B6B-455F-93BF-928474765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353050"/>
            <a:ext cx="77152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Tool schemas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C2918B-37DB-4ACB-A4D7-4297AC504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5676900"/>
            <a:ext cx="802005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6270"/>
                </a:solidFill>
              </a:defRPr>
            </a:pPr>
            <a:r>
              <a:rPr sz="1350">
                <a:solidFill>
                  <a:srgbClr val="536270"/>
                </a:solidFill>
              </a:rPr>
              <a:t>What the model is allowed to call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7857976-064C-4E82-9C91-A61B543D4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60960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F5C7FFA-C27D-494E-9FC1-6FA2CA653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6076950"/>
            <a:ext cx="77152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Response formats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B501169-1A95-449B-92A0-AF00A20F9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6400800"/>
            <a:ext cx="802005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6270"/>
                </a:solidFill>
              </a:defRPr>
            </a:pPr>
            <a:r>
              <a:rPr sz="1350">
                <a:solidFill>
                  <a:srgbClr val="536270"/>
                </a:solidFill>
              </a:rPr>
              <a:t>What downstream logic depends on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CFDCC375-E2BE-43E0-8C02-00541DE78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68199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14013F85-883C-45C7-858A-2BA5A54F8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6800850"/>
            <a:ext cx="77152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Policy rules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A057A46-A139-4880-BA22-6CDF29737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7124700"/>
            <a:ext cx="802005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6270"/>
                </a:solidFill>
              </a:defRPr>
            </a:pPr>
            <a:r>
              <a:rPr sz="1350">
                <a:solidFill>
                  <a:srgbClr val="536270"/>
                </a:solidFill>
              </a:rPr>
              <a:t>Approval, confirmation, retry, timeout evidence</a:t>
            </a:r>
          </a:p>
        </p:txBody>
      </p:sp>
      <p:sp>
        <p:nvSpPr>
          <p:cNvPr id="28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23190E3-346B-4051-A43B-EB8070C75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29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59A46A06-E81B-4699-A1D4-2D620FB09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44350" y="9334500"/>
            <a:ext cx="5467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docs/manifest-v0.1.md and samples/simple_openai_api_agent/shipgate.yaml</a:t>
            </a:r>
          </a:p>
        </p:txBody>
      </p:sp>
    </p:spTree>
    <p:extLst>
      <p:ext uri="{BB962C8B-B14F-4D97-AF65-F5344CB8AC3E}">
        <p14:creationId xmlns:p14="http://schemas.microsoft.com/office/powerpoint/2010/main" val="865076872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512EAB92-E08F-419E-9736-F47210C16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8E9B84E9-D94A-455A-A1C1-491FDB154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7. Run locally, then put it in CI.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0D7A49-92AF-400D-BDD6-C5A467EB6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28700"/>
            <a:ext cx="8534400" cy="1104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Start advisory. Promote to strict.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2EF8C3FD-9D46-4B99-A740-A8F91EFDD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05050"/>
            <a:ext cx="7429500" cy="5143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36270"/>
                </a:solidFill>
              </a:defRPr>
            </a:pPr>
            <a:r>
              <a:rPr sz="2025">
                <a:solidFill>
                  <a:srgbClr val="536270"/>
                </a:solidFill>
              </a:rPr>
              <a:t>Local scan first; CI can fail only on new blockers after a baseline.</a:t>
            </a:r>
          </a:p>
        </p:txBody>
      </p:sp>
      <p:sp>
        <p:nvSpPr>
          <p:cNvPr id="5" name="run-commands">
            <a:extLst xmlns:a="http://schemas.openxmlformats.org/drawingml/2006/main">
              <a:ext uri="{FF2B5EF4-FFF2-40B4-BE49-F238E27FC236}">
                <a16:creationId xmlns:a16="http://schemas.microsoft.com/office/drawing/2014/main" id="{490170E7-BDE2-43EC-A522-1130185A5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162300"/>
            <a:ext cx="8411051" cy="5972175"/>
          </a:xfrm>
          <a:prstGeom xmlns:a="http://schemas.openxmlformats.org/drawingml/2006/main" prst="roundRect">
            <a:avLst>
              <a:gd name="adj" fmla="val 9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run-commands-line-1">
            <a:extLst xmlns:a="http://schemas.openxmlformats.org/drawingml/2006/main">
              <a:ext uri="{FF2B5EF4-FFF2-40B4-BE49-F238E27FC236}">
                <a16:creationId xmlns:a16="http://schemas.microsoft.com/office/drawing/2014/main" id="{A3D4CDC9-243D-421E-A9A2-79C2A1C92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09950"/>
            <a:ext cx="78486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Local commands</a:t>
            </a:r>
          </a:p>
        </p:txBody>
      </p:sp>
      <p:sp>
        <p:nvSpPr>
          <p:cNvPr id="7" name="run-commands-line-2">
            <a:extLst xmlns:a="http://schemas.openxmlformats.org/drawingml/2006/main">
              <a:ext uri="{FF2B5EF4-FFF2-40B4-BE49-F238E27FC236}">
                <a16:creationId xmlns:a16="http://schemas.microsoft.com/office/drawing/2014/main" id="{912DF686-AF1B-4CE3-8BD0-97E8B9EE0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714750"/>
            <a:ext cx="78486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agents-shipgate init --workspace . --write</a:t>
            </a:r>
          </a:p>
        </p:txBody>
      </p:sp>
      <p:sp>
        <p:nvSpPr>
          <p:cNvPr id="8" name="run-commands-line-3">
            <a:extLst xmlns:a="http://schemas.openxmlformats.org/drawingml/2006/main">
              <a:ext uri="{FF2B5EF4-FFF2-40B4-BE49-F238E27FC236}">
                <a16:creationId xmlns:a16="http://schemas.microsoft.com/office/drawing/2014/main" id="{A665BAF9-EF8F-474E-9F32-2C2A1141E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000500"/>
            <a:ext cx="78486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agents-shipgate scan -c shipgate.yaml</a:t>
            </a:r>
          </a:p>
        </p:txBody>
      </p:sp>
      <p:sp>
        <p:nvSpPr>
          <p:cNvPr id="9" name="run-commands-line-4">
            <a:extLst xmlns:a="http://schemas.openxmlformats.org/drawingml/2006/main">
              <a:ext uri="{FF2B5EF4-FFF2-40B4-BE49-F238E27FC236}">
                <a16:creationId xmlns:a16="http://schemas.microsoft.com/office/drawing/2014/main" id="{89D6F1C6-BCA5-4E57-A426-8491A1803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67200"/>
            <a:ext cx="78486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10" name="run-commands-line-5">
            <a:extLst xmlns:a="http://schemas.openxmlformats.org/drawingml/2006/main">
              <a:ext uri="{FF2B5EF4-FFF2-40B4-BE49-F238E27FC236}">
                <a16:creationId xmlns:a16="http://schemas.microsoft.com/office/drawing/2014/main" id="{58D298A6-455C-4A39-9B32-49A2B6F54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552950"/>
            <a:ext cx="78486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Try the fixture:</a:t>
            </a:r>
          </a:p>
        </p:txBody>
      </p:sp>
      <p:sp>
        <p:nvSpPr>
          <p:cNvPr id="11" name="run-commands-line-6">
            <a:extLst xmlns:a="http://schemas.openxmlformats.org/drawingml/2006/main">
              <a:ext uri="{FF2B5EF4-FFF2-40B4-BE49-F238E27FC236}">
                <a16:creationId xmlns:a16="http://schemas.microsoft.com/office/drawing/2014/main" id="{5C36A8B1-C69F-4907-9A0C-A238C7553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819650"/>
            <a:ext cx="78486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111827"/>
                </a:solidFill>
              </a:defRPr>
            </a:pPr>
            <a:r>
              <a:rPr sz="1425">
                <a:solidFill>
                  <a:srgbClr val="111827"/>
                </a:solidFill>
              </a:rPr>
              <a:t>agents-shipgate scan -c samples/simple_openai_api_agent/shipgate.yaml</a:t>
            </a:r>
          </a:p>
        </p:txBody>
      </p:sp>
      <p:sp>
        <p:nvSpPr>
          <p:cNvPr id="12" name="risk-dot-1. Advisory scan">
            <a:extLst xmlns:a="http://schemas.openxmlformats.org/drawingml/2006/main">
              <a:ext uri="{FF2B5EF4-FFF2-40B4-BE49-F238E27FC236}">
                <a16:creationId xmlns:a16="http://schemas.microsoft.com/office/drawing/2014/main" id="{C34E765A-42BA-459D-9FD7-4D6BE43D5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48006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6F2F61-AA12-4124-8488-B019F6D03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4800600"/>
            <a:ext cx="7239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1. Advisory scan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648FD34-B5B4-44E7-9D3D-2BF693A45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5105400"/>
            <a:ext cx="7239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Write report.md and report.json in PR review.</a:t>
            </a:r>
          </a:p>
        </p:txBody>
      </p:sp>
      <p:sp>
        <p:nvSpPr>
          <p:cNvPr id="15" name="risk-dot-2. Fix or document">
            <a:extLst xmlns:a="http://schemas.openxmlformats.org/drawingml/2006/main">
              <a:ext uri="{FF2B5EF4-FFF2-40B4-BE49-F238E27FC236}">
                <a16:creationId xmlns:a16="http://schemas.microsoft.com/office/drawing/2014/main" id="{9A55D5BD-6A84-4A06-BA26-112CED29C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55245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A0C301B-F3E1-4053-AE7D-87ACC4828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5543550"/>
            <a:ext cx="7239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2. Fix or document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B01F538-0E6A-4C40-A816-D86244467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5848350"/>
            <a:ext cx="7239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Add strict schemas, approval evidence, idempotency, owner, and scopes.</a:t>
            </a:r>
          </a:p>
        </p:txBody>
      </p:sp>
      <p:sp>
        <p:nvSpPr>
          <p:cNvPr id="18" name="risk-dot-3. Promote to strict">
            <a:extLst xmlns:a="http://schemas.openxmlformats.org/drawingml/2006/main">
              <a:ext uri="{FF2B5EF4-FFF2-40B4-BE49-F238E27FC236}">
                <a16:creationId xmlns:a16="http://schemas.microsoft.com/office/drawing/2014/main" id="{A3649B95-8468-4C4F-940C-C1E2E00C8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62865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957728D-701A-49CB-8319-51A0C5135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6286500"/>
            <a:ext cx="72390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3. Promote to strict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3EE6F0C-72A8-4735-9617-E419B869D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72700" y="6591300"/>
            <a:ext cx="7239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6270"/>
                </a:solidFill>
              </a:defRPr>
            </a:pPr>
            <a:r>
              <a:rPr sz="1650">
                <a:solidFill>
                  <a:srgbClr val="536270"/>
                </a:solidFill>
              </a:rPr>
              <a:t>Use a baseline so CI fails on new critical/high findings.</a:t>
            </a:r>
          </a:p>
        </p:txBody>
      </p:sp>
      <p:sp>
        <p:nvSpPr>
          <p:cNvPr id="21" name="tagline">
            <a:extLst xmlns:a="http://schemas.openxmlformats.org/drawingml/2006/main">
              <a:ext uri="{FF2B5EF4-FFF2-40B4-BE49-F238E27FC236}">
                <a16:creationId xmlns:a16="http://schemas.microsoft.com/office/drawing/2014/main" id="{8E5075C1-1FCF-4EFD-8F60-000069070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7029450"/>
            <a:ext cx="561975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75" b="1">
                <a:solidFill>
                  <a:srgbClr val="111827"/>
                </a:solidFill>
              </a:defRPr>
            </a:pPr>
            <a:r>
              <a:rPr sz="1875" b="1">
                <a:solidFill>
                  <a:srgbClr val="111827"/>
                </a:solidFill>
              </a:rPr>
              <a:t>Static release-readiness scanner for AI agent tool surfaces.</a:t>
            </a:r>
          </a:p>
        </p:txBody>
      </p:sp>
      <p:sp>
        <p:nvSpPr>
          <p:cNvPr id="22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D8760C54-57D9-4A34-9B34-01EF705EB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86900"/>
            <a:ext cx="127635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36270"/>
                </a:solidFill>
              </a:defRPr>
            </a:pPr>
            <a:r>
              <a:rPr sz="1275" b="1">
                <a:solidFill>
                  <a:srgbClr val="536270"/>
                </a:solidFill>
              </a:rPr>
              <a:t>Agents Shipgate</a:t>
            </a:r>
          </a:p>
        </p:txBody>
      </p:sp>
      <p:sp>
        <p:nvSpPr>
          <p:cNvPr id="23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8126F947-2EF9-4A08-8CAD-9B0B48A98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20700" y="9486900"/>
            <a:ext cx="41910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README.md, docs/manifest-v0.1.md, and STABILITY.md</a:t>
            </a:r>
          </a:p>
        </p:txBody>
      </p:sp>
    </p:spTree>
    <p:extLst>
      <p:ext uri="{BB962C8B-B14F-4D97-AF65-F5344CB8AC3E}">
        <p14:creationId xmlns:p14="http://schemas.microsoft.com/office/powerpoint/2010/main" val="119035165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2026-04-27T22:07:38.8810000Z</dcterms:created>
  <dcterms:modified xsi:type="dcterms:W3CDTF">2026-04-27T22:07:38.8810000Z</dcterms:modified>
</coreProperties>
</file>