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notesMasters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8f48a68d65924a10" /><Relationship Type="http://schemas.openxmlformats.org/officeDocument/2006/relationships/extended-properties" Target="/docProps/app.xml" Id="R4fcd921472db4e7d" /><Relationship Type="http://schemas.openxmlformats.org/officeDocument/2006/relationships/officeDocument" Target="/ppt/presentation.xml" Id="R5af733fc9987471c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d6d4853569f64a11"/>
  </p:sldMasterIdLst>
  <p:notesMasterIdLst>
    <p:notesMasterId xmlns:r="http://schemas.openxmlformats.org/officeDocument/2006/relationships" r:id="Rb1f81463e48c402c"/>
  </p:notesMasterIdLst>
  <p:sldIdLst>
    <p:sldId xmlns:r="http://schemas.openxmlformats.org/officeDocument/2006/relationships" id="256" r:id="Rda6b75e8d5d64c02"/>
    <p:sldId xmlns:r="http://schemas.openxmlformats.org/officeDocument/2006/relationships" id="257" r:id="Rf70bf9c2b6d44b5a"/>
    <p:sldId xmlns:r="http://schemas.openxmlformats.org/officeDocument/2006/relationships" id="258" r:id="R91cf9b9718fe47ac"/>
    <p:sldId xmlns:r="http://schemas.openxmlformats.org/officeDocument/2006/relationships" id="259" r:id="Rdee5a12a6c7c414e"/>
    <p:sldId xmlns:r="http://schemas.openxmlformats.org/officeDocument/2006/relationships" id="260" r:id="Rce3edaa477784751"/>
    <p:sldId xmlns:r="http://schemas.openxmlformats.org/officeDocument/2006/relationships" id="261" r:id="R29b57c1924494438"/>
    <p:sldId xmlns:r="http://schemas.openxmlformats.org/officeDocument/2006/relationships" id="262" r:id="R39f784920929494c"/>
    <p:sldId xmlns:r="http://schemas.openxmlformats.org/officeDocument/2006/relationships" id="263" r:id="R014059c8db144d6f"/>
  </p:sldIdLst>
  <p:sldSz cx="18288000" cy="10287000"/>
  <p:notesSz cx="6858000" cy="9144000"/>
  <p:defaultTextStyle>
    <a:defPPr xmlns:a="http://schemas.openxmlformats.org/drawingml/2006/main">
      <a:defRPr lang="en-US"/>
    </a:defPPr>
    <a:lvl1pPr xmlns:a="http://schemas.openxmlformats.org/drawingml/2006/main" marL="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1pPr>
    <a:lvl2pPr xmlns:a="http://schemas.openxmlformats.org/drawingml/2006/main" marL="457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2pPr>
    <a:lvl3pPr xmlns:a="http://schemas.openxmlformats.org/drawingml/2006/main" marL="914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3pPr>
    <a:lvl4pPr xmlns:a="http://schemas.openxmlformats.org/drawingml/2006/main" marL="1371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4pPr>
    <a:lvl5pPr xmlns:a="http://schemas.openxmlformats.org/drawingml/2006/main" marL="18288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5pPr>
    <a:lvl6pPr xmlns:a="http://schemas.openxmlformats.org/drawingml/2006/main" marL="22860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6pPr>
    <a:lvl7pPr xmlns:a="http://schemas.openxmlformats.org/drawingml/2006/main" marL="2743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7pPr>
    <a:lvl8pPr xmlns:a="http://schemas.openxmlformats.org/drawingml/2006/main" marL="3200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8pPr>
    <a:lvl9pPr xmlns:a="http://schemas.openxmlformats.org/drawingml/2006/main" marL="3657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>
  <p:normalViewPr>
    <p:restoredLeft sz="15611"/>
    <p:restoredTop sz="94658"/>
  </p:normalViewPr>
  <p:slideViewPr>
    <p:cSldViewPr snapToGrid="0">
      <p:cViewPr varScale="1">
        <p:scale>
          <a:sx xmlns:a="http://schemas.openxmlformats.org/drawingml/2006/main" n="120" d="100"/>
          <a:sy xmlns:a="http://schemas.openxmlformats.org/drawingml/2006/main" n="120" d="100"/>
        </p:scale>
        <p:origin x="800" y="184"/>
      </p:cViewPr>
      <p:guideLst/>
    </p:cSldViewPr>
  </p:slideViewPr>
  <p:notesTextViewPr>
    <p:cViewPr>
      <p:scale>
        <a:sx xmlns:a="http://schemas.openxmlformats.org/drawingml/2006/main" n="1" d="1"/>
        <a:sy xmlns:a="http://schemas.openxmlformats.org/drawingml/2006/main" n="1" d="1"/>
      </p:scale>
      <p:origin x="0" y="0"/>
    </p:cViewPr>
  </p:notesTextViewPr>
  <p:gridSpacing cx="76200" cy="7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d6d4853569f64a11" /><Relationship Type="http://schemas.openxmlformats.org/officeDocument/2006/relationships/theme" Target="/ppt/theme/theme1.xml" Id="Ra49cf84d47864b87" /><Relationship Type="http://schemas.openxmlformats.org/officeDocument/2006/relationships/notesMaster" Target="/ppt/notesMasters/notesMaster1.xml" Id="Rb1f81463e48c402c" /><Relationship Type="http://schemas.openxmlformats.org/officeDocument/2006/relationships/presProps" Target="/ppt/presProps.xml" Id="R24890814c56c479f" /><Relationship Type="http://schemas.openxmlformats.org/officeDocument/2006/relationships/viewProps" Target="/ppt/viewProps.xml" Id="Re05be6b2cd774f13" /><Relationship Type="http://schemas.openxmlformats.org/officeDocument/2006/relationships/tableStyles" Target="/ppt/tableStyles.xml" Id="R8ba4fb68184d458e" /><Relationship Type="http://schemas.openxmlformats.org/officeDocument/2006/relationships/slide" Target="/ppt/slides/slide1.xml" Id="Rda6b75e8d5d64c02" /><Relationship Type="http://schemas.openxmlformats.org/officeDocument/2006/relationships/slide" Target="/ppt/slides/slide2.xml" Id="Rf70bf9c2b6d44b5a" /><Relationship Type="http://schemas.openxmlformats.org/officeDocument/2006/relationships/slide" Target="/ppt/slides/slide3.xml" Id="R91cf9b9718fe47ac" /><Relationship Type="http://schemas.openxmlformats.org/officeDocument/2006/relationships/slide" Target="/ppt/slides/slide4.xml" Id="Rdee5a12a6c7c414e" /><Relationship Type="http://schemas.openxmlformats.org/officeDocument/2006/relationships/slide" Target="/ppt/slides/slide5.xml" Id="Rce3edaa477784751" /><Relationship Type="http://schemas.openxmlformats.org/officeDocument/2006/relationships/slide" Target="/ppt/slides/slide6.xml" Id="R29b57c1924494438" /><Relationship Type="http://schemas.openxmlformats.org/officeDocument/2006/relationships/slide" Target="/ppt/slides/slide7.xml" Id="R39f784920929494c" /><Relationship Type="http://schemas.openxmlformats.org/officeDocument/2006/relationships/slide" Target="/ppt/slides/slide8.xml" Id="R014059c8db144d6f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2.xml" Id="R9dbefbb388354512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solidFill>
          <a:schemeClr val="dk1"/>
        </a:solidFill>
        <a:solidFill>
          <a:schemeClr val="accent1"/>
        </a:soli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a110a68df7ce4962" /><Relationship Type="http://schemas.openxmlformats.org/officeDocument/2006/relationships/notesMaster" Target="/ppt/notesMasters/notesMaster1.xml" Id="Re4f8fc6b8e304787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bc30f6999ca44511" /><Relationship Type="http://schemas.openxmlformats.org/officeDocument/2006/relationships/notesMaster" Target="/ppt/notesMasters/notesMaster1.xml" Id="R0165f4e5979d426a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abfe80f2c5ae4653" /><Relationship Type="http://schemas.openxmlformats.org/officeDocument/2006/relationships/notesMaster" Target="/ppt/notesMasters/notesMaster1.xml" Id="R9dbc09d3af8e4cc2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bf534453d3ce439c" /><Relationship Type="http://schemas.openxmlformats.org/officeDocument/2006/relationships/notesMaster" Target="/ppt/notesMasters/notesMaster1.xml" Id="R57c52080e8c546a8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ec571de49a924168" /><Relationship Type="http://schemas.openxmlformats.org/officeDocument/2006/relationships/notesMaster" Target="/ppt/notesMasters/notesMaster1.xml" Id="R0337ab1a5b0149b4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cac7a199e3e24650" /><Relationship Type="http://schemas.openxmlformats.org/officeDocument/2006/relationships/notesMaster" Target="/ppt/notesMasters/notesMaster1.xml" Id="R1a846d4ac6e44473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5eabc41390494ac3" /><Relationship Type="http://schemas.openxmlformats.org/officeDocument/2006/relationships/notesMaster" Target="/ppt/notesMasters/notesMaster1.xml" Id="Rc69096228485455d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9bd4143be58e429f" /><Relationship Type="http://schemas.openxmlformats.org/officeDocument/2006/relationships/notesMaster" Target="/ppt/notesMasters/notesMaster1.xml" Id="R8b25030248574466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2ee0e859c9e44685" /></Relationships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theme/theme1.xml" Id="R6fae84114640403c" /><Relationship Type="http://schemas.openxmlformats.org/officeDocument/2006/relationships/slideLayout" Target="/ppt/slideLayouts/slideLayout2.xml" Id="R1434d40b161f4dba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1434d40b161f4dba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e2a197bb3fc5432d" /><Relationship Type="http://schemas.openxmlformats.org/officeDocument/2006/relationships/image" Target="/ppt/media/image.png" Id="R16f85fb6d67a43ed" /><Relationship Type="http://schemas.openxmlformats.org/officeDocument/2006/relationships/notesSlide" Target="/ppt/notesSlides/notesSlide1.xml" Id="R227332c39e854bf6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f8b430ee3ded4489" /><Relationship Type="http://schemas.openxmlformats.org/officeDocument/2006/relationships/notesSlide" Target="/ppt/notesSlides/notesSlide2.xml" Id="Ra1ad9441c0714b76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6a5b2166b9244634" /><Relationship Type="http://schemas.openxmlformats.org/officeDocument/2006/relationships/notesSlide" Target="/ppt/notesSlides/notesSlide3.xml" Id="Ra013349df8184f38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85c8d1f6c135495b" /><Relationship Type="http://schemas.openxmlformats.org/officeDocument/2006/relationships/notesSlide" Target="/ppt/notesSlides/notesSlide4.xml" Id="R3b383883f89f4198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5031e623beab4087" /><Relationship Type="http://schemas.openxmlformats.org/officeDocument/2006/relationships/notesSlide" Target="/ppt/notesSlides/notesSlide5.xml" Id="R008bd58cc36e46ef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64937746cec44bb8" /><Relationship Type="http://schemas.openxmlformats.org/officeDocument/2006/relationships/notesSlide" Target="/ppt/notesSlides/notesSlide6.xml" Id="R77e28f14a14b402b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807c70ff74bb4a25" /><Relationship Type="http://schemas.openxmlformats.org/officeDocument/2006/relationships/notesSlide" Target="/ppt/notesSlides/notesSlide7.xml" Id="R2f4bd49ba58f4d32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926696d24dde4ccf" /><Relationship Type="http://schemas.openxmlformats.org/officeDocument/2006/relationships/notesSlide" Target="/ppt/notesSlides/notesSlide8.xml" Id="R3f79af6856ab4664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background">
            <a:extLst xmlns:a="http://schemas.openxmlformats.org/drawingml/2006/main">
              <a:ext uri="{FF2B5EF4-FFF2-40B4-BE49-F238E27FC236}">
                <a16:creationId xmlns:a16="http://schemas.microsoft.com/office/drawing/2014/main" id="{9C37B708-FA23-43AD-81FF-A2A513F627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8288000" cy="10287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71114"/>
          </a:solidFill>
          <a:ln xmlns:a="http://schemas.openxmlformats.org/drawingml/2006/main" w="0">
            <a:solidFill>
              <a:srgbClr val="071114"/>
            </a:solidFill>
            <a:prstDash val="solid"/>
          </a:ln>
        </p:spPr>
      </p:sp>
      <p:sp>
        <p:nvSpPr>
          <p:cNvPr id="2" name="cover-teal-field">
            <a:extLst xmlns:a="http://schemas.openxmlformats.org/drawingml/2006/main">
              <a:ext uri="{FF2B5EF4-FFF2-40B4-BE49-F238E27FC236}">
                <a16:creationId xmlns:a16="http://schemas.microsoft.com/office/drawing/2014/main" id="{D35711ED-3809-43D0-8B73-1C82F733AC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734800" y="0"/>
            <a:ext cx="6572250" cy="10287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1B6A8"/>
          </a:solidFill>
          <a:ln xmlns:a="http://schemas.openxmlformats.org/drawingml/2006/main" w="0">
            <a:solidFill>
              <a:srgbClr val="21B6A8"/>
            </a:solidFill>
            <a:prstDash val="solid"/>
          </a:ln>
        </p:spPr>
      </p:sp>
      <p:sp>
        <p:nvSpPr>
          <p:cNvPr id="3" name="cover-black-rail">
            <a:extLst xmlns:a="http://schemas.openxmlformats.org/drawingml/2006/main">
              <a:ext uri="{FF2B5EF4-FFF2-40B4-BE49-F238E27FC236}">
                <a16:creationId xmlns:a16="http://schemas.microsoft.com/office/drawing/2014/main" id="{8171AB77-CFAD-4907-B118-30CBC92870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325600" y="0"/>
            <a:ext cx="4000500" cy="10287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61013"/>
          </a:solidFill>
          <a:ln xmlns:a="http://schemas.openxmlformats.org/drawingml/2006/main" w="0">
            <a:solidFill>
              <a:srgbClr val="061013"/>
            </a:solidFill>
            <a:prstDash val="solid"/>
          </a:ln>
        </p:spPr>
      </p:sp>
      <p:sp>
        <p:nvSpPr>
          <p:cNvPr id="4" name="cover-eyebrow">
            <a:extLst xmlns:a="http://schemas.openxmlformats.org/drawingml/2006/main">
              <a:ext uri="{FF2B5EF4-FFF2-40B4-BE49-F238E27FC236}">
                <a16:creationId xmlns:a16="http://schemas.microsoft.com/office/drawing/2014/main" id="{CFAD0531-CE0D-4784-BD03-16AE60F676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723900"/>
            <a:ext cx="9182100" cy="2857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800" b="1">
                <a:solidFill>
                  <a:srgbClr val="21B6A8"/>
                </a:solidFill>
              </a:defRPr>
            </a:pPr>
            <a:r>
              <a:rPr sz="1800" b="1">
                <a:solidFill>
                  <a:srgbClr val="21B6A8"/>
                </a:solidFill>
              </a:rPr>
              <a:t>Agents Shipgate architecture</a:t>
            </a:r>
          </a:p>
        </p:txBody>
      </p:sp>
      <p:sp>
        <p:nvSpPr>
          <p:cNvPr id="5" name="cover-title">
            <a:extLst xmlns:a="http://schemas.openxmlformats.org/drawingml/2006/main">
              <a:ext uri="{FF2B5EF4-FFF2-40B4-BE49-F238E27FC236}">
                <a16:creationId xmlns:a16="http://schemas.microsoft.com/office/drawing/2014/main" id="{81CD26B0-F417-41C8-AC1B-4253A99709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1238250"/>
            <a:ext cx="9182100" cy="16954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5550" b="1">
                <a:solidFill>
                  <a:srgbClr val="FFFFFF"/>
                </a:solidFill>
              </a:defRPr>
            </a:pPr>
            <a:r>
              <a:rPr sz="5550" b="1">
                <a:solidFill>
                  <a:srgbClr val="FFFFFF"/>
                </a:solidFill>
              </a:rPr>
              <a:t>How the static release gate works</a:t>
            </a:r>
          </a:p>
        </p:txBody>
      </p:sp>
      <p:sp>
        <p:nvSpPr>
          <p:cNvPr id="6" name="cover-promise">
            <a:extLst xmlns:a="http://schemas.openxmlformats.org/drawingml/2006/main">
              <a:ext uri="{FF2B5EF4-FFF2-40B4-BE49-F238E27FC236}">
                <a16:creationId xmlns:a16="http://schemas.microsoft.com/office/drawing/2014/main" id="{DD87C53D-25F7-4978-A1E9-87B9FDD026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3181350"/>
            <a:ext cx="7467600" cy="6667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2175">
                <a:solidFill>
                  <a:srgbClr val="BED1D0"/>
                </a:solidFill>
              </a:defRPr>
            </a:pPr>
            <a:r>
              <a:rPr sz="2175">
                <a:solidFill>
                  <a:srgbClr val="BED1D0"/>
                </a:solidFill>
              </a:rPr>
              <a:t>From shipgate.yaml to deterministic findings, reports, and CI exit codes.</a:t>
            </a:r>
          </a:p>
        </p:txBody>
      </p:sp>
      <p:pic>
        <p:nvPicPr>
          <p:cNvPr id="7" name="three-moons-lab-mark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6f85fb6d67a43ed"/>
          <a:stretch xmlns:a="http://schemas.openxmlformats.org/drawingml/2006/main"/>
        </p:blipFill>
        <p:spPr>
          <a:xfrm xmlns:a="http://schemas.openxmlformats.org/drawingml/2006/main">
            <a:off x="2209800" y="8972550"/>
            <a:ext cx="2362200" cy="590550"/>
          </a:xfrm>
          <a:prstGeom xmlns:a="http://schemas.openxmlformats.org/drawingml/2006/main" prst="rect">
            <a:avLst/>
          </a:prstGeom>
        </p:spPr>
      </p:pic>
      <p:sp>
        <p:nvSpPr>
          <p:cNvPr id="8" name="cover-context">
            <a:extLst xmlns:a="http://schemas.openxmlformats.org/drawingml/2006/main">
              <a:ext uri="{FF2B5EF4-FFF2-40B4-BE49-F238E27FC236}">
                <a16:creationId xmlns:a16="http://schemas.microsoft.com/office/drawing/2014/main" id="{BBB22B41-9651-48F9-B855-04431C214B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716250" y="9372600"/>
            <a:ext cx="1657350" cy="190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350">
                <a:solidFill>
                  <a:srgbClr val="C9D8D7"/>
                </a:solidFill>
              </a:defRPr>
            </a:pPr>
            <a:r>
              <a:rPr sz="1350">
                <a:solidFill>
                  <a:srgbClr val="C9D8D7"/>
                </a:solidFill>
              </a:rPr>
              <a:t>Architecture overview</a:t>
            </a:r>
          </a:p>
        </p:txBody>
      </p:sp>
    </p:spTree>
    <p:extLst>
      <p:ext uri="{BB962C8B-B14F-4D97-AF65-F5344CB8AC3E}">
        <p14:creationId xmlns:p14="http://schemas.microsoft.com/office/powerpoint/2010/main" val="1963511965"/>
      </p:ext>
    </p:extLst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background">
            <a:extLst xmlns:a="http://schemas.openxmlformats.org/drawingml/2006/main">
              <a:ext uri="{FF2B5EF4-FFF2-40B4-BE49-F238E27FC236}">
                <a16:creationId xmlns:a16="http://schemas.microsoft.com/office/drawing/2014/main" id="{78144D1D-3004-47F7-8AC0-FE7D249245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8288000" cy="10287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8FAFC"/>
          </a:solidFill>
          <a:ln xmlns:a="http://schemas.openxmlformats.org/drawingml/2006/main" w="0">
            <a:solidFill>
              <a:srgbClr val="F8FAFC"/>
            </a:solidFill>
            <a:prstDash val="solid"/>
          </a:ln>
        </p:spPr>
      </p:sp>
      <p:sp>
        <p:nvSpPr>
          <p:cNvPr id="2" name="slide-eyebrow">
            <a:extLst xmlns:a="http://schemas.openxmlformats.org/drawingml/2006/main">
              <a:ext uri="{FF2B5EF4-FFF2-40B4-BE49-F238E27FC236}">
                <a16:creationId xmlns:a16="http://schemas.microsoft.com/office/drawing/2014/main" id="{C33AC106-B13F-46D3-B60E-9909F60788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647700"/>
            <a:ext cx="1653540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650" b="1">
                <a:solidFill>
                  <a:srgbClr val="21B6A8"/>
                </a:solidFill>
              </a:defRPr>
            </a:pPr>
            <a:r>
              <a:rPr sz="1650" b="1">
                <a:solidFill>
                  <a:srgbClr val="21B6A8"/>
                </a:solidFill>
              </a:rPr>
              <a:t>1. Mental model</a:t>
            </a:r>
          </a:p>
        </p:txBody>
      </p:sp>
      <p:sp>
        <p:nvSpPr>
          <p:cNvPr id="3" name="slide-title">
            <a:extLst xmlns:a="http://schemas.openxmlformats.org/drawingml/2006/main">
              <a:ext uri="{FF2B5EF4-FFF2-40B4-BE49-F238E27FC236}">
                <a16:creationId xmlns:a16="http://schemas.microsoft.com/office/drawing/2014/main" id="{B1C047D8-187E-46E9-89EC-1F648476FC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1047750"/>
            <a:ext cx="13144500" cy="1333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4350" b="1">
                <a:solidFill>
                  <a:srgbClr val="111827"/>
                </a:solidFill>
              </a:defRPr>
            </a:pPr>
            <a:r>
              <a:rPr sz="4350" b="1">
                <a:solidFill>
                  <a:srgbClr val="111827"/>
                </a:solidFill>
              </a:rPr>
              <a:t>Static gate.</a:t>
            </a:r>
          </a:p>
        </p:txBody>
      </p:sp>
      <p:sp>
        <p:nvSpPr>
          <p:cNvPr id="4" name="slide-subtitle">
            <a:extLst xmlns:a="http://schemas.openxmlformats.org/drawingml/2006/main">
              <a:ext uri="{FF2B5EF4-FFF2-40B4-BE49-F238E27FC236}">
                <a16:creationId xmlns:a16="http://schemas.microsoft.com/office/drawing/2014/main" id="{ED3F6E09-258A-46D8-858E-3A727FACE5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533650"/>
            <a:ext cx="12573000" cy="6858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2025">
                <a:solidFill>
                  <a:srgbClr val="526273"/>
                </a:solidFill>
              </a:defRPr>
            </a:pPr>
            <a:r>
              <a:rPr sz="2025">
                <a:solidFill>
                  <a:srgbClr val="526273"/>
                </a:solidFill>
              </a:rPr>
              <a:t>Reads declared artifacts, normalizes tools, runs checks, and writes reports.</a:t>
            </a:r>
          </a:p>
        </p:txBody>
      </p:sp>
      <p:sp>
        <p:nvSpPr>
          <p:cNvPr id="5" name="model-read">
            <a:extLst xmlns:a="http://schemas.openxmlformats.org/drawingml/2006/main">
              <a:ext uri="{FF2B5EF4-FFF2-40B4-BE49-F238E27FC236}">
                <a16:creationId xmlns:a16="http://schemas.microsoft.com/office/drawing/2014/main" id="{222E6195-12C5-40DB-A09C-D1F85F5B97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3547110"/>
            <a:ext cx="3962400" cy="5425440"/>
          </a:xfrm>
          <a:prstGeom xmlns:a="http://schemas.openxmlformats.org/drawingml/2006/main" prst="roundRect">
            <a:avLst>
              <a:gd name="adj" fmla="val 144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E0E8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BC63D09-A2D3-465A-B3E6-821E927405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" y="3733800"/>
            <a:ext cx="1524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578E5"/>
          </a:solidFill>
          <a:ln xmlns:a="http://schemas.openxmlformats.org/drawingml/2006/main" w="0">
            <a:solidFill>
              <a:srgbClr val="3578E5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31BA305-832D-4857-BB42-054CF673C2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" y="3733800"/>
            <a:ext cx="3200400" cy="3048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950" b="1">
                <a:solidFill>
                  <a:srgbClr val="111827"/>
                </a:solidFill>
              </a:defRPr>
            </a:pPr>
            <a:r>
              <a:rPr sz="1950" b="1">
                <a:solidFill>
                  <a:srgbClr val="111827"/>
                </a:solidFill>
              </a:rPr>
              <a:t>Read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4BA37EE-91A7-4AEB-BD94-B169F1F456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" y="4076700"/>
            <a:ext cx="320040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500">
                <a:solidFill>
                  <a:srgbClr val="526273"/>
                </a:solidFill>
              </a:defRPr>
            </a:pPr>
            <a:r>
              <a:rPr sz="1500">
                <a:solidFill>
                  <a:srgbClr val="526273"/>
                </a:solidFill>
              </a:rPr>
              <a:t>shipgate.yaml plus local tool and policy artifacts</a:t>
            </a:r>
          </a:p>
        </p:txBody>
      </p:sp>
      <p:sp>
        <p:nvSpPr>
          <p:cNvPr id="9" name="model-normalize">
            <a:extLst xmlns:a="http://schemas.openxmlformats.org/drawingml/2006/main">
              <a:ext uri="{FF2B5EF4-FFF2-40B4-BE49-F238E27FC236}">
                <a16:creationId xmlns:a16="http://schemas.microsoft.com/office/drawing/2014/main" id="{A8E4BE3F-98E0-4DD5-BB51-78A0A8A762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67300" y="3547110"/>
            <a:ext cx="3962400" cy="5425440"/>
          </a:xfrm>
          <a:prstGeom xmlns:a="http://schemas.openxmlformats.org/drawingml/2006/main" prst="roundRect">
            <a:avLst>
              <a:gd name="adj" fmla="val 144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E0E8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81FB1EC-185B-4E24-B569-66E401E573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95900" y="3733800"/>
            <a:ext cx="1524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1B6A8"/>
          </a:solidFill>
          <a:ln xmlns:a="http://schemas.openxmlformats.org/drawingml/2006/main" w="0">
            <a:solidFill>
              <a:srgbClr val="21B6A8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10B4A8E-19F0-429E-9F2F-A35F3B9703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00700" y="3733800"/>
            <a:ext cx="3200400" cy="3048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950" b="1">
                <a:solidFill>
                  <a:srgbClr val="111827"/>
                </a:solidFill>
              </a:defRPr>
            </a:pPr>
            <a:r>
              <a:rPr sz="1950" b="1">
                <a:solidFill>
                  <a:srgbClr val="111827"/>
                </a:solidFill>
              </a:rPr>
              <a:t>Normalize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D2ADB57-D683-42FD-9CBF-2392C929ED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00700" y="4076700"/>
            <a:ext cx="320040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500">
                <a:solidFill>
                  <a:srgbClr val="526273"/>
                </a:solidFill>
              </a:defRPr>
            </a:pPr>
            <a:r>
              <a:rPr sz="1500">
                <a:solidFill>
                  <a:srgbClr val="526273"/>
                </a:solidFill>
              </a:rPr>
              <a:t>turn heterogeneous sources into Tool objects</a:t>
            </a:r>
          </a:p>
        </p:txBody>
      </p:sp>
      <p:sp>
        <p:nvSpPr>
          <p:cNvPr id="13" name="model-check">
            <a:extLst xmlns:a="http://schemas.openxmlformats.org/drawingml/2006/main">
              <a:ext uri="{FF2B5EF4-FFF2-40B4-BE49-F238E27FC236}">
                <a16:creationId xmlns:a16="http://schemas.microsoft.com/office/drawing/2014/main" id="{DDD922E4-7119-48B9-A386-2E2CC9C126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58300" y="3547110"/>
            <a:ext cx="3962400" cy="5425440"/>
          </a:xfrm>
          <a:prstGeom xmlns:a="http://schemas.openxmlformats.org/drawingml/2006/main" prst="roundRect">
            <a:avLst>
              <a:gd name="adj" fmla="val 144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E0E8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C3D1AA9-0EFA-47C5-80A3-CC82285896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3733800"/>
            <a:ext cx="1524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B740"/>
          </a:solidFill>
          <a:ln xmlns:a="http://schemas.openxmlformats.org/drawingml/2006/main" w="0">
            <a:solidFill>
              <a:srgbClr val="F4B740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DBC5860-402C-4B0E-B735-F39409DFDF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91700" y="3733800"/>
            <a:ext cx="3200400" cy="3048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950" b="1">
                <a:solidFill>
                  <a:srgbClr val="111827"/>
                </a:solidFill>
              </a:defRPr>
            </a:pPr>
            <a:r>
              <a:rPr sz="1950" b="1">
                <a:solidFill>
                  <a:srgbClr val="111827"/>
                </a:solidFill>
              </a:rPr>
              <a:t>Check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80D11358-19CC-42C8-BA28-66938222C3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91700" y="4076700"/>
            <a:ext cx="320040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500">
                <a:solidFill>
                  <a:srgbClr val="526273"/>
                </a:solidFill>
              </a:defRPr>
            </a:pPr>
            <a:r>
              <a:rPr sz="1500">
                <a:solidFill>
                  <a:srgbClr val="526273"/>
                </a:solidFill>
              </a:rPr>
              <a:t>run release-readiness rules against ScanContext</a:t>
            </a:r>
          </a:p>
        </p:txBody>
      </p:sp>
      <p:sp>
        <p:nvSpPr>
          <p:cNvPr id="17" name="model-report">
            <a:extLst xmlns:a="http://schemas.openxmlformats.org/drawingml/2006/main">
              <a:ext uri="{FF2B5EF4-FFF2-40B4-BE49-F238E27FC236}">
                <a16:creationId xmlns:a16="http://schemas.microsoft.com/office/drawing/2014/main" id="{444E6572-E6C6-4E17-A099-DA4B84169D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449300" y="3547110"/>
            <a:ext cx="3962400" cy="5425440"/>
          </a:xfrm>
          <a:prstGeom xmlns:a="http://schemas.openxmlformats.org/drawingml/2006/main" prst="roundRect">
            <a:avLst>
              <a:gd name="adj" fmla="val 144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E0E8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DC98E50F-DE67-482C-A351-C69537EF6C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677900" y="3733800"/>
            <a:ext cx="1524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F9D67"/>
          </a:solidFill>
          <a:ln xmlns:a="http://schemas.openxmlformats.org/drawingml/2006/main" w="0">
            <a:solidFill>
              <a:srgbClr val="2F9D67"/>
            </a:solidFill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9226094B-4192-44FA-8CDE-672A2CFDD7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982700" y="3733800"/>
            <a:ext cx="3200400" cy="3048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950" b="1">
                <a:solidFill>
                  <a:srgbClr val="111827"/>
                </a:solidFill>
              </a:defRPr>
            </a:pPr>
            <a:r>
              <a:rPr sz="1950" b="1">
                <a:solidFill>
                  <a:srgbClr val="111827"/>
                </a:solidFill>
              </a:rPr>
              <a:t>Gate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BEEC109A-23A7-4BAA-8951-C20D544F77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982700" y="4076700"/>
            <a:ext cx="320040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500">
                <a:solidFill>
                  <a:srgbClr val="526273"/>
                </a:solidFill>
              </a:defRPr>
            </a:pPr>
            <a:r>
              <a:rPr sz="1500">
                <a:solidFill>
                  <a:srgbClr val="526273"/>
                </a:solidFill>
              </a:rPr>
              <a:t>write reports and return stable CI exit codes</a:t>
            </a:r>
          </a:p>
        </p:txBody>
      </p:sp>
      <p:sp>
        <p:nvSpPr>
          <p:cNvPr id="21" name="footer-brand">
            <a:extLst xmlns:a="http://schemas.openxmlformats.org/drawingml/2006/main">
              <a:ext uri="{FF2B5EF4-FFF2-40B4-BE49-F238E27FC236}">
                <a16:creationId xmlns:a16="http://schemas.microsoft.com/office/drawing/2014/main" id="{9F38CF18-DA6A-48C4-B0A2-3C8D6D2E22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9448800"/>
            <a:ext cx="1276350" cy="190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275" b="1">
                <a:solidFill>
                  <a:srgbClr val="526273"/>
                </a:solidFill>
              </a:defRPr>
            </a:pPr>
            <a:r>
              <a:rPr sz="1275" b="1">
                <a:solidFill>
                  <a:srgbClr val="526273"/>
                </a:solidFill>
              </a:rPr>
              <a:t>Agents Shipgate</a:t>
            </a:r>
          </a:p>
        </p:txBody>
      </p:sp>
      <p:sp>
        <p:nvSpPr>
          <p:cNvPr id="22" name="footer-source">
            <a:extLst xmlns:a="http://schemas.openxmlformats.org/drawingml/2006/main">
              <a:ext uri="{FF2B5EF4-FFF2-40B4-BE49-F238E27FC236}">
                <a16:creationId xmlns:a16="http://schemas.microsoft.com/office/drawing/2014/main" id="{0E6F963C-AF67-4F9A-8786-6FFF88A8C0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973300" y="9296400"/>
            <a:ext cx="2438400" cy="3429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125">
                <a:solidFill>
                  <a:srgbClr val="71808E"/>
                </a:solidFill>
              </a:defRPr>
            </a:pPr>
            <a:r>
              <a:rPr sz="1125">
                <a:solidFill>
                  <a:srgbClr val="71808E"/>
                </a:solidFill>
              </a:rPr>
              <a:t>Source: docs/architecture.md pipeline</a:t>
            </a:r>
          </a:p>
        </p:txBody>
      </p:sp>
    </p:spTree>
    <p:extLst>
      <p:ext uri="{BB962C8B-B14F-4D97-AF65-F5344CB8AC3E}">
        <p14:creationId xmlns:p14="http://schemas.microsoft.com/office/powerpoint/2010/main" val="826001550"/>
      </p:ext>
    </p:extLst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background">
            <a:extLst xmlns:a="http://schemas.openxmlformats.org/drawingml/2006/main">
              <a:ext uri="{FF2B5EF4-FFF2-40B4-BE49-F238E27FC236}">
                <a16:creationId xmlns:a16="http://schemas.microsoft.com/office/drawing/2014/main" id="{3309003E-E1D7-4998-ACE3-971CC89879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8288000" cy="10287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8FAFC"/>
          </a:solidFill>
          <a:ln xmlns:a="http://schemas.openxmlformats.org/drawingml/2006/main" w="0">
            <a:solidFill>
              <a:srgbClr val="F8FAFC"/>
            </a:solidFill>
            <a:prstDash val="solid"/>
          </a:ln>
        </p:spPr>
      </p:sp>
      <p:sp>
        <p:nvSpPr>
          <p:cNvPr id="2" name="slide-eyebrow">
            <a:extLst xmlns:a="http://schemas.openxmlformats.org/drawingml/2006/main">
              <a:ext uri="{FF2B5EF4-FFF2-40B4-BE49-F238E27FC236}">
                <a16:creationId xmlns:a16="http://schemas.microsoft.com/office/drawing/2014/main" id="{4E3DB1B7-AE6A-4CC6-B341-EB945FE369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647700"/>
            <a:ext cx="1653540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650" b="1">
                <a:solidFill>
                  <a:srgbClr val="21B6A8"/>
                </a:solidFill>
              </a:defRPr>
            </a:pPr>
            <a:r>
              <a:rPr sz="1650" b="1">
                <a:solidFill>
                  <a:srgbClr val="21B6A8"/>
                </a:solidFill>
              </a:rPr>
              <a:t>2. Pipeline</a:t>
            </a:r>
          </a:p>
        </p:txBody>
      </p:sp>
      <p:sp>
        <p:nvSpPr>
          <p:cNvPr id="3" name="slide-title">
            <a:extLst xmlns:a="http://schemas.openxmlformats.org/drawingml/2006/main">
              <a:ext uri="{FF2B5EF4-FFF2-40B4-BE49-F238E27FC236}">
                <a16:creationId xmlns:a16="http://schemas.microsoft.com/office/drawing/2014/main" id="{57E869B0-BF00-49C5-A747-0AD32359E7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1047750"/>
            <a:ext cx="13144500" cy="1333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4350" b="1">
                <a:solidFill>
                  <a:srgbClr val="111827"/>
                </a:solidFill>
              </a:defRPr>
            </a:pPr>
            <a:r>
              <a:rPr sz="4350" b="1">
                <a:solidFill>
                  <a:srgbClr val="111827"/>
                </a:solidFill>
              </a:rPr>
              <a:t>The scan is a deterministic data pipeline.</a:t>
            </a:r>
          </a:p>
        </p:txBody>
      </p:sp>
      <p:sp>
        <p:nvSpPr>
          <p:cNvPr id="4" name="slide-subtitle">
            <a:extLst xmlns:a="http://schemas.openxmlformats.org/drawingml/2006/main">
              <a:ext uri="{FF2B5EF4-FFF2-40B4-BE49-F238E27FC236}">
                <a16:creationId xmlns:a16="http://schemas.microsoft.com/office/drawing/2014/main" id="{46BFAA96-6CA8-4692-A2D5-8C3EA2308D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533650"/>
            <a:ext cx="12573000" cy="6858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2025">
                <a:solidFill>
                  <a:srgbClr val="526273"/>
                </a:solidFill>
              </a:defRPr>
            </a:pPr>
            <a:r>
              <a:rPr sz="2025">
                <a:solidFill>
                  <a:srgbClr val="526273"/>
                </a:solidFill>
              </a:rPr>
              <a:t>Each stage transforms local inputs into a richer static model; no agent execution is required.</a:t>
            </a:r>
          </a:p>
        </p:txBody>
      </p:sp>
      <p:sp>
        <p:nvSpPr>
          <p:cNvPr id="5" name="pipe-config">
            <a:extLst xmlns:a="http://schemas.openxmlformats.org/drawingml/2006/main">
              <a:ext uri="{FF2B5EF4-FFF2-40B4-BE49-F238E27FC236}">
                <a16:creationId xmlns:a16="http://schemas.microsoft.com/office/drawing/2014/main" id="{A2DD8E0C-F5A7-47C3-BAC6-E82402C851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3547110"/>
            <a:ext cx="8124825" cy="1705610"/>
          </a:xfrm>
          <a:prstGeom xmlns:a="http://schemas.openxmlformats.org/drawingml/2006/main" prst="roundRect">
            <a:avLst>
              <a:gd name="adj" fmla="val 335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E0E8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678A180-8057-45C8-AC81-A2F1C0C07D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" y="3733800"/>
            <a:ext cx="1524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578E5"/>
          </a:solidFill>
          <a:ln xmlns:a="http://schemas.openxmlformats.org/drawingml/2006/main" w="0">
            <a:solidFill>
              <a:srgbClr val="3578E5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63D84F5-D102-4C2C-B1F1-F753400A7F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" y="3733800"/>
            <a:ext cx="7372350" cy="3048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950" b="1">
                <a:solidFill>
                  <a:srgbClr val="111827"/>
                </a:solidFill>
              </a:defRPr>
            </a:pPr>
            <a:r>
              <a:rPr sz="1950" b="1">
                <a:solidFill>
                  <a:srgbClr val="111827"/>
                </a:solidFill>
              </a:rPr>
              <a:t>config/loader.py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F2844FC-D9FB-4B3D-A36A-6CD377A711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" y="4076700"/>
            <a:ext cx="73723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500">
                <a:solidFill>
                  <a:srgbClr val="526273"/>
                </a:solidFill>
              </a:defRPr>
            </a:pPr>
            <a:r>
              <a:rPr sz="1500">
                <a:solidFill>
                  <a:srgbClr val="526273"/>
                </a:solidFill>
              </a:rPr>
              <a:t>load and validate shipgate.yaml</a:t>
            </a:r>
          </a:p>
        </p:txBody>
      </p:sp>
      <p:sp>
        <p:nvSpPr>
          <p:cNvPr id="9" name="pipe-inputs">
            <a:extLst xmlns:a="http://schemas.openxmlformats.org/drawingml/2006/main">
              <a:ext uri="{FF2B5EF4-FFF2-40B4-BE49-F238E27FC236}">
                <a16:creationId xmlns:a16="http://schemas.microsoft.com/office/drawing/2014/main" id="{90BEBDBC-9541-4128-82D0-B8360D5299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86875" y="3547110"/>
            <a:ext cx="8124825" cy="1705610"/>
          </a:xfrm>
          <a:prstGeom xmlns:a="http://schemas.openxmlformats.org/drawingml/2006/main" prst="roundRect">
            <a:avLst>
              <a:gd name="adj" fmla="val 335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E0E8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7BB0785-7DA8-40A9-BEF0-AA9CB8ECA4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0" y="3733800"/>
            <a:ext cx="1524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1B6A8"/>
          </a:solidFill>
          <a:ln xmlns:a="http://schemas.openxmlformats.org/drawingml/2006/main" w="0">
            <a:solidFill>
              <a:srgbClr val="21B6A8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30A7B400-E137-4FE5-803B-7EDE80BF1B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29800" y="3733800"/>
            <a:ext cx="7372350" cy="3048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950" b="1">
                <a:solidFill>
                  <a:srgbClr val="111827"/>
                </a:solidFill>
              </a:defRPr>
            </a:pPr>
            <a:r>
              <a:rPr sz="1950" b="1">
                <a:solidFill>
                  <a:srgbClr val="111827"/>
                </a:solidFill>
              </a:rPr>
              <a:t>inputs/*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021DF7B-E3D7-429D-A2D5-8C6E9CBDEA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29800" y="4076700"/>
            <a:ext cx="73723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500">
                <a:solidFill>
                  <a:srgbClr val="526273"/>
                </a:solidFill>
              </a:defRPr>
            </a:pPr>
            <a:r>
              <a:rPr sz="1500">
                <a:solidFill>
                  <a:srgbClr val="526273"/>
                </a:solidFill>
              </a:rPr>
              <a:t>normalize MCP, OpenAPI, API, ADK, SDK inputs</a:t>
            </a:r>
          </a:p>
        </p:txBody>
      </p:sp>
      <p:sp>
        <p:nvSpPr>
          <p:cNvPr id="13" name="pipe-risk">
            <a:extLst xmlns:a="http://schemas.openxmlformats.org/drawingml/2006/main">
              <a:ext uri="{FF2B5EF4-FFF2-40B4-BE49-F238E27FC236}">
                <a16:creationId xmlns:a16="http://schemas.microsoft.com/office/drawing/2014/main" id="{4828B9BB-310D-4B9C-9FEA-34ACA9F2D8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5481320"/>
            <a:ext cx="8124825" cy="1705610"/>
          </a:xfrm>
          <a:prstGeom xmlns:a="http://schemas.openxmlformats.org/drawingml/2006/main" prst="roundRect">
            <a:avLst>
              <a:gd name="adj" fmla="val 335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E0E8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646A113-CE39-40FD-9B40-0A596CFD10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" y="5676900"/>
            <a:ext cx="1524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B740"/>
          </a:solidFill>
          <a:ln xmlns:a="http://schemas.openxmlformats.org/drawingml/2006/main" w="0">
            <a:solidFill>
              <a:srgbClr val="F4B740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01DFE92-4831-4EA6-83EA-28DA5C15EA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" y="5676900"/>
            <a:ext cx="7372350" cy="3048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950" b="1">
                <a:solidFill>
                  <a:srgbClr val="111827"/>
                </a:solidFill>
              </a:defRPr>
            </a:pPr>
            <a:r>
              <a:rPr sz="1950" b="1">
                <a:solidFill>
                  <a:srgbClr val="111827"/>
                </a:solidFill>
              </a:rPr>
              <a:t>core/risk_hints.py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CA691801-961B-44D8-9970-8A3AB2698A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" y="6000750"/>
            <a:ext cx="73723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500">
                <a:solidFill>
                  <a:srgbClr val="526273"/>
                </a:solidFill>
              </a:defRPr>
            </a:pPr>
            <a:r>
              <a:rPr sz="1500">
                <a:solidFill>
                  <a:srgbClr val="526273"/>
                </a:solidFill>
              </a:rPr>
              <a:t>enrich tools with read/write/destructive risk tags</a:t>
            </a:r>
          </a:p>
        </p:txBody>
      </p:sp>
      <p:sp>
        <p:nvSpPr>
          <p:cNvPr id="17" name="pipe-context">
            <a:extLst xmlns:a="http://schemas.openxmlformats.org/drawingml/2006/main">
              <a:ext uri="{FF2B5EF4-FFF2-40B4-BE49-F238E27FC236}">
                <a16:creationId xmlns:a16="http://schemas.microsoft.com/office/drawing/2014/main" id="{BB2435EB-2C29-4AD9-847A-E7C60FB5DA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86875" y="5481320"/>
            <a:ext cx="8124825" cy="1705610"/>
          </a:xfrm>
          <a:prstGeom xmlns:a="http://schemas.openxmlformats.org/drawingml/2006/main" prst="roundRect">
            <a:avLst>
              <a:gd name="adj" fmla="val 335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E0E8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700CB496-0630-4721-AF81-D650F4255C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0" y="5676900"/>
            <a:ext cx="1524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C5CE5"/>
          </a:solidFill>
          <a:ln xmlns:a="http://schemas.openxmlformats.org/drawingml/2006/main" w="0">
            <a:solidFill>
              <a:srgbClr val="7C5CE5"/>
            </a:solidFill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B007D020-AF92-4CC5-BFB9-C8B1A47332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29800" y="5676900"/>
            <a:ext cx="7372350" cy="3048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950" b="1">
                <a:solidFill>
                  <a:srgbClr val="111827"/>
                </a:solidFill>
              </a:defRPr>
            </a:pPr>
            <a:r>
              <a:rPr sz="1950" b="1">
                <a:solidFill>
                  <a:srgbClr val="111827"/>
                </a:solidFill>
              </a:rPr>
              <a:t>core/context.py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71127E21-BD69-49B6-BDC9-A279424227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29800" y="6000750"/>
            <a:ext cx="73723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500">
                <a:solidFill>
                  <a:srgbClr val="526273"/>
                </a:solidFill>
              </a:defRPr>
            </a:pPr>
            <a:r>
              <a:rPr sz="1500">
                <a:solidFill>
                  <a:srgbClr val="526273"/>
                </a:solidFill>
              </a:rPr>
              <a:t>assemble manifest + agent + tools + artifacts</a:t>
            </a:r>
          </a:p>
        </p:txBody>
      </p:sp>
      <p:sp>
        <p:nvSpPr>
          <p:cNvPr id="21" name="pipe-checks">
            <a:extLst xmlns:a="http://schemas.openxmlformats.org/drawingml/2006/main">
              <a:ext uri="{FF2B5EF4-FFF2-40B4-BE49-F238E27FC236}">
                <a16:creationId xmlns:a16="http://schemas.microsoft.com/office/drawing/2014/main" id="{39E13025-5595-4AA4-A9AC-6EA8EBC410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7415530"/>
            <a:ext cx="8124825" cy="1705610"/>
          </a:xfrm>
          <a:prstGeom xmlns:a="http://schemas.openxmlformats.org/drawingml/2006/main" prst="roundRect">
            <a:avLst>
              <a:gd name="adj" fmla="val 335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E0E8"/>
            </a:solidFill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E1FB8597-56D9-4443-81F2-968D8A9A87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" y="7600950"/>
            <a:ext cx="1524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4C4C"/>
          </a:solidFill>
          <a:ln xmlns:a="http://schemas.openxmlformats.org/drawingml/2006/main" w="0">
            <a:solidFill>
              <a:srgbClr val="D94C4C"/>
            </a:solidFill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0A6C0917-87AD-40E3-B559-782B4CA79D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" y="7600950"/>
            <a:ext cx="7372350" cy="3048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950" b="1">
                <a:solidFill>
                  <a:srgbClr val="111827"/>
                </a:solidFill>
              </a:defRPr>
            </a:pPr>
            <a:r>
              <a:rPr sz="1950" b="1">
                <a:solidFill>
                  <a:srgbClr val="111827"/>
                </a:solidFill>
              </a:rPr>
              <a:t>checks/*.py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78453352-3B43-4AE9-9C8E-E774F87517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" y="7943850"/>
            <a:ext cx="73723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500">
                <a:solidFill>
                  <a:srgbClr val="526273"/>
                </a:solidFill>
              </a:defRPr>
            </a:pPr>
            <a:r>
              <a:rPr sz="1500">
                <a:solidFill>
                  <a:srgbClr val="526273"/>
                </a:solidFill>
              </a:rPr>
              <a:t>pure check functions return Finding objects</a:t>
            </a:r>
          </a:p>
        </p:txBody>
      </p:sp>
      <p:sp>
        <p:nvSpPr>
          <p:cNvPr id="25" name="pipe-report">
            <a:extLst xmlns:a="http://schemas.openxmlformats.org/drawingml/2006/main">
              <a:ext uri="{FF2B5EF4-FFF2-40B4-BE49-F238E27FC236}">
                <a16:creationId xmlns:a16="http://schemas.microsoft.com/office/drawing/2014/main" id="{4E1426B6-84DC-401A-83EF-57628F8C2D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86875" y="7415530"/>
            <a:ext cx="8124825" cy="1705610"/>
          </a:xfrm>
          <a:prstGeom xmlns:a="http://schemas.openxmlformats.org/drawingml/2006/main" prst="roundRect">
            <a:avLst>
              <a:gd name="adj" fmla="val 335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E0E8"/>
            </a:solidFill>
            <a:prstDash val="solid"/>
          </a:ln>
        </p:spPr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6CF4353D-83B6-4184-9E6E-BB895F7F55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0" y="7600950"/>
            <a:ext cx="1524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F9D67"/>
          </a:solidFill>
          <a:ln xmlns:a="http://schemas.openxmlformats.org/drawingml/2006/main" w="0">
            <a:solidFill>
              <a:srgbClr val="2F9D67"/>
            </a:solidFill>
            <a:prstDash val="solid"/>
          </a:ln>
        </p:spPr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0E5BA216-9654-4448-8198-55F9F71AAF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29800" y="7600950"/>
            <a:ext cx="7372350" cy="3048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950" b="1">
                <a:solidFill>
                  <a:srgbClr val="111827"/>
                </a:solidFill>
              </a:defRPr>
            </a:pPr>
            <a:r>
              <a:rPr sz="1950" b="1">
                <a:solidFill>
                  <a:srgbClr val="111827"/>
                </a:solidFill>
              </a:rPr>
              <a:t>report/* + ci/*</a:t>
            </a:r>
          </a:p>
        </p:txBody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7EBF052A-1846-4DEB-A9B8-D6DACDB736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29800" y="7943850"/>
            <a:ext cx="73723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500">
                <a:solidFill>
                  <a:srgbClr val="526273"/>
                </a:solidFill>
              </a:defRPr>
            </a:pPr>
            <a:r>
              <a:rPr sz="1500">
                <a:solidFill>
                  <a:srgbClr val="526273"/>
                </a:solidFill>
              </a:rPr>
              <a:t>write reports and compute CI result</a:t>
            </a:r>
          </a:p>
        </p:txBody>
      </p:sp>
      <p:sp>
        <p:nvSpPr>
          <p:cNvPr id="29" name="footer-brand">
            <a:extLst xmlns:a="http://schemas.openxmlformats.org/drawingml/2006/main">
              <a:ext uri="{FF2B5EF4-FFF2-40B4-BE49-F238E27FC236}">
                <a16:creationId xmlns:a16="http://schemas.microsoft.com/office/drawing/2014/main" id="{7AEF82F1-D0E0-4F9E-BC8C-E476FBA8F4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9448800"/>
            <a:ext cx="1276350" cy="190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275" b="1">
                <a:solidFill>
                  <a:srgbClr val="526273"/>
                </a:solidFill>
              </a:defRPr>
            </a:pPr>
            <a:r>
              <a:rPr sz="1275" b="1">
                <a:solidFill>
                  <a:srgbClr val="526273"/>
                </a:solidFill>
              </a:rPr>
              <a:t>Agents Shipgate</a:t>
            </a:r>
          </a:p>
        </p:txBody>
      </p:sp>
      <p:sp>
        <p:nvSpPr>
          <p:cNvPr id="30" name="footer-source">
            <a:extLst xmlns:a="http://schemas.openxmlformats.org/drawingml/2006/main">
              <a:ext uri="{FF2B5EF4-FFF2-40B4-BE49-F238E27FC236}">
                <a16:creationId xmlns:a16="http://schemas.microsoft.com/office/drawing/2014/main" id="{9FBDD9E1-1DB2-47F0-8BE9-9E9F88ABF4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525750" y="9448800"/>
            <a:ext cx="1885950" cy="190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125">
                <a:solidFill>
                  <a:srgbClr val="71808E"/>
                </a:solidFill>
              </a:defRPr>
            </a:pPr>
            <a:r>
              <a:rPr sz="1125">
                <a:solidFill>
                  <a:srgbClr val="71808E"/>
                </a:solidFill>
              </a:rPr>
              <a:t>Source: docs/architecture.md</a:t>
            </a:r>
          </a:p>
        </p:txBody>
      </p:sp>
    </p:spTree>
    <p:extLst>
      <p:ext uri="{BB962C8B-B14F-4D97-AF65-F5344CB8AC3E}">
        <p14:creationId xmlns:p14="http://schemas.microsoft.com/office/powerpoint/2010/main" val="1940823918"/>
      </p:ext>
    </p:extLst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background">
            <a:extLst xmlns:a="http://schemas.openxmlformats.org/drawingml/2006/main">
              <a:ext uri="{FF2B5EF4-FFF2-40B4-BE49-F238E27FC236}">
                <a16:creationId xmlns:a16="http://schemas.microsoft.com/office/drawing/2014/main" id="{74DBA897-DEC7-42C4-A8CC-F7EFB02721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8288000" cy="10287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8FAFC"/>
          </a:solidFill>
          <a:ln xmlns:a="http://schemas.openxmlformats.org/drawingml/2006/main" w="0">
            <a:solidFill>
              <a:srgbClr val="F8FAFC"/>
            </a:solidFill>
            <a:prstDash val="solid"/>
          </a:ln>
        </p:spPr>
      </p:sp>
      <p:sp>
        <p:nvSpPr>
          <p:cNvPr id="2" name="slide-eyebrow">
            <a:extLst xmlns:a="http://schemas.openxmlformats.org/drawingml/2006/main">
              <a:ext uri="{FF2B5EF4-FFF2-40B4-BE49-F238E27FC236}">
                <a16:creationId xmlns:a16="http://schemas.microsoft.com/office/drawing/2014/main" id="{0937916A-5F39-4297-AAC0-F538A2ADE7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647700"/>
            <a:ext cx="1653540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650" b="1">
                <a:solidFill>
                  <a:srgbClr val="21B6A8"/>
                </a:solidFill>
              </a:defRPr>
            </a:pPr>
            <a:r>
              <a:rPr sz="1650" b="1">
                <a:solidFill>
                  <a:srgbClr val="21B6A8"/>
                </a:solidFill>
              </a:rPr>
              <a:t>3. Codebase map</a:t>
            </a:r>
          </a:p>
        </p:txBody>
      </p:sp>
      <p:sp>
        <p:nvSpPr>
          <p:cNvPr id="3" name="slide-title">
            <a:extLst xmlns:a="http://schemas.openxmlformats.org/drawingml/2006/main">
              <a:ext uri="{FF2B5EF4-FFF2-40B4-BE49-F238E27FC236}">
                <a16:creationId xmlns:a16="http://schemas.microsoft.com/office/drawing/2014/main" id="{9137F6DB-DF9A-47C1-BEBB-36693CE7E8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1047750"/>
            <a:ext cx="13144500" cy="1333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4350" b="1">
                <a:solidFill>
                  <a:srgbClr val="111827"/>
                </a:solidFill>
              </a:defRPr>
            </a:pPr>
            <a:r>
              <a:rPr sz="4350" b="1">
                <a:solidFill>
                  <a:srgbClr val="111827"/>
                </a:solidFill>
              </a:rPr>
              <a:t>Repo map.</a:t>
            </a:r>
          </a:p>
        </p:txBody>
      </p:sp>
      <p:sp>
        <p:nvSpPr>
          <p:cNvPr id="4" name="slide-subtitle">
            <a:extLst xmlns:a="http://schemas.openxmlformats.org/drawingml/2006/main">
              <a:ext uri="{FF2B5EF4-FFF2-40B4-BE49-F238E27FC236}">
                <a16:creationId xmlns:a16="http://schemas.microsoft.com/office/drawing/2014/main" id="{A163720F-A0E5-4299-98AC-06A1221044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533650"/>
            <a:ext cx="12573000" cy="6858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2025">
                <a:solidFill>
                  <a:srgbClr val="526273"/>
                </a:solidFill>
              </a:defRPr>
            </a:pPr>
            <a:r>
              <a:rPr sz="2025">
                <a:solidFill>
                  <a:srgbClr val="526273"/>
                </a:solidFill>
              </a:rPr>
              <a:t>Adapters, models, checks, and formatters stay separate.</a:t>
            </a:r>
          </a:p>
        </p:txBody>
      </p:sp>
      <p:sp>
        <p:nvSpPr>
          <p:cNvPr id="5" name="mod-cli">
            <a:extLst xmlns:a="http://schemas.openxmlformats.org/drawingml/2006/main">
              <a:ext uri="{FF2B5EF4-FFF2-40B4-BE49-F238E27FC236}">
                <a16:creationId xmlns:a16="http://schemas.microsoft.com/office/drawing/2014/main" id="{F785E575-A0E7-454C-B9CF-D0D0D8B650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3547110"/>
            <a:ext cx="5334000" cy="2653665"/>
          </a:xfrm>
          <a:prstGeom xmlns:a="http://schemas.openxmlformats.org/drawingml/2006/main" prst="roundRect">
            <a:avLst>
              <a:gd name="adj" fmla="val 2154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E0E8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A62F5C1-45A7-44C5-AF18-09FB6F6868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" y="3733800"/>
            <a:ext cx="1714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578E5"/>
          </a:solidFill>
          <a:ln xmlns:a="http://schemas.openxmlformats.org/drawingml/2006/main" w="0">
            <a:solidFill>
              <a:srgbClr val="3578E5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E18EB72-9D77-4664-9CE5-518CA98C21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4019550"/>
            <a:ext cx="4914900" cy="3238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2025" b="1">
                <a:solidFill>
                  <a:srgbClr val="111827"/>
                </a:solidFill>
              </a:defRPr>
            </a:pPr>
            <a:r>
              <a:rPr sz="2025" b="1">
                <a:solidFill>
                  <a:srgbClr val="111827"/>
                </a:solidFill>
              </a:rPr>
              <a:t>cli/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F8F0CDB-79D7-4FEC-887C-631B9D382F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4438650"/>
            <a:ext cx="49149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500">
                <a:solidFill>
                  <a:srgbClr val="526273"/>
                </a:solidFill>
              </a:defRPr>
            </a:pPr>
            <a:r>
              <a:rPr sz="1500">
                <a:solidFill>
                  <a:srgbClr val="526273"/>
                </a:solidFill>
              </a:rPr>
              <a:t>entry points: scan, init, doctor, explain</a:t>
            </a:r>
          </a:p>
        </p:txBody>
      </p:sp>
      <p:sp>
        <p:nvSpPr>
          <p:cNvPr id="9" name="mod-config">
            <a:extLst xmlns:a="http://schemas.openxmlformats.org/drawingml/2006/main">
              <a:ext uri="{FF2B5EF4-FFF2-40B4-BE49-F238E27FC236}">
                <a16:creationId xmlns:a16="http://schemas.microsoft.com/office/drawing/2014/main" id="{47B657C7-8A59-4B37-B8DE-79815BD921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547110"/>
            <a:ext cx="5334000" cy="2653665"/>
          </a:xfrm>
          <a:prstGeom xmlns:a="http://schemas.openxmlformats.org/drawingml/2006/main" prst="roundRect">
            <a:avLst>
              <a:gd name="adj" fmla="val 2154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E0E8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6B3A484-A50E-4324-8468-BEC8DA1F79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05600" y="3733800"/>
            <a:ext cx="1714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1B6A8"/>
          </a:solidFill>
          <a:ln xmlns:a="http://schemas.openxmlformats.org/drawingml/2006/main" w="0">
            <a:solidFill>
              <a:srgbClr val="21B6A8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AD3C5D9-6077-4B8E-8D84-303F079005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86550" y="4019550"/>
            <a:ext cx="4914900" cy="3238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2025" b="1">
                <a:solidFill>
                  <a:srgbClr val="111827"/>
                </a:solidFill>
              </a:defRPr>
            </a:pPr>
            <a:r>
              <a:rPr sz="2025" b="1">
                <a:solidFill>
                  <a:srgbClr val="111827"/>
                </a:solidFill>
              </a:rPr>
              <a:t>config/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83102CA-9756-44D0-ACB7-4AC91F7CA9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86550" y="4438650"/>
            <a:ext cx="49149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500">
                <a:solidFill>
                  <a:srgbClr val="526273"/>
                </a:solidFill>
              </a:defRPr>
            </a:pPr>
            <a:r>
              <a:rPr sz="1500">
                <a:solidFill>
                  <a:srgbClr val="526273"/>
                </a:solidFill>
              </a:rPr>
              <a:t>Pydantic manifest schema and loader</a:t>
            </a:r>
          </a:p>
        </p:txBody>
      </p:sp>
      <p:sp>
        <p:nvSpPr>
          <p:cNvPr id="13" name="mod-core">
            <a:extLst xmlns:a="http://schemas.openxmlformats.org/drawingml/2006/main">
              <a:ext uri="{FF2B5EF4-FFF2-40B4-BE49-F238E27FC236}">
                <a16:creationId xmlns:a16="http://schemas.microsoft.com/office/drawing/2014/main" id="{0BD003F0-5418-42B4-8C42-CBD8F8DDB1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77700" y="3547110"/>
            <a:ext cx="5334000" cy="2653665"/>
          </a:xfrm>
          <a:prstGeom xmlns:a="http://schemas.openxmlformats.org/drawingml/2006/main" prst="roundRect">
            <a:avLst>
              <a:gd name="adj" fmla="val 2154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E0E8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B68342B9-F7CC-4C89-BC7D-09EC628EC6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06300" y="3733800"/>
            <a:ext cx="1714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C5CE5"/>
          </a:solidFill>
          <a:ln xmlns:a="http://schemas.openxmlformats.org/drawingml/2006/main" w="0">
            <a:solidFill>
              <a:srgbClr val="7C5CE5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161D49A-C985-47A2-B8FD-BCDDFFE0F0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287250" y="4019550"/>
            <a:ext cx="4914900" cy="3238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2025" b="1">
                <a:solidFill>
                  <a:srgbClr val="111827"/>
                </a:solidFill>
              </a:defRPr>
            </a:pPr>
            <a:r>
              <a:rPr sz="2025" b="1">
                <a:solidFill>
                  <a:srgbClr val="111827"/>
                </a:solidFill>
              </a:rPr>
              <a:t>core/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25828CE9-9787-4A46-B5D9-3EE6C74BA7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287250" y="4438650"/>
            <a:ext cx="49149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500">
                <a:solidFill>
                  <a:srgbClr val="526273"/>
                </a:solidFill>
              </a:defRPr>
            </a:pPr>
            <a:r>
              <a:rPr sz="1500">
                <a:solidFill>
                  <a:srgbClr val="526273"/>
                </a:solidFill>
              </a:rPr>
              <a:t>Tool, Finding, Report, ScanContext</a:t>
            </a:r>
          </a:p>
        </p:txBody>
      </p:sp>
      <p:sp>
        <p:nvSpPr>
          <p:cNvPr id="17" name="mod-inputs">
            <a:extLst xmlns:a="http://schemas.openxmlformats.org/drawingml/2006/main">
              <a:ext uri="{FF2B5EF4-FFF2-40B4-BE49-F238E27FC236}">
                <a16:creationId xmlns:a16="http://schemas.microsoft.com/office/drawing/2014/main" id="{F7582472-421D-41E7-B4A1-BCD6057643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6467475"/>
            <a:ext cx="5334000" cy="2653665"/>
          </a:xfrm>
          <a:prstGeom xmlns:a="http://schemas.openxmlformats.org/drawingml/2006/main" prst="roundRect">
            <a:avLst>
              <a:gd name="adj" fmla="val 2154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E0E8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BCFC27A4-6CF4-450E-9882-FE0239EA41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" y="6667500"/>
            <a:ext cx="1714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B740"/>
          </a:solidFill>
          <a:ln xmlns:a="http://schemas.openxmlformats.org/drawingml/2006/main" w="0">
            <a:solidFill>
              <a:srgbClr val="F4B740"/>
            </a:solidFill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15D45396-9DEC-4ACC-BE8E-E8B8E039FD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953250"/>
            <a:ext cx="4914900" cy="3238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2025" b="1">
                <a:solidFill>
                  <a:srgbClr val="111827"/>
                </a:solidFill>
              </a:defRPr>
            </a:pPr>
            <a:r>
              <a:rPr sz="2025" b="1">
                <a:solidFill>
                  <a:srgbClr val="111827"/>
                </a:solidFill>
              </a:rPr>
              <a:t>inputs/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0EEBF682-5F26-468E-93A0-A9AB113786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7372350"/>
            <a:ext cx="49149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500">
                <a:solidFill>
                  <a:srgbClr val="526273"/>
                </a:solidFill>
              </a:defRPr>
            </a:pPr>
            <a:r>
              <a:rPr sz="1500">
                <a:solidFill>
                  <a:srgbClr val="526273"/>
                </a:solidFill>
              </a:rPr>
              <a:t>source-specific adapters</a:t>
            </a:r>
          </a:p>
        </p:txBody>
      </p:sp>
      <p:sp>
        <p:nvSpPr>
          <p:cNvPr id="21" name="mod-checks">
            <a:extLst xmlns:a="http://schemas.openxmlformats.org/drawingml/2006/main">
              <a:ext uri="{FF2B5EF4-FFF2-40B4-BE49-F238E27FC236}">
                <a16:creationId xmlns:a16="http://schemas.microsoft.com/office/drawing/2014/main" id="{E364F44D-C81E-4518-B7DA-DF1D3F62E8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6467475"/>
            <a:ext cx="5334000" cy="2653665"/>
          </a:xfrm>
          <a:prstGeom xmlns:a="http://schemas.openxmlformats.org/drawingml/2006/main" prst="roundRect">
            <a:avLst>
              <a:gd name="adj" fmla="val 2154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E0E8"/>
            </a:solidFill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AEA63FA8-2ABC-4EA2-8C8A-86952CE28B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05600" y="6667500"/>
            <a:ext cx="1714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4C4C"/>
          </a:solidFill>
          <a:ln xmlns:a="http://schemas.openxmlformats.org/drawingml/2006/main" w="0">
            <a:solidFill>
              <a:srgbClr val="D94C4C"/>
            </a:solidFill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B6638A64-0917-4BA3-8C9F-2F189E4F0C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86550" y="6953250"/>
            <a:ext cx="4914900" cy="3238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2025" b="1">
                <a:solidFill>
                  <a:srgbClr val="111827"/>
                </a:solidFill>
              </a:defRPr>
            </a:pPr>
            <a:r>
              <a:rPr sz="2025" b="1">
                <a:solidFill>
                  <a:srgbClr val="111827"/>
                </a:solidFill>
              </a:rPr>
              <a:t>checks/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2EB6BC23-63FB-4021-A920-5A41CB30F1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86550" y="7372350"/>
            <a:ext cx="49149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500">
                <a:solidFill>
                  <a:srgbClr val="526273"/>
                </a:solidFill>
              </a:defRPr>
            </a:pPr>
            <a:r>
              <a:rPr sz="1500">
                <a:solidFill>
                  <a:srgbClr val="526273"/>
                </a:solidFill>
              </a:rPr>
              <a:t>release-readiness checks by category</a:t>
            </a:r>
          </a:p>
        </p:txBody>
      </p:sp>
      <p:sp>
        <p:nvSpPr>
          <p:cNvPr id="25" name="mod-report">
            <a:extLst xmlns:a="http://schemas.openxmlformats.org/drawingml/2006/main">
              <a:ext uri="{FF2B5EF4-FFF2-40B4-BE49-F238E27FC236}">
                <a16:creationId xmlns:a16="http://schemas.microsoft.com/office/drawing/2014/main" id="{42F18768-8D31-4E91-A2DF-E27B1AE41F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77700" y="6467475"/>
            <a:ext cx="5334000" cy="2653665"/>
          </a:xfrm>
          <a:prstGeom xmlns:a="http://schemas.openxmlformats.org/drawingml/2006/main" prst="roundRect">
            <a:avLst>
              <a:gd name="adj" fmla="val 2154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E0E8"/>
            </a:solidFill>
            <a:prstDash val="solid"/>
          </a:ln>
        </p:spPr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1E43BA3F-E0B2-4181-845E-C2817ECA96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06300" y="6667500"/>
            <a:ext cx="1714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F9D67"/>
          </a:solidFill>
          <a:ln xmlns:a="http://schemas.openxmlformats.org/drawingml/2006/main" w="0">
            <a:solidFill>
              <a:srgbClr val="2F9D67"/>
            </a:solidFill>
            <a:prstDash val="solid"/>
          </a:ln>
        </p:spPr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90650FE0-5578-42F3-9F17-76B0DDAA73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287250" y="6953250"/>
            <a:ext cx="4914900" cy="3238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2025" b="1">
                <a:solidFill>
                  <a:srgbClr val="111827"/>
                </a:solidFill>
              </a:defRPr>
            </a:pPr>
            <a:r>
              <a:rPr sz="2025" b="1">
                <a:solidFill>
                  <a:srgbClr val="111827"/>
                </a:solidFill>
              </a:rPr>
              <a:t>report/</a:t>
            </a:r>
          </a:p>
        </p:txBody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C6E9E6E7-C4FD-43F7-AEF8-D63F7338B8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287250" y="7372350"/>
            <a:ext cx="49149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500">
                <a:solidFill>
                  <a:srgbClr val="526273"/>
                </a:solidFill>
              </a:defRPr>
            </a:pPr>
            <a:r>
              <a:rPr sz="1500">
                <a:solidFill>
                  <a:srgbClr val="526273"/>
                </a:solidFill>
              </a:rPr>
              <a:t>Markdown, JSON, SARIF output</a:t>
            </a:r>
          </a:p>
        </p:txBody>
      </p:sp>
      <p:sp>
        <p:nvSpPr>
          <p:cNvPr id="29" name="footer-brand">
            <a:extLst xmlns:a="http://schemas.openxmlformats.org/drawingml/2006/main">
              <a:ext uri="{FF2B5EF4-FFF2-40B4-BE49-F238E27FC236}">
                <a16:creationId xmlns:a16="http://schemas.microsoft.com/office/drawing/2014/main" id="{D86A7C54-1A00-41A5-97FA-8B7976C5EF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9448800"/>
            <a:ext cx="1276350" cy="190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275" b="1">
                <a:solidFill>
                  <a:srgbClr val="526273"/>
                </a:solidFill>
              </a:defRPr>
            </a:pPr>
            <a:r>
              <a:rPr sz="1275" b="1">
                <a:solidFill>
                  <a:srgbClr val="526273"/>
                </a:solidFill>
              </a:rPr>
              <a:t>Agents Shipgate</a:t>
            </a:r>
          </a:p>
        </p:txBody>
      </p:sp>
      <p:sp>
        <p:nvSpPr>
          <p:cNvPr id="30" name="footer-source">
            <a:extLst xmlns:a="http://schemas.openxmlformats.org/drawingml/2006/main">
              <a:ext uri="{FF2B5EF4-FFF2-40B4-BE49-F238E27FC236}">
                <a16:creationId xmlns:a16="http://schemas.microsoft.com/office/drawing/2014/main" id="{3E74CDE2-B3BE-4877-B9E2-B13B29951B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668500" y="9448800"/>
            <a:ext cx="2743200" cy="190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125">
                <a:solidFill>
                  <a:srgbClr val="71808E"/>
                </a:solidFill>
              </a:defRPr>
            </a:pPr>
            <a:r>
              <a:rPr sz="1125">
                <a:solidFill>
                  <a:srgbClr val="71808E"/>
                </a:solidFill>
              </a:rPr>
              <a:t>Source: docs/architecture.md module map</a:t>
            </a:r>
          </a:p>
        </p:txBody>
      </p:sp>
    </p:spTree>
    <p:extLst>
      <p:ext uri="{BB962C8B-B14F-4D97-AF65-F5344CB8AC3E}">
        <p14:creationId xmlns:p14="http://schemas.microsoft.com/office/powerpoint/2010/main" val="606158541"/>
      </p:ext>
    </p:extLst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background">
            <a:extLst xmlns:a="http://schemas.openxmlformats.org/drawingml/2006/main">
              <a:ext uri="{FF2B5EF4-FFF2-40B4-BE49-F238E27FC236}">
                <a16:creationId xmlns:a16="http://schemas.microsoft.com/office/drawing/2014/main" id="{9C66196E-5728-4096-A2BD-F31C7EAC36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8288000" cy="10287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8FAFC"/>
          </a:solidFill>
          <a:ln xmlns:a="http://schemas.openxmlformats.org/drawingml/2006/main" w="0">
            <a:solidFill>
              <a:srgbClr val="F8FAFC"/>
            </a:solidFill>
            <a:prstDash val="solid"/>
          </a:ln>
        </p:spPr>
      </p:sp>
      <p:sp>
        <p:nvSpPr>
          <p:cNvPr id="2" name="slide-eyebrow">
            <a:extLst xmlns:a="http://schemas.openxmlformats.org/drawingml/2006/main">
              <a:ext uri="{FF2B5EF4-FFF2-40B4-BE49-F238E27FC236}">
                <a16:creationId xmlns:a16="http://schemas.microsoft.com/office/drawing/2014/main" id="{117C0CBA-9617-4237-A086-F6E74D82BA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647700"/>
            <a:ext cx="1653540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650" b="1">
                <a:solidFill>
                  <a:srgbClr val="21B6A8"/>
                </a:solidFill>
              </a:defRPr>
            </a:pPr>
            <a:r>
              <a:rPr sz="1650" b="1">
                <a:solidFill>
                  <a:srgbClr val="21B6A8"/>
                </a:solidFill>
              </a:rPr>
              <a:t>4. run_scan orchestration</a:t>
            </a:r>
          </a:p>
        </p:txBody>
      </p:sp>
      <p:sp>
        <p:nvSpPr>
          <p:cNvPr id="3" name="slide-title">
            <a:extLst xmlns:a="http://schemas.openxmlformats.org/drawingml/2006/main">
              <a:ext uri="{FF2B5EF4-FFF2-40B4-BE49-F238E27FC236}">
                <a16:creationId xmlns:a16="http://schemas.microsoft.com/office/drawing/2014/main" id="{AC9B57AD-F380-46E5-934A-F7897B542D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1047750"/>
            <a:ext cx="13144500" cy="1333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4350" b="1">
                <a:solidFill>
                  <a:srgbClr val="111827"/>
                </a:solidFill>
              </a:defRPr>
            </a:pPr>
            <a:r>
              <a:rPr sz="4350" b="1">
                <a:solidFill>
                  <a:srgbClr val="111827"/>
                </a:solidFill>
              </a:rPr>
              <a:t>The CLI coordinates the whole scan in one pass.</a:t>
            </a:r>
          </a:p>
        </p:txBody>
      </p:sp>
      <p:sp>
        <p:nvSpPr>
          <p:cNvPr id="4" name="slide-subtitle">
            <a:extLst xmlns:a="http://schemas.openxmlformats.org/drawingml/2006/main">
              <a:ext uri="{FF2B5EF4-FFF2-40B4-BE49-F238E27FC236}">
                <a16:creationId xmlns:a16="http://schemas.microsoft.com/office/drawing/2014/main" id="{35863E0B-0B3F-4388-8455-50E854146F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533650"/>
            <a:ext cx="12573000" cy="6858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2025">
                <a:solidFill>
                  <a:srgbClr val="526273"/>
                </a:solidFill>
              </a:defRPr>
            </a:pPr>
            <a:r>
              <a:rPr sz="2025">
                <a:solidFill>
                  <a:srgbClr val="526273"/>
                </a:solidFill>
              </a:rPr>
              <a:t>The important boundary is before checks: all inputs become tools, artifacts, warnings, and one ScanContext.</a:t>
            </a:r>
          </a:p>
        </p:txBody>
      </p:sp>
      <p:sp>
        <p:nvSpPr>
          <p:cNvPr id="5" name="scan-code">
            <a:extLst xmlns:a="http://schemas.openxmlformats.org/drawingml/2006/main">
              <a:ext uri="{FF2B5EF4-FFF2-40B4-BE49-F238E27FC236}">
                <a16:creationId xmlns:a16="http://schemas.microsoft.com/office/drawing/2014/main" id="{E4AE3E7D-0757-4D24-BD94-6CC6B4AFA7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3547110"/>
            <a:ext cx="8421053" cy="5425440"/>
          </a:xfrm>
          <a:prstGeom xmlns:a="http://schemas.openxmlformats.org/drawingml/2006/main" prst="roundRect">
            <a:avLst>
              <a:gd name="adj" fmla="val 1053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E0E8"/>
            </a:solidFill>
            <a:prstDash val="solid"/>
          </a:ln>
        </p:spPr>
      </p:sp>
      <p:sp>
        <p:nvSpPr>
          <p:cNvPr id="6" name="scan-code-line-1">
            <a:extLst xmlns:a="http://schemas.openxmlformats.org/drawingml/2006/main">
              <a:ext uri="{FF2B5EF4-FFF2-40B4-BE49-F238E27FC236}">
                <a16:creationId xmlns:a16="http://schemas.microsoft.com/office/drawing/2014/main" id="{8B21C0A1-F740-4E3A-90B1-26327A6D1A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3771900"/>
            <a:ext cx="788670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650" b="1">
                <a:solidFill>
                  <a:srgbClr val="3578E5"/>
                </a:solidFill>
              </a:defRPr>
            </a:pPr>
            <a:r>
              <a:rPr sz="1650" b="1">
                <a:solidFill>
                  <a:srgbClr val="3578E5"/>
                </a:solidFill>
              </a:rPr>
              <a:t>src/agents_shipgate/cli/scan.py</a:t>
            </a:r>
          </a:p>
        </p:txBody>
      </p:sp>
      <p:sp>
        <p:nvSpPr>
          <p:cNvPr id="7" name="scan-code-line-2">
            <a:extLst xmlns:a="http://schemas.openxmlformats.org/drawingml/2006/main">
              <a:ext uri="{FF2B5EF4-FFF2-40B4-BE49-F238E27FC236}">
                <a16:creationId xmlns:a16="http://schemas.microsoft.com/office/drawing/2014/main" id="{F6261F53-0BF5-4CE6-9BFD-C30DEA26BD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4114800"/>
            <a:ext cx="7886700" cy="2095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350">
                <a:solidFill>
                  <a:srgbClr val="111827"/>
                </a:solidFill>
              </a:defRPr>
            </a:pPr>
            <a:r>
              <a:rPr sz="1350">
                <a:solidFill>
                  <a:srgbClr val="111827"/>
                </a:solidFill>
              </a:rPr>
              <a:t>manifest = load_manifest(config_path)</a:t>
            </a:r>
          </a:p>
        </p:txBody>
      </p:sp>
      <p:sp>
        <p:nvSpPr>
          <p:cNvPr id="8" name="scan-code-line-3">
            <a:extLst xmlns:a="http://schemas.openxmlformats.org/drawingml/2006/main">
              <a:ext uri="{FF2B5EF4-FFF2-40B4-BE49-F238E27FC236}">
                <a16:creationId xmlns:a16="http://schemas.microsoft.com/office/drawing/2014/main" id="{972D0035-3C92-41C8-BC76-2250027797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4400550"/>
            <a:ext cx="7886700" cy="2095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350">
                <a:solidFill>
                  <a:srgbClr val="111827"/>
                </a:solidFill>
              </a:defRPr>
            </a:pPr>
            <a:r>
              <a:rPr sz="1350">
                <a:solidFill>
                  <a:srgbClr val="111827"/>
                </a:solidFill>
              </a:rPr>
              <a:t>loaded_sources = _load_sources(...)</a:t>
            </a:r>
          </a:p>
        </p:txBody>
      </p:sp>
      <p:sp>
        <p:nvSpPr>
          <p:cNvPr id="9" name="scan-code-line-4">
            <a:extLst xmlns:a="http://schemas.openxmlformats.org/drawingml/2006/main">
              <a:ext uri="{FF2B5EF4-FFF2-40B4-BE49-F238E27FC236}">
                <a16:creationId xmlns:a16="http://schemas.microsoft.com/office/drawing/2014/main" id="{338A7471-61E9-41D2-BCBB-A1B4CB004F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4705350"/>
            <a:ext cx="7886700" cy="2095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350">
                <a:solidFill>
                  <a:srgbClr val="111827"/>
                </a:solidFill>
              </a:defRPr>
            </a:pPr>
            <a:r>
              <a:rPr sz="1350">
                <a:solidFill>
                  <a:srgbClr val="111827"/>
                </a:solidFill>
              </a:rPr>
              <a:t>api_source, api_artifacts = load_openai_api_artifacts(...)</a:t>
            </a:r>
          </a:p>
        </p:txBody>
      </p:sp>
      <p:sp>
        <p:nvSpPr>
          <p:cNvPr id="10" name="scan-code-line-5">
            <a:extLst xmlns:a="http://schemas.openxmlformats.org/drawingml/2006/main">
              <a:ext uri="{FF2B5EF4-FFF2-40B4-BE49-F238E27FC236}">
                <a16:creationId xmlns:a16="http://schemas.microsoft.com/office/drawing/2014/main" id="{B1BECAAF-75E5-4ADF-8F12-68D4ED2DFB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4991100"/>
            <a:ext cx="7886700" cy="2095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350">
                <a:solidFill>
                  <a:srgbClr val="111827"/>
                </a:solidFill>
              </a:defRPr>
            </a:pPr>
            <a:r>
              <a:rPr sz="1350">
                <a:solidFill>
                  <a:srgbClr val="111827"/>
                </a:solidFill>
              </a:rPr>
              <a:t>tools = enrich_tools_with_risk_hints(manifest, tools)</a:t>
            </a:r>
          </a:p>
        </p:txBody>
      </p:sp>
      <p:sp>
        <p:nvSpPr>
          <p:cNvPr id="11" name="scan-code-line-6">
            <a:extLst xmlns:a="http://schemas.openxmlformats.org/drawingml/2006/main">
              <a:ext uri="{FF2B5EF4-FFF2-40B4-BE49-F238E27FC236}">
                <a16:creationId xmlns:a16="http://schemas.microsoft.com/office/drawing/2014/main" id="{3A4CC7FB-E744-47BF-A9E0-6EC4BD4A06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5276850"/>
            <a:ext cx="7886700" cy="2095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350">
                <a:solidFill>
                  <a:srgbClr val="111827"/>
                </a:solidFill>
              </a:defRPr>
            </a:pPr>
            <a:r>
              <a:rPr sz="1350">
                <a:solidFill>
                  <a:srgbClr val="111827"/>
                </a:solidFill>
              </a:rPr>
              <a:t>context = ScanContext(manifest, agent, tools, artifacts)</a:t>
            </a:r>
          </a:p>
        </p:txBody>
      </p:sp>
      <p:sp>
        <p:nvSpPr>
          <p:cNvPr id="12" name="scan-code-line-7">
            <a:extLst xmlns:a="http://schemas.openxmlformats.org/drawingml/2006/main">
              <a:ext uri="{FF2B5EF4-FFF2-40B4-BE49-F238E27FC236}">
                <a16:creationId xmlns:a16="http://schemas.microsoft.com/office/drawing/2014/main" id="{72A98402-6D7D-42CE-A4B6-B4B9030C0C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5562600"/>
            <a:ext cx="7886700" cy="2095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350">
                <a:solidFill>
                  <a:srgbClr val="111827"/>
                </a:solidFill>
              </a:defRPr>
            </a:pPr>
            <a:r>
              <a:rPr sz="1350">
                <a:solidFill>
                  <a:srgbClr val="111827"/>
                </a:solidFill>
              </a:rPr>
              <a:t>findings = run_checks(context)</a:t>
            </a:r>
          </a:p>
        </p:txBody>
      </p:sp>
      <p:sp>
        <p:nvSpPr>
          <p:cNvPr id="13" name="scan-code-line-8">
            <a:extLst xmlns:a="http://schemas.openxmlformats.org/drawingml/2006/main">
              <a:ext uri="{FF2B5EF4-FFF2-40B4-BE49-F238E27FC236}">
                <a16:creationId xmlns:a16="http://schemas.microsoft.com/office/drawing/2014/main" id="{C6E36FCE-D622-444E-871A-6293741474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5867400"/>
            <a:ext cx="7886700" cy="2095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350">
                <a:solidFill>
                  <a:srgbClr val="111827"/>
                </a:solidFill>
              </a:defRPr>
            </a:pPr>
            <a:r>
              <a:rPr sz="1350">
                <a:solidFill>
                  <a:srgbClr val="111827"/>
                </a:solidFill>
              </a:rPr>
              <a:t>report = build_report(...)</a:t>
            </a:r>
          </a:p>
        </p:txBody>
      </p:sp>
      <p:sp>
        <p:nvSpPr>
          <p:cNvPr id="14" name="scan-code-line-9">
            <a:extLst xmlns:a="http://schemas.openxmlformats.org/drawingml/2006/main">
              <a:ext uri="{FF2B5EF4-FFF2-40B4-BE49-F238E27FC236}">
                <a16:creationId xmlns:a16="http://schemas.microsoft.com/office/drawing/2014/main" id="{60527B60-4A5F-4740-8183-803072D2CC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6153150"/>
            <a:ext cx="7886700" cy="2095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350">
                <a:solidFill>
                  <a:srgbClr val="111827"/>
                </a:solidFill>
              </a:defRPr>
            </a:pPr>
            <a:r>
              <a:rPr sz="1350">
                <a:solidFill>
                  <a:srgbClr val="111827"/>
                </a:solidFill>
              </a:rPr>
              <a:t>return report, exit_code_for_report(...)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E4B6077-675B-4EA0-9435-BA65EC5392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91700" y="4914900"/>
            <a:ext cx="133350" cy="133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578E5"/>
          </a:solidFill>
          <a:ln xmlns:a="http://schemas.openxmlformats.org/drawingml/2006/main" w="0">
            <a:solidFill>
              <a:srgbClr val="3578E5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033D2267-B504-467A-9EB1-18E6CA0282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58400" y="4914900"/>
            <a:ext cx="7353300" cy="2857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800" b="1">
                <a:solidFill>
                  <a:srgbClr val="111827"/>
                </a:solidFill>
              </a:defRPr>
            </a:pPr>
            <a:r>
              <a:rPr sz="1800" b="1">
                <a:solidFill>
                  <a:srgbClr val="111827"/>
                </a:solidFill>
              </a:rPr>
              <a:t>Manifest is copied and CLI flags override config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91128CD8-95D1-4DA5-AD68-F8CEF053F6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58400" y="5219700"/>
            <a:ext cx="73533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425">
                <a:solidFill>
                  <a:srgbClr val="526273"/>
                </a:solidFill>
              </a:defRPr>
            </a:pPr>
            <a:r>
              <a:rPr sz="1425">
                <a:solidFill>
                  <a:srgbClr val="526273"/>
                </a:solidFill>
              </a:rPr>
              <a:t>CI mode, output dir, formats, fail_on, baseline.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4F7AD981-0F18-40C9-A9C9-DC95D5EF6B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91700" y="5638800"/>
            <a:ext cx="133350" cy="133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1B6A8"/>
          </a:solidFill>
          <a:ln xmlns:a="http://schemas.openxmlformats.org/drawingml/2006/main" w="0">
            <a:solidFill>
              <a:srgbClr val="21B6A8"/>
            </a:solidFill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2EF4B167-C9E9-4CB8-A8D1-BE7739C891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58400" y="5638800"/>
            <a:ext cx="7353300" cy="2857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800" b="1">
                <a:solidFill>
                  <a:srgbClr val="111827"/>
                </a:solidFill>
              </a:defRPr>
            </a:pPr>
            <a:r>
              <a:rPr sz="1800" b="1">
                <a:solidFill>
                  <a:srgbClr val="111827"/>
                </a:solidFill>
              </a:rPr>
              <a:t>Sources are flattened and deduplicated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53700C6A-1407-4C36-81E8-842C656470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58400" y="5943600"/>
            <a:ext cx="73533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425">
                <a:solidFill>
                  <a:srgbClr val="526273"/>
                </a:solidFill>
              </a:defRPr>
            </a:pPr>
            <a:r>
              <a:rPr sz="1425">
                <a:solidFill>
                  <a:srgbClr val="526273"/>
                </a:solidFill>
              </a:rPr>
              <a:t>Higher-fidelity tool sources win on duplicate names.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52447BB9-FC4E-4850-97AB-CD3222A487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91700" y="6362700"/>
            <a:ext cx="133350" cy="133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B740"/>
          </a:solidFill>
          <a:ln xmlns:a="http://schemas.openxmlformats.org/drawingml/2006/main" w="0">
            <a:solidFill>
              <a:srgbClr val="F4B740"/>
            </a:solidFill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D996B189-A31B-4657-B534-7F545AEBDA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58400" y="6362700"/>
            <a:ext cx="7353300" cy="2857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800" b="1">
                <a:solidFill>
                  <a:srgbClr val="111827"/>
                </a:solidFill>
              </a:defRPr>
            </a:pPr>
            <a:r>
              <a:rPr sz="1800" b="1">
                <a:solidFill>
                  <a:srgbClr val="111827"/>
                </a:solidFill>
              </a:rPr>
              <a:t>Suppressions, overrides, and baselines are late-bound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4EFAE3EB-67D3-4E19-8D09-A3BDE22A51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58400" y="6667500"/>
            <a:ext cx="73533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425">
                <a:solidFill>
                  <a:srgbClr val="526273"/>
                </a:solidFill>
              </a:defRPr>
            </a:pPr>
            <a:r>
              <a:rPr sz="1425">
                <a:solidFill>
                  <a:srgbClr val="526273"/>
                </a:solidFill>
              </a:rPr>
              <a:t>Finding identity is stable before CI policy is applied.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BB601145-0CCF-44F7-9A4D-7D315F03C7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91700" y="7067550"/>
            <a:ext cx="133350" cy="133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F9D67"/>
          </a:solidFill>
          <a:ln xmlns:a="http://schemas.openxmlformats.org/drawingml/2006/main" w="0">
            <a:solidFill>
              <a:srgbClr val="2F9D67"/>
            </a:solidFill>
            <a:prstDash val="solid"/>
          </a:ln>
        </p:spPr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1B5FFD7A-C8B4-4194-ACB3-54D9B5DB99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58400" y="7067550"/>
            <a:ext cx="7353300" cy="2857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800" b="1">
                <a:solidFill>
                  <a:srgbClr val="111827"/>
                </a:solidFill>
              </a:defRPr>
            </a:pPr>
            <a:r>
              <a:rPr sz="1800" b="1">
                <a:solidFill>
                  <a:srgbClr val="111827"/>
                </a:solidFill>
              </a:rPr>
              <a:t>Reports are generated before exit policy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7F0FA35B-55A7-4B26-AE7D-364435FB13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58400" y="7391400"/>
            <a:ext cx="73533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425">
                <a:solidFill>
                  <a:srgbClr val="526273"/>
                </a:solidFill>
              </a:defRPr>
            </a:pPr>
            <a:r>
              <a:rPr sz="1425">
                <a:solidFill>
                  <a:srgbClr val="526273"/>
                </a:solidFill>
              </a:rPr>
              <a:t>JSON/Markdown/SARIF exist even when strict mode fails.</a:t>
            </a:r>
          </a:p>
        </p:txBody>
      </p:sp>
      <p:sp>
        <p:nvSpPr>
          <p:cNvPr id="27" name="footer-brand">
            <a:extLst xmlns:a="http://schemas.openxmlformats.org/drawingml/2006/main">
              <a:ext uri="{FF2B5EF4-FFF2-40B4-BE49-F238E27FC236}">
                <a16:creationId xmlns:a16="http://schemas.microsoft.com/office/drawing/2014/main" id="{CABED3D1-6C42-46BD-9C26-B3404B3B81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9448800"/>
            <a:ext cx="1276350" cy="190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275" b="1">
                <a:solidFill>
                  <a:srgbClr val="526273"/>
                </a:solidFill>
              </a:defRPr>
            </a:pPr>
            <a:r>
              <a:rPr sz="1275" b="1">
                <a:solidFill>
                  <a:srgbClr val="526273"/>
                </a:solidFill>
              </a:rPr>
              <a:t>Agents Shipgate</a:t>
            </a:r>
          </a:p>
        </p:txBody>
      </p:sp>
      <p:sp>
        <p:nvSpPr>
          <p:cNvPr id="28" name="footer-source">
            <a:extLst xmlns:a="http://schemas.openxmlformats.org/drawingml/2006/main">
              <a:ext uri="{FF2B5EF4-FFF2-40B4-BE49-F238E27FC236}">
                <a16:creationId xmlns:a16="http://schemas.microsoft.com/office/drawing/2014/main" id="{5AE8EF5E-7845-48C1-AB59-EA60E53D6D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859000" y="9296400"/>
            <a:ext cx="2552700" cy="3429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125">
                <a:solidFill>
                  <a:srgbClr val="71808E"/>
                </a:solidFill>
              </a:defRPr>
            </a:pPr>
            <a:r>
              <a:rPr sz="1125">
                <a:solidFill>
                  <a:srgbClr val="71808E"/>
                </a:solidFill>
              </a:rPr>
              <a:t>Source: src/agents_shipgate/cli/scan.py</a:t>
            </a:r>
          </a:p>
        </p:txBody>
      </p:sp>
    </p:spTree>
    <p:extLst>
      <p:ext uri="{BB962C8B-B14F-4D97-AF65-F5344CB8AC3E}">
        <p14:creationId xmlns:p14="http://schemas.microsoft.com/office/powerpoint/2010/main" val="390232961"/>
      </p:ext>
    </p:extLst>
  </p:cSld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background">
            <a:extLst xmlns:a="http://schemas.openxmlformats.org/drawingml/2006/main">
              <a:ext uri="{FF2B5EF4-FFF2-40B4-BE49-F238E27FC236}">
                <a16:creationId xmlns:a16="http://schemas.microsoft.com/office/drawing/2014/main" id="{B8B5D0FE-3DD2-44AB-8579-F85097A02A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8288000" cy="10287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8FAFC"/>
          </a:solidFill>
          <a:ln xmlns:a="http://schemas.openxmlformats.org/drawingml/2006/main" w="0">
            <a:solidFill>
              <a:srgbClr val="F8FAFC"/>
            </a:solidFill>
            <a:prstDash val="solid"/>
          </a:ln>
        </p:spPr>
      </p:sp>
      <p:sp>
        <p:nvSpPr>
          <p:cNvPr id="2" name="slide-eyebrow">
            <a:extLst xmlns:a="http://schemas.openxmlformats.org/drawingml/2006/main">
              <a:ext uri="{FF2B5EF4-FFF2-40B4-BE49-F238E27FC236}">
                <a16:creationId xmlns:a16="http://schemas.microsoft.com/office/drawing/2014/main" id="{0308D3E6-BF20-42B0-A978-2AB467AD92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647700"/>
            <a:ext cx="1653540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650" b="1">
                <a:solidFill>
                  <a:srgbClr val="21B6A8"/>
                </a:solidFill>
              </a:defRPr>
            </a:pPr>
            <a:r>
              <a:rPr sz="1650" b="1">
                <a:solidFill>
                  <a:srgbClr val="21B6A8"/>
                </a:solidFill>
              </a:rPr>
              <a:t>5. Checks are pure functions.</a:t>
            </a:r>
          </a:p>
        </p:txBody>
      </p:sp>
      <p:sp>
        <p:nvSpPr>
          <p:cNvPr id="3" name="slide-title">
            <a:extLst xmlns:a="http://schemas.openxmlformats.org/drawingml/2006/main">
              <a:ext uri="{FF2B5EF4-FFF2-40B4-BE49-F238E27FC236}">
                <a16:creationId xmlns:a16="http://schemas.microsoft.com/office/drawing/2014/main" id="{9E7A986D-0561-4B26-8827-0A534E9153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1047750"/>
            <a:ext cx="13144500" cy="1333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4350" b="1">
                <a:solidFill>
                  <a:srgbClr val="111827"/>
                </a:solidFill>
              </a:defRPr>
            </a:pPr>
            <a:r>
              <a:rPr sz="4350" b="1">
                <a:solidFill>
                  <a:srgbClr val="111827"/>
                </a:solidFill>
              </a:rPr>
              <a:t>A check reads ScanContext and returns Finding objects.</a:t>
            </a:r>
          </a:p>
        </p:txBody>
      </p:sp>
      <p:sp>
        <p:nvSpPr>
          <p:cNvPr id="4" name="slide-subtitle">
            <a:extLst xmlns:a="http://schemas.openxmlformats.org/drawingml/2006/main">
              <a:ext uri="{FF2B5EF4-FFF2-40B4-BE49-F238E27FC236}">
                <a16:creationId xmlns:a16="http://schemas.microsoft.com/office/drawing/2014/main" id="{D273C81D-B5F3-4C24-BA3E-FFC1D63D8D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533650"/>
            <a:ext cx="12573000" cy="6858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2025">
                <a:solidFill>
                  <a:srgbClr val="526273"/>
                </a:solidFill>
              </a:defRPr>
            </a:pPr>
            <a:r>
              <a:rPr sz="2025">
                <a:solidFill>
                  <a:srgbClr val="526273"/>
                </a:solidFill>
              </a:rPr>
              <a:t>That keeps rules deterministic, testable, and composable with policy packs and plugins.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DEFFF66-6DC0-4724-89D2-1FAC231BF0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552950"/>
            <a:ext cx="133350" cy="133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578E5"/>
          </a:solidFill>
          <a:ln xmlns:a="http://schemas.openxmlformats.org/drawingml/2006/main" w="0">
            <a:solidFill>
              <a:srgbClr val="3578E5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2739895-B3D0-4C10-88CE-A95F0227CF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4552950"/>
            <a:ext cx="7772400" cy="2857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800" b="1">
                <a:solidFill>
                  <a:srgbClr val="111827"/>
                </a:solidFill>
              </a:defRPr>
            </a:pPr>
            <a:r>
              <a:rPr sz="1800" b="1">
                <a:solidFill>
                  <a:srgbClr val="111827"/>
                </a:solidFill>
              </a:rPr>
              <a:t>api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97EDF72-A1CA-4391-ACD0-219DAEDA97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4876800"/>
            <a:ext cx="77724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425">
                <a:solidFill>
                  <a:srgbClr val="526273"/>
                </a:solidFill>
              </a:defRPr>
            </a:pPr>
            <a:r>
              <a:rPr sz="1425">
                <a:solidFill>
                  <a:srgbClr val="526273"/>
                </a:solidFill>
              </a:rPr>
              <a:t>OpenAI API schema, structured output, retry, traces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C76C1F5-0C7B-48D5-801C-D6D51E9331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5276850"/>
            <a:ext cx="133350" cy="133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1B6A8"/>
          </a:solidFill>
          <a:ln xmlns:a="http://schemas.openxmlformats.org/drawingml/2006/main" w="0">
            <a:solidFill>
              <a:srgbClr val="21B6A8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9FB51825-628C-423F-A8EC-6B84E84C95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5276850"/>
            <a:ext cx="7772400" cy="2857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800" b="1">
                <a:solidFill>
                  <a:srgbClr val="111827"/>
                </a:solidFill>
              </a:defRPr>
            </a:pPr>
            <a:r>
              <a:rPr sz="1800" b="1">
                <a:solidFill>
                  <a:srgbClr val="111827"/>
                </a:solidFill>
              </a:rPr>
              <a:t>auth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1740C13-842C-4266-BD2B-6EC99FF14C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5581650"/>
            <a:ext cx="77724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425">
                <a:solidFill>
                  <a:srgbClr val="526273"/>
                </a:solidFill>
              </a:defRPr>
            </a:pPr>
            <a:r>
              <a:rPr sz="1425">
                <a:solidFill>
                  <a:srgbClr val="526273"/>
                </a:solidFill>
              </a:rPr>
              <a:t>missing scopes and broad permissions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75A4362-61E7-4BF7-AB86-A72E222866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6000750"/>
            <a:ext cx="133350" cy="133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B740"/>
          </a:solidFill>
          <a:ln xmlns:a="http://schemas.openxmlformats.org/drawingml/2006/main" w="0">
            <a:solidFill>
              <a:srgbClr val="F4B740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16E157BF-9F57-45D8-B81C-9E6D7CB99E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6000750"/>
            <a:ext cx="7772400" cy="2857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800" b="1">
                <a:solidFill>
                  <a:srgbClr val="111827"/>
                </a:solidFill>
              </a:defRPr>
            </a:pPr>
            <a:r>
              <a:rPr sz="1800" b="1">
                <a:solidFill>
                  <a:srgbClr val="111827"/>
                </a:solidFill>
              </a:rPr>
              <a:t>policy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9570041-646C-4A27-8793-56D81C98E9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6305550"/>
            <a:ext cx="77724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425">
                <a:solidFill>
                  <a:srgbClr val="526273"/>
                </a:solidFill>
              </a:defRPr>
            </a:pPr>
            <a:r>
              <a:rPr sz="1425">
                <a:solidFill>
                  <a:srgbClr val="526273"/>
                </a:solidFill>
              </a:rPr>
              <a:t>approval and confirmation policies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99980DD-D562-42CB-AEFD-879792FAC1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6724650"/>
            <a:ext cx="133350" cy="133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4C4C"/>
          </a:solidFill>
          <a:ln xmlns:a="http://schemas.openxmlformats.org/drawingml/2006/main" w="0">
            <a:solidFill>
              <a:srgbClr val="D94C4C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1C08DE5-8B31-46AE-9FCE-F2B6AEAD3D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6724650"/>
            <a:ext cx="7772400" cy="2857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800" b="1">
                <a:solidFill>
                  <a:srgbClr val="111827"/>
                </a:solidFill>
              </a:defRPr>
            </a:pPr>
            <a:r>
              <a:rPr sz="1800" b="1">
                <a:solidFill>
                  <a:srgbClr val="111827"/>
                </a:solidFill>
              </a:rPr>
              <a:t>side effects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F031EA45-9551-4766-AFC2-A951F1B17F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7029450"/>
            <a:ext cx="77724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425">
                <a:solidFill>
                  <a:srgbClr val="526273"/>
                </a:solidFill>
              </a:defRPr>
            </a:pPr>
            <a:r>
              <a:rPr sz="1425">
                <a:solidFill>
                  <a:srgbClr val="526273"/>
                </a:solidFill>
              </a:rPr>
              <a:t>idempotency, destructive/write behavior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E1610613-4C07-42A5-B747-D4D03E636E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7429500"/>
            <a:ext cx="133350" cy="133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F9D67"/>
          </a:solidFill>
          <a:ln xmlns:a="http://schemas.openxmlformats.org/drawingml/2006/main" w="0">
            <a:solidFill>
              <a:srgbClr val="2F9D67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058E3E19-27FB-4BF7-81AF-CDDDDCB9BF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7429500"/>
            <a:ext cx="7772400" cy="2857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800" b="1">
                <a:solidFill>
                  <a:srgbClr val="111827"/>
                </a:solidFill>
              </a:defRPr>
            </a:pPr>
            <a:r>
              <a:rPr sz="1800" b="1">
                <a:solidFill>
                  <a:srgbClr val="111827"/>
                </a:solidFill>
              </a:rPr>
              <a:t>documentation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6BE2B739-3E5A-4EE7-AA7C-EBF5CC52AC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7753350"/>
            <a:ext cx="77724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425">
                <a:solidFill>
                  <a:srgbClr val="526273"/>
                </a:solidFill>
              </a:defRPr>
            </a:pPr>
            <a:r>
              <a:rPr sz="1425">
                <a:solidFill>
                  <a:srgbClr val="526273"/>
                </a:solidFill>
              </a:rPr>
              <a:t>missing descriptions and injection-like metadata</a:t>
            </a:r>
          </a:p>
        </p:txBody>
      </p:sp>
      <p:sp>
        <p:nvSpPr>
          <p:cNvPr id="20" name="finding-contract">
            <a:extLst xmlns:a="http://schemas.openxmlformats.org/drawingml/2006/main">
              <a:ext uri="{FF2B5EF4-FFF2-40B4-BE49-F238E27FC236}">
                <a16:creationId xmlns:a16="http://schemas.microsoft.com/office/drawing/2014/main" id="{60F00D29-D082-40F9-B7E6-BB5DFB74EB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82125" y="3547110"/>
            <a:ext cx="8029575" cy="5425440"/>
          </a:xfrm>
          <a:prstGeom xmlns:a="http://schemas.openxmlformats.org/drawingml/2006/main" prst="roundRect">
            <a:avLst>
              <a:gd name="adj" fmla="val 1053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E0E8"/>
            </a:solidFill>
            <a:prstDash val="solid"/>
          </a:ln>
        </p:spPr>
      </p:sp>
      <p:sp>
        <p:nvSpPr>
          <p:cNvPr id="21" name="finding-contract-line-1">
            <a:extLst xmlns:a="http://schemas.openxmlformats.org/drawingml/2006/main">
              <a:ext uri="{FF2B5EF4-FFF2-40B4-BE49-F238E27FC236}">
                <a16:creationId xmlns:a16="http://schemas.microsoft.com/office/drawing/2014/main" id="{02C422AA-F9B9-493C-9CFA-9F28FA6ABC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58350" y="3771900"/>
            <a:ext cx="750570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650" b="1">
                <a:solidFill>
                  <a:srgbClr val="7C5CE5"/>
                </a:solidFill>
              </a:defRPr>
            </a:pPr>
            <a:r>
              <a:rPr sz="1650" b="1">
                <a:solidFill>
                  <a:srgbClr val="7C5CE5"/>
                </a:solidFill>
              </a:rPr>
              <a:t>Finding identity</a:t>
            </a:r>
          </a:p>
        </p:txBody>
      </p:sp>
      <p:sp>
        <p:nvSpPr>
          <p:cNvPr id="22" name="finding-contract-line-2">
            <a:extLst xmlns:a="http://schemas.openxmlformats.org/drawingml/2006/main">
              <a:ext uri="{FF2B5EF4-FFF2-40B4-BE49-F238E27FC236}">
                <a16:creationId xmlns:a16="http://schemas.microsoft.com/office/drawing/2014/main" id="{24A5DB3B-CB8B-4454-AB2E-54097ABD78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58350" y="4114800"/>
            <a:ext cx="750570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725">
                <a:solidFill>
                  <a:srgbClr val="111827"/>
                </a:solidFill>
              </a:defRPr>
            </a:pPr>
            <a:r>
              <a:rPr sz="1725">
                <a:solidFill>
                  <a:srgbClr val="111827"/>
                </a:solidFill>
              </a:rPr>
              <a:t>check_id</a:t>
            </a:r>
          </a:p>
        </p:txBody>
      </p:sp>
      <p:sp>
        <p:nvSpPr>
          <p:cNvPr id="23" name="finding-contract-line-3">
            <a:extLst xmlns:a="http://schemas.openxmlformats.org/drawingml/2006/main">
              <a:ext uri="{FF2B5EF4-FFF2-40B4-BE49-F238E27FC236}">
                <a16:creationId xmlns:a16="http://schemas.microsoft.com/office/drawing/2014/main" id="{1C8C3DB3-23E2-4524-AF96-D63CEE2A54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58350" y="4457700"/>
            <a:ext cx="750570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725">
                <a:solidFill>
                  <a:srgbClr val="111827"/>
                </a:solidFill>
              </a:defRPr>
            </a:pPr>
            <a:r>
              <a:rPr sz="1725">
                <a:solidFill>
                  <a:srgbClr val="111827"/>
                </a:solidFill>
              </a:rPr>
              <a:t>tool_name</a:t>
            </a:r>
          </a:p>
        </p:txBody>
      </p:sp>
      <p:sp>
        <p:nvSpPr>
          <p:cNvPr id="24" name="finding-contract-line-4">
            <a:extLst xmlns:a="http://schemas.openxmlformats.org/drawingml/2006/main">
              <a:ext uri="{FF2B5EF4-FFF2-40B4-BE49-F238E27FC236}">
                <a16:creationId xmlns:a16="http://schemas.microsoft.com/office/drawing/2014/main" id="{9CC71BC0-FDB9-4B7D-B55C-886B17AB4D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58350" y="4819650"/>
            <a:ext cx="750570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725">
                <a:solidFill>
                  <a:srgbClr val="111827"/>
                </a:solidFill>
              </a:defRPr>
            </a:pPr>
            <a:r>
              <a:rPr sz="1725">
                <a:solidFill>
                  <a:srgbClr val="111827"/>
                </a:solidFill>
              </a:rPr>
              <a:t>canonical evidence</a:t>
            </a:r>
          </a:p>
        </p:txBody>
      </p:sp>
      <p:sp>
        <p:nvSpPr>
          <p:cNvPr id="25" name="finding-contract-line-5">
            <a:extLst xmlns:a="http://schemas.openxmlformats.org/drawingml/2006/main">
              <a:ext uri="{FF2B5EF4-FFF2-40B4-BE49-F238E27FC236}">
                <a16:creationId xmlns:a16="http://schemas.microsoft.com/office/drawing/2014/main" id="{003671B1-A2A8-45F3-83B8-CE1B6BDE11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58350" y="5162550"/>
            <a:ext cx="750570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r>
              <a:t/>
            </a:r>
          </a:p>
        </p:txBody>
      </p:sp>
      <p:sp>
        <p:nvSpPr>
          <p:cNvPr id="26" name="finding-contract-line-6">
            <a:extLst xmlns:a="http://schemas.openxmlformats.org/drawingml/2006/main">
              <a:ext uri="{FF2B5EF4-FFF2-40B4-BE49-F238E27FC236}">
                <a16:creationId xmlns:a16="http://schemas.microsoft.com/office/drawing/2014/main" id="{AA633D68-0EDF-4FF7-BAD4-417E7E88F0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58350" y="5505450"/>
            <a:ext cx="750570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725">
                <a:solidFill>
                  <a:srgbClr val="111827"/>
                </a:solidFill>
              </a:defRPr>
            </a:pPr>
            <a:r>
              <a:rPr sz="1725">
                <a:solidFill>
                  <a:srgbClr val="111827"/>
                </a:solidFill>
              </a:rPr>
              <a:t>Fingerprint:</a:t>
            </a:r>
          </a:p>
        </p:txBody>
      </p:sp>
      <p:sp>
        <p:nvSpPr>
          <p:cNvPr id="27" name="finding-contract-line-7">
            <a:extLst xmlns:a="http://schemas.openxmlformats.org/drawingml/2006/main">
              <a:ext uri="{FF2B5EF4-FFF2-40B4-BE49-F238E27FC236}">
                <a16:creationId xmlns:a16="http://schemas.microsoft.com/office/drawing/2014/main" id="{40D414CA-F369-48F4-88F9-07BC4A1074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58350" y="5848350"/>
            <a:ext cx="750570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725">
                <a:solidFill>
                  <a:srgbClr val="111827"/>
                </a:solidFill>
              </a:defRPr>
            </a:pPr>
            <a:r>
              <a:rPr sz="1725">
                <a:solidFill>
                  <a:srgbClr val="111827"/>
                </a:solidFill>
              </a:rPr>
              <a:t>fp_ + sha256(check_id | tool_name | evidence)[:16]</a:t>
            </a:r>
          </a:p>
        </p:txBody>
      </p:sp>
      <p:sp>
        <p:nvSpPr>
          <p:cNvPr id="28" name="finding-contract-line-8">
            <a:extLst xmlns:a="http://schemas.openxmlformats.org/drawingml/2006/main">
              <a:ext uri="{FF2B5EF4-FFF2-40B4-BE49-F238E27FC236}">
                <a16:creationId xmlns:a16="http://schemas.microsoft.com/office/drawing/2014/main" id="{30D41F94-B110-4D58-834A-1BC35A5C0E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58350" y="6210300"/>
            <a:ext cx="750570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r>
              <a:t/>
            </a:r>
          </a:p>
        </p:txBody>
      </p:sp>
      <p:sp>
        <p:nvSpPr>
          <p:cNvPr id="29" name="finding-contract-line-9">
            <a:extLst xmlns:a="http://schemas.openxmlformats.org/drawingml/2006/main">
              <a:ext uri="{FF2B5EF4-FFF2-40B4-BE49-F238E27FC236}">
                <a16:creationId xmlns:a16="http://schemas.microsoft.com/office/drawing/2014/main" id="{58FB5226-D496-45F4-857F-A611BDF1F0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58350" y="6553200"/>
            <a:ext cx="750570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725">
                <a:solidFill>
                  <a:srgbClr val="111827"/>
                </a:solidFill>
              </a:defRPr>
            </a:pPr>
            <a:r>
              <a:rPr sz="1725">
                <a:solidFill>
                  <a:srgbClr val="111827"/>
                </a:solidFill>
              </a:rPr>
              <a:t>Used by suppressions and baselines.</a:t>
            </a:r>
          </a:p>
        </p:txBody>
      </p:sp>
      <p:sp>
        <p:nvSpPr>
          <p:cNvPr id="30" name="footer-brand">
            <a:extLst xmlns:a="http://schemas.openxmlformats.org/drawingml/2006/main">
              <a:ext uri="{FF2B5EF4-FFF2-40B4-BE49-F238E27FC236}">
                <a16:creationId xmlns:a16="http://schemas.microsoft.com/office/drawing/2014/main" id="{9EC11F20-E570-46B0-B222-9C56ADD4F4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9448800"/>
            <a:ext cx="1276350" cy="190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275" b="1">
                <a:solidFill>
                  <a:srgbClr val="526273"/>
                </a:solidFill>
              </a:defRPr>
            </a:pPr>
            <a:r>
              <a:rPr sz="1275" b="1">
                <a:solidFill>
                  <a:srgbClr val="526273"/>
                </a:solidFill>
              </a:rPr>
              <a:t>Agents Shipgate</a:t>
            </a:r>
          </a:p>
        </p:txBody>
      </p:sp>
      <p:sp>
        <p:nvSpPr>
          <p:cNvPr id="31" name="footer-source">
            <a:extLst xmlns:a="http://schemas.openxmlformats.org/drawingml/2006/main">
              <a:ext uri="{FF2B5EF4-FFF2-40B4-BE49-F238E27FC236}">
                <a16:creationId xmlns:a16="http://schemas.microsoft.com/office/drawing/2014/main" id="{906DA740-E8D4-4D7B-8B14-C5618497E1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0" y="9296400"/>
            <a:ext cx="3124200" cy="3429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125">
                <a:solidFill>
                  <a:srgbClr val="71808E"/>
                </a:solidFill>
              </a:defRPr>
            </a:pPr>
            <a:r>
              <a:rPr sz="1125">
                <a:solidFill>
                  <a:srgbClr val="71808E"/>
                </a:solidFill>
              </a:rPr>
              <a:t>Source: docs/architecture.md and STABILITY.md</a:t>
            </a:r>
          </a:p>
        </p:txBody>
      </p:sp>
    </p:spTree>
    <p:extLst>
      <p:ext uri="{BB962C8B-B14F-4D97-AF65-F5344CB8AC3E}">
        <p14:creationId xmlns:p14="http://schemas.microsoft.com/office/powerpoint/2010/main" val="759272507"/>
      </p:ext>
    </p:extLst>
  </p:cSld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background">
            <a:extLst xmlns:a="http://schemas.openxmlformats.org/drawingml/2006/main">
              <a:ext uri="{FF2B5EF4-FFF2-40B4-BE49-F238E27FC236}">
                <a16:creationId xmlns:a16="http://schemas.microsoft.com/office/drawing/2014/main" id="{417EBF94-D915-4D12-A3E6-8C1DC02D73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8288000" cy="10287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8FAFC"/>
          </a:solidFill>
          <a:ln xmlns:a="http://schemas.openxmlformats.org/drawingml/2006/main" w="0">
            <a:solidFill>
              <a:srgbClr val="F8FAFC"/>
            </a:solidFill>
            <a:prstDash val="solid"/>
          </a:ln>
        </p:spPr>
      </p:sp>
      <p:sp>
        <p:nvSpPr>
          <p:cNvPr id="2" name="slide-eyebrow">
            <a:extLst xmlns:a="http://schemas.openxmlformats.org/drawingml/2006/main">
              <a:ext uri="{FF2B5EF4-FFF2-40B4-BE49-F238E27FC236}">
                <a16:creationId xmlns:a16="http://schemas.microsoft.com/office/drawing/2014/main" id="{F47C755B-1F32-4C57-98A1-343138E9E3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647700"/>
            <a:ext cx="1653540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650" b="1">
                <a:solidFill>
                  <a:srgbClr val="21B6A8"/>
                </a:solidFill>
              </a:defRPr>
            </a:pPr>
            <a:r>
              <a:rPr sz="1650" b="1">
                <a:solidFill>
                  <a:srgbClr val="21B6A8"/>
                </a:solidFill>
              </a:rPr>
              <a:t>6. Reports are artifacts; CI is policy.</a:t>
            </a:r>
          </a:p>
        </p:txBody>
      </p:sp>
      <p:sp>
        <p:nvSpPr>
          <p:cNvPr id="3" name="slide-title">
            <a:extLst xmlns:a="http://schemas.openxmlformats.org/drawingml/2006/main">
              <a:ext uri="{FF2B5EF4-FFF2-40B4-BE49-F238E27FC236}">
                <a16:creationId xmlns:a16="http://schemas.microsoft.com/office/drawing/2014/main" id="{5D3EDE74-E5A6-4546-96AB-A238B68440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1047750"/>
            <a:ext cx="13144500" cy="1333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4350" b="1">
                <a:solidFill>
                  <a:srgbClr val="111827"/>
                </a:solidFill>
              </a:defRPr>
            </a:pPr>
            <a:r>
              <a:rPr sz="4350" b="1">
                <a:solidFill>
                  <a:srgbClr val="111827"/>
                </a:solidFill>
              </a:rPr>
              <a:t>The scan always builds a report, then computes the exit code from CI mode and baseline state.</a:t>
            </a:r>
          </a:p>
        </p:txBody>
      </p:sp>
      <p:sp>
        <p:nvSpPr>
          <p:cNvPr id="4" name="slide-subtitle">
            <a:extLst xmlns:a="http://schemas.openxmlformats.org/drawingml/2006/main">
              <a:ext uri="{FF2B5EF4-FFF2-40B4-BE49-F238E27FC236}">
                <a16:creationId xmlns:a16="http://schemas.microsoft.com/office/drawing/2014/main" id="{06B8DD45-B364-4C9F-B48D-4EF1A69DAF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533650"/>
            <a:ext cx="12573000" cy="6858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2025">
                <a:solidFill>
                  <a:srgbClr val="526273"/>
                </a:solidFill>
              </a:defRPr>
            </a:pPr>
            <a:r>
              <a:rPr sz="2025">
                <a:solidFill>
                  <a:srgbClr val="526273"/>
                </a:solidFill>
              </a:rPr>
              <a:t>Stable JSON fields are the integration surface for agents and automation.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9847208-4182-4D1D-A12F-E284BFC0F5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953000"/>
            <a:ext cx="133350" cy="133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578E5"/>
          </a:solidFill>
          <a:ln xmlns:a="http://schemas.openxmlformats.org/drawingml/2006/main" w="0">
            <a:solidFill>
              <a:srgbClr val="3578E5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7DFAC7B-8ADC-4ECA-882E-3D291007C6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4953000"/>
            <a:ext cx="7753350" cy="2857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800" b="1">
                <a:solidFill>
                  <a:srgbClr val="111827"/>
                </a:solidFill>
              </a:defRPr>
            </a:pPr>
            <a:r>
              <a:rPr sz="1800" b="1">
                <a:solidFill>
                  <a:srgbClr val="111827"/>
                </a:solidFill>
              </a:rPr>
              <a:t>report.md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15093D5-A508-40FF-B1E8-E78F81325A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5276850"/>
            <a:ext cx="77533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425">
                <a:solidFill>
                  <a:srgbClr val="526273"/>
                </a:solidFill>
              </a:defRPr>
            </a:pPr>
            <a:r>
              <a:rPr sz="1425">
                <a:solidFill>
                  <a:srgbClr val="526273"/>
                </a:solidFill>
              </a:rPr>
              <a:t>human-readable release review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B9410D9-A46A-45B5-9D6C-C06B416F48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5695950"/>
            <a:ext cx="133350" cy="133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1B6A8"/>
          </a:solidFill>
          <a:ln xmlns:a="http://schemas.openxmlformats.org/drawingml/2006/main" w="0">
            <a:solidFill>
              <a:srgbClr val="21B6A8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F293C89-4AEA-4C74-9372-AB2C1F1249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5695950"/>
            <a:ext cx="7753350" cy="2857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800" b="1">
                <a:solidFill>
                  <a:srgbClr val="111827"/>
                </a:solidFill>
              </a:defRPr>
            </a:pPr>
            <a:r>
              <a:rPr sz="1800" b="1">
                <a:solidFill>
                  <a:srgbClr val="111827"/>
                </a:solidFill>
              </a:rPr>
              <a:t>report.json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CA2EAF7-3022-4970-A7FF-14B459D400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6019800"/>
            <a:ext cx="77533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425">
                <a:solidFill>
                  <a:srgbClr val="526273"/>
                </a:solidFill>
              </a:defRPr>
            </a:pPr>
            <a:r>
              <a:rPr sz="1425">
                <a:solidFill>
                  <a:srgbClr val="526273"/>
                </a:solidFill>
              </a:rPr>
              <a:t>stable machine-readable fields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7AD42BE-07DD-49E1-83F1-F0F1F4823F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6438900"/>
            <a:ext cx="133350" cy="133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C5CE5"/>
          </a:solidFill>
          <a:ln xmlns:a="http://schemas.openxmlformats.org/drawingml/2006/main" w="0">
            <a:solidFill>
              <a:srgbClr val="7C5CE5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556B7DF-FE56-4546-8245-40D4DA4521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6438900"/>
            <a:ext cx="7753350" cy="2857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800" b="1">
                <a:solidFill>
                  <a:srgbClr val="111827"/>
                </a:solidFill>
              </a:defRPr>
            </a:pPr>
            <a:r>
              <a:rPr sz="1800" b="1">
                <a:solidFill>
                  <a:srgbClr val="111827"/>
                </a:solidFill>
              </a:rPr>
              <a:t>report.sarif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A2B90FF-4A3C-435E-B7A7-93C241A5F1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6743700"/>
            <a:ext cx="77533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425">
                <a:solidFill>
                  <a:srgbClr val="526273"/>
                </a:solidFill>
              </a:defRPr>
            </a:pPr>
            <a:r>
              <a:rPr sz="1425">
                <a:solidFill>
                  <a:srgbClr val="526273"/>
                </a:solidFill>
              </a:rPr>
              <a:t>code scanning and security tooling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930B72A-116C-464D-808A-A2E137F54D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7181850"/>
            <a:ext cx="133350" cy="133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F9D67"/>
          </a:solidFill>
          <a:ln xmlns:a="http://schemas.openxmlformats.org/drawingml/2006/main" w="0">
            <a:solidFill>
              <a:srgbClr val="2F9D67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D223983E-EC3C-4A06-877F-897036F107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7181850"/>
            <a:ext cx="7753350" cy="2857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800" b="1">
                <a:solidFill>
                  <a:srgbClr val="111827"/>
                </a:solidFill>
              </a:defRPr>
            </a:pPr>
            <a:r>
              <a:rPr sz="1800" b="1">
                <a:solidFill>
                  <a:srgbClr val="111827"/>
                </a:solidFill>
              </a:rPr>
              <a:t>GitHub step summary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89533BE2-8C62-4300-8988-56BE7549D3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7486650"/>
            <a:ext cx="77533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425">
                <a:solidFill>
                  <a:srgbClr val="526273"/>
                </a:solidFill>
              </a:defRPr>
            </a:pPr>
            <a:r>
              <a:rPr sz="1425">
                <a:solidFill>
                  <a:srgbClr val="526273"/>
                </a:solidFill>
              </a:rPr>
              <a:t>PR feedback without opening artifacts</a:t>
            </a:r>
          </a:p>
        </p:txBody>
      </p:sp>
      <p:sp>
        <p:nvSpPr>
          <p:cNvPr id="17" name="exit-table">
            <a:extLst xmlns:a="http://schemas.openxmlformats.org/drawingml/2006/main">
              <a:ext uri="{FF2B5EF4-FFF2-40B4-BE49-F238E27FC236}">
                <a16:creationId xmlns:a16="http://schemas.microsoft.com/office/drawing/2014/main" id="{8E5C6A02-1A1F-436D-B98A-8E0DA16946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91650" y="3547110"/>
            <a:ext cx="8020050" cy="5574030"/>
          </a:xfrm>
          <a:prstGeom xmlns:a="http://schemas.openxmlformats.org/drawingml/2006/main" prst="roundRect">
            <a:avLst>
              <a:gd name="adj" fmla="val 102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E0E8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520E423F-D5A7-496C-8289-175841C9E3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58350" y="3771900"/>
            <a:ext cx="7486650" cy="3238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2100" b="1">
                <a:solidFill>
                  <a:srgbClr val="111827"/>
                </a:solidFill>
              </a:defRPr>
            </a:pPr>
            <a:r>
              <a:rPr sz="2100" b="1">
                <a:solidFill>
                  <a:srgbClr val="111827"/>
                </a:solidFill>
              </a:rPr>
              <a:t>Stable exit codes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CB14C50C-4F4A-41AE-9D3C-4EBF2EA14E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58350" y="4267200"/>
            <a:ext cx="133350" cy="133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F9D67"/>
          </a:solidFill>
          <a:ln xmlns:a="http://schemas.openxmlformats.org/drawingml/2006/main" w="0">
            <a:solidFill>
              <a:srgbClr val="2F9D67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DCC174D0-5038-49F1-AD98-F44B2B0258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25050" y="4267200"/>
            <a:ext cx="7219950" cy="2857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800" b="1">
                <a:solidFill>
                  <a:srgbClr val="111827"/>
                </a:solidFill>
              </a:defRPr>
            </a:pPr>
            <a:r>
              <a:rPr sz="1800" b="1">
                <a:solidFill>
                  <a:srgbClr val="111827"/>
                </a:solidFill>
              </a:rPr>
              <a:t>0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CA5A0738-591D-48CF-B1E9-505F5FCAE4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25050" y="4572000"/>
            <a:ext cx="72199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425">
                <a:solidFill>
                  <a:srgbClr val="526273"/>
                </a:solidFill>
              </a:defRPr>
            </a:pPr>
            <a:r>
              <a:rPr sz="1425">
                <a:solidFill>
                  <a:srgbClr val="526273"/>
                </a:solidFill>
              </a:rPr>
              <a:t>pass or advisory result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2DA60C50-40E5-45FA-9773-9DF85664DD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58350" y="4972050"/>
            <a:ext cx="133350" cy="133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B740"/>
          </a:solidFill>
          <a:ln xmlns:a="http://schemas.openxmlformats.org/drawingml/2006/main" w="0">
            <a:solidFill>
              <a:srgbClr val="F4B740"/>
            </a:solidFill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6A2BF243-1601-45AE-AE49-300F380269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25050" y="4972050"/>
            <a:ext cx="7219950" cy="2857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800" b="1">
                <a:solidFill>
                  <a:srgbClr val="111827"/>
                </a:solidFill>
              </a:defRPr>
            </a:pPr>
            <a:r>
              <a:rPr sz="1800" b="1">
                <a:solidFill>
                  <a:srgbClr val="111827"/>
                </a:solidFill>
              </a:rPr>
              <a:t>2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4288D6A4-08FA-4EFB-A00D-339392089E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25050" y="5276850"/>
            <a:ext cx="72199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425">
                <a:solidFill>
                  <a:srgbClr val="526273"/>
                </a:solidFill>
              </a:defRPr>
            </a:pPr>
            <a:r>
              <a:rPr sz="1425">
                <a:solidFill>
                  <a:srgbClr val="526273"/>
                </a:solidFill>
              </a:rPr>
              <a:t>manifest config error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48D91D8B-4551-41AC-9B6C-50908787B2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58350" y="5676900"/>
            <a:ext cx="133350" cy="133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4C4C"/>
          </a:solidFill>
          <a:ln xmlns:a="http://schemas.openxmlformats.org/drawingml/2006/main" w="0">
            <a:solidFill>
              <a:srgbClr val="D94C4C"/>
            </a:solidFill>
            <a:prstDash val="solid"/>
          </a:ln>
        </p:spPr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F032A07B-5614-4145-A0D9-7DAFE4BD33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25050" y="5676900"/>
            <a:ext cx="7219950" cy="2857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800" b="1">
                <a:solidFill>
                  <a:srgbClr val="111827"/>
                </a:solidFill>
              </a:defRPr>
            </a:pPr>
            <a:r>
              <a:rPr sz="1800" b="1">
                <a:solidFill>
                  <a:srgbClr val="111827"/>
                </a:solidFill>
              </a:rPr>
              <a:t>3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62FF74FB-A2F8-4749-A843-29DE8150F1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25050" y="5981700"/>
            <a:ext cx="72199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425">
                <a:solidFill>
                  <a:srgbClr val="526273"/>
                </a:solidFill>
              </a:defRPr>
            </a:pPr>
            <a:r>
              <a:rPr sz="1425">
                <a:solidFill>
                  <a:srgbClr val="526273"/>
                </a:solidFill>
              </a:rPr>
              <a:t>input parse error</a:t>
            </a:r>
          </a:p>
        </p:txBody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5289262B-E4D7-413D-90D6-608DE6788B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58350" y="6362700"/>
            <a:ext cx="133350" cy="133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4C4C"/>
          </a:solidFill>
          <a:ln xmlns:a="http://schemas.openxmlformats.org/drawingml/2006/main" w="0">
            <a:solidFill>
              <a:srgbClr val="D94C4C"/>
            </a:solidFill>
            <a:prstDash val="solid"/>
          </a:ln>
        </p:spPr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E7A3110C-8625-4CC4-B596-CB7F4AAD37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25050" y="6362700"/>
            <a:ext cx="7219950" cy="2857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800" b="1">
                <a:solidFill>
                  <a:srgbClr val="111827"/>
                </a:solidFill>
              </a:defRPr>
            </a:pPr>
            <a:r>
              <a:rPr sz="1800" b="1">
                <a:solidFill>
                  <a:srgbClr val="111827"/>
                </a:solidFill>
              </a:rPr>
              <a:t>20</a:t>
            </a:r>
          </a:p>
        </p:txBody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83E8AFAD-8803-47C6-A6BC-7E02911640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25050" y="6686550"/>
            <a:ext cx="72199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425">
                <a:solidFill>
                  <a:srgbClr val="526273"/>
                </a:solidFill>
              </a:defRPr>
            </a:pPr>
            <a:r>
              <a:rPr sz="1425">
                <a:solidFill>
                  <a:srgbClr val="526273"/>
                </a:solidFill>
              </a:rPr>
              <a:t>strict-mode gate failure</a:t>
            </a:r>
          </a:p>
        </p:txBody>
      </p:sp>
      <p:sp>
        <p:nvSpPr>
          <p:cNvPr id="31" name="footer-brand">
            <a:extLst xmlns:a="http://schemas.openxmlformats.org/drawingml/2006/main">
              <a:ext uri="{FF2B5EF4-FFF2-40B4-BE49-F238E27FC236}">
                <a16:creationId xmlns:a16="http://schemas.microsoft.com/office/drawing/2014/main" id="{7A167D50-E908-4812-A60A-92CEBE8FB5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9448800"/>
            <a:ext cx="1276350" cy="190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275" b="1">
                <a:solidFill>
                  <a:srgbClr val="526273"/>
                </a:solidFill>
              </a:defRPr>
            </a:pPr>
            <a:r>
              <a:rPr sz="1275" b="1">
                <a:solidFill>
                  <a:srgbClr val="526273"/>
                </a:solidFill>
              </a:rPr>
              <a:t>Agents Shipgate</a:t>
            </a:r>
          </a:p>
        </p:txBody>
      </p:sp>
      <p:sp>
        <p:nvSpPr>
          <p:cNvPr id="32" name="footer-source">
            <a:extLst xmlns:a="http://schemas.openxmlformats.org/drawingml/2006/main">
              <a:ext uri="{FF2B5EF4-FFF2-40B4-BE49-F238E27FC236}">
                <a16:creationId xmlns:a16="http://schemas.microsoft.com/office/drawing/2014/main" id="{04AA1135-21C8-437D-9D97-DBB1FE3900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620750" y="9448800"/>
            <a:ext cx="3790950" cy="190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125">
                <a:solidFill>
                  <a:srgbClr val="71808E"/>
                </a:solidFill>
              </a:defRPr>
            </a:pPr>
            <a:r>
              <a:rPr sz="1125">
                <a:solidFill>
                  <a:srgbClr val="71808E"/>
                </a:solidFill>
              </a:rPr>
              <a:t>Source: STABILITY.md and src/agents_shipgate/cli/scan.py</a:t>
            </a:r>
          </a:p>
        </p:txBody>
      </p:sp>
    </p:spTree>
    <p:extLst>
      <p:ext uri="{BB962C8B-B14F-4D97-AF65-F5344CB8AC3E}">
        <p14:creationId xmlns:p14="http://schemas.microsoft.com/office/powerpoint/2010/main" val="1483945156"/>
      </p:ext>
    </p:extLst>
  </p:cSld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background">
            <a:extLst xmlns:a="http://schemas.openxmlformats.org/drawingml/2006/main">
              <a:ext uri="{FF2B5EF4-FFF2-40B4-BE49-F238E27FC236}">
                <a16:creationId xmlns:a16="http://schemas.microsoft.com/office/drawing/2014/main" id="{284F6B73-D139-4271-93C3-E968101FC6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8288000" cy="10287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8FAFC"/>
          </a:solidFill>
          <a:ln xmlns:a="http://schemas.openxmlformats.org/drawingml/2006/main" w="0">
            <a:solidFill>
              <a:srgbClr val="F8FAFC"/>
            </a:solidFill>
            <a:prstDash val="solid"/>
          </a:ln>
        </p:spPr>
      </p:sp>
      <p:sp>
        <p:nvSpPr>
          <p:cNvPr id="2" name="slide-eyebrow">
            <a:extLst xmlns:a="http://schemas.openxmlformats.org/drawingml/2006/main">
              <a:ext uri="{FF2B5EF4-FFF2-40B4-BE49-F238E27FC236}">
                <a16:creationId xmlns:a16="http://schemas.microsoft.com/office/drawing/2014/main" id="{4860B931-7694-4693-B67E-3DF0A9C3C5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647700"/>
            <a:ext cx="1653540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650" b="1">
                <a:solidFill>
                  <a:srgbClr val="21B6A8"/>
                </a:solidFill>
              </a:defRPr>
            </a:pPr>
            <a:r>
              <a:rPr sz="1650" b="1">
                <a:solidFill>
                  <a:srgbClr val="21B6A8"/>
                </a:solidFill>
              </a:rPr>
              <a:t>7. Trust model and extension points</a:t>
            </a:r>
          </a:p>
        </p:txBody>
      </p:sp>
      <p:sp>
        <p:nvSpPr>
          <p:cNvPr id="3" name="slide-title">
            <a:extLst xmlns:a="http://schemas.openxmlformats.org/drawingml/2006/main">
              <a:ext uri="{FF2B5EF4-FFF2-40B4-BE49-F238E27FC236}">
                <a16:creationId xmlns:a16="http://schemas.microsoft.com/office/drawing/2014/main" id="{EFB7124C-9066-4667-ABE5-7BF91DFAA0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1047750"/>
            <a:ext cx="13144500" cy="1333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4350" b="1">
                <a:solidFill>
                  <a:srgbClr val="111827"/>
                </a:solidFill>
              </a:defRPr>
            </a:pPr>
            <a:r>
              <a:rPr sz="4350" b="1">
                <a:solidFill>
                  <a:srgbClr val="111827"/>
                </a:solidFill>
              </a:rPr>
              <a:t>Static by default. Extensible by explicit contribution or plugin opt-in.</a:t>
            </a:r>
          </a:p>
        </p:txBody>
      </p:sp>
      <p:sp>
        <p:nvSpPr>
          <p:cNvPr id="4" name="slide-subtitle">
            <a:extLst xmlns:a="http://schemas.openxmlformats.org/drawingml/2006/main">
              <a:ext uri="{FF2B5EF4-FFF2-40B4-BE49-F238E27FC236}">
                <a16:creationId xmlns:a16="http://schemas.microsoft.com/office/drawing/2014/main" id="{7E008EC9-E748-48CF-A1A4-E76BFE2007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533650"/>
            <a:ext cx="12573000" cy="6858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2025">
                <a:solidFill>
                  <a:srgbClr val="526273"/>
                </a:solidFill>
              </a:defRPr>
            </a:pPr>
            <a:r>
              <a:rPr sz="2025">
                <a:solidFill>
                  <a:srgbClr val="526273"/>
                </a:solidFill>
              </a:rPr>
              <a:t>The default architecture keeps untrusted agent code outside the execution boundary.</a:t>
            </a:r>
          </a:p>
        </p:txBody>
      </p:sp>
      <p:sp>
        <p:nvSpPr>
          <p:cNvPr id="5" name="trust-invariants">
            <a:extLst xmlns:a="http://schemas.openxmlformats.org/drawingml/2006/main">
              <a:ext uri="{FF2B5EF4-FFF2-40B4-BE49-F238E27FC236}">
                <a16:creationId xmlns:a16="http://schemas.microsoft.com/office/drawing/2014/main" id="{23BB7462-07E5-48EE-9E26-374805A8A4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3547110"/>
            <a:ext cx="8020050" cy="5425440"/>
          </a:xfrm>
          <a:prstGeom xmlns:a="http://schemas.openxmlformats.org/drawingml/2006/main" prst="roundRect">
            <a:avLst>
              <a:gd name="adj" fmla="val 1053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E0E8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5AAF778-FF05-44CC-9386-B2C9AD179C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3771900"/>
            <a:ext cx="7486650" cy="3238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2100" b="1">
                <a:solidFill>
                  <a:srgbClr val="111827"/>
                </a:solidFill>
              </a:defRPr>
            </a:pPr>
            <a:r>
              <a:rPr sz="2100" b="1">
                <a:solidFill>
                  <a:srgbClr val="111827"/>
                </a:solidFill>
              </a:rPr>
              <a:t>Default invariants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D354D72-0E13-4A22-8463-4BD27B6D73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4267200"/>
            <a:ext cx="133350" cy="133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578E5"/>
          </a:solidFill>
          <a:ln xmlns:a="http://schemas.openxmlformats.org/drawingml/2006/main" w="0">
            <a:solidFill>
              <a:srgbClr val="3578E5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E121BA0-996D-4CBB-B84B-E3CFAA6789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" y="4267200"/>
            <a:ext cx="7219950" cy="2857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800" b="1">
                <a:solidFill>
                  <a:srgbClr val="111827"/>
                </a:solidFill>
              </a:defRPr>
            </a:pPr>
            <a:r>
              <a:rPr sz="1800" b="1">
                <a:solidFill>
                  <a:srgbClr val="111827"/>
                </a:solidFill>
              </a:rPr>
              <a:t>No user code import or execution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456AB0CF-0DE2-4BDC-8B05-6BC86B22B5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" y="4572000"/>
            <a:ext cx="72199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425">
                <a:solidFill>
                  <a:srgbClr val="526273"/>
                </a:solidFill>
              </a:defRPr>
            </a:pPr>
            <a:r>
              <a:rPr sz="1425">
                <a:solidFill>
                  <a:srgbClr val="526273"/>
                </a:solidFill>
              </a:rPr>
              <a:t>SDK loaders use AST parsing only.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9EB3334C-E986-4A13-B469-9385749191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4972050"/>
            <a:ext cx="133350" cy="133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1B6A8"/>
          </a:solidFill>
          <a:ln xmlns:a="http://schemas.openxmlformats.org/drawingml/2006/main" w="0">
            <a:solidFill>
              <a:srgbClr val="21B6A8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BFEB6AB-DC00-42CF-BE2A-4BE3C13AC9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" y="4972050"/>
            <a:ext cx="7219950" cy="2857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800" b="1">
                <a:solidFill>
                  <a:srgbClr val="111827"/>
                </a:solidFill>
              </a:defRPr>
            </a:pPr>
            <a:r>
              <a:rPr sz="1800" b="1">
                <a:solidFill>
                  <a:srgbClr val="111827"/>
                </a:solidFill>
              </a:rPr>
              <a:t>No model, tool, MCP, or network calls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D98F09E-7DC4-4192-8D20-9F040E39E4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" y="5276850"/>
            <a:ext cx="72199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425">
                <a:solidFill>
                  <a:srgbClr val="526273"/>
                </a:solidFill>
              </a:defRPr>
            </a:pPr>
            <a:r>
              <a:rPr sz="1425">
                <a:solidFill>
                  <a:srgbClr val="526273"/>
                </a:solidFill>
              </a:rPr>
              <a:t>Inputs are local files.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F37A370-896D-4007-9459-8FA30AFBA1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5676900"/>
            <a:ext cx="133350" cy="133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B740"/>
          </a:solidFill>
          <a:ln xmlns:a="http://schemas.openxmlformats.org/drawingml/2006/main" w="0">
            <a:solidFill>
              <a:srgbClr val="F4B740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3630BEA3-967F-4EB0-91F0-B8BB2FAF0C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" y="5676900"/>
            <a:ext cx="7219950" cy="2857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800" b="1">
                <a:solidFill>
                  <a:srgbClr val="111827"/>
                </a:solidFill>
              </a:defRPr>
            </a:pPr>
            <a:r>
              <a:rPr sz="1800" b="1">
                <a:solidFill>
                  <a:srgbClr val="111827"/>
                </a:solidFill>
              </a:rPr>
              <a:t>Path traversal containment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B885B33F-837B-41AB-B93F-DFAEBB3DF7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" y="5981700"/>
            <a:ext cx="72199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425">
                <a:solidFill>
                  <a:srgbClr val="526273"/>
                </a:solidFill>
              </a:defRPr>
            </a:pPr>
            <a:r>
              <a:rPr sz="1425">
                <a:solidFill>
                  <a:srgbClr val="526273"/>
                </a:solidFill>
              </a:rPr>
              <a:t>Declared paths must stay under the manifest directory.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0851D31F-8B87-42A8-A49E-1DB363826A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6362700"/>
            <a:ext cx="133350" cy="133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4C4C"/>
          </a:solidFill>
          <a:ln xmlns:a="http://schemas.openxmlformats.org/drawingml/2006/main" w="0">
            <a:solidFill>
              <a:srgbClr val="D94C4C"/>
            </a:solidFill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27B9543E-82B7-4300-96C8-6B25DEEFAC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" y="6362700"/>
            <a:ext cx="7219950" cy="2857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800" b="1">
                <a:solidFill>
                  <a:srgbClr val="111827"/>
                </a:solidFill>
              </a:defRPr>
            </a:pPr>
            <a:r>
              <a:rPr sz="1800" b="1">
                <a:solidFill>
                  <a:srgbClr val="111827"/>
                </a:solidFill>
              </a:rPr>
              <a:t>Plugins off by default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3EC5470F-F74C-411A-B015-AEF934861B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" y="6686550"/>
            <a:ext cx="72199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425">
                <a:solidFill>
                  <a:srgbClr val="526273"/>
                </a:solidFill>
              </a:defRPr>
            </a:pPr>
            <a:r>
              <a:rPr sz="1425">
                <a:solidFill>
                  <a:srgbClr val="526273"/>
                </a:solidFill>
              </a:rPr>
              <a:t>Opt-in changes the trust boundary.</a:t>
            </a:r>
          </a:p>
        </p:txBody>
      </p:sp>
      <p:sp>
        <p:nvSpPr>
          <p:cNvPr id="19" name="extension-points">
            <a:extLst xmlns:a="http://schemas.openxmlformats.org/drawingml/2006/main">
              <a:ext uri="{FF2B5EF4-FFF2-40B4-BE49-F238E27FC236}">
                <a16:creationId xmlns:a16="http://schemas.microsoft.com/office/drawing/2014/main" id="{2F2E2163-19E6-41D7-A2ED-C63652E06B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91650" y="3547110"/>
            <a:ext cx="8020050" cy="5425440"/>
          </a:xfrm>
          <a:prstGeom xmlns:a="http://schemas.openxmlformats.org/drawingml/2006/main" prst="roundRect">
            <a:avLst>
              <a:gd name="adj" fmla="val 1053"/>
            </a:avLst>
          </a:prstGeom>
          <a:solidFill xmlns:a="http://schemas.openxmlformats.org/drawingml/2006/main">
            <a:srgbClr val="F3FAF8"/>
          </a:solidFill>
          <a:ln xmlns:a="http://schemas.openxmlformats.org/drawingml/2006/main" w="9525">
            <a:solidFill>
              <a:srgbClr val="D6E0E8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91759FC0-5525-43E8-A15E-1D49A04926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58350" y="3771900"/>
            <a:ext cx="7486650" cy="3238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2100" b="1">
                <a:solidFill>
                  <a:srgbClr val="111827"/>
                </a:solidFill>
              </a:defRPr>
            </a:pPr>
            <a:r>
              <a:rPr sz="2100" b="1">
                <a:solidFill>
                  <a:srgbClr val="111827"/>
                </a:solidFill>
              </a:rPr>
              <a:t>How to extend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D3B905BA-5185-408F-B68C-A68A5C2C3A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58350" y="4267200"/>
            <a:ext cx="133350" cy="133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F9D67"/>
          </a:solidFill>
          <a:ln xmlns:a="http://schemas.openxmlformats.org/drawingml/2006/main" w="0">
            <a:solidFill>
              <a:srgbClr val="2F9D67"/>
            </a:solidFill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23652F25-0C2F-4DFB-8C18-BF3ED12240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25050" y="4267200"/>
            <a:ext cx="7219950" cy="2857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800" b="1">
                <a:solidFill>
                  <a:srgbClr val="111827"/>
                </a:solidFill>
              </a:defRPr>
            </a:pPr>
            <a:r>
              <a:rPr sz="1800" b="1">
                <a:solidFill>
                  <a:srgbClr val="111827"/>
                </a:solidFill>
              </a:rPr>
              <a:t>New input adapter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A841CC15-6D68-4490-90A7-B71C0CD100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25050" y="4572000"/>
            <a:ext cx="72199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425">
                <a:solidFill>
                  <a:srgbClr val="526273"/>
                </a:solidFill>
              </a:defRPr>
            </a:pPr>
            <a:r>
              <a:rPr sz="1425">
                <a:solidFill>
                  <a:srgbClr val="526273"/>
                </a:solidFill>
              </a:rPr>
              <a:t>Add loader, wire scan.py, fixture, tests.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4EB80ED7-B29B-49F6-A5D3-F737DC12BD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58350" y="4972050"/>
            <a:ext cx="133350" cy="133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C5CE5"/>
          </a:solidFill>
          <a:ln xmlns:a="http://schemas.openxmlformats.org/drawingml/2006/main" w="0">
            <a:solidFill>
              <a:srgbClr val="7C5CE5"/>
            </a:solidFill>
            <a:prstDash val="solid"/>
          </a:ln>
        </p:spPr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9335F7DB-2445-4B55-9155-56F722605B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25050" y="4972050"/>
            <a:ext cx="7219950" cy="2857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800" b="1">
                <a:solidFill>
                  <a:srgbClr val="111827"/>
                </a:solidFill>
              </a:defRPr>
            </a:pPr>
            <a:r>
              <a:rPr sz="1800" b="1">
                <a:solidFill>
                  <a:srgbClr val="111827"/>
                </a:solidFill>
              </a:rPr>
              <a:t>New check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6C02BA02-B027-48B0-BE59-D73A9E6352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25050" y="5276850"/>
            <a:ext cx="72199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425">
                <a:solidFill>
                  <a:srgbClr val="526273"/>
                </a:solidFill>
              </a:defRPr>
            </a:pPr>
            <a:r>
              <a:rPr sz="1425">
                <a:solidFill>
                  <a:srgbClr val="526273"/>
                </a:solidFill>
              </a:rPr>
              <a:t>Add check function, registry metadata, docs, tests.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541F21E6-75E5-45A1-91F7-9A8F4E48F8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58350" y="5676900"/>
            <a:ext cx="133350" cy="133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B740"/>
          </a:solidFill>
          <a:ln xmlns:a="http://schemas.openxmlformats.org/drawingml/2006/main" w="0">
            <a:solidFill>
              <a:srgbClr val="F4B740"/>
            </a:solidFill>
            <a:prstDash val="solid"/>
          </a:ln>
        </p:spPr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EB1C267A-D303-45F5-BCA3-BEEBFC9888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25050" y="5676900"/>
            <a:ext cx="7219950" cy="2857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800" b="1">
                <a:solidFill>
                  <a:srgbClr val="111827"/>
                </a:solidFill>
              </a:defRPr>
            </a:pPr>
            <a:r>
              <a:rPr sz="1800" b="1">
                <a:solidFill>
                  <a:srgbClr val="111827"/>
                </a:solidFill>
              </a:rPr>
              <a:t>Keep IDs stable</a:t>
            </a:r>
          </a:p>
        </p:txBody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A3EC4DE3-7BE9-4044-8C19-C0F472A9BD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25050" y="5981700"/>
            <a:ext cx="72199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425">
                <a:solidFill>
                  <a:srgbClr val="526273"/>
                </a:solidFill>
              </a:defRPr>
            </a:pPr>
            <a:r>
              <a:rPr sz="1425">
                <a:solidFill>
                  <a:srgbClr val="526273"/>
                </a:solidFill>
              </a:rPr>
              <a:t>Never rename published check IDs.</a:t>
            </a:r>
          </a:p>
        </p:txBody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6A47A342-BB96-4EE4-A282-4613CA4C32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58350" y="6362700"/>
            <a:ext cx="133350" cy="133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578E5"/>
          </a:solidFill>
          <a:ln xmlns:a="http://schemas.openxmlformats.org/drawingml/2006/main" w="0">
            <a:solidFill>
              <a:srgbClr val="3578E5"/>
            </a:solidFill>
            <a:prstDash val="solid"/>
          </a:ln>
        </p:spPr>
      </p:sp>
      <p:sp>
        <p:nvSpPr>
          <p:cNvPr id="31" name="">
            <a:extLst xmlns:a="http://schemas.openxmlformats.org/drawingml/2006/main">
              <a:ext uri="{FF2B5EF4-FFF2-40B4-BE49-F238E27FC236}">
                <a16:creationId xmlns:a16="http://schemas.microsoft.com/office/drawing/2014/main" id="{CDEA737F-53DC-4F5E-9751-D56C274B17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25050" y="6362700"/>
            <a:ext cx="7219950" cy="2857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800" b="1">
                <a:solidFill>
                  <a:srgbClr val="111827"/>
                </a:solidFill>
              </a:defRPr>
            </a:pPr>
            <a:r>
              <a:rPr sz="1800" b="1">
                <a:solidFill>
                  <a:srgbClr val="111827"/>
                </a:solidFill>
              </a:rPr>
              <a:t>Preserve JSON contract</a:t>
            </a:r>
          </a:p>
        </p:txBody>
      </p:sp>
      <p:sp>
        <p:nvSpPr>
          <p:cNvPr id="32" name="">
            <a:extLst xmlns:a="http://schemas.openxmlformats.org/drawingml/2006/main">
              <a:ext uri="{FF2B5EF4-FFF2-40B4-BE49-F238E27FC236}">
                <a16:creationId xmlns:a16="http://schemas.microsoft.com/office/drawing/2014/main" id="{78B6B5F7-6688-42B6-8DAD-33D76EF7CB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25050" y="6686550"/>
            <a:ext cx="72199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425">
                <a:solidFill>
                  <a:srgbClr val="526273"/>
                </a:solidFill>
              </a:defRPr>
            </a:pPr>
            <a:r>
              <a:rPr sz="1425">
                <a:solidFill>
                  <a:srgbClr val="526273"/>
                </a:solidFill>
              </a:rPr>
              <a:t>Additive report changes only in 0.x.</a:t>
            </a:r>
          </a:p>
        </p:txBody>
      </p:sp>
      <p:sp>
        <p:nvSpPr>
          <p:cNvPr id="33" name="footer-brand">
            <a:extLst xmlns:a="http://schemas.openxmlformats.org/drawingml/2006/main">
              <a:ext uri="{FF2B5EF4-FFF2-40B4-BE49-F238E27FC236}">
                <a16:creationId xmlns:a16="http://schemas.microsoft.com/office/drawing/2014/main" id="{8933DCFC-3973-4280-8531-AF73A0312A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9448800"/>
            <a:ext cx="1276350" cy="190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275" b="1">
                <a:solidFill>
                  <a:srgbClr val="526273"/>
                </a:solidFill>
              </a:defRPr>
            </a:pPr>
            <a:r>
              <a:rPr sz="1275" b="1">
                <a:solidFill>
                  <a:srgbClr val="526273"/>
                </a:solidFill>
              </a:rPr>
              <a:t>Agents Shipgate</a:t>
            </a:r>
          </a:p>
        </p:txBody>
      </p:sp>
      <p:sp>
        <p:nvSpPr>
          <p:cNvPr id="34" name="footer-source">
            <a:extLst xmlns:a="http://schemas.openxmlformats.org/drawingml/2006/main">
              <a:ext uri="{FF2B5EF4-FFF2-40B4-BE49-F238E27FC236}">
                <a16:creationId xmlns:a16="http://schemas.microsoft.com/office/drawing/2014/main" id="{7D044607-CC0C-484C-ACC2-6E6BDAD0BC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820650" y="9296400"/>
            <a:ext cx="4591050" cy="3429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125">
                <a:solidFill>
                  <a:srgbClr val="71808E"/>
                </a:solidFill>
              </a:defRPr>
            </a:pPr>
            <a:r>
              <a:rPr sz="1125">
                <a:solidFill>
                  <a:srgbClr val="71808E"/>
                </a:solidFill>
              </a:rPr>
              <a:t>Source: docs/trust-model.md, docs/architecture.md, and STABILITY.md</a:t>
            </a:r>
          </a:p>
        </p:txBody>
      </p:sp>
    </p:spTree>
    <p:extLst>
      <p:ext uri="{BB962C8B-B14F-4D97-AF65-F5344CB8AC3E}">
        <p14:creationId xmlns:p14="http://schemas.microsoft.com/office/powerpoint/2010/main" val="664039332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solidFill>
          <a:schemeClr val="dk1"/>
        </a:solidFill>
        <a:solidFill>
          <a:schemeClr val="accent1"/>
        </a:soli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2026-04-28T06:36:01.1050000Z</dcterms:created>
  <dcterms:modified xsi:type="dcterms:W3CDTF">2026-04-28T06:36:01.1050000Z</dcterms:modified>
</coreProperties>
</file>