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y="6858000" cx="12192000"/>
  <p:notesSz cx="6858000" cy="9144000"/>
  <p:embeddedFontLst>
    <p:embeddedFont>
      <p:font typeface="Play"/>
      <p:regular r:id="rId12"/>
      <p:bold r:id="rId13"/>
    </p:embeddedFont>
    <p:embeddedFont>
      <p:font typeface="JetBrains Mono Medium"/>
      <p:regular r:id="rId14"/>
      <p:bold r:id="rId15"/>
      <p:italic r:id="rId16"/>
      <p:boldItalic r:id="rId17"/>
    </p:embeddedFont>
    <p:embeddedFont>
      <p:font typeface="Roche Sans Light"/>
      <p:regular r:id="rId18"/>
      <p:bold r:id="rId19"/>
      <p:italic r:id="rId20"/>
      <p:boldItalic r:id="rId21"/>
    </p:embeddedFont>
    <p:embeddedFont>
      <p:font typeface="JetBrains Mono"/>
      <p:bold r:id="rId22"/>
      <p:boldItalic r:id="rId23"/>
    </p:embeddedFont>
    <p:embeddedFont>
      <p:font typeface="Open Sans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8" roundtripDataSignature="AMtx7miHPQ23Ugbx04qda+jBoNc7D0BYy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cheSansLight-italic.fntdata"/><Relationship Id="rId22" Type="http://schemas.openxmlformats.org/officeDocument/2006/relationships/font" Target="fonts/JetBrainsMono-bold.fntdata"/><Relationship Id="rId21" Type="http://schemas.openxmlformats.org/officeDocument/2006/relationships/font" Target="fonts/RocheSansLight-boldItalic.fntdata"/><Relationship Id="rId24" Type="http://schemas.openxmlformats.org/officeDocument/2006/relationships/font" Target="fonts/OpenSans-regular.fntdata"/><Relationship Id="rId23" Type="http://schemas.openxmlformats.org/officeDocument/2006/relationships/font" Target="fonts/JetBrainsMono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OpenSans-italic.fntdata"/><Relationship Id="rId25" Type="http://schemas.openxmlformats.org/officeDocument/2006/relationships/font" Target="fonts/OpenSans-bold.fntdata"/><Relationship Id="rId28" Type="http://customschemas.google.com/relationships/presentationmetadata" Target="metadata"/><Relationship Id="rId27" Type="http://schemas.openxmlformats.org/officeDocument/2006/relationships/font" Target="fonts/OpenSans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Play-bold.fntdata"/><Relationship Id="rId12" Type="http://schemas.openxmlformats.org/officeDocument/2006/relationships/font" Target="fonts/Play-regular.fntdata"/><Relationship Id="rId15" Type="http://schemas.openxmlformats.org/officeDocument/2006/relationships/font" Target="fonts/JetBrainsMonoMedium-bold.fntdata"/><Relationship Id="rId14" Type="http://schemas.openxmlformats.org/officeDocument/2006/relationships/font" Target="fonts/JetBrainsMonoMedium-regular.fntdata"/><Relationship Id="rId17" Type="http://schemas.openxmlformats.org/officeDocument/2006/relationships/font" Target="fonts/JetBrainsMonoMedium-boldItalic.fntdata"/><Relationship Id="rId16" Type="http://schemas.openxmlformats.org/officeDocument/2006/relationships/font" Target="fonts/JetBrainsMonoMedium-italic.fntdata"/><Relationship Id="rId19" Type="http://schemas.openxmlformats.org/officeDocument/2006/relationships/font" Target="fonts/RocheSansLight-bold.fntdata"/><Relationship Id="rId18" Type="http://schemas.openxmlformats.org/officeDocument/2006/relationships/font" Target="fonts/RocheSansLight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64f18bf149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g364f18bf149_0_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64f18bf149_0_2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g364f18bf149_0_2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64f18bf149_0_2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g364f18bf149_0_2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64f18bf149_0_2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364f18bf149_0_25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64f18bf149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8" name="Google Shape;198;g364f18bf149_0_4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texte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3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vertical et texte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4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0" name="Google Shape;30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1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2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2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hyperlink" Target="https://institut.roche.com/" TargetMode="External"/><Relationship Id="rId7" Type="http://schemas.openxmlformats.org/officeDocument/2006/relationships/hyperlink" Target="mailto:laurent-philippe.albou@roche.com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hyperlink" Target="https://www.acpjournals.org/doi/10.7326/M16-0961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image" Target="../media/image25.png"/><Relationship Id="rId10" Type="http://schemas.openxmlformats.org/officeDocument/2006/relationships/image" Target="../media/image23.png"/><Relationship Id="rId13" Type="http://schemas.openxmlformats.org/officeDocument/2006/relationships/image" Target="../media/image20.png"/><Relationship Id="rId12" Type="http://schemas.openxmlformats.org/officeDocument/2006/relationships/hyperlink" Target="https://www.meta.com/fr/en/ai-glasses/?srsltid=AfmBOooHVwFMJ7ixsOaL8K3FvlcA1KT-RSVHgNCIyUCyfDtYAtK75o_m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9" Type="http://schemas.openxmlformats.org/officeDocument/2006/relationships/image" Target="../media/image24.png"/><Relationship Id="rId14" Type="http://schemas.openxmlformats.org/officeDocument/2006/relationships/image" Target="../media/image21.jpg"/><Relationship Id="rId5" Type="http://schemas.openxmlformats.org/officeDocument/2006/relationships/image" Target="../media/image26.png"/><Relationship Id="rId6" Type="http://schemas.openxmlformats.org/officeDocument/2006/relationships/image" Target="../media/image22.png"/><Relationship Id="rId7" Type="http://schemas.openxmlformats.org/officeDocument/2006/relationships/hyperlink" Target="https://io.google/2025/" TargetMode="External"/><Relationship Id="rId8" Type="http://schemas.openxmlformats.org/officeDocument/2006/relationships/hyperlink" Target="https://www.theverge.com/news/672357/openai-ai-device-sam-altman-jony-ive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1" Type="http://schemas.openxmlformats.org/officeDocument/2006/relationships/image" Target="../media/image16.jpg"/><Relationship Id="rId10" Type="http://schemas.openxmlformats.org/officeDocument/2006/relationships/image" Target="../media/image11.jpg"/><Relationship Id="rId13" Type="http://schemas.openxmlformats.org/officeDocument/2006/relationships/image" Target="../media/image17.png"/><Relationship Id="rId1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15.jpg"/><Relationship Id="rId9" Type="http://schemas.openxmlformats.org/officeDocument/2006/relationships/image" Target="../media/image10.png"/><Relationship Id="rId5" Type="http://schemas.openxmlformats.org/officeDocument/2006/relationships/image" Target="../media/image9.png"/><Relationship Id="rId6" Type="http://schemas.openxmlformats.org/officeDocument/2006/relationships/image" Target="../media/image19.png"/><Relationship Id="rId7" Type="http://schemas.openxmlformats.org/officeDocument/2006/relationships/image" Target="../media/image12.jpg"/><Relationship Id="rId8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Google Shape;84;p1"/>
          <p:cNvGrpSpPr/>
          <p:nvPr/>
        </p:nvGrpSpPr>
        <p:grpSpPr>
          <a:xfrm>
            <a:off x="-5104971" y="566277"/>
            <a:ext cx="9295273" cy="8133363"/>
            <a:chOff x="0" y="0"/>
            <a:chExt cx="812800" cy="711200"/>
          </a:xfrm>
        </p:grpSpPr>
        <p:sp>
          <p:nvSpPr>
            <p:cNvPr id="85" name="Google Shape;85;p1"/>
            <p:cNvSpPr/>
            <p:nvPr/>
          </p:nvSpPr>
          <p:spPr>
            <a:xfrm>
              <a:off x="0" y="0"/>
              <a:ext cx="812800" cy="711200"/>
            </a:xfrm>
            <a:custGeom>
              <a:rect b="b" l="l" r="r" t="t"/>
              <a:pathLst>
                <a:path extrusionOk="0" h="711200" w="81280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E20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1"/>
            <p:cNvSpPr txBox="1"/>
            <p:nvPr/>
          </p:nvSpPr>
          <p:spPr>
            <a:xfrm>
              <a:off x="127000" y="301625"/>
              <a:ext cx="558800" cy="358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3850" lIns="33850" spcFirstLastPara="1" rIns="33850" wrap="square" tIns="33850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" name="Google Shape;87;p1"/>
          <p:cNvGrpSpPr/>
          <p:nvPr/>
        </p:nvGrpSpPr>
        <p:grpSpPr>
          <a:xfrm>
            <a:off x="89244" y="132262"/>
            <a:ext cx="3482747" cy="1111222"/>
            <a:chOff x="0" y="0"/>
            <a:chExt cx="6965494" cy="2222444"/>
          </a:xfrm>
        </p:grpSpPr>
        <p:sp>
          <p:nvSpPr>
            <p:cNvPr id="88" name="Google Shape;88;p1"/>
            <p:cNvSpPr/>
            <p:nvPr/>
          </p:nvSpPr>
          <p:spPr>
            <a:xfrm>
              <a:off x="0" y="0"/>
              <a:ext cx="6965494" cy="2222444"/>
            </a:xfrm>
            <a:custGeom>
              <a:rect b="b" l="l" r="r" t="t"/>
              <a:pathLst>
                <a:path extrusionOk="0" h="2222444" w="6965494">
                  <a:moveTo>
                    <a:pt x="0" y="0"/>
                  </a:moveTo>
                  <a:lnTo>
                    <a:pt x="6965494" y="0"/>
                  </a:lnTo>
                  <a:lnTo>
                    <a:pt x="6965494" y="2222444"/>
                  </a:lnTo>
                  <a:lnTo>
                    <a:pt x="0" y="222244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-3967" l="0" r="0" t="-3967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"/>
            <p:cNvSpPr txBox="1"/>
            <p:nvPr/>
          </p:nvSpPr>
          <p:spPr>
            <a:xfrm>
              <a:off x="3598146" y="1344956"/>
              <a:ext cx="2522566" cy="5838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62">
                  <a:solidFill>
                    <a:srgbClr val="E20DFF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29.08.25</a:t>
              </a:r>
              <a:endParaRPr/>
            </a:p>
          </p:txBody>
        </p:sp>
      </p:grpSp>
      <p:sp>
        <p:nvSpPr>
          <p:cNvPr id="90" name="Google Shape;90;p1"/>
          <p:cNvSpPr/>
          <p:nvPr/>
        </p:nvSpPr>
        <p:spPr>
          <a:xfrm>
            <a:off x="7586230" y="-56560"/>
            <a:ext cx="4605770" cy="6971120"/>
          </a:xfrm>
          <a:custGeom>
            <a:rect b="b" l="l" r="r" t="t"/>
            <a:pathLst>
              <a:path extrusionOk="0" h="10456680" w="6908655">
                <a:moveTo>
                  <a:pt x="0" y="0"/>
                </a:moveTo>
                <a:lnTo>
                  <a:pt x="6908655" y="0"/>
                </a:lnTo>
                <a:lnTo>
                  <a:pt x="6908655" y="10456680"/>
                </a:lnTo>
                <a:lnTo>
                  <a:pt x="0" y="104566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505" l="0" r="0" t="-3505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1" name="Google Shape;91;p1"/>
          <p:cNvGrpSpPr/>
          <p:nvPr/>
        </p:nvGrpSpPr>
        <p:grpSpPr>
          <a:xfrm rot="-5076712">
            <a:off x="10624112" y="4433957"/>
            <a:ext cx="3135777" cy="3135777"/>
            <a:chOff x="0" y="0"/>
            <a:chExt cx="6271555" cy="6271555"/>
          </a:xfrm>
        </p:grpSpPr>
        <p:grpSp>
          <p:nvGrpSpPr>
            <p:cNvPr id="92" name="Google Shape;92;p1"/>
            <p:cNvGrpSpPr/>
            <p:nvPr/>
          </p:nvGrpSpPr>
          <p:grpSpPr>
            <a:xfrm>
              <a:off x="0" y="0"/>
              <a:ext cx="6271555" cy="6271555"/>
              <a:chOff x="0" y="0"/>
              <a:chExt cx="812800" cy="812800"/>
            </a:xfrm>
          </p:grpSpPr>
          <p:sp>
            <p:nvSpPr>
              <p:cNvPr id="93" name="Google Shape;93;p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4" name="Google Shape;94;p1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3850" lIns="33850" spcFirstLastPara="1" rIns="33850" wrap="square" tIns="33850">
                <a:noAutofit/>
              </a:bodyPr>
              <a:lstStyle/>
              <a:p>
                <a:pPr indent="0" lvl="0" marL="0" marR="0" rtl="0" algn="ctr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2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5" name="Google Shape;95;p1"/>
            <p:cNvSpPr/>
            <p:nvPr/>
          </p:nvSpPr>
          <p:spPr>
            <a:xfrm>
              <a:off x="4530947" y="224982"/>
              <a:ext cx="1070818" cy="1070818"/>
            </a:xfrm>
            <a:custGeom>
              <a:rect b="b" l="l" r="r" t="t"/>
              <a:pathLst>
                <a:path extrusionOk="0" h="1070818" w="1070818">
                  <a:moveTo>
                    <a:pt x="0" y="0"/>
                  </a:moveTo>
                  <a:lnTo>
                    <a:pt x="1070818" y="0"/>
                  </a:lnTo>
                  <a:lnTo>
                    <a:pt x="1070818" y="1070817"/>
                  </a:lnTo>
                  <a:lnTo>
                    <a:pt x="0" y="1070817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1"/>
            <p:cNvSpPr/>
            <p:nvPr/>
          </p:nvSpPr>
          <p:spPr>
            <a:xfrm>
              <a:off x="5263206" y="1321199"/>
              <a:ext cx="677118" cy="677118"/>
            </a:xfrm>
            <a:custGeom>
              <a:rect b="b" l="l" r="r" t="t"/>
              <a:pathLst>
                <a:path extrusionOk="0" h="677118" w="677118">
                  <a:moveTo>
                    <a:pt x="0" y="0"/>
                  </a:moveTo>
                  <a:lnTo>
                    <a:pt x="677117" y="0"/>
                  </a:lnTo>
                  <a:lnTo>
                    <a:pt x="677117" y="677118"/>
                  </a:lnTo>
                  <a:lnTo>
                    <a:pt x="0" y="677118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7" name="Google Shape;97;p1"/>
          <p:cNvGrpSpPr/>
          <p:nvPr/>
        </p:nvGrpSpPr>
        <p:grpSpPr>
          <a:xfrm>
            <a:off x="10483812" y="289045"/>
            <a:ext cx="1388441" cy="652853"/>
            <a:chOff x="0" y="-57150"/>
            <a:chExt cx="564128" cy="265257"/>
          </a:xfrm>
        </p:grpSpPr>
        <p:sp>
          <p:nvSpPr>
            <p:cNvPr id="98" name="Google Shape;98;p1"/>
            <p:cNvSpPr/>
            <p:nvPr/>
          </p:nvSpPr>
          <p:spPr>
            <a:xfrm>
              <a:off x="0" y="0"/>
              <a:ext cx="564128" cy="208107"/>
            </a:xfrm>
            <a:custGeom>
              <a:rect b="b" l="l" r="r" t="t"/>
              <a:pathLst>
                <a:path extrusionOk="0" h="208107" w="564128">
                  <a:moveTo>
                    <a:pt x="0" y="0"/>
                  </a:moveTo>
                  <a:lnTo>
                    <a:pt x="564128" y="0"/>
                  </a:lnTo>
                  <a:lnTo>
                    <a:pt x="564128" y="208107"/>
                  </a:lnTo>
                  <a:lnTo>
                    <a:pt x="0" y="208107"/>
                  </a:lnTo>
                  <a:close/>
                </a:path>
              </a:pathLst>
            </a:custGeom>
            <a:solidFill>
              <a:srgbClr val="620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1"/>
            <p:cNvSpPr txBox="1"/>
            <p:nvPr/>
          </p:nvSpPr>
          <p:spPr>
            <a:xfrm>
              <a:off x="0" y="-57150"/>
              <a:ext cx="564128" cy="2652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050" lIns="30050" spcFirstLastPara="1" rIns="30050" wrap="square" tIns="30050">
              <a:noAutofit/>
            </a:bodyPr>
            <a:lstStyle/>
            <a:p>
              <a:pPr indent="0" lvl="0" marL="0" marR="0" rtl="0" algn="ctr">
                <a:lnSpc>
                  <a:spcPct val="14002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84">
                  <a:solidFill>
                    <a:srgbClr val="FFFFFF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Track 4</a:t>
              </a:r>
              <a:endParaRPr/>
            </a:p>
          </p:txBody>
        </p:sp>
      </p:grpSp>
      <p:sp>
        <p:nvSpPr>
          <p:cNvPr id="100" name="Google Shape;100;p1"/>
          <p:cNvSpPr txBox="1"/>
          <p:nvPr/>
        </p:nvSpPr>
        <p:spPr>
          <a:xfrm>
            <a:off x="1409822" y="2927200"/>
            <a:ext cx="80052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300"/>
              <a:t>Track</a:t>
            </a:r>
            <a:r>
              <a:rPr b="1" lang="en-US" sz="2300"/>
              <a:t> 4 - </a:t>
            </a:r>
            <a:r>
              <a:rPr b="1" lang="en-US" sz="2300"/>
              <a:t>Imaginons </a:t>
            </a:r>
            <a:r>
              <a:rPr b="1" i="1" lang="en-US" sz="2300"/>
              <a:t>ensemble</a:t>
            </a:r>
            <a:r>
              <a:rPr b="1" lang="en-US" sz="2300"/>
              <a:t> la plateforme européenne de santé de demain</a:t>
            </a:r>
            <a:endParaRPr b="1" sz="2300"/>
          </a:p>
        </p:txBody>
      </p:sp>
      <p:sp>
        <p:nvSpPr>
          <p:cNvPr id="101" name="Google Shape;101;p1"/>
          <p:cNvSpPr txBox="1"/>
          <p:nvPr/>
        </p:nvSpPr>
        <p:spPr>
          <a:xfrm>
            <a:off x="2915250" y="4229500"/>
            <a:ext cx="68820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</a:rPr>
              <a:t>Laurent-Philippe Albou, PhD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</a:rPr>
              <a:t>Institut Roche - </a:t>
            </a:r>
            <a:r>
              <a:rPr lang="en-US" sz="1800" u="sng">
                <a:solidFill>
                  <a:schemeClr val="hlink"/>
                </a:solidFill>
                <a:hlinkClick r:id="rId6"/>
              </a:rPr>
              <a:t>institut.roche.com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hlink"/>
                </a:solidFill>
                <a:hlinkClick r:id="rId7"/>
              </a:rPr>
              <a:t>laurent-philippe.albou@roche.com</a:t>
            </a:r>
            <a:r>
              <a:rPr lang="en-US" sz="1800">
                <a:solidFill>
                  <a:schemeClr val="dk1"/>
                </a:solidFill>
              </a:rPr>
              <a:t> 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"/>
          <p:cNvSpPr txBox="1"/>
          <p:nvPr/>
        </p:nvSpPr>
        <p:spPr>
          <a:xfrm>
            <a:off x="355475" y="3405100"/>
            <a:ext cx="58425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dk1"/>
                </a:solidFill>
              </a:rPr>
              <a:t>Les données de santé doublent tous les </a:t>
            </a:r>
            <a:r>
              <a:rPr b="1" lang="en-US" sz="1700">
                <a:solidFill>
                  <a:schemeClr val="dk1"/>
                </a:solidFill>
              </a:rPr>
              <a:t>2-3 ans</a:t>
            </a:r>
            <a:endParaRPr b="1"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500">
                <a:solidFill>
                  <a:schemeClr val="dk1"/>
                </a:solidFill>
              </a:rPr>
              <a:t>IDC, Statista</a:t>
            </a:r>
            <a:endParaRPr i="1" sz="1500"/>
          </a:p>
        </p:txBody>
      </p:sp>
      <p:grpSp>
        <p:nvGrpSpPr>
          <p:cNvPr id="107" name="Google Shape;107;p2"/>
          <p:cNvGrpSpPr/>
          <p:nvPr/>
        </p:nvGrpSpPr>
        <p:grpSpPr>
          <a:xfrm>
            <a:off x="89244" y="132262"/>
            <a:ext cx="3482747" cy="1111222"/>
            <a:chOff x="0" y="0"/>
            <a:chExt cx="6965494" cy="2222444"/>
          </a:xfrm>
        </p:grpSpPr>
        <p:sp>
          <p:nvSpPr>
            <p:cNvPr id="108" name="Google Shape;108;p2"/>
            <p:cNvSpPr/>
            <p:nvPr/>
          </p:nvSpPr>
          <p:spPr>
            <a:xfrm>
              <a:off x="0" y="0"/>
              <a:ext cx="6965494" cy="2222444"/>
            </a:xfrm>
            <a:custGeom>
              <a:rect b="b" l="l" r="r" t="t"/>
              <a:pathLst>
                <a:path extrusionOk="0" h="2222444" w="6965494">
                  <a:moveTo>
                    <a:pt x="0" y="0"/>
                  </a:moveTo>
                  <a:lnTo>
                    <a:pt x="6965494" y="0"/>
                  </a:lnTo>
                  <a:lnTo>
                    <a:pt x="6965494" y="2222444"/>
                  </a:lnTo>
                  <a:lnTo>
                    <a:pt x="0" y="222244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-3967" l="0" r="0" t="-3967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2"/>
            <p:cNvSpPr txBox="1"/>
            <p:nvPr/>
          </p:nvSpPr>
          <p:spPr>
            <a:xfrm>
              <a:off x="3598146" y="1344956"/>
              <a:ext cx="2522566" cy="5838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62">
                  <a:solidFill>
                    <a:srgbClr val="E20DFF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29.08.25</a:t>
              </a:r>
              <a:endParaRPr/>
            </a:p>
          </p:txBody>
        </p:sp>
      </p:grpSp>
      <p:sp>
        <p:nvSpPr>
          <p:cNvPr id="110" name="Google Shape;110;p2"/>
          <p:cNvSpPr/>
          <p:nvPr/>
        </p:nvSpPr>
        <p:spPr>
          <a:xfrm>
            <a:off x="7586230" y="-56560"/>
            <a:ext cx="4611527" cy="6979834"/>
          </a:xfrm>
          <a:custGeom>
            <a:rect b="b" l="l" r="r" t="t"/>
            <a:pathLst>
              <a:path extrusionOk="0" h="10456680" w="6908655">
                <a:moveTo>
                  <a:pt x="0" y="0"/>
                </a:moveTo>
                <a:lnTo>
                  <a:pt x="6908655" y="0"/>
                </a:lnTo>
                <a:lnTo>
                  <a:pt x="6908655" y="10456680"/>
                </a:lnTo>
                <a:lnTo>
                  <a:pt x="0" y="104566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505" l="0" r="0" t="-3505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1" name="Google Shape;111;p2"/>
          <p:cNvGrpSpPr/>
          <p:nvPr/>
        </p:nvGrpSpPr>
        <p:grpSpPr>
          <a:xfrm>
            <a:off x="10483812" y="289045"/>
            <a:ext cx="1388441" cy="652853"/>
            <a:chOff x="0" y="-57150"/>
            <a:chExt cx="564128" cy="265257"/>
          </a:xfrm>
        </p:grpSpPr>
        <p:sp>
          <p:nvSpPr>
            <p:cNvPr id="112" name="Google Shape;112;p2"/>
            <p:cNvSpPr/>
            <p:nvPr/>
          </p:nvSpPr>
          <p:spPr>
            <a:xfrm>
              <a:off x="0" y="0"/>
              <a:ext cx="564128" cy="208107"/>
            </a:xfrm>
            <a:custGeom>
              <a:rect b="b" l="l" r="r" t="t"/>
              <a:pathLst>
                <a:path extrusionOk="0" h="208107" w="564128">
                  <a:moveTo>
                    <a:pt x="0" y="0"/>
                  </a:moveTo>
                  <a:lnTo>
                    <a:pt x="564128" y="0"/>
                  </a:lnTo>
                  <a:lnTo>
                    <a:pt x="564128" y="208107"/>
                  </a:lnTo>
                  <a:lnTo>
                    <a:pt x="0" y="208107"/>
                  </a:lnTo>
                  <a:close/>
                </a:path>
              </a:pathLst>
            </a:custGeom>
            <a:solidFill>
              <a:srgbClr val="620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2"/>
            <p:cNvSpPr txBox="1"/>
            <p:nvPr/>
          </p:nvSpPr>
          <p:spPr>
            <a:xfrm>
              <a:off x="0" y="-57150"/>
              <a:ext cx="564128" cy="2652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050" lIns="30050" spcFirstLastPara="1" rIns="30050" wrap="square" tIns="30050">
              <a:noAutofit/>
            </a:bodyPr>
            <a:lstStyle/>
            <a:p>
              <a:pPr indent="0" lvl="0" marL="0" marR="0" rtl="0" algn="ctr">
                <a:lnSpc>
                  <a:spcPct val="14002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84">
                  <a:solidFill>
                    <a:srgbClr val="FFFFFF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Track 4</a:t>
              </a:r>
              <a:endParaRPr/>
            </a:p>
          </p:txBody>
        </p:sp>
      </p:grpSp>
      <p:sp>
        <p:nvSpPr>
          <p:cNvPr id="114" name="Google Shape;114;p2"/>
          <p:cNvSpPr txBox="1"/>
          <p:nvPr/>
        </p:nvSpPr>
        <p:spPr>
          <a:xfrm>
            <a:off x="465950" y="4412675"/>
            <a:ext cx="93432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/>
              <a:t>Le </a:t>
            </a:r>
            <a:r>
              <a:rPr b="1" lang="en-US" sz="1600"/>
              <a:t>coût de la non-qualité</a:t>
            </a:r>
            <a:r>
              <a:rPr lang="en-US" sz="1600"/>
              <a:t> des données de santé... s'élève à plus de </a:t>
            </a:r>
            <a:r>
              <a:rPr b="1" lang="en-US" sz="1600"/>
              <a:t>300 milliards de dollars</a:t>
            </a:r>
            <a:r>
              <a:rPr lang="en-US" sz="1600"/>
              <a:t> par an</a:t>
            </a:r>
            <a:endParaRPr sz="16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/>
              <a:t>Harvard Business Review - Bad Data Costs the U.S. $3 Trillion Per Year</a:t>
            </a:r>
            <a:endParaRPr i="1"/>
          </a:p>
        </p:txBody>
      </p:sp>
      <p:sp>
        <p:nvSpPr>
          <p:cNvPr id="115" name="Google Shape;115;p2"/>
          <p:cNvSpPr txBox="1"/>
          <p:nvPr/>
        </p:nvSpPr>
        <p:spPr>
          <a:xfrm>
            <a:off x="355475" y="5376500"/>
            <a:ext cx="8846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/>
              <a:t>Les médecins peuvent passer jusqu'à </a:t>
            </a:r>
            <a:r>
              <a:rPr b="1" lang="en-US" sz="1600"/>
              <a:t>40-50%</a:t>
            </a:r>
            <a:r>
              <a:rPr lang="en-US" sz="1600"/>
              <a:t> de leur journée de travail à saisir des données…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u="sng">
                <a:solidFill>
                  <a:schemeClr val="hlink"/>
                </a:solidFill>
                <a:hlinkClick r:id="rId5"/>
              </a:rPr>
              <a:t>https://www.acpjournals.org/doi/10.7326/M16-0961</a:t>
            </a:r>
            <a:r>
              <a:rPr i="1" lang="en-US">
                <a:solidFill>
                  <a:schemeClr val="dk1"/>
                </a:solidFill>
              </a:rPr>
              <a:t> </a:t>
            </a:r>
            <a:endParaRPr i="1"/>
          </a:p>
        </p:txBody>
      </p:sp>
      <p:sp>
        <p:nvSpPr>
          <p:cNvPr id="116" name="Google Shape;116;p2"/>
          <p:cNvSpPr txBox="1"/>
          <p:nvPr/>
        </p:nvSpPr>
        <p:spPr>
          <a:xfrm>
            <a:off x="355475" y="1664757"/>
            <a:ext cx="81036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La santé représente </a:t>
            </a:r>
            <a:r>
              <a:rPr b="1" lang="en-US" sz="1800"/>
              <a:t>30%</a:t>
            </a:r>
            <a:r>
              <a:rPr lang="en-US" sz="1800"/>
              <a:t> des données mondiales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500"/>
              <a:t>HIMSS 2025</a:t>
            </a:r>
            <a:endParaRPr i="1" sz="1500"/>
          </a:p>
        </p:txBody>
      </p:sp>
      <p:sp>
        <p:nvSpPr>
          <p:cNvPr id="117" name="Google Shape;117;p2"/>
          <p:cNvSpPr txBox="1"/>
          <p:nvPr/>
        </p:nvSpPr>
        <p:spPr>
          <a:xfrm>
            <a:off x="688575" y="2397527"/>
            <a:ext cx="75240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/>
              <a:t>97%</a:t>
            </a:r>
            <a:r>
              <a:rPr lang="en-US" sz="1800"/>
              <a:t> de ces données ne sont ni utilisées ni utilisables</a:t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500"/>
              <a:t>HIMSS 2025</a:t>
            </a:r>
            <a:endParaRPr i="1" sz="1500"/>
          </a:p>
        </p:txBody>
      </p:sp>
      <p:sp>
        <p:nvSpPr>
          <p:cNvPr id="118" name="Google Shape;118;p2"/>
          <p:cNvSpPr txBox="1"/>
          <p:nvPr/>
        </p:nvSpPr>
        <p:spPr>
          <a:xfrm>
            <a:off x="10562761" y="4466525"/>
            <a:ext cx="16368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solidFill>
                  <a:srgbClr val="FF0000"/>
                </a:solidFill>
              </a:rPr>
              <a:t>Data Debt</a:t>
            </a:r>
            <a:endParaRPr b="1" sz="2100">
              <a:solidFill>
                <a:srgbClr val="FF0000"/>
              </a:solidFill>
            </a:endParaRPr>
          </a:p>
        </p:txBody>
      </p:sp>
      <p:sp>
        <p:nvSpPr>
          <p:cNvPr id="119" name="Google Shape;119;p2"/>
          <p:cNvSpPr txBox="1"/>
          <p:nvPr/>
        </p:nvSpPr>
        <p:spPr>
          <a:xfrm>
            <a:off x="9202104" y="5268943"/>
            <a:ext cx="19953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solidFill>
                  <a:srgbClr val="FF0000"/>
                </a:solidFill>
              </a:rPr>
              <a:t>Surcharge administrative</a:t>
            </a:r>
            <a:endParaRPr b="1" sz="2100">
              <a:solidFill>
                <a:srgbClr val="FF0000"/>
              </a:solidFill>
            </a:endParaRPr>
          </a:p>
        </p:txBody>
      </p:sp>
      <p:cxnSp>
        <p:nvCxnSpPr>
          <p:cNvPr id="120" name="Google Shape;120;p2"/>
          <p:cNvCxnSpPr/>
          <p:nvPr/>
        </p:nvCxnSpPr>
        <p:spPr>
          <a:xfrm flipH="1" rot="10800000">
            <a:off x="10337105" y="4444625"/>
            <a:ext cx="248700" cy="3684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21" name="Google Shape;121;p2"/>
          <p:cNvSpPr/>
          <p:nvPr/>
        </p:nvSpPr>
        <p:spPr>
          <a:xfrm>
            <a:off x="9856903" y="4581675"/>
            <a:ext cx="622261" cy="446559"/>
          </a:xfrm>
          <a:custGeom>
            <a:rect b="b" l="l" r="r" t="t"/>
            <a:pathLst>
              <a:path extrusionOk="0" h="39189" w="54004">
                <a:moveTo>
                  <a:pt x="0" y="39189"/>
                </a:moveTo>
                <a:cubicBezTo>
                  <a:pt x="3505" y="38631"/>
                  <a:pt x="15134" y="37595"/>
                  <a:pt x="21028" y="35843"/>
                </a:cubicBezTo>
                <a:cubicBezTo>
                  <a:pt x="26922" y="34091"/>
                  <a:pt x="30984" y="32180"/>
                  <a:pt x="35365" y="28675"/>
                </a:cubicBezTo>
                <a:cubicBezTo>
                  <a:pt x="39746" y="25170"/>
                  <a:pt x="44207" y="19594"/>
                  <a:pt x="47313" y="14815"/>
                </a:cubicBezTo>
                <a:cubicBezTo>
                  <a:pt x="50420" y="10036"/>
                  <a:pt x="52889" y="2469"/>
                  <a:pt x="54004" y="0"/>
                </a:cubicBezTo>
              </a:path>
            </a:pathLst>
          </a:custGeom>
          <a:noFill/>
          <a:ln cap="flat" cmpd="sng" w="762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2" name="Google Shape;122;p2"/>
          <p:cNvSpPr/>
          <p:nvPr/>
        </p:nvSpPr>
        <p:spPr>
          <a:xfrm>
            <a:off x="5529885" y="3405100"/>
            <a:ext cx="622261" cy="446559"/>
          </a:xfrm>
          <a:custGeom>
            <a:rect b="b" l="l" r="r" t="t"/>
            <a:pathLst>
              <a:path extrusionOk="0" h="39189" w="54004">
                <a:moveTo>
                  <a:pt x="0" y="39189"/>
                </a:moveTo>
                <a:cubicBezTo>
                  <a:pt x="3505" y="38631"/>
                  <a:pt x="15134" y="37595"/>
                  <a:pt x="21028" y="35843"/>
                </a:cubicBezTo>
                <a:cubicBezTo>
                  <a:pt x="26922" y="34091"/>
                  <a:pt x="30984" y="32180"/>
                  <a:pt x="35365" y="28675"/>
                </a:cubicBezTo>
                <a:cubicBezTo>
                  <a:pt x="39746" y="25170"/>
                  <a:pt x="44207" y="19594"/>
                  <a:pt x="47313" y="14815"/>
                </a:cubicBezTo>
                <a:cubicBezTo>
                  <a:pt x="50420" y="10036"/>
                  <a:pt x="52889" y="2469"/>
                  <a:pt x="54004" y="0"/>
                </a:cubicBezTo>
              </a:path>
            </a:pathLst>
          </a:custGeom>
          <a:noFill/>
          <a:ln cap="flat" cmpd="sng" w="762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3" name="Google Shape;123;p2"/>
          <p:cNvSpPr txBox="1"/>
          <p:nvPr/>
        </p:nvSpPr>
        <p:spPr>
          <a:xfrm>
            <a:off x="3703800" y="143364"/>
            <a:ext cx="68820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</a:rPr>
              <a:t>Standards de données et interopérabilité</a:t>
            </a:r>
            <a:endParaRPr b="1" sz="2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64f18bf149_0_27"/>
          <p:cNvSpPr txBox="1"/>
          <p:nvPr/>
        </p:nvSpPr>
        <p:spPr>
          <a:xfrm>
            <a:off x="355475" y="3405100"/>
            <a:ext cx="100032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500">
                <a:solidFill>
                  <a:schemeClr val="dk1"/>
                </a:solidFill>
              </a:rPr>
              <a:t>Les réglementations européennes posent les bases d’un partage plus respectueux et </a:t>
            </a:r>
            <a:r>
              <a:rPr b="1" lang="en-US" sz="1500">
                <a:solidFill>
                  <a:schemeClr val="dk1"/>
                </a:solidFill>
              </a:rPr>
              <a:t>justifié</a:t>
            </a:r>
            <a:r>
              <a:rPr lang="en-US" sz="1500">
                <a:solidFill>
                  <a:schemeClr val="dk1"/>
                </a:solidFill>
              </a:rPr>
              <a:t> des données de santé</a:t>
            </a:r>
            <a:endParaRPr i="1" sz="15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grpSp>
        <p:nvGrpSpPr>
          <p:cNvPr id="129" name="Google Shape;129;g364f18bf149_0_27"/>
          <p:cNvGrpSpPr/>
          <p:nvPr/>
        </p:nvGrpSpPr>
        <p:grpSpPr>
          <a:xfrm>
            <a:off x="89244" y="132262"/>
            <a:ext cx="3482747" cy="1111222"/>
            <a:chOff x="0" y="0"/>
            <a:chExt cx="6965494" cy="2222444"/>
          </a:xfrm>
        </p:grpSpPr>
        <p:sp>
          <p:nvSpPr>
            <p:cNvPr id="130" name="Google Shape;130;g364f18bf149_0_27"/>
            <p:cNvSpPr/>
            <p:nvPr/>
          </p:nvSpPr>
          <p:spPr>
            <a:xfrm>
              <a:off x="0" y="0"/>
              <a:ext cx="6965494" cy="2222444"/>
            </a:xfrm>
            <a:custGeom>
              <a:rect b="b" l="l" r="r" t="t"/>
              <a:pathLst>
                <a:path extrusionOk="0" h="2222444" w="6965494">
                  <a:moveTo>
                    <a:pt x="0" y="0"/>
                  </a:moveTo>
                  <a:lnTo>
                    <a:pt x="6965494" y="0"/>
                  </a:lnTo>
                  <a:lnTo>
                    <a:pt x="6965494" y="2222444"/>
                  </a:lnTo>
                  <a:lnTo>
                    <a:pt x="0" y="222244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-3968" l="0" r="0" t="-3968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g364f18bf149_0_27"/>
            <p:cNvSpPr txBox="1"/>
            <p:nvPr/>
          </p:nvSpPr>
          <p:spPr>
            <a:xfrm>
              <a:off x="3598146" y="1344956"/>
              <a:ext cx="2522700" cy="54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62">
                  <a:solidFill>
                    <a:srgbClr val="E20DFF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29.08.25</a:t>
              </a:r>
              <a:endParaRPr/>
            </a:p>
          </p:txBody>
        </p:sp>
      </p:grpSp>
      <p:sp>
        <p:nvSpPr>
          <p:cNvPr id="132" name="Google Shape;132;g364f18bf149_0_27"/>
          <p:cNvSpPr/>
          <p:nvPr/>
        </p:nvSpPr>
        <p:spPr>
          <a:xfrm>
            <a:off x="7586230" y="-56560"/>
            <a:ext cx="4611527" cy="6979834"/>
          </a:xfrm>
          <a:custGeom>
            <a:rect b="b" l="l" r="r" t="t"/>
            <a:pathLst>
              <a:path extrusionOk="0" h="10456680" w="6908655">
                <a:moveTo>
                  <a:pt x="0" y="0"/>
                </a:moveTo>
                <a:lnTo>
                  <a:pt x="6908655" y="0"/>
                </a:lnTo>
                <a:lnTo>
                  <a:pt x="6908655" y="10456680"/>
                </a:lnTo>
                <a:lnTo>
                  <a:pt x="0" y="104566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499" l="0" r="0" t="-3509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3" name="Google Shape;133;g364f18bf149_0_27"/>
          <p:cNvGrpSpPr/>
          <p:nvPr/>
        </p:nvGrpSpPr>
        <p:grpSpPr>
          <a:xfrm>
            <a:off x="10483812" y="289045"/>
            <a:ext cx="1388432" cy="652851"/>
            <a:chOff x="0" y="-57150"/>
            <a:chExt cx="564128" cy="265257"/>
          </a:xfrm>
        </p:grpSpPr>
        <p:sp>
          <p:nvSpPr>
            <p:cNvPr id="134" name="Google Shape;134;g364f18bf149_0_27"/>
            <p:cNvSpPr/>
            <p:nvPr/>
          </p:nvSpPr>
          <p:spPr>
            <a:xfrm>
              <a:off x="0" y="0"/>
              <a:ext cx="564128" cy="208107"/>
            </a:xfrm>
            <a:custGeom>
              <a:rect b="b" l="l" r="r" t="t"/>
              <a:pathLst>
                <a:path extrusionOk="0" h="208107" w="564128">
                  <a:moveTo>
                    <a:pt x="0" y="0"/>
                  </a:moveTo>
                  <a:lnTo>
                    <a:pt x="564128" y="0"/>
                  </a:lnTo>
                  <a:lnTo>
                    <a:pt x="564128" y="208107"/>
                  </a:lnTo>
                  <a:lnTo>
                    <a:pt x="0" y="208107"/>
                  </a:lnTo>
                  <a:close/>
                </a:path>
              </a:pathLst>
            </a:custGeom>
            <a:solidFill>
              <a:srgbClr val="620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g364f18bf149_0_27"/>
            <p:cNvSpPr txBox="1"/>
            <p:nvPr/>
          </p:nvSpPr>
          <p:spPr>
            <a:xfrm>
              <a:off x="0" y="-57150"/>
              <a:ext cx="564000" cy="26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050" lIns="30050" spcFirstLastPara="1" rIns="30050" wrap="square" tIns="30050">
              <a:noAutofit/>
            </a:bodyPr>
            <a:lstStyle/>
            <a:p>
              <a:pPr indent="0" lvl="0" marL="0" marR="0" rtl="0" algn="ctr">
                <a:lnSpc>
                  <a:spcPct val="14002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84">
                  <a:solidFill>
                    <a:srgbClr val="FFFFFF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Track 4</a:t>
              </a:r>
              <a:endParaRPr/>
            </a:p>
          </p:txBody>
        </p:sp>
      </p:grpSp>
      <p:sp>
        <p:nvSpPr>
          <p:cNvPr id="136" name="Google Shape;136;g364f18bf149_0_27"/>
          <p:cNvSpPr txBox="1"/>
          <p:nvPr/>
        </p:nvSpPr>
        <p:spPr>
          <a:xfrm>
            <a:off x="1744375" y="4412675"/>
            <a:ext cx="88656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500">
                <a:solidFill>
                  <a:schemeClr val="dk1"/>
                </a:solidFill>
              </a:rPr>
              <a:t>La recherche clinique : 3 ans d’un cycle de recherche de près de 15 ans pour développer une thérapie </a:t>
            </a:r>
            <a:endParaRPr i="1" sz="1500">
              <a:solidFill>
                <a:schemeClr val="dk1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g364f18bf149_0_27"/>
          <p:cNvSpPr txBox="1"/>
          <p:nvPr/>
        </p:nvSpPr>
        <p:spPr>
          <a:xfrm>
            <a:off x="355475" y="5292855"/>
            <a:ext cx="8399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/>
              <a:t>La compréhension fine des maladies et thérapies passe par la </a:t>
            </a:r>
            <a:r>
              <a:rPr b="1" lang="en-US" sz="1500"/>
              <a:t>recherche de signaux faibles</a:t>
            </a:r>
            <a:r>
              <a:rPr lang="en-US" sz="1500"/>
              <a:t>, incompatible avec le bruit statistique introduit par l’anonymisation</a:t>
            </a:r>
            <a:endParaRPr i="1" sz="1500"/>
          </a:p>
        </p:txBody>
      </p:sp>
      <p:sp>
        <p:nvSpPr>
          <p:cNvPr id="138" name="Google Shape;138;g364f18bf149_0_27"/>
          <p:cNvSpPr txBox="1"/>
          <p:nvPr/>
        </p:nvSpPr>
        <p:spPr>
          <a:xfrm>
            <a:off x="355475" y="1664750"/>
            <a:ext cx="8533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/>
              <a:t>Les incidents de sécurité peuvent </a:t>
            </a:r>
            <a:r>
              <a:rPr lang="en-US" sz="1600"/>
              <a:t>être limités mais continueront d’exister</a:t>
            </a:r>
            <a:endParaRPr i="1" sz="1600"/>
          </a:p>
        </p:txBody>
      </p:sp>
      <p:sp>
        <p:nvSpPr>
          <p:cNvPr id="139" name="Google Shape;139;g364f18bf149_0_27"/>
          <p:cNvSpPr txBox="1"/>
          <p:nvPr/>
        </p:nvSpPr>
        <p:spPr>
          <a:xfrm>
            <a:off x="1082850" y="2397527"/>
            <a:ext cx="7524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/>
              <a:t>Les européens demandent le respect de leur </a:t>
            </a:r>
            <a:r>
              <a:rPr b="1" lang="en-US" sz="1600"/>
              <a:t>vie privée</a:t>
            </a:r>
            <a:endParaRPr b="1" i="1" sz="1600"/>
          </a:p>
        </p:txBody>
      </p:sp>
      <p:sp>
        <p:nvSpPr>
          <p:cNvPr id="140" name="Google Shape;140;g364f18bf149_0_27"/>
          <p:cNvSpPr txBox="1"/>
          <p:nvPr/>
        </p:nvSpPr>
        <p:spPr>
          <a:xfrm>
            <a:off x="3703800" y="143364"/>
            <a:ext cx="68820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</a:rPr>
              <a:t>Sécurité, Vie Privée, Réglementation </a:t>
            </a:r>
            <a:endParaRPr b="1" sz="2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</a:rPr>
              <a:t>et Recherche en Santé</a:t>
            </a:r>
            <a:endParaRPr b="1" sz="2800">
              <a:solidFill>
                <a:schemeClr val="dk1"/>
              </a:solidFill>
            </a:endParaRPr>
          </a:p>
        </p:txBody>
      </p:sp>
      <p:sp>
        <p:nvSpPr>
          <p:cNvPr id="141" name="Google Shape;141;g364f18bf149_0_27"/>
          <p:cNvSpPr txBox="1"/>
          <p:nvPr/>
        </p:nvSpPr>
        <p:spPr>
          <a:xfrm>
            <a:off x="1451750" y="6138225"/>
            <a:ext cx="92175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/>
              <a:t>D’une forteresse espéré imprenable à une surveillance et interception des mauvaises utilisations ?</a:t>
            </a:r>
            <a:endParaRPr i="1" sz="15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Google Shape;146;g364f18bf149_0_225"/>
          <p:cNvGrpSpPr/>
          <p:nvPr/>
        </p:nvGrpSpPr>
        <p:grpSpPr>
          <a:xfrm>
            <a:off x="89244" y="132262"/>
            <a:ext cx="3482747" cy="1111222"/>
            <a:chOff x="0" y="0"/>
            <a:chExt cx="6965494" cy="2222444"/>
          </a:xfrm>
        </p:grpSpPr>
        <p:sp>
          <p:nvSpPr>
            <p:cNvPr id="147" name="Google Shape;147;g364f18bf149_0_225"/>
            <p:cNvSpPr/>
            <p:nvPr/>
          </p:nvSpPr>
          <p:spPr>
            <a:xfrm>
              <a:off x="0" y="0"/>
              <a:ext cx="6965494" cy="2222444"/>
            </a:xfrm>
            <a:custGeom>
              <a:rect b="b" l="l" r="r" t="t"/>
              <a:pathLst>
                <a:path extrusionOk="0" h="2222444" w="6965494">
                  <a:moveTo>
                    <a:pt x="0" y="0"/>
                  </a:moveTo>
                  <a:lnTo>
                    <a:pt x="6965494" y="0"/>
                  </a:lnTo>
                  <a:lnTo>
                    <a:pt x="6965494" y="2222444"/>
                  </a:lnTo>
                  <a:lnTo>
                    <a:pt x="0" y="222244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-3968" l="0" r="0" t="-3968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g364f18bf149_0_225"/>
            <p:cNvSpPr txBox="1"/>
            <p:nvPr/>
          </p:nvSpPr>
          <p:spPr>
            <a:xfrm>
              <a:off x="3598146" y="1344956"/>
              <a:ext cx="2522700" cy="54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62">
                  <a:solidFill>
                    <a:srgbClr val="E20DFF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29.08.25</a:t>
              </a:r>
              <a:endParaRPr/>
            </a:p>
          </p:txBody>
        </p:sp>
      </p:grpSp>
      <p:sp>
        <p:nvSpPr>
          <p:cNvPr id="149" name="Google Shape;149;g364f18bf149_0_225"/>
          <p:cNvSpPr/>
          <p:nvPr/>
        </p:nvSpPr>
        <p:spPr>
          <a:xfrm>
            <a:off x="7586230" y="-56560"/>
            <a:ext cx="4611527" cy="6979834"/>
          </a:xfrm>
          <a:custGeom>
            <a:rect b="b" l="l" r="r" t="t"/>
            <a:pathLst>
              <a:path extrusionOk="0" h="10456680" w="6908655">
                <a:moveTo>
                  <a:pt x="0" y="0"/>
                </a:moveTo>
                <a:lnTo>
                  <a:pt x="6908655" y="0"/>
                </a:lnTo>
                <a:lnTo>
                  <a:pt x="6908655" y="10456680"/>
                </a:lnTo>
                <a:lnTo>
                  <a:pt x="0" y="104566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499" l="0" r="0" t="-3509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0" name="Google Shape;150;g364f18bf149_0_225"/>
          <p:cNvGrpSpPr/>
          <p:nvPr/>
        </p:nvGrpSpPr>
        <p:grpSpPr>
          <a:xfrm>
            <a:off x="10483812" y="289045"/>
            <a:ext cx="1388432" cy="652851"/>
            <a:chOff x="0" y="-57150"/>
            <a:chExt cx="564128" cy="265257"/>
          </a:xfrm>
        </p:grpSpPr>
        <p:sp>
          <p:nvSpPr>
            <p:cNvPr id="151" name="Google Shape;151;g364f18bf149_0_225"/>
            <p:cNvSpPr/>
            <p:nvPr/>
          </p:nvSpPr>
          <p:spPr>
            <a:xfrm>
              <a:off x="0" y="0"/>
              <a:ext cx="564128" cy="208107"/>
            </a:xfrm>
            <a:custGeom>
              <a:rect b="b" l="l" r="r" t="t"/>
              <a:pathLst>
                <a:path extrusionOk="0" h="208107" w="564128">
                  <a:moveTo>
                    <a:pt x="0" y="0"/>
                  </a:moveTo>
                  <a:lnTo>
                    <a:pt x="564128" y="0"/>
                  </a:lnTo>
                  <a:lnTo>
                    <a:pt x="564128" y="208107"/>
                  </a:lnTo>
                  <a:lnTo>
                    <a:pt x="0" y="208107"/>
                  </a:lnTo>
                  <a:close/>
                </a:path>
              </a:pathLst>
            </a:custGeom>
            <a:solidFill>
              <a:srgbClr val="620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g364f18bf149_0_225"/>
            <p:cNvSpPr txBox="1"/>
            <p:nvPr/>
          </p:nvSpPr>
          <p:spPr>
            <a:xfrm>
              <a:off x="0" y="-57150"/>
              <a:ext cx="564000" cy="26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050" lIns="30050" spcFirstLastPara="1" rIns="30050" wrap="square" tIns="30050">
              <a:noAutofit/>
            </a:bodyPr>
            <a:lstStyle/>
            <a:p>
              <a:pPr indent="0" lvl="0" marL="0" marR="0" rtl="0" algn="ctr">
                <a:lnSpc>
                  <a:spcPct val="14002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84">
                  <a:solidFill>
                    <a:srgbClr val="FFFFFF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Track 4</a:t>
              </a:r>
              <a:endParaRPr/>
            </a:p>
          </p:txBody>
        </p:sp>
      </p:grpSp>
      <p:sp>
        <p:nvSpPr>
          <p:cNvPr id="153" name="Google Shape;153;g364f18bf149_0_225"/>
          <p:cNvSpPr txBox="1"/>
          <p:nvPr/>
        </p:nvSpPr>
        <p:spPr>
          <a:xfrm>
            <a:off x="3703800" y="143364"/>
            <a:ext cx="68820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</a:rPr>
              <a:t>L’IA agentique : nos données et expertises sont précieuses</a:t>
            </a:r>
            <a:endParaRPr b="1" sz="2800">
              <a:solidFill>
                <a:schemeClr val="dk1"/>
              </a:solidFill>
            </a:endParaRPr>
          </a:p>
        </p:txBody>
      </p:sp>
      <p:pic>
        <p:nvPicPr>
          <p:cNvPr id="154" name="Google Shape;154;g364f18bf149_0_225" title="Capture d’écran 2025-06-23 à 18.47.08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61583" y="2487275"/>
            <a:ext cx="3206865" cy="1910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g364f18bf149_0_225" title="Capture d’écran 2025-06-23 à 18.48.00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95400" y="4007723"/>
            <a:ext cx="3580424" cy="199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g364f18bf149_0_225"/>
          <p:cNvSpPr txBox="1"/>
          <p:nvPr/>
        </p:nvSpPr>
        <p:spPr>
          <a:xfrm>
            <a:off x="7387075" y="5645300"/>
            <a:ext cx="29574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Roche Sans Light"/>
                <a:ea typeface="Roche Sans Light"/>
                <a:cs typeface="Roche Sans Light"/>
                <a:sym typeface="Roche Sans Light"/>
              </a:rPr>
              <a:t>Gemini everywhere </a:t>
            </a:r>
            <a:br>
              <a:rPr lang="en-US" sz="1600">
                <a:latin typeface="Roche Sans Light"/>
                <a:ea typeface="Roche Sans Light"/>
                <a:cs typeface="Roche Sans Light"/>
                <a:sym typeface="Roche Sans Light"/>
              </a:rPr>
            </a:br>
            <a:r>
              <a:rPr lang="en-US" sz="1600">
                <a:latin typeface="Roche Sans Light"/>
                <a:ea typeface="Roche Sans Light"/>
                <a:cs typeface="Roche Sans Light"/>
                <a:sym typeface="Roche Sans Light"/>
              </a:rPr>
              <a:t>(</a:t>
            </a:r>
            <a:r>
              <a:rPr lang="en-US" sz="1600" u="sng">
                <a:solidFill>
                  <a:srgbClr val="0B41CD"/>
                </a:solidFill>
                <a:latin typeface="Roche Sans Light"/>
                <a:ea typeface="Roche Sans Light"/>
                <a:cs typeface="Roche Sans Light"/>
                <a:sym typeface="Roche Sans Light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smartphone, tv, google suite…</a:t>
            </a:r>
            <a:r>
              <a:rPr lang="en-US" sz="1600">
                <a:latin typeface="Roche Sans Light"/>
                <a:ea typeface="Roche Sans Light"/>
                <a:cs typeface="Roche Sans Light"/>
                <a:sym typeface="Roche Sans Light"/>
              </a:rPr>
              <a:t>)</a:t>
            </a:r>
            <a:endParaRPr sz="1600">
              <a:latin typeface="Roche Sans Light"/>
              <a:ea typeface="Roche Sans Light"/>
              <a:cs typeface="Roche Sans Light"/>
              <a:sym typeface="Roche Sans Light"/>
            </a:endParaRPr>
          </a:p>
        </p:txBody>
      </p:sp>
      <p:sp>
        <p:nvSpPr>
          <p:cNvPr id="157" name="Google Shape;157;g364f18bf149_0_225"/>
          <p:cNvSpPr txBox="1"/>
          <p:nvPr/>
        </p:nvSpPr>
        <p:spPr>
          <a:xfrm>
            <a:off x="2954775" y="5918050"/>
            <a:ext cx="20520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Roche Sans Light"/>
                <a:ea typeface="Roche Sans Light"/>
                <a:cs typeface="Roche Sans Light"/>
                <a:sym typeface="Roche Sans Light"/>
              </a:rPr>
              <a:t>OpenAI everywhere </a:t>
            </a:r>
            <a:br>
              <a:rPr lang="en-US" sz="1600">
                <a:latin typeface="Roche Sans Light"/>
                <a:ea typeface="Roche Sans Light"/>
                <a:cs typeface="Roche Sans Light"/>
                <a:sym typeface="Roche Sans Light"/>
              </a:rPr>
            </a:br>
            <a:r>
              <a:rPr lang="en-US" sz="1600">
                <a:latin typeface="Roche Sans Light"/>
                <a:ea typeface="Roche Sans Light"/>
                <a:cs typeface="Roche Sans Light"/>
                <a:sym typeface="Roche Sans Light"/>
              </a:rPr>
              <a:t>(</a:t>
            </a:r>
            <a:r>
              <a:rPr lang="en-US" sz="1600" u="sng">
                <a:solidFill>
                  <a:srgbClr val="0B41CD"/>
                </a:solidFill>
                <a:latin typeface="Roche Sans Light"/>
                <a:ea typeface="Roche Sans Light"/>
                <a:cs typeface="Roche Sans Light"/>
                <a:sym typeface="Roche Sans Light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new device</a:t>
            </a:r>
            <a:r>
              <a:rPr lang="en-US" sz="1600">
                <a:latin typeface="Roche Sans Light"/>
                <a:ea typeface="Roche Sans Light"/>
                <a:cs typeface="Roche Sans Light"/>
                <a:sym typeface="Roche Sans Light"/>
              </a:rPr>
              <a:t>)</a:t>
            </a:r>
            <a:endParaRPr sz="1600">
              <a:latin typeface="Roche Sans Light"/>
              <a:ea typeface="Roche Sans Light"/>
              <a:cs typeface="Roche Sans Light"/>
              <a:sym typeface="Roche Sans Light"/>
            </a:endParaRPr>
          </a:p>
        </p:txBody>
      </p:sp>
      <p:pic>
        <p:nvPicPr>
          <p:cNvPr id="158" name="Google Shape;158;g364f18bf149_0_225" title="Capture d’écran 2025-06-23 à 18.51.30.png"/>
          <p:cNvPicPr preferRelativeResize="0"/>
          <p:nvPr/>
        </p:nvPicPr>
        <p:blipFill rotWithShape="1">
          <a:blip r:embed="rId9">
            <a:alphaModFix/>
          </a:blip>
          <a:srcRect b="0" l="0" r="2752" t="0"/>
          <a:stretch/>
        </p:blipFill>
        <p:spPr>
          <a:xfrm>
            <a:off x="4856900" y="1602750"/>
            <a:ext cx="1995601" cy="191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g364f18bf149_0_225" title="Capture d’écran 2025-06-23 à 18.49.12.png"/>
          <p:cNvPicPr preferRelativeResize="0"/>
          <p:nvPr/>
        </p:nvPicPr>
        <p:blipFill rotWithShape="1">
          <a:blip r:embed="rId10">
            <a:alphaModFix/>
          </a:blip>
          <a:srcRect b="0" l="6323" r="0" t="0"/>
          <a:stretch/>
        </p:blipFill>
        <p:spPr>
          <a:xfrm>
            <a:off x="7046425" y="2652375"/>
            <a:ext cx="2855674" cy="1620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g364f18bf149_0_225" title="Capture d’écran 2025-06-23 à 18.48.46.png"/>
          <p:cNvPicPr preferRelativeResize="0"/>
          <p:nvPr/>
        </p:nvPicPr>
        <p:blipFill rotWithShape="1">
          <a:blip r:embed="rId11">
            <a:alphaModFix/>
          </a:blip>
          <a:srcRect b="0" l="10176" r="0" t="12049"/>
          <a:stretch/>
        </p:blipFill>
        <p:spPr>
          <a:xfrm>
            <a:off x="7428800" y="3892150"/>
            <a:ext cx="2738175" cy="175315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g364f18bf149_0_225"/>
          <p:cNvSpPr txBox="1"/>
          <p:nvPr/>
        </p:nvSpPr>
        <p:spPr>
          <a:xfrm>
            <a:off x="5050825" y="3394375"/>
            <a:ext cx="19956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Roche Sans Light"/>
                <a:ea typeface="Roche Sans Light"/>
                <a:cs typeface="Roche Sans Light"/>
                <a:sym typeface="Roche Sans Light"/>
              </a:rPr>
              <a:t>Meta everywhere</a:t>
            </a:r>
            <a:br>
              <a:rPr lang="en-US" sz="1600">
                <a:latin typeface="Roche Sans Light"/>
                <a:ea typeface="Roche Sans Light"/>
                <a:cs typeface="Roche Sans Light"/>
                <a:sym typeface="Roche Sans Light"/>
              </a:rPr>
            </a:br>
            <a:r>
              <a:rPr lang="en-US" sz="1600">
                <a:latin typeface="Roche Sans Light"/>
                <a:ea typeface="Roche Sans Light"/>
                <a:cs typeface="Roche Sans Light"/>
                <a:sym typeface="Roche Sans Light"/>
              </a:rPr>
              <a:t>(</a:t>
            </a:r>
            <a:r>
              <a:rPr lang="en-US" sz="1600" u="sng">
                <a:solidFill>
                  <a:srgbClr val="0B41CD"/>
                </a:solidFill>
                <a:latin typeface="Roche Sans Light"/>
                <a:ea typeface="Roche Sans Light"/>
                <a:cs typeface="Roche Sans Light"/>
                <a:sym typeface="Roche Sans Light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glasses</a:t>
            </a:r>
            <a:r>
              <a:rPr lang="en-US" sz="1600">
                <a:latin typeface="Roche Sans Light"/>
                <a:ea typeface="Roche Sans Light"/>
                <a:cs typeface="Roche Sans Light"/>
                <a:sym typeface="Roche Sans Light"/>
              </a:rPr>
              <a:t>)</a:t>
            </a:r>
            <a:endParaRPr sz="1600">
              <a:latin typeface="Roche Sans Light"/>
              <a:ea typeface="Roche Sans Light"/>
              <a:cs typeface="Roche Sans Light"/>
              <a:sym typeface="Roche Sans Light"/>
            </a:endParaRPr>
          </a:p>
        </p:txBody>
      </p:sp>
      <p:pic>
        <p:nvPicPr>
          <p:cNvPr id="162" name="Google Shape;162;g364f18bf149_0_225" title="Capture d’écran 2025-06-23 à 19.23.53.png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980900" y="4577427"/>
            <a:ext cx="1199350" cy="1275475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g364f18bf149_0_225"/>
          <p:cNvSpPr txBox="1"/>
          <p:nvPr/>
        </p:nvSpPr>
        <p:spPr>
          <a:xfrm>
            <a:off x="6115275" y="5723925"/>
            <a:ext cx="1065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Roche Sans Light"/>
                <a:ea typeface="Roche Sans Light"/>
                <a:cs typeface="Roche Sans Light"/>
                <a:sym typeface="Roche Sans Light"/>
              </a:rPr>
              <a:t>(Fitbit&amp;co)</a:t>
            </a:r>
            <a:endParaRPr sz="1600">
              <a:latin typeface="Roche Sans Light"/>
              <a:ea typeface="Roche Sans Light"/>
              <a:cs typeface="Roche Sans Light"/>
              <a:sym typeface="Roche Sans Light"/>
            </a:endParaRPr>
          </a:p>
        </p:txBody>
      </p:sp>
      <p:pic>
        <p:nvPicPr>
          <p:cNvPr id="164" name="Google Shape;164;g364f18bf149_0_225" title="IMG_1072.jpeg"/>
          <p:cNvPicPr preferRelativeResize="0"/>
          <p:nvPr/>
        </p:nvPicPr>
        <p:blipFill rotWithShape="1">
          <a:blip r:embed="rId14">
            <a:alphaModFix/>
          </a:blip>
          <a:srcRect b="48786" l="0" r="0" t="0"/>
          <a:stretch/>
        </p:blipFill>
        <p:spPr>
          <a:xfrm>
            <a:off x="1298112" y="4441550"/>
            <a:ext cx="1727439" cy="15472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oogle Shape;169;g364f18bf149_0_273"/>
          <p:cNvGrpSpPr/>
          <p:nvPr/>
        </p:nvGrpSpPr>
        <p:grpSpPr>
          <a:xfrm>
            <a:off x="89244" y="132262"/>
            <a:ext cx="3482747" cy="1111222"/>
            <a:chOff x="0" y="0"/>
            <a:chExt cx="6965494" cy="2222444"/>
          </a:xfrm>
        </p:grpSpPr>
        <p:sp>
          <p:nvSpPr>
            <p:cNvPr id="170" name="Google Shape;170;g364f18bf149_0_273"/>
            <p:cNvSpPr/>
            <p:nvPr/>
          </p:nvSpPr>
          <p:spPr>
            <a:xfrm>
              <a:off x="0" y="0"/>
              <a:ext cx="6965494" cy="2222444"/>
            </a:xfrm>
            <a:custGeom>
              <a:rect b="b" l="l" r="r" t="t"/>
              <a:pathLst>
                <a:path extrusionOk="0" h="2222444" w="6965494">
                  <a:moveTo>
                    <a:pt x="0" y="0"/>
                  </a:moveTo>
                  <a:lnTo>
                    <a:pt x="6965494" y="0"/>
                  </a:lnTo>
                  <a:lnTo>
                    <a:pt x="6965494" y="2222444"/>
                  </a:lnTo>
                  <a:lnTo>
                    <a:pt x="0" y="222244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-3968" l="0" r="0" t="-3968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g364f18bf149_0_273"/>
            <p:cNvSpPr txBox="1"/>
            <p:nvPr/>
          </p:nvSpPr>
          <p:spPr>
            <a:xfrm>
              <a:off x="3598146" y="1344956"/>
              <a:ext cx="2522700" cy="54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62">
                  <a:solidFill>
                    <a:srgbClr val="E20DFF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29.08.25</a:t>
              </a:r>
              <a:endParaRPr/>
            </a:p>
          </p:txBody>
        </p:sp>
      </p:grpSp>
      <p:grpSp>
        <p:nvGrpSpPr>
          <p:cNvPr id="172" name="Google Shape;172;g364f18bf149_0_273"/>
          <p:cNvGrpSpPr/>
          <p:nvPr/>
        </p:nvGrpSpPr>
        <p:grpSpPr>
          <a:xfrm>
            <a:off x="10483812" y="289045"/>
            <a:ext cx="1388432" cy="652851"/>
            <a:chOff x="0" y="-57150"/>
            <a:chExt cx="564128" cy="265257"/>
          </a:xfrm>
        </p:grpSpPr>
        <p:sp>
          <p:nvSpPr>
            <p:cNvPr id="173" name="Google Shape;173;g364f18bf149_0_273"/>
            <p:cNvSpPr/>
            <p:nvPr/>
          </p:nvSpPr>
          <p:spPr>
            <a:xfrm>
              <a:off x="0" y="0"/>
              <a:ext cx="564128" cy="208107"/>
            </a:xfrm>
            <a:custGeom>
              <a:rect b="b" l="l" r="r" t="t"/>
              <a:pathLst>
                <a:path extrusionOk="0" h="208107" w="564128">
                  <a:moveTo>
                    <a:pt x="0" y="0"/>
                  </a:moveTo>
                  <a:lnTo>
                    <a:pt x="564128" y="0"/>
                  </a:lnTo>
                  <a:lnTo>
                    <a:pt x="564128" y="208107"/>
                  </a:lnTo>
                  <a:lnTo>
                    <a:pt x="0" y="208107"/>
                  </a:lnTo>
                  <a:close/>
                </a:path>
              </a:pathLst>
            </a:custGeom>
            <a:solidFill>
              <a:srgbClr val="620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g364f18bf149_0_273"/>
            <p:cNvSpPr txBox="1"/>
            <p:nvPr/>
          </p:nvSpPr>
          <p:spPr>
            <a:xfrm>
              <a:off x="0" y="-57150"/>
              <a:ext cx="564000" cy="26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050" lIns="30050" spcFirstLastPara="1" rIns="30050" wrap="square" tIns="30050">
              <a:noAutofit/>
            </a:bodyPr>
            <a:lstStyle/>
            <a:p>
              <a:pPr indent="0" lvl="0" marL="0" marR="0" rtl="0" algn="ctr">
                <a:lnSpc>
                  <a:spcPct val="14002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84">
                  <a:solidFill>
                    <a:srgbClr val="FFFFFF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Track 4</a:t>
              </a:r>
              <a:endParaRPr/>
            </a:p>
          </p:txBody>
        </p:sp>
      </p:grpSp>
      <p:sp>
        <p:nvSpPr>
          <p:cNvPr id="175" name="Google Shape;175;g364f18bf149_0_273"/>
          <p:cNvSpPr txBox="1"/>
          <p:nvPr/>
        </p:nvSpPr>
        <p:spPr>
          <a:xfrm>
            <a:off x="3703800" y="286736"/>
            <a:ext cx="6882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</a:rPr>
              <a:t>Notre journée ensemble</a:t>
            </a:r>
            <a:endParaRPr b="1" sz="2800">
              <a:solidFill>
                <a:schemeClr val="dk1"/>
              </a:solidFill>
            </a:endParaRPr>
          </a:p>
        </p:txBody>
      </p:sp>
      <p:grpSp>
        <p:nvGrpSpPr>
          <p:cNvPr id="176" name="Google Shape;176;g364f18bf149_0_273"/>
          <p:cNvGrpSpPr/>
          <p:nvPr/>
        </p:nvGrpSpPr>
        <p:grpSpPr>
          <a:xfrm>
            <a:off x="454014" y="1219580"/>
            <a:ext cx="11421900" cy="5531100"/>
            <a:chOff x="143373" y="1076207"/>
            <a:chExt cx="11421900" cy="5531100"/>
          </a:xfrm>
        </p:grpSpPr>
        <p:sp>
          <p:nvSpPr>
            <p:cNvPr id="177" name="Google Shape;177;g364f18bf149_0_273"/>
            <p:cNvSpPr txBox="1"/>
            <p:nvPr/>
          </p:nvSpPr>
          <p:spPr>
            <a:xfrm>
              <a:off x="143373" y="1076207"/>
              <a:ext cx="11421900" cy="553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700"/>
                <a:t>10:40 | </a:t>
              </a:r>
              <a:r>
                <a:rPr lang="en-US" sz="1700"/>
                <a:t>Les plateformes de partage de données de santé pour la recherche en Europe | R.Choquet</a:t>
              </a:r>
              <a:endParaRPr sz="1700"/>
            </a:p>
            <a:p>
              <a:pPr indent="0" lvl="0" marL="0" rtl="0" algn="l">
                <a:spcBef>
                  <a:spcPts val="500"/>
                </a:spcBef>
                <a:spcAft>
                  <a:spcPts val="0"/>
                </a:spcAft>
                <a:buNone/>
              </a:pPr>
              <a:r>
                <a:rPr lang="en-US" sz="1700"/>
                <a:t>10:55 | </a:t>
              </a:r>
              <a:r>
                <a:rPr lang="en-US" sz="1700"/>
                <a:t>Plateforme de partage de données et d’analyses Apollo / Trace | </a:t>
              </a:r>
              <a:r>
                <a:rPr lang="en-US" sz="1700"/>
                <a:t>Y. Paudel</a:t>
              </a:r>
              <a:endParaRPr sz="1700"/>
            </a:p>
            <a:p>
              <a:pPr indent="0" lvl="0" marL="0" rtl="0" algn="l">
                <a:spcBef>
                  <a:spcPts val="500"/>
                </a:spcBef>
                <a:spcAft>
                  <a:spcPts val="0"/>
                </a:spcAft>
                <a:buNone/>
              </a:pPr>
              <a:r>
                <a:rPr lang="en-US" sz="1700"/>
                <a:t>11:05 | Minute madness : parlez-nous de vos plateformes !</a:t>
              </a:r>
              <a:endParaRPr sz="1700"/>
            </a:p>
            <a:p>
              <a:pPr indent="0" lvl="0" marL="0" rtl="0" algn="l">
                <a:spcBef>
                  <a:spcPts val="500"/>
                </a:spcBef>
                <a:spcAft>
                  <a:spcPts val="0"/>
                </a:spcAft>
                <a:buNone/>
              </a:pPr>
              <a:r>
                <a:rPr b="1" i="1" lang="en-US" sz="1700"/>
                <a:t>11:20 | Coffee break </a:t>
              </a:r>
              <a:endParaRPr b="1" i="1" sz="1700"/>
            </a:p>
            <a:p>
              <a:pPr indent="0" lvl="0" marL="0" rtl="0" algn="l">
                <a:spcBef>
                  <a:spcPts val="500"/>
                </a:spcBef>
                <a:spcAft>
                  <a:spcPts val="0"/>
                </a:spcAft>
                <a:buNone/>
              </a:pPr>
              <a:r>
                <a:rPr lang="en-US" sz="1700"/>
                <a:t>11:30 | Solid &amp; Datapods : Et si le citoyen contrôlait et valorisait ses données ? Solid Project (R.Verborgh) et Health Data Safe (PM Legris)</a:t>
              </a:r>
              <a:endParaRPr sz="1700"/>
            </a:p>
            <a:p>
              <a:pPr indent="0" lvl="0" marL="0" rtl="0" algn="l">
                <a:spcBef>
                  <a:spcPts val="500"/>
                </a:spcBef>
                <a:spcAft>
                  <a:spcPts val="0"/>
                </a:spcAft>
                <a:buNone/>
              </a:pPr>
              <a:r>
                <a:rPr lang="en-US" sz="1700"/>
                <a:t>11:55 | Active Threat Detection &amp; Mitigation : se prémunir de tous les risques surveiller et intercepter les usages malveillants ?</a:t>
              </a:r>
              <a:r>
                <a:rPr lang="en-US" sz="1700"/>
                <a:t> E.Meyrieux (OVH) &amp; S.Weymouth (A</a:t>
              </a:r>
              <a:r>
                <a:rPr lang="en-US" sz="1700"/>
                <a:t>WS)</a:t>
              </a:r>
              <a:endParaRPr sz="1700"/>
            </a:p>
            <a:p>
              <a:pPr indent="0" lvl="0" marL="0" rtl="0" algn="l">
                <a:spcBef>
                  <a:spcPts val="500"/>
                </a:spcBef>
                <a:spcAft>
                  <a:spcPts val="0"/>
                </a:spcAft>
                <a:buNone/>
              </a:pPr>
              <a:r>
                <a:rPr lang="en-US" sz="1700"/>
                <a:t>12:20 | IA Agentique : Qu’est-ce ? Où en est-on ? Pourquoi cela change tout ? | LP Albou</a:t>
              </a:r>
              <a:endParaRPr sz="1700"/>
            </a:p>
            <a:p>
              <a:pPr indent="0" lvl="0" marL="0" rtl="0" algn="l">
                <a:spcBef>
                  <a:spcPts val="500"/>
                </a:spcBef>
                <a:spcAft>
                  <a:spcPts val="0"/>
                </a:spcAft>
                <a:buNone/>
              </a:pPr>
              <a:r>
                <a:rPr lang="en-US" sz="1700"/>
                <a:t>12:35 |</a:t>
              </a:r>
              <a:r>
                <a:rPr lang="en-US" sz="1700"/>
                <a:t> RGPD &amp; AI Act, l'esprit au-delà de la lettre | </a:t>
              </a:r>
              <a:r>
                <a:rPr lang="en-US" sz="1700"/>
                <a:t>M.Brac de la Perrière</a:t>
              </a:r>
              <a:endParaRPr sz="1700"/>
            </a:p>
            <a:p>
              <a:pPr indent="0" lvl="0" marL="0" rtl="0" algn="l">
                <a:spcBef>
                  <a:spcPts val="500"/>
                </a:spcBef>
                <a:spcAft>
                  <a:spcPts val="0"/>
                </a:spcAft>
                <a:buNone/>
              </a:pPr>
              <a:r>
                <a:rPr lang="en-US" sz="1700"/>
                <a:t>12:45 | Table ronde Plateformes Communes</a:t>
              </a:r>
              <a:endParaRPr sz="1700"/>
            </a:p>
            <a:p>
              <a:pPr indent="0" lvl="0" marL="0" rtl="0" algn="l">
                <a:spcBef>
                  <a:spcPts val="500"/>
                </a:spcBef>
                <a:spcAft>
                  <a:spcPts val="0"/>
                </a:spcAft>
                <a:buNone/>
              </a:pPr>
              <a:r>
                <a:rPr b="1" i="1" lang="en-US" sz="1700"/>
                <a:t>13:00 | Déjeuner</a:t>
              </a:r>
              <a:endParaRPr b="1" i="1" sz="1700"/>
            </a:p>
            <a:p>
              <a:pPr indent="0" lvl="0" marL="0" rtl="0" algn="l">
                <a:spcBef>
                  <a:spcPts val="500"/>
                </a:spcBef>
                <a:spcAft>
                  <a:spcPts val="0"/>
                </a:spcAft>
                <a:buNone/>
              </a:pPr>
              <a:r>
                <a:rPr lang="en-US" sz="1700"/>
                <a:t>13:45 | (A) Atelier IA Agentique : développons vos idées 	(B) Plateformes Communes : un bien commun européen</a:t>
              </a:r>
              <a:endParaRPr sz="1700"/>
            </a:p>
            <a:p>
              <a:pPr indent="0" lvl="0" marL="0" rtl="0" algn="l">
                <a:spcBef>
                  <a:spcPts val="500"/>
                </a:spcBef>
                <a:spcAft>
                  <a:spcPts val="0"/>
                </a:spcAft>
                <a:buNone/>
              </a:pPr>
              <a:r>
                <a:rPr lang="en-US" sz="1700"/>
                <a:t>14:30 | World Café : partageons nos expériences sur 4 thèmes</a:t>
              </a:r>
              <a:endParaRPr sz="1700"/>
            </a:p>
            <a:p>
              <a:pPr indent="0" lvl="0" marL="0" rtl="0" algn="l">
                <a:spcBef>
                  <a:spcPts val="500"/>
                </a:spcBef>
                <a:spcAft>
                  <a:spcPts val="0"/>
                </a:spcAft>
                <a:buNone/>
              </a:pPr>
              <a:r>
                <a:rPr b="1" i="1" lang="en-US" sz="1700"/>
                <a:t>16:30 | Coffee break</a:t>
              </a:r>
              <a:endParaRPr b="1" i="1" sz="1700"/>
            </a:p>
            <a:p>
              <a:pPr indent="0" lvl="0" marL="0" rtl="0" algn="l">
                <a:spcBef>
                  <a:spcPts val="500"/>
                </a:spcBef>
                <a:spcAft>
                  <a:spcPts val="0"/>
                </a:spcAft>
                <a:buNone/>
              </a:pPr>
              <a:r>
                <a:rPr lang="en-US" sz="1700"/>
                <a:t>16:40 | Restitution par thème et préparation de la restitution en plénière</a:t>
              </a:r>
              <a:endParaRPr sz="1700"/>
            </a:p>
            <a:p>
              <a:pPr indent="0" lvl="0" marL="0" rtl="0" algn="l">
                <a:spcBef>
                  <a:spcPts val="500"/>
                </a:spcBef>
                <a:spcAft>
                  <a:spcPts val="500"/>
                </a:spcAft>
                <a:buNone/>
              </a:pPr>
              <a:r>
                <a:rPr lang="en-US" sz="1700"/>
                <a:t>17:00 | Plénière de cloture (5mn par track)</a:t>
              </a:r>
              <a:endParaRPr sz="1700"/>
            </a:p>
          </p:txBody>
        </p:sp>
        <p:pic>
          <p:nvPicPr>
            <p:cNvPr descr="Fichier:Flag of the United Kingdom (3-5).svg — Wikipédia" id="178" name="Google Shape;178;g364f18bf149_0_27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985475" y="3074341"/>
              <a:ext cx="417400" cy="232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Fichier:Flag of the United Kingdom (3-5).svg — Wikipédia" id="179" name="Google Shape;179;g364f18bf149_0_27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205950" y="1519761"/>
              <a:ext cx="417400" cy="232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Fichier:Flag of the United Kingdom (3-5).svg — Wikipédia" id="180" name="Google Shape;180;g364f18bf149_0_27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765100" y="3306591"/>
              <a:ext cx="417400" cy="232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afé Sketch Tasse Illustration Café ..." id="181" name="Google Shape;181;g364f18bf149_0_273"/>
            <p:cNvPicPr preferRelativeResize="0"/>
            <p:nvPr/>
          </p:nvPicPr>
          <p:blipFill rotWithShape="1">
            <a:blip r:embed="rId5">
              <a:alphaModFix/>
            </a:blip>
            <a:srcRect b="20349" l="12267" r="12380" t="18978"/>
            <a:stretch/>
          </p:blipFill>
          <p:spPr>
            <a:xfrm>
              <a:off x="2341768" y="2111672"/>
              <a:ext cx="417400" cy="3376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afé Sketch Tasse Illustration Café ..." id="182" name="Google Shape;182;g364f18bf149_0_273"/>
            <p:cNvPicPr preferRelativeResize="0"/>
            <p:nvPr/>
          </p:nvPicPr>
          <p:blipFill rotWithShape="1">
            <a:blip r:embed="rId5">
              <a:alphaModFix/>
            </a:blip>
            <a:srcRect b="20349" l="12267" r="12380" t="18978"/>
            <a:stretch/>
          </p:blipFill>
          <p:spPr>
            <a:xfrm>
              <a:off x="2341768" y="5525791"/>
              <a:ext cx="417400" cy="33761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" name="Google Shape;187;g364f18bf149_0_250"/>
          <p:cNvGrpSpPr/>
          <p:nvPr/>
        </p:nvGrpSpPr>
        <p:grpSpPr>
          <a:xfrm>
            <a:off x="89244" y="132262"/>
            <a:ext cx="3482747" cy="1111222"/>
            <a:chOff x="0" y="0"/>
            <a:chExt cx="6965494" cy="2222444"/>
          </a:xfrm>
        </p:grpSpPr>
        <p:sp>
          <p:nvSpPr>
            <p:cNvPr id="188" name="Google Shape;188;g364f18bf149_0_250"/>
            <p:cNvSpPr/>
            <p:nvPr/>
          </p:nvSpPr>
          <p:spPr>
            <a:xfrm>
              <a:off x="0" y="0"/>
              <a:ext cx="6965494" cy="2222444"/>
            </a:xfrm>
            <a:custGeom>
              <a:rect b="b" l="l" r="r" t="t"/>
              <a:pathLst>
                <a:path extrusionOk="0" h="2222444" w="6965494">
                  <a:moveTo>
                    <a:pt x="0" y="0"/>
                  </a:moveTo>
                  <a:lnTo>
                    <a:pt x="6965494" y="0"/>
                  </a:lnTo>
                  <a:lnTo>
                    <a:pt x="6965494" y="2222444"/>
                  </a:lnTo>
                  <a:lnTo>
                    <a:pt x="0" y="222244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b="-3968" l="0" r="0" t="-3968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g364f18bf149_0_250"/>
            <p:cNvSpPr txBox="1"/>
            <p:nvPr/>
          </p:nvSpPr>
          <p:spPr>
            <a:xfrm>
              <a:off x="3598146" y="1344956"/>
              <a:ext cx="2522700" cy="54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62">
                  <a:solidFill>
                    <a:srgbClr val="E20DFF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29.08.25</a:t>
              </a:r>
              <a:endParaRPr/>
            </a:p>
          </p:txBody>
        </p:sp>
      </p:grpSp>
      <p:sp>
        <p:nvSpPr>
          <p:cNvPr id="190" name="Google Shape;190;g364f18bf149_0_250"/>
          <p:cNvSpPr/>
          <p:nvPr/>
        </p:nvSpPr>
        <p:spPr>
          <a:xfrm>
            <a:off x="7586230" y="-56560"/>
            <a:ext cx="4611527" cy="6979834"/>
          </a:xfrm>
          <a:custGeom>
            <a:rect b="b" l="l" r="r" t="t"/>
            <a:pathLst>
              <a:path extrusionOk="0" h="10456680" w="6908655">
                <a:moveTo>
                  <a:pt x="0" y="0"/>
                </a:moveTo>
                <a:lnTo>
                  <a:pt x="6908655" y="0"/>
                </a:lnTo>
                <a:lnTo>
                  <a:pt x="6908655" y="10456680"/>
                </a:lnTo>
                <a:lnTo>
                  <a:pt x="0" y="104566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499" l="0" r="0" t="-3509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1" name="Google Shape;191;g364f18bf149_0_250"/>
          <p:cNvGrpSpPr/>
          <p:nvPr/>
        </p:nvGrpSpPr>
        <p:grpSpPr>
          <a:xfrm>
            <a:off x="10483812" y="289045"/>
            <a:ext cx="1388432" cy="652851"/>
            <a:chOff x="0" y="-57150"/>
            <a:chExt cx="564128" cy="265257"/>
          </a:xfrm>
        </p:grpSpPr>
        <p:sp>
          <p:nvSpPr>
            <p:cNvPr id="192" name="Google Shape;192;g364f18bf149_0_250"/>
            <p:cNvSpPr/>
            <p:nvPr/>
          </p:nvSpPr>
          <p:spPr>
            <a:xfrm>
              <a:off x="0" y="0"/>
              <a:ext cx="564128" cy="208107"/>
            </a:xfrm>
            <a:custGeom>
              <a:rect b="b" l="l" r="r" t="t"/>
              <a:pathLst>
                <a:path extrusionOk="0" h="208107" w="564128">
                  <a:moveTo>
                    <a:pt x="0" y="0"/>
                  </a:moveTo>
                  <a:lnTo>
                    <a:pt x="564128" y="0"/>
                  </a:lnTo>
                  <a:lnTo>
                    <a:pt x="564128" y="208107"/>
                  </a:lnTo>
                  <a:lnTo>
                    <a:pt x="0" y="208107"/>
                  </a:lnTo>
                  <a:close/>
                </a:path>
              </a:pathLst>
            </a:custGeom>
            <a:solidFill>
              <a:srgbClr val="620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g364f18bf149_0_250"/>
            <p:cNvSpPr txBox="1"/>
            <p:nvPr/>
          </p:nvSpPr>
          <p:spPr>
            <a:xfrm>
              <a:off x="0" y="-57150"/>
              <a:ext cx="564000" cy="26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0050" lIns="30050" spcFirstLastPara="1" rIns="30050" wrap="square" tIns="30050">
              <a:noAutofit/>
            </a:bodyPr>
            <a:lstStyle/>
            <a:p>
              <a:pPr indent="0" lvl="0" marL="0" marR="0" rtl="0" algn="ctr">
                <a:lnSpc>
                  <a:spcPct val="14002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84">
                  <a:solidFill>
                    <a:srgbClr val="FFFFFF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Track 4</a:t>
              </a:r>
              <a:endParaRPr/>
            </a:p>
          </p:txBody>
        </p:sp>
      </p:grpSp>
      <p:pic>
        <p:nvPicPr>
          <p:cNvPr id="194" name="Google Shape;194;g364f18bf149_0_250" title="Screenshot 2025-08-29 at 06.32.28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73486" y="1243475"/>
            <a:ext cx="9998766" cy="5614524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g364f18bf149_0_250"/>
          <p:cNvSpPr txBox="1"/>
          <p:nvPr/>
        </p:nvSpPr>
        <p:spPr>
          <a:xfrm>
            <a:off x="3703800" y="143364"/>
            <a:ext cx="68820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</a:rPr>
              <a:t>World Café</a:t>
            </a:r>
            <a:endParaRPr b="1" sz="2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2800">
                <a:solidFill>
                  <a:schemeClr val="dk1"/>
                </a:solidFill>
              </a:rPr>
              <a:t>Partageons nos expériences</a:t>
            </a:r>
            <a:endParaRPr b="1" i="1" sz="2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FFFF"/>
        </a:solidFill>
      </p:bgPr>
    </p:bg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64f18bf149_0_46"/>
          <p:cNvSpPr/>
          <p:nvPr/>
        </p:nvSpPr>
        <p:spPr>
          <a:xfrm>
            <a:off x="176251" y="2093405"/>
            <a:ext cx="4625100" cy="1971300"/>
          </a:xfrm>
          <a:prstGeom prst="roundRect">
            <a:avLst>
              <a:gd fmla="val 16667" name="adj"/>
            </a:avLst>
          </a:prstGeom>
          <a:solidFill>
            <a:srgbClr val="FFFFFF">
              <a:alpha val="72550"/>
            </a:srgbClr>
          </a:solidFill>
          <a:ln>
            <a:noFill/>
          </a:ln>
        </p:spPr>
        <p:txBody>
          <a:bodyPr anchorCtr="0" anchor="ctr" bIns="60950" lIns="60950" spcFirstLastPara="1" rIns="60950" wrap="square" tIns="60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g364f18bf149_0_46"/>
          <p:cNvSpPr/>
          <p:nvPr/>
        </p:nvSpPr>
        <p:spPr>
          <a:xfrm>
            <a:off x="1665259" y="1920337"/>
            <a:ext cx="3136500" cy="368400"/>
          </a:xfrm>
          <a:prstGeom prst="roundRect">
            <a:avLst>
              <a:gd fmla="val 16667" name="adj"/>
            </a:avLst>
          </a:prstGeom>
          <a:solidFill>
            <a:srgbClr val="FFFFFF">
              <a:alpha val="72550"/>
            </a:srgbClr>
          </a:solidFill>
          <a:ln>
            <a:noFill/>
          </a:ln>
        </p:spPr>
        <p:txBody>
          <a:bodyPr anchorCtr="0" anchor="ctr" bIns="60950" lIns="60950" spcFirstLastPara="1" rIns="60950" wrap="square" tIns="60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-US" sz="15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IA Agentique</a:t>
            </a:r>
            <a:endParaRPr b="1" i="0" sz="1500" u="none" cap="none" strike="noStrik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2" name="Google Shape;202;g364f18bf149_0_46"/>
          <p:cNvSpPr/>
          <p:nvPr/>
        </p:nvSpPr>
        <p:spPr>
          <a:xfrm>
            <a:off x="5034531" y="2063283"/>
            <a:ext cx="2794500" cy="1971300"/>
          </a:xfrm>
          <a:prstGeom prst="roundRect">
            <a:avLst>
              <a:gd fmla="val 16667" name="adj"/>
            </a:avLst>
          </a:prstGeom>
          <a:solidFill>
            <a:srgbClr val="FFFFFF">
              <a:alpha val="72550"/>
            </a:srgbClr>
          </a:solidFill>
          <a:ln>
            <a:noFill/>
          </a:ln>
        </p:spPr>
        <p:txBody>
          <a:bodyPr anchorCtr="0" anchor="ctr" bIns="60950" lIns="60950" spcFirstLastPara="1" rIns="60950" wrap="square" tIns="60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g364f18bf149_0_46"/>
          <p:cNvSpPr/>
          <p:nvPr/>
        </p:nvSpPr>
        <p:spPr>
          <a:xfrm>
            <a:off x="5333097" y="1988067"/>
            <a:ext cx="2496000" cy="270600"/>
          </a:xfrm>
          <a:prstGeom prst="roundRect">
            <a:avLst>
              <a:gd fmla="val 16667" name="adj"/>
            </a:avLst>
          </a:prstGeom>
          <a:solidFill>
            <a:srgbClr val="FFFFFF">
              <a:alpha val="72550"/>
            </a:srgbClr>
          </a:solidFill>
          <a:ln>
            <a:noFill/>
          </a:ln>
        </p:spPr>
        <p:txBody>
          <a:bodyPr anchorCtr="0" anchor="ctr" bIns="60950" lIns="60950" spcFirstLastPara="1" rIns="60950" wrap="square" tIns="60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-US" sz="15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Plateformes d'aujourd'hui</a:t>
            </a:r>
            <a:endParaRPr b="1" i="0" sz="1500" u="none" cap="none" strike="noStrik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g364f18bf149_0_46"/>
          <p:cNvSpPr/>
          <p:nvPr/>
        </p:nvSpPr>
        <p:spPr>
          <a:xfrm>
            <a:off x="8049250" y="4468250"/>
            <a:ext cx="3918600" cy="1971300"/>
          </a:xfrm>
          <a:prstGeom prst="roundRect">
            <a:avLst>
              <a:gd fmla="val 16667" name="adj"/>
            </a:avLst>
          </a:prstGeom>
          <a:solidFill>
            <a:srgbClr val="FFFFFF">
              <a:alpha val="72550"/>
            </a:srgbClr>
          </a:solidFill>
          <a:ln>
            <a:noFill/>
          </a:ln>
        </p:spPr>
        <p:txBody>
          <a:bodyPr anchorCtr="0" anchor="ctr" bIns="60950" lIns="60950" spcFirstLastPara="1" rIns="60950" wrap="square" tIns="60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g364f18bf149_0_46"/>
          <p:cNvSpPr/>
          <p:nvPr/>
        </p:nvSpPr>
        <p:spPr>
          <a:xfrm>
            <a:off x="8245200" y="4393050"/>
            <a:ext cx="3722700" cy="270600"/>
          </a:xfrm>
          <a:prstGeom prst="roundRect">
            <a:avLst>
              <a:gd fmla="val 16667" name="adj"/>
            </a:avLst>
          </a:prstGeom>
          <a:solidFill>
            <a:srgbClr val="FFFFFF">
              <a:alpha val="72550"/>
            </a:srgbClr>
          </a:solidFill>
          <a:ln>
            <a:noFill/>
          </a:ln>
        </p:spPr>
        <p:txBody>
          <a:bodyPr anchorCtr="0" anchor="ctr" bIns="60950" lIns="60950" spcFirstLastPara="1" rIns="60950" wrap="square" tIns="60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-US" sz="15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Standards de données et interopérabilité</a:t>
            </a:r>
            <a:endParaRPr b="1" i="0" sz="1500" u="none" cap="none" strike="noStrik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6" name="Google Shape;206;g364f18bf149_0_46"/>
          <p:cNvGrpSpPr/>
          <p:nvPr/>
        </p:nvGrpSpPr>
        <p:grpSpPr>
          <a:xfrm>
            <a:off x="2159513" y="680629"/>
            <a:ext cx="1361596" cy="395469"/>
            <a:chOff x="0" y="-47625"/>
            <a:chExt cx="617700" cy="179400"/>
          </a:xfrm>
        </p:grpSpPr>
        <p:sp>
          <p:nvSpPr>
            <p:cNvPr id="207" name="Google Shape;207;g364f18bf149_0_46"/>
            <p:cNvSpPr/>
            <p:nvPr/>
          </p:nvSpPr>
          <p:spPr>
            <a:xfrm>
              <a:off x="0" y="0"/>
              <a:ext cx="617651" cy="131661"/>
            </a:xfrm>
            <a:custGeom>
              <a:rect b="b" l="l" r="r" t="t"/>
              <a:pathLst>
                <a:path extrusionOk="0" h="131661" w="617651">
                  <a:moveTo>
                    <a:pt x="0" y="0"/>
                  </a:moveTo>
                  <a:lnTo>
                    <a:pt x="617651" y="0"/>
                  </a:lnTo>
                  <a:lnTo>
                    <a:pt x="617651" y="131661"/>
                  </a:lnTo>
                  <a:lnTo>
                    <a:pt x="0" y="131661"/>
                  </a:lnTo>
                  <a:close/>
                </a:path>
              </a:pathLst>
            </a:custGeom>
            <a:solidFill>
              <a:srgbClr val="FFFFFF">
                <a:alpha val="72160"/>
              </a:srgbClr>
            </a:solidFill>
            <a:ln>
              <a:noFill/>
            </a:ln>
          </p:spPr>
          <p:txBody>
            <a:bodyPr anchorCtr="0" anchor="t" bIns="30475" lIns="60950" spcFirstLastPara="1" rIns="60950" wrap="square" tIns="304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g364f18bf149_0_46"/>
            <p:cNvSpPr txBox="1"/>
            <p:nvPr/>
          </p:nvSpPr>
          <p:spPr>
            <a:xfrm>
              <a:off x="0" y="-47625"/>
              <a:ext cx="617700" cy="179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6925" lIns="26925" spcFirstLastPara="1" rIns="26925" wrap="square" tIns="26925">
              <a:noAutofit/>
            </a:bodyPr>
            <a:lstStyle/>
            <a:p>
              <a:pPr indent="0" lvl="0" marL="0" marR="0" rtl="0" algn="ctr">
                <a:lnSpc>
                  <a:spcPct val="140038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1" i="0" lang="en-US" sz="1400" u="none" cap="none" strike="noStrike">
                  <a:solidFill>
                    <a:srgbClr val="240CDC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Saison 3</a:t>
              </a:r>
              <a:endPara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9" name="Google Shape;209;g364f18bf149_0_46"/>
          <p:cNvSpPr/>
          <p:nvPr/>
        </p:nvSpPr>
        <p:spPr>
          <a:xfrm>
            <a:off x="661118" y="185372"/>
            <a:ext cx="2798135" cy="983647"/>
          </a:xfrm>
          <a:custGeom>
            <a:rect b="b" l="l" r="r" t="t"/>
            <a:pathLst>
              <a:path extrusionOk="0" h="1473628" w="4191963">
                <a:moveTo>
                  <a:pt x="0" y="0"/>
                </a:moveTo>
                <a:lnTo>
                  <a:pt x="4191962" y="0"/>
                </a:lnTo>
                <a:lnTo>
                  <a:pt x="4191962" y="1473628"/>
                </a:lnTo>
                <a:lnTo>
                  <a:pt x="0" y="147362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3759" l="-2949" r="-2959" t="0"/>
            </a:stretch>
          </a:blipFill>
          <a:ln>
            <a:noFill/>
          </a:ln>
        </p:spPr>
        <p:txBody>
          <a:bodyPr anchorCtr="0" anchor="t" bIns="30475" lIns="60950" spcFirstLastPara="1" rIns="60950" wrap="square" tIns="304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0" name="Google Shape;210;g364f18bf149_0_46"/>
          <p:cNvGrpSpPr/>
          <p:nvPr/>
        </p:nvGrpSpPr>
        <p:grpSpPr>
          <a:xfrm>
            <a:off x="3714539" y="699613"/>
            <a:ext cx="975488" cy="368612"/>
            <a:chOff x="0" y="-38100"/>
            <a:chExt cx="482700" cy="182400"/>
          </a:xfrm>
        </p:grpSpPr>
        <p:sp>
          <p:nvSpPr>
            <p:cNvPr id="211" name="Google Shape;211;g364f18bf149_0_46"/>
            <p:cNvSpPr/>
            <p:nvPr/>
          </p:nvSpPr>
          <p:spPr>
            <a:xfrm>
              <a:off x="0" y="0"/>
              <a:ext cx="482613" cy="144239"/>
            </a:xfrm>
            <a:custGeom>
              <a:rect b="b" l="l" r="r" t="t"/>
              <a:pathLst>
                <a:path extrusionOk="0" h="144239" w="482613">
                  <a:moveTo>
                    <a:pt x="0" y="0"/>
                  </a:moveTo>
                  <a:lnTo>
                    <a:pt x="482613" y="0"/>
                  </a:lnTo>
                  <a:lnTo>
                    <a:pt x="482613" y="144239"/>
                  </a:lnTo>
                  <a:lnTo>
                    <a:pt x="0" y="1442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0475" lIns="60950" spcFirstLastPara="1" rIns="60950" wrap="square" tIns="304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g364f18bf149_0_46"/>
            <p:cNvSpPr txBox="1"/>
            <p:nvPr/>
          </p:nvSpPr>
          <p:spPr>
            <a:xfrm>
              <a:off x="0" y="-38100"/>
              <a:ext cx="482700" cy="182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4675" lIns="24675" spcFirstLastPara="1" rIns="24675" wrap="square" tIns="24675">
              <a:no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00"/>
                <a:buFont typeface="Arial"/>
                <a:buNone/>
              </a:pPr>
              <a:r>
                <a:rPr b="1" i="0" lang="en-US" sz="1300" u="none" cap="none" strike="noStrike">
                  <a:solidFill>
                    <a:srgbClr val="240CDC"/>
                  </a:solidFill>
                  <a:latin typeface="JetBrains Mono"/>
                  <a:ea typeface="JetBrains Mono"/>
                  <a:cs typeface="JetBrains Mono"/>
                  <a:sym typeface="JetBrains Mono"/>
                </a:rPr>
                <a:t>Track 4</a:t>
              </a:r>
              <a:endPara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3" name="Google Shape;213;g364f18bf149_0_46"/>
          <p:cNvSpPr txBox="1"/>
          <p:nvPr/>
        </p:nvSpPr>
        <p:spPr>
          <a:xfrm>
            <a:off x="4802621" y="738509"/>
            <a:ext cx="77034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6200FF"/>
                </a:solidFill>
                <a:latin typeface="JetBrains Mono Medium"/>
                <a:ea typeface="JetBrains Mono Medium"/>
                <a:cs typeface="JetBrains Mono Medium"/>
                <a:sym typeface="JetBrains Mono Medium"/>
              </a:rPr>
              <a:t>PLATEFORME EHDS DE DEMAIN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4" name="Google Shape;214;g364f18bf149_0_46"/>
          <p:cNvGrpSpPr/>
          <p:nvPr/>
        </p:nvGrpSpPr>
        <p:grpSpPr>
          <a:xfrm>
            <a:off x="600013" y="2312963"/>
            <a:ext cx="1168369" cy="1161812"/>
            <a:chOff x="0" y="0"/>
            <a:chExt cx="2336739" cy="2323624"/>
          </a:xfrm>
        </p:grpSpPr>
        <p:grpSp>
          <p:nvGrpSpPr>
            <p:cNvPr id="215" name="Google Shape;215;g364f18bf149_0_46"/>
            <p:cNvGrpSpPr/>
            <p:nvPr/>
          </p:nvGrpSpPr>
          <p:grpSpPr>
            <a:xfrm>
              <a:off x="114056" y="0"/>
              <a:ext cx="2222683" cy="2222683"/>
              <a:chOff x="0" y="0"/>
              <a:chExt cx="812800" cy="812800"/>
            </a:xfrm>
          </p:grpSpPr>
          <p:sp>
            <p:nvSpPr>
              <p:cNvPr id="216" name="Google Shape;216;g364f18bf149_0_4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E20FFF"/>
              </a:solidFill>
              <a:ln>
                <a:noFill/>
              </a:ln>
            </p:spPr>
            <p:txBody>
              <a:bodyPr anchorCtr="0" anchor="t" bIns="30475" lIns="60950" spcFirstLastPara="1" rIns="60950" wrap="square" tIns="304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7" name="Google Shape;217;g364f18bf149_0_46"/>
              <p:cNvSpPr txBox="1"/>
              <p:nvPr/>
            </p:nvSpPr>
            <p:spPr>
              <a:xfrm>
                <a:off x="76200" y="47625"/>
                <a:ext cx="660300" cy="689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7625" lIns="37625" spcFirstLastPara="1" rIns="37625" wrap="square" tIns="37625">
                <a:noAutofit/>
              </a:bodyPr>
              <a:lstStyle/>
              <a:p>
                <a:pPr indent="0" lvl="0" marL="0" marR="0" rtl="0" algn="ctr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8" name="Google Shape;218;g364f18bf149_0_46"/>
            <p:cNvSpPr/>
            <p:nvPr/>
          </p:nvSpPr>
          <p:spPr>
            <a:xfrm>
              <a:off x="0" y="132883"/>
              <a:ext cx="2190750" cy="2190741"/>
            </a:xfrm>
            <a:custGeom>
              <a:rect b="b" l="l" r="r" t="t"/>
              <a:pathLst>
                <a:path extrusionOk="0"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30475" lIns="60950" spcFirstLastPara="1" rIns="60950" wrap="square" tIns="304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9" name="Google Shape;219;g364f18bf149_0_46"/>
          <p:cNvSpPr txBox="1"/>
          <p:nvPr/>
        </p:nvSpPr>
        <p:spPr>
          <a:xfrm>
            <a:off x="274791" y="3604575"/>
            <a:ext cx="1630500" cy="6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Laurent-Philippe Albou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Institut Roche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6200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220" name="Google Shape;220;g364f18bf149_0_46"/>
          <p:cNvGrpSpPr/>
          <p:nvPr/>
        </p:nvGrpSpPr>
        <p:grpSpPr>
          <a:xfrm>
            <a:off x="2028354" y="2328073"/>
            <a:ext cx="1137906" cy="1128330"/>
            <a:chOff x="0" y="0"/>
            <a:chExt cx="2275812" cy="2256659"/>
          </a:xfrm>
        </p:grpSpPr>
        <p:grpSp>
          <p:nvGrpSpPr>
            <p:cNvPr id="221" name="Google Shape;221;g364f18bf149_0_46"/>
            <p:cNvGrpSpPr/>
            <p:nvPr/>
          </p:nvGrpSpPr>
          <p:grpSpPr>
            <a:xfrm>
              <a:off x="111082" y="0"/>
              <a:ext cx="2164730" cy="2164730"/>
              <a:chOff x="0" y="0"/>
              <a:chExt cx="812800" cy="812800"/>
            </a:xfrm>
          </p:grpSpPr>
          <p:sp>
            <p:nvSpPr>
              <p:cNvPr id="222" name="Google Shape;222;g364f18bf149_0_4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E20FFF"/>
              </a:solidFill>
              <a:ln>
                <a:noFill/>
              </a:ln>
            </p:spPr>
            <p:txBody>
              <a:bodyPr anchorCtr="0" anchor="t" bIns="30475" lIns="60950" spcFirstLastPara="1" rIns="60950" wrap="square" tIns="304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" name="Google Shape;223;g364f18bf149_0_46"/>
              <p:cNvSpPr txBox="1"/>
              <p:nvPr/>
            </p:nvSpPr>
            <p:spPr>
              <a:xfrm>
                <a:off x="76200" y="47625"/>
                <a:ext cx="660300" cy="689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7625" lIns="37625" spcFirstLastPara="1" rIns="37625" wrap="square" tIns="37625">
                <a:noAutofit/>
              </a:bodyPr>
              <a:lstStyle/>
              <a:p>
                <a:pPr indent="0" lvl="0" marL="0" marR="0" rtl="0" algn="ctr">
                  <a:lnSpc>
                    <a:spcPct val="114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4" name="Google Shape;224;g364f18bf149_0_46"/>
            <p:cNvSpPr/>
            <p:nvPr/>
          </p:nvSpPr>
          <p:spPr>
            <a:xfrm>
              <a:off x="0" y="129418"/>
              <a:ext cx="2127250" cy="2127241"/>
            </a:xfrm>
            <a:custGeom>
              <a:rect b="b" l="l" r="r" t="t"/>
              <a:pathLst>
                <a:path extrusionOk="0"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30475" lIns="60950" spcFirstLastPara="1" rIns="60950" wrap="square" tIns="304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5" name="Google Shape;225;g364f18bf149_0_46"/>
          <p:cNvSpPr txBox="1"/>
          <p:nvPr/>
        </p:nvSpPr>
        <p:spPr>
          <a:xfrm>
            <a:off x="1575755" y="3598237"/>
            <a:ext cx="1976100" cy="6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8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Camille Bachot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3998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Roche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3998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6200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226" name="Google Shape;226;g364f18bf149_0_46"/>
          <p:cNvGrpSpPr/>
          <p:nvPr/>
        </p:nvGrpSpPr>
        <p:grpSpPr>
          <a:xfrm>
            <a:off x="5301988" y="2309181"/>
            <a:ext cx="1153158" cy="1145071"/>
            <a:chOff x="0" y="0"/>
            <a:chExt cx="2306316" cy="2290142"/>
          </a:xfrm>
        </p:grpSpPr>
        <p:grpSp>
          <p:nvGrpSpPr>
            <p:cNvPr id="227" name="Google Shape;227;g364f18bf149_0_46"/>
            <p:cNvGrpSpPr/>
            <p:nvPr/>
          </p:nvGrpSpPr>
          <p:grpSpPr>
            <a:xfrm>
              <a:off x="112569" y="0"/>
              <a:ext cx="2193747" cy="2193747"/>
              <a:chOff x="0" y="0"/>
              <a:chExt cx="812800" cy="812800"/>
            </a:xfrm>
          </p:grpSpPr>
          <p:sp>
            <p:nvSpPr>
              <p:cNvPr id="228" name="Google Shape;228;g364f18bf149_0_4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E20FFF"/>
              </a:solidFill>
              <a:ln>
                <a:noFill/>
              </a:ln>
            </p:spPr>
            <p:txBody>
              <a:bodyPr anchorCtr="0" anchor="t" bIns="30475" lIns="60950" spcFirstLastPara="1" rIns="60950" wrap="square" tIns="304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9" name="Google Shape;229;g364f18bf149_0_46"/>
              <p:cNvSpPr txBox="1"/>
              <p:nvPr/>
            </p:nvSpPr>
            <p:spPr>
              <a:xfrm>
                <a:off x="76200" y="57150"/>
                <a:ext cx="660300" cy="6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7625" lIns="37625" spcFirstLastPara="1" rIns="37625" wrap="square" tIns="37625">
                <a:noAutofit/>
              </a:bodyPr>
              <a:lstStyle/>
              <a:p>
                <a:pPr indent="0" lvl="0" marL="0" marR="0" rtl="0" algn="ctr">
                  <a:lnSpc>
                    <a:spcPct val="55888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0" name="Google Shape;230;g364f18bf149_0_46"/>
            <p:cNvSpPr/>
            <p:nvPr/>
          </p:nvSpPr>
          <p:spPr>
            <a:xfrm>
              <a:off x="0" y="131151"/>
              <a:ext cx="2159000" cy="2158991"/>
            </a:xfrm>
            <a:custGeom>
              <a:rect b="b" l="l" r="r" t="t"/>
              <a:pathLst>
                <a:path extrusionOk="0"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-12498" r="-12488" t="0"/>
              </a:stretch>
            </a:blipFill>
            <a:ln>
              <a:noFill/>
            </a:ln>
          </p:spPr>
          <p:txBody>
            <a:bodyPr anchorCtr="0" anchor="t" bIns="30475" lIns="60950" spcFirstLastPara="1" rIns="60950" wrap="square" tIns="304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1" name="Google Shape;231;g364f18bf149_0_46"/>
          <p:cNvSpPr txBox="1"/>
          <p:nvPr/>
        </p:nvSpPr>
        <p:spPr>
          <a:xfrm>
            <a:off x="4686505" y="3594455"/>
            <a:ext cx="2178600" cy="6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8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Yogesh Paudel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3998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Roche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3998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6200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2" name="Google Shape;232;g364f18bf149_0_46"/>
          <p:cNvSpPr/>
          <p:nvPr/>
        </p:nvSpPr>
        <p:spPr>
          <a:xfrm>
            <a:off x="8051147" y="2069289"/>
            <a:ext cx="3918600" cy="1971300"/>
          </a:xfrm>
          <a:prstGeom prst="roundRect">
            <a:avLst>
              <a:gd fmla="val 16667" name="adj"/>
            </a:avLst>
          </a:prstGeom>
          <a:solidFill>
            <a:srgbClr val="FFFFFF">
              <a:alpha val="72550"/>
            </a:srgbClr>
          </a:solidFill>
          <a:ln>
            <a:noFill/>
          </a:ln>
        </p:spPr>
        <p:txBody>
          <a:bodyPr anchorCtr="0" anchor="ctr" bIns="60950" lIns="60950" spcFirstLastPara="1" rIns="60950" wrap="square" tIns="60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g364f18bf149_0_46"/>
          <p:cNvSpPr txBox="1"/>
          <p:nvPr/>
        </p:nvSpPr>
        <p:spPr>
          <a:xfrm>
            <a:off x="1093921" y="1526550"/>
            <a:ext cx="51981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1" lang="en-US" sz="1600" u="none" cap="none" strike="noStrike">
                <a:solidFill>
                  <a:srgbClr val="C100F8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REMERCIEMENTS / THANKS TO OUR EXPERTS  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g364f18bf149_0_46"/>
          <p:cNvSpPr txBox="1"/>
          <p:nvPr/>
        </p:nvSpPr>
        <p:spPr>
          <a:xfrm>
            <a:off x="11963400" y="6159500"/>
            <a:ext cx="101700" cy="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-US" sz="600" u="none" cap="none" strike="noStrike">
                <a:solidFill>
                  <a:srgbClr val="FFFFFF"/>
                </a:solidFill>
                <a:latin typeface="JetBrains Mono"/>
                <a:ea typeface="JetBrains Mono"/>
                <a:cs typeface="JetBrains Mono"/>
                <a:sym typeface="JetBrains Mono"/>
              </a:rPr>
              <a:t>21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5" name="Google Shape;235;g364f18bf149_0_46"/>
          <p:cNvGrpSpPr/>
          <p:nvPr/>
        </p:nvGrpSpPr>
        <p:grpSpPr>
          <a:xfrm>
            <a:off x="10068171" y="2234980"/>
            <a:ext cx="1255300" cy="1202952"/>
            <a:chOff x="0" y="0"/>
            <a:chExt cx="2510600" cy="2405904"/>
          </a:xfrm>
        </p:grpSpPr>
        <p:grpSp>
          <p:nvGrpSpPr>
            <p:cNvPr id="236" name="Google Shape;236;g364f18bf149_0_46"/>
            <p:cNvGrpSpPr/>
            <p:nvPr/>
          </p:nvGrpSpPr>
          <p:grpSpPr>
            <a:xfrm>
              <a:off x="170793" y="0"/>
              <a:ext cx="2339807" cy="2339807"/>
              <a:chOff x="0" y="0"/>
              <a:chExt cx="812800" cy="812800"/>
            </a:xfrm>
          </p:grpSpPr>
          <p:sp>
            <p:nvSpPr>
              <p:cNvPr id="237" name="Google Shape;237;g364f18bf149_0_4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7ED957"/>
              </a:solidFill>
              <a:ln>
                <a:noFill/>
              </a:ln>
            </p:spPr>
            <p:txBody>
              <a:bodyPr anchorCtr="0" anchor="t" bIns="30475" lIns="60950" spcFirstLastPara="1" rIns="60950" wrap="square" tIns="304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8" name="Google Shape;238;g364f18bf149_0_46"/>
              <p:cNvSpPr txBox="1"/>
              <p:nvPr/>
            </p:nvSpPr>
            <p:spPr>
              <a:xfrm>
                <a:off x="76200" y="66675"/>
                <a:ext cx="660300" cy="669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7300" lIns="17300" spcFirstLastPara="1" rIns="17300" wrap="square" tIns="17300">
                <a:noAutofit/>
              </a:bodyPr>
              <a:lstStyle/>
              <a:p>
                <a:pPr indent="0" lvl="0" marL="0" marR="0" rtl="0" algn="ctr">
                  <a:lnSpc>
                    <a:spcPct val="555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9" name="Google Shape;239;g364f18bf149_0_46"/>
            <p:cNvSpPr/>
            <p:nvPr/>
          </p:nvSpPr>
          <p:spPr>
            <a:xfrm>
              <a:off x="0" y="104038"/>
              <a:ext cx="2301875" cy="2301866"/>
            </a:xfrm>
            <a:custGeom>
              <a:rect b="b" l="l" r="r" t="t"/>
              <a:pathLst>
                <a:path extrusionOk="0"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 rotWithShape="1">
              <a:blip r:embed="rId7">
                <a:alphaModFix/>
              </a:blip>
              <a:stretch>
                <a:fillRect b="-3329" l="0" r="0" t="-3329"/>
              </a:stretch>
            </a:blipFill>
            <a:ln>
              <a:noFill/>
            </a:ln>
          </p:spPr>
          <p:txBody>
            <a:bodyPr anchorCtr="0" anchor="t" bIns="30475" lIns="60950" spcFirstLastPara="1" rIns="60950" wrap="square" tIns="304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0" name="Google Shape;240;g364f18bf149_0_46"/>
          <p:cNvGrpSpPr/>
          <p:nvPr/>
        </p:nvGrpSpPr>
        <p:grpSpPr>
          <a:xfrm>
            <a:off x="8338935" y="2250091"/>
            <a:ext cx="1239297" cy="1186414"/>
            <a:chOff x="0" y="0"/>
            <a:chExt cx="2478595" cy="2372829"/>
          </a:xfrm>
        </p:grpSpPr>
        <p:grpSp>
          <p:nvGrpSpPr>
            <p:cNvPr id="241" name="Google Shape;241;g364f18bf149_0_46"/>
            <p:cNvGrpSpPr/>
            <p:nvPr/>
          </p:nvGrpSpPr>
          <p:grpSpPr>
            <a:xfrm>
              <a:off x="168617" y="0"/>
              <a:ext cx="2309978" cy="2309978"/>
              <a:chOff x="0" y="0"/>
              <a:chExt cx="812800" cy="812800"/>
            </a:xfrm>
          </p:grpSpPr>
          <p:sp>
            <p:nvSpPr>
              <p:cNvPr id="242" name="Google Shape;242;g364f18bf149_0_4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7ED957"/>
              </a:solidFill>
              <a:ln>
                <a:noFill/>
              </a:ln>
            </p:spPr>
            <p:txBody>
              <a:bodyPr anchorCtr="0" anchor="t" bIns="30475" lIns="60950" spcFirstLastPara="1" rIns="60950" wrap="square" tIns="304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3" name="Google Shape;243;g364f18bf149_0_46"/>
              <p:cNvSpPr txBox="1"/>
              <p:nvPr/>
            </p:nvSpPr>
            <p:spPr>
              <a:xfrm>
                <a:off x="76200" y="66675"/>
                <a:ext cx="660300" cy="669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7300" lIns="17300" spcFirstLastPara="1" rIns="17300" wrap="square" tIns="17300">
                <a:noAutofit/>
              </a:bodyPr>
              <a:lstStyle/>
              <a:p>
                <a:pPr indent="0" lvl="0" marL="0" marR="0" rtl="0" algn="ctr">
                  <a:lnSpc>
                    <a:spcPct val="555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4" name="Google Shape;244;g364f18bf149_0_46"/>
            <p:cNvSpPr/>
            <p:nvPr/>
          </p:nvSpPr>
          <p:spPr>
            <a:xfrm>
              <a:off x="0" y="102713"/>
              <a:ext cx="2270125" cy="2270116"/>
            </a:xfrm>
            <a:custGeom>
              <a:rect b="b" l="l" r="r" t="t"/>
              <a:pathLst>
                <a:path extrusionOk="0"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 rotWithShape="1">
              <a:blip r:embed="rId8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30475" lIns="60950" spcFirstLastPara="1" rIns="60950" wrap="square" tIns="304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5" name="Google Shape;245;g364f18bf149_0_46"/>
          <p:cNvSpPr txBox="1"/>
          <p:nvPr/>
        </p:nvSpPr>
        <p:spPr>
          <a:xfrm>
            <a:off x="9650848" y="3520195"/>
            <a:ext cx="2163900" cy="6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Pierre-Mikael Legris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Health Data Safe Foundation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6200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6" name="Google Shape;246;g364f18bf149_0_46"/>
          <p:cNvSpPr txBox="1"/>
          <p:nvPr/>
        </p:nvSpPr>
        <p:spPr>
          <a:xfrm>
            <a:off x="7820233" y="3526605"/>
            <a:ext cx="22479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Pr Ruben Verborgh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Université de Ghent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g364f18bf149_0_46"/>
          <p:cNvSpPr/>
          <p:nvPr/>
        </p:nvSpPr>
        <p:spPr>
          <a:xfrm>
            <a:off x="9312651" y="1896220"/>
            <a:ext cx="2657100" cy="368400"/>
          </a:xfrm>
          <a:prstGeom prst="roundRect">
            <a:avLst>
              <a:gd fmla="val 16667" name="adj"/>
            </a:avLst>
          </a:prstGeom>
          <a:solidFill>
            <a:srgbClr val="FFFFFF">
              <a:alpha val="72550"/>
            </a:srgbClr>
          </a:solidFill>
          <a:ln>
            <a:noFill/>
          </a:ln>
        </p:spPr>
        <p:txBody>
          <a:bodyPr anchorCtr="0" anchor="ctr" bIns="60950" lIns="60950" spcFirstLastPara="1" rIns="60950" wrap="square" tIns="60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-US" sz="15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Solid &amp; Data Pods</a:t>
            </a:r>
            <a:endParaRPr b="1" i="0" sz="1500" u="none" cap="none" strike="noStrik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g364f18bf149_0_46"/>
          <p:cNvSpPr/>
          <p:nvPr/>
        </p:nvSpPr>
        <p:spPr>
          <a:xfrm>
            <a:off x="512309" y="4463791"/>
            <a:ext cx="3918600" cy="1971300"/>
          </a:xfrm>
          <a:prstGeom prst="roundRect">
            <a:avLst>
              <a:gd fmla="val 16667" name="adj"/>
            </a:avLst>
          </a:prstGeom>
          <a:solidFill>
            <a:srgbClr val="FFFFFF">
              <a:alpha val="72550"/>
            </a:srgbClr>
          </a:solidFill>
          <a:ln>
            <a:noFill/>
          </a:ln>
        </p:spPr>
        <p:txBody>
          <a:bodyPr anchorCtr="0" anchor="ctr" bIns="60950" lIns="60950" spcFirstLastPara="1" rIns="60950" wrap="square" tIns="60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g364f18bf149_0_46"/>
          <p:cNvSpPr/>
          <p:nvPr/>
        </p:nvSpPr>
        <p:spPr>
          <a:xfrm>
            <a:off x="2103216" y="4388583"/>
            <a:ext cx="2327700" cy="270600"/>
          </a:xfrm>
          <a:prstGeom prst="roundRect">
            <a:avLst>
              <a:gd fmla="val 16667" name="adj"/>
            </a:avLst>
          </a:prstGeom>
          <a:solidFill>
            <a:srgbClr val="FFFFFF">
              <a:alpha val="72550"/>
            </a:srgbClr>
          </a:solidFill>
          <a:ln>
            <a:noFill/>
          </a:ln>
        </p:spPr>
        <p:txBody>
          <a:bodyPr anchorCtr="0" anchor="ctr" bIns="60950" lIns="60950" spcFirstLastPara="1" rIns="60950" wrap="square" tIns="60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-US" sz="1500" u="none" cap="none" strike="noStrik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IT Sécurité et Vie Privée</a:t>
            </a:r>
            <a:endParaRPr b="1" i="0" sz="1500" u="none" cap="none" strike="noStrik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0" name="Google Shape;250;g364f18bf149_0_46"/>
          <p:cNvGrpSpPr/>
          <p:nvPr/>
        </p:nvGrpSpPr>
        <p:grpSpPr>
          <a:xfrm>
            <a:off x="1083945" y="4736239"/>
            <a:ext cx="1169701" cy="1120031"/>
            <a:chOff x="0" y="0"/>
            <a:chExt cx="2339403" cy="2240061"/>
          </a:xfrm>
        </p:grpSpPr>
        <p:grpSp>
          <p:nvGrpSpPr>
            <p:cNvPr id="251" name="Google Shape;251;g364f18bf149_0_46"/>
            <p:cNvGrpSpPr/>
            <p:nvPr/>
          </p:nvGrpSpPr>
          <p:grpSpPr>
            <a:xfrm>
              <a:off x="159148" y="0"/>
              <a:ext cx="2180255" cy="2180255"/>
              <a:chOff x="0" y="0"/>
              <a:chExt cx="812800" cy="812800"/>
            </a:xfrm>
          </p:grpSpPr>
          <p:sp>
            <p:nvSpPr>
              <p:cNvPr id="252" name="Google Shape;252;g364f18bf149_0_4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8D39"/>
              </a:solidFill>
              <a:ln>
                <a:noFill/>
              </a:ln>
            </p:spPr>
            <p:txBody>
              <a:bodyPr anchorCtr="0" anchor="t" bIns="30475" lIns="60950" spcFirstLastPara="1" rIns="60950" wrap="square" tIns="304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3" name="Google Shape;253;g364f18bf149_0_46"/>
              <p:cNvSpPr txBox="1"/>
              <p:nvPr/>
            </p:nvSpPr>
            <p:spPr>
              <a:xfrm>
                <a:off x="76200" y="66675"/>
                <a:ext cx="660300" cy="669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7300" lIns="17300" spcFirstLastPara="1" rIns="17300" wrap="square" tIns="17300">
                <a:noAutofit/>
              </a:bodyPr>
              <a:lstStyle/>
              <a:p>
                <a:pPr indent="0" lvl="0" marL="0" marR="0" rtl="0" algn="ctr">
                  <a:lnSpc>
                    <a:spcPct val="555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4" name="Google Shape;254;g364f18bf149_0_46"/>
            <p:cNvSpPr/>
            <p:nvPr/>
          </p:nvSpPr>
          <p:spPr>
            <a:xfrm>
              <a:off x="0" y="96945"/>
              <a:ext cx="2143125" cy="2143116"/>
            </a:xfrm>
            <a:custGeom>
              <a:rect b="b" l="l" r="r" t="t"/>
              <a:pathLst>
                <a:path extrusionOk="0"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 rotWithShape="1">
              <a:blip r:embed="rId9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30475" lIns="60950" spcFirstLastPara="1" rIns="60950" wrap="square" tIns="304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5" name="Google Shape;255;g364f18bf149_0_46"/>
          <p:cNvSpPr txBox="1"/>
          <p:nvPr/>
        </p:nvSpPr>
        <p:spPr>
          <a:xfrm>
            <a:off x="636367" y="5995557"/>
            <a:ext cx="2001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Emmanuel Meyrieux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OVHcloud 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56" name="Google Shape;256;g364f18bf149_0_46"/>
          <p:cNvGrpSpPr/>
          <p:nvPr/>
        </p:nvGrpSpPr>
        <p:grpSpPr>
          <a:xfrm>
            <a:off x="2717899" y="4702818"/>
            <a:ext cx="1169701" cy="1120031"/>
            <a:chOff x="0" y="0"/>
            <a:chExt cx="2339403" cy="2240061"/>
          </a:xfrm>
        </p:grpSpPr>
        <p:grpSp>
          <p:nvGrpSpPr>
            <p:cNvPr id="257" name="Google Shape;257;g364f18bf149_0_46"/>
            <p:cNvGrpSpPr/>
            <p:nvPr/>
          </p:nvGrpSpPr>
          <p:grpSpPr>
            <a:xfrm>
              <a:off x="159148" y="0"/>
              <a:ext cx="2180255" cy="2180255"/>
              <a:chOff x="0" y="0"/>
              <a:chExt cx="812800" cy="812800"/>
            </a:xfrm>
          </p:grpSpPr>
          <p:sp>
            <p:nvSpPr>
              <p:cNvPr id="258" name="Google Shape;258;g364f18bf149_0_4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8D39"/>
              </a:solidFill>
              <a:ln>
                <a:noFill/>
              </a:ln>
            </p:spPr>
            <p:txBody>
              <a:bodyPr anchorCtr="0" anchor="t" bIns="30475" lIns="60950" spcFirstLastPara="1" rIns="60950" wrap="square" tIns="304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9" name="Google Shape;259;g364f18bf149_0_46"/>
              <p:cNvSpPr txBox="1"/>
              <p:nvPr/>
            </p:nvSpPr>
            <p:spPr>
              <a:xfrm>
                <a:off x="76200" y="66675"/>
                <a:ext cx="660300" cy="669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7300" lIns="17300" spcFirstLastPara="1" rIns="17300" wrap="square" tIns="17300">
                <a:noAutofit/>
              </a:bodyPr>
              <a:lstStyle/>
              <a:p>
                <a:pPr indent="0" lvl="0" marL="0" marR="0" rtl="0" algn="ctr">
                  <a:lnSpc>
                    <a:spcPct val="555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0" name="Google Shape;260;g364f18bf149_0_46"/>
            <p:cNvSpPr/>
            <p:nvPr/>
          </p:nvSpPr>
          <p:spPr>
            <a:xfrm>
              <a:off x="0" y="96945"/>
              <a:ext cx="2143125" cy="2143116"/>
            </a:xfrm>
            <a:custGeom>
              <a:rect b="b" l="l" r="r" t="t"/>
              <a:pathLst>
                <a:path extrusionOk="0"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flat" cmpd="sng" w="847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0475" lIns="60950" spcFirstLastPara="1" rIns="60950" wrap="square" tIns="304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1" name="Google Shape;261;g364f18bf149_0_46"/>
          <p:cNvSpPr txBox="1"/>
          <p:nvPr/>
        </p:nvSpPr>
        <p:spPr>
          <a:xfrm>
            <a:off x="2429509" y="5995557"/>
            <a:ext cx="16797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Samuel Weymouth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AWS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62" name="Google Shape;262;g364f18bf149_0_46"/>
          <p:cNvGrpSpPr/>
          <p:nvPr/>
        </p:nvGrpSpPr>
        <p:grpSpPr>
          <a:xfrm>
            <a:off x="8536317" y="4739683"/>
            <a:ext cx="1174478" cy="1162159"/>
            <a:chOff x="0" y="0"/>
            <a:chExt cx="2348957" cy="2324317"/>
          </a:xfrm>
        </p:grpSpPr>
        <p:grpSp>
          <p:nvGrpSpPr>
            <p:cNvPr id="263" name="Google Shape;263;g364f18bf149_0_46"/>
            <p:cNvGrpSpPr/>
            <p:nvPr/>
          </p:nvGrpSpPr>
          <p:grpSpPr>
            <a:xfrm>
              <a:off x="114651" y="0"/>
              <a:ext cx="2234306" cy="2234306"/>
              <a:chOff x="0" y="0"/>
              <a:chExt cx="812800" cy="812800"/>
            </a:xfrm>
          </p:grpSpPr>
          <p:sp>
            <p:nvSpPr>
              <p:cNvPr id="264" name="Google Shape;264;g364f18bf149_0_4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7ED957"/>
              </a:solidFill>
              <a:ln>
                <a:noFill/>
              </a:ln>
            </p:spPr>
            <p:txBody>
              <a:bodyPr anchorCtr="0" anchor="t" bIns="30475" lIns="60950" spcFirstLastPara="1" rIns="60950" wrap="square" tIns="304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" name="Google Shape;265;g364f18bf149_0_46"/>
              <p:cNvSpPr txBox="1"/>
              <p:nvPr/>
            </p:nvSpPr>
            <p:spPr>
              <a:xfrm>
                <a:off x="76200" y="57150"/>
                <a:ext cx="660300" cy="6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7625" lIns="37625" spcFirstLastPara="1" rIns="37625" wrap="square" tIns="37625">
                <a:noAutofit/>
              </a:bodyPr>
              <a:lstStyle/>
              <a:p>
                <a:pPr indent="0" lvl="0" marL="0" marR="0" rtl="0" algn="ctr">
                  <a:lnSpc>
                    <a:spcPct val="56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66" name="Google Shape;266;g364f18bf149_0_46"/>
            <p:cNvSpPr/>
            <p:nvPr/>
          </p:nvSpPr>
          <p:spPr>
            <a:xfrm>
              <a:off x="0" y="133576"/>
              <a:ext cx="2190750" cy="2190741"/>
            </a:xfrm>
            <a:custGeom>
              <a:rect b="b" l="l" r="r" t="t"/>
              <a:pathLst>
                <a:path extrusionOk="0"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 rotWithShape="1">
              <a:blip r:embed="rId10">
                <a:alphaModFix/>
              </a:blip>
              <a:stretch>
                <a:fillRect b="-59" l="0" r="0" t="-59"/>
              </a:stretch>
            </a:blipFill>
            <a:ln>
              <a:noFill/>
            </a:ln>
          </p:spPr>
          <p:txBody>
            <a:bodyPr anchorCtr="0" anchor="t" bIns="30475" lIns="60950" spcFirstLastPara="1" rIns="60950" wrap="square" tIns="304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7" name="Google Shape;267;g364f18bf149_0_46"/>
          <p:cNvGrpSpPr/>
          <p:nvPr/>
        </p:nvGrpSpPr>
        <p:grpSpPr>
          <a:xfrm>
            <a:off x="10292028" y="4739683"/>
            <a:ext cx="1129233" cy="1119900"/>
            <a:chOff x="0" y="0"/>
            <a:chExt cx="2258466" cy="2239799"/>
          </a:xfrm>
        </p:grpSpPr>
        <p:grpSp>
          <p:nvGrpSpPr>
            <p:cNvPr id="268" name="Google Shape;268;g364f18bf149_0_46"/>
            <p:cNvGrpSpPr/>
            <p:nvPr/>
          </p:nvGrpSpPr>
          <p:grpSpPr>
            <a:xfrm>
              <a:off x="110236" y="0"/>
              <a:ext cx="2148230" cy="2148230"/>
              <a:chOff x="0" y="0"/>
              <a:chExt cx="812800" cy="812800"/>
            </a:xfrm>
          </p:grpSpPr>
          <p:sp>
            <p:nvSpPr>
              <p:cNvPr id="269" name="Google Shape;269;g364f18bf149_0_4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7ED957"/>
              </a:solidFill>
              <a:ln>
                <a:noFill/>
              </a:ln>
            </p:spPr>
            <p:txBody>
              <a:bodyPr anchorCtr="0" anchor="t" bIns="30475" lIns="60950" spcFirstLastPara="1" rIns="60950" wrap="square" tIns="304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0" name="Google Shape;270;g364f18bf149_0_46"/>
              <p:cNvSpPr txBox="1"/>
              <p:nvPr/>
            </p:nvSpPr>
            <p:spPr>
              <a:xfrm>
                <a:off x="76200" y="57150"/>
                <a:ext cx="660300" cy="67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7625" lIns="37625" spcFirstLastPara="1" rIns="37625" wrap="square" tIns="37625">
                <a:noAutofit/>
              </a:bodyPr>
              <a:lstStyle/>
              <a:p>
                <a:pPr indent="0" lvl="0" marL="0" marR="0" rtl="0" algn="ctr">
                  <a:lnSpc>
                    <a:spcPct val="56055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t/>
                </a:r>
                <a:endParaRPr b="0" i="0" sz="1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1" name="Google Shape;271;g364f18bf149_0_46"/>
            <p:cNvSpPr/>
            <p:nvPr/>
          </p:nvSpPr>
          <p:spPr>
            <a:xfrm>
              <a:off x="0" y="128433"/>
              <a:ext cx="2111375" cy="2111366"/>
            </a:xfrm>
            <a:custGeom>
              <a:rect b="b" l="l" r="r" t="t"/>
              <a:pathLst>
                <a:path extrusionOk="0"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 rotWithShape="1">
              <a:blip r:embed="rId11">
                <a:alphaModFix/>
              </a:blip>
              <a:stretch>
                <a:fillRect b="-15439" l="0" r="0" t="-15439"/>
              </a:stretch>
            </a:blipFill>
            <a:ln>
              <a:noFill/>
            </a:ln>
          </p:spPr>
          <p:txBody>
            <a:bodyPr anchorCtr="0" anchor="t" bIns="30475" lIns="60950" spcFirstLastPara="1" rIns="60950" wrap="square" tIns="304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2" name="Google Shape;272;g364f18bf149_0_46"/>
          <p:cNvSpPr txBox="1"/>
          <p:nvPr/>
        </p:nvSpPr>
        <p:spPr>
          <a:xfrm>
            <a:off x="7932441" y="5954441"/>
            <a:ext cx="22479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Anne Maheust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Interop’Santé / Use&amp;Share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g364f18bf149_0_46"/>
          <p:cNvSpPr txBox="1"/>
          <p:nvPr/>
        </p:nvSpPr>
        <p:spPr>
          <a:xfrm>
            <a:off x="10191551" y="5954450"/>
            <a:ext cx="1776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Yann Le Franc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E-Science Data Factory 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4" name="Google Shape;274;g364f18bf149_0_46"/>
          <p:cNvGrpSpPr/>
          <p:nvPr/>
        </p:nvGrpSpPr>
        <p:grpSpPr>
          <a:xfrm>
            <a:off x="3478506" y="2303577"/>
            <a:ext cx="1095654" cy="1095654"/>
            <a:chOff x="0" y="0"/>
            <a:chExt cx="812800" cy="812800"/>
          </a:xfrm>
        </p:grpSpPr>
        <p:sp>
          <p:nvSpPr>
            <p:cNvPr id="275" name="Google Shape;275;g364f18bf149_0_46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20FFF"/>
            </a:solidFill>
            <a:ln>
              <a:noFill/>
            </a:ln>
          </p:spPr>
          <p:txBody>
            <a:bodyPr anchorCtr="0" anchor="t" bIns="30475" lIns="60950" spcFirstLastPara="1" rIns="60950" wrap="square" tIns="304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g364f18bf149_0_46"/>
            <p:cNvSpPr txBox="1"/>
            <p:nvPr/>
          </p:nvSpPr>
          <p:spPr>
            <a:xfrm>
              <a:off x="76200" y="66675"/>
              <a:ext cx="660300" cy="66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300" lIns="17300" spcFirstLastPara="1" rIns="17300" wrap="square" tIns="17300">
              <a:noAutofit/>
            </a:bodyPr>
            <a:lstStyle/>
            <a:p>
              <a:pPr indent="0" lvl="0" marL="0" marR="0" rtl="0" algn="ctr">
                <a:lnSpc>
                  <a:spcPct val="55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77" name="Google Shape;277;g364f18bf149_0_46"/>
          <p:cNvSpPr txBox="1"/>
          <p:nvPr/>
        </p:nvSpPr>
        <p:spPr>
          <a:xfrm>
            <a:off x="3209081" y="3601311"/>
            <a:ext cx="1554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1100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Julien Castelneau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400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1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INRIA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8" name="Google Shape;278;g364f18bf149_0_46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2693479" y="4760629"/>
            <a:ext cx="1129233" cy="11133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9" name="Google Shape;279;g364f18bf149_0_46"/>
          <p:cNvGrpSpPr/>
          <p:nvPr/>
        </p:nvGrpSpPr>
        <p:grpSpPr>
          <a:xfrm>
            <a:off x="6577899" y="2409985"/>
            <a:ext cx="412905" cy="395147"/>
            <a:chOff x="0" y="0"/>
            <a:chExt cx="2339403" cy="2240061"/>
          </a:xfrm>
        </p:grpSpPr>
        <p:grpSp>
          <p:nvGrpSpPr>
            <p:cNvPr id="280" name="Google Shape;280;g364f18bf149_0_46"/>
            <p:cNvGrpSpPr/>
            <p:nvPr/>
          </p:nvGrpSpPr>
          <p:grpSpPr>
            <a:xfrm>
              <a:off x="159148" y="0"/>
              <a:ext cx="2180255" cy="2180255"/>
              <a:chOff x="0" y="0"/>
              <a:chExt cx="812800" cy="812800"/>
            </a:xfrm>
          </p:grpSpPr>
          <p:sp>
            <p:nvSpPr>
              <p:cNvPr id="281" name="Google Shape;281;g364f18bf149_0_4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8D39"/>
              </a:solidFill>
              <a:ln>
                <a:noFill/>
              </a:ln>
            </p:spPr>
            <p:txBody>
              <a:bodyPr anchorCtr="0" anchor="t" bIns="10750" lIns="21500" spcFirstLastPara="1" rIns="21500" wrap="square" tIns="10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400"/>
                  <a:buFont typeface="Arial"/>
                  <a:buNone/>
                </a:pPr>
                <a:r>
                  <a:t/>
                </a:r>
                <a:endParaRPr b="0" i="0" sz="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2" name="Google Shape;282;g364f18bf149_0_46"/>
              <p:cNvSpPr txBox="1"/>
              <p:nvPr/>
            </p:nvSpPr>
            <p:spPr>
              <a:xfrm>
                <a:off x="76200" y="66675"/>
                <a:ext cx="660300" cy="669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6100" lIns="6100" spcFirstLastPara="1" rIns="6100" wrap="square" tIns="6100">
                <a:noAutofit/>
              </a:bodyPr>
              <a:lstStyle/>
              <a:p>
                <a:pPr indent="0" lvl="0" marL="0" marR="0" rtl="0" algn="ctr">
                  <a:lnSpc>
                    <a:spcPct val="555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400"/>
                  <a:buFont typeface="Arial"/>
                  <a:buNone/>
                </a:pPr>
                <a:r>
                  <a:t/>
                </a:r>
                <a:endParaRPr b="0" i="0" sz="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3" name="Google Shape;283;g364f18bf149_0_46"/>
            <p:cNvSpPr/>
            <p:nvPr/>
          </p:nvSpPr>
          <p:spPr>
            <a:xfrm>
              <a:off x="0" y="96945"/>
              <a:ext cx="2143125" cy="2143116"/>
            </a:xfrm>
            <a:custGeom>
              <a:rect b="b" l="l" r="r" t="t"/>
              <a:pathLst>
                <a:path extrusionOk="0"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750" lIns="21500" spcFirstLastPara="1" rIns="21500" wrap="square" tIns="10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"/>
                <a:buFont typeface="Arial"/>
                <a:buNone/>
              </a:pPr>
              <a:r>
                <a:t/>
              </a:r>
              <a:endPara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4" name="Google Shape;284;g364f18bf149_0_46"/>
          <p:cNvGrpSpPr/>
          <p:nvPr/>
        </p:nvGrpSpPr>
        <p:grpSpPr>
          <a:xfrm>
            <a:off x="7113483" y="2687910"/>
            <a:ext cx="412905" cy="395147"/>
            <a:chOff x="0" y="0"/>
            <a:chExt cx="2339403" cy="2240061"/>
          </a:xfrm>
        </p:grpSpPr>
        <p:grpSp>
          <p:nvGrpSpPr>
            <p:cNvPr id="285" name="Google Shape;285;g364f18bf149_0_46"/>
            <p:cNvGrpSpPr/>
            <p:nvPr/>
          </p:nvGrpSpPr>
          <p:grpSpPr>
            <a:xfrm>
              <a:off x="159148" y="0"/>
              <a:ext cx="2180255" cy="2180255"/>
              <a:chOff x="0" y="0"/>
              <a:chExt cx="812800" cy="812800"/>
            </a:xfrm>
          </p:grpSpPr>
          <p:sp>
            <p:nvSpPr>
              <p:cNvPr id="286" name="Google Shape;286;g364f18bf149_0_4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8D39"/>
              </a:solidFill>
              <a:ln>
                <a:noFill/>
              </a:ln>
            </p:spPr>
            <p:txBody>
              <a:bodyPr anchorCtr="0" anchor="t" bIns="10750" lIns="21500" spcFirstLastPara="1" rIns="21500" wrap="square" tIns="10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400"/>
                  <a:buFont typeface="Arial"/>
                  <a:buNone/>
                </a:pPr>
                <a:r>
                  <a:t/>
                </a:r>
                <a:endParaRPr b="0" i="0" sz="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7" name="Google Shape;287;g364f18bf149_0_46"/>
              <p:cNvSpPr txBox="1"/>
              <p:nvPr/>
            </p:nvSpPr>
            <p:spPr>
              <a:xfrm>
                <a:off x="76200" y="66675"/>
                <a:ext cx="660300" cy="669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6100" lIns="6100" spcFirstLastPara="1" rIns="6100" wrap="square" tIns="6100">
                <a:noAutofit/>
              </a:bodyPr>
              <a:lstStyle/>
              <a:p>
                <a:pPr indent="0" lvl="0" marL="0" marR="0" rtl="0" algn="ctr">
                  <a:lnSpc>
                    <a:spcPct val="555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400"/>
                  <a:buFont typeface="Arial"/>
                  <a:buNone/>
                </a:pPr>
                <a:r>
                  <a:t/>
                </a:r>
                <a:endParaRPr b="0" i="0" sz="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8" name="Google Shape;288;g364f18bf149_0_46"/>
            <p:cNvSpPr/>
            <p:nvPr/>
          </p:nvSpPr>
          <p:spPr>
            <a:xfrm>
              <a:off x="0" y="96945"/>
              <a:ext cx="2143125" cy="2143116"/>
            </a:xfrm>
            <a:custGeom>
              <a:rect b="b" l="l" r="r" t="t"/>
              <a:pathLst>
                <a:path extrusionOk="0"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750" lIns="21500" spcFirstLastPara="1" rIns="21500" wrap="square" tIns="10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"/>
                <a:buFont typeface="Arial"/>
                <a:buNone/>
              </a:pPr>
              <a:r>
                <a:t/>
              </a:r>
              <a:endPara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9" name="Google Shape;289;g364f18bf149_0_46"/>
          <p:cNvGrpSpPr/>
          <p:nvPr/>
        </p:nvGrpSpPr>
        <p:grpSpPr>
          <a:xfrm>
            <a:off x="6577899" y="3002219"/>
            <a:ext cx="412905" cy="395147"/>
            <a:chOff x="0" y="0"/>
            <a:chExt cx="2339403" cy="2240061"/>
          </a:xfrm>
        </p:grpSpPr>
        <p:grpSp>
          <p:nvGrpSpPr>
            <p:cNvPr id="290" name="Google Shape;290;g364f18bf149_0_46"/>
            <p:cNvGrpSpPr/>
            <p:nvPr/>
          </p:nvGrpSpPr>
          <p:grpSpPr>
            <a:xfrm>
              <a:off x="159148" y="0"/>
              <a:ext cx="2180255" cy="2180255"/>
              <a:chOff x="0" y="0"/>
              <a:chExt cx="812800" cy="812800"/>
            </a:xfrm>
          </p:grpSpPr>
          <p:sp>
            <p:nvSpPr>
              <p:cNvPr id="291" name="Google Shape;291;g364f18bf149_0_4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rect b="b" l="l" r="r" t="t"/>
                <a:pathLst>
                  <a:path extrusionOk="0"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8D39"/>
              </a:solidFill>
              <a:ln>
                <a:noFill/>
              </a:ln>
            </p:spPr>
            <p:txBody>
              <a:bodyPr anchorCtr="0" anchor="t" bIns="10750" lIns="21500" spcFirstLastPara="1" rIns="21500" wrap="square" tIns="107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400"/>
                  <a:buFont typeface="Arial"/>
                  <a:buNone/>
                </a:pPr>
                <a:r>
                  <a:t/>
                </a:r>
                <a:endParaRPr b="0" i="0" sz="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2" name="Google Shape;292;g364f18bf149_0_46"/>
              <p:cNvSpPr txBox="1"/>
              <p:nvPr/>
            </p:nvSpPr>
            <p:spPr>
              <a:xfrm>
                <a:off x="76200" y="66675"/>
                <a:ext cx="660300" cy="669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6100" lIns="6100" spcFirstLastPara="1" rIns="6100" wrap="square" tIns="6100">
                <a:noAutofit/>
              </a:bodyPr>
              <a:lstStyle/>
              <a:p>
                <a:pPr indent="0" lvl="0" marL="0" marR="0" rtl="0" algn="ctr">
                  <a:lnSpc>
                    <a:spcPct val="555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400"/>
                  <a:buFont typeface="Arial"/>
                  <a:buNone/>
                </a:pPr>
                <a:r>
                  <a:t/>
                </a:r>
                <a:endParaRPr b="0" i="0" sz="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3" name="Google Shape;293;g364f18bf149_0_46"/>
            <p:cNvSpPr/>
            <p:nvPr/>
          </p:nvSpPr>
          <p:spPr>
            <a:xfrm>
              <a:off x="0" y="96945"/>
              <a:ext cx="2143125" cy="2143116"/>
            </a:xfrm>
            <a:custGeom>
              <a:rect b="b" l="l" r="r" t="t"/>
              <a:pathLst>
                <a:path extrusionOk="0" h="6349974" w="6350000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10750" lIns="21500" spcFirstLastPara="1" rIns="21500" wrap="square" tIns="107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"/>
                <a:buFont typeface="Arial"/>
                <a:buNone/>
              </a:pPr>
              <a:r>
                <a:t/>
              </a:r>
              <a:endParaRPr b="0" i="0" sz="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4" name="Google Shape;294;g364f18bf149_0_46"/>
          <p:cNvSpPr txBox="1"/>
          <p:nvPr/>
        </p:nvSpPr>
        <p:spPr>
          <a:xfrm>
            <a:off x="6499899" y="3585818"/>
            <a:ext cx="975300" cy="2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8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-US" sz="1500" u="none" cap="none" strike="noStrike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Vous !</a:t>
            </a:r>
            <a:endParaRPr b="1" i="0" sz="1500" u="none" cap="none" strike="noStrike">
              <a:solidFill>
                <a:srgbClr val="6200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5" name="Google Shape;295;g364f18bf149_0_46"/>
          <p:cNvSpPr/>
          <p:nvPr/>
        </p:nvSpPr>
        <p:spPr>
          <a:xfrm>
            <a:off x="4983820" y="4473274"/>
            <a:ext cx="2794500" cy="1971300"/>
          </a:xfrm>
          <a:prstGeom prst="roundRect">
            <a:avLst>
              <a:gd fmla="val 16667" name="adj"/>
            </a:avLst>
          </a:prstGeom>
          <a:solidFill>
            <a:srgbClr val="FFFFFF">
              <a:alpha val="72550"/>
            </a:srgbClr>
          </a:solidFill>
          <a:ln>
            <a:noFill/>
          </a:ln>
        </p:spPr>
        <p:txBody>
          <a:bodyPr anchorCtr="0" anchor="ctr" bIns="60950" lIns="60950" spcFirstLastPara="1" rIns="60950" wrap="square" tIns="60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6" name="Google Shape;296;g364f18bf149_0_46"/>
          <p:cNvSpPr/>
          <p:nvPr/>
        </p:nvSpPr>
        <p:spPr>
          <a:xfrm>
            <a:off x="5282385" y="4398058"/>
            <a:ext cx="2496000" cy="270600"/>
          </a:xfrm>
          <a:prstGeom prst="roundRect">
            <a:avLst>
              <a:gd fmla="val 16667" name="adj"/>
            </a:avLst>
          </a:prstGeom>
          <a:solidFill>
            <a:srgbClr val="FFFFFF">
              <a:alpha val="72550"/>
            </a:srgbClr>
          </a:solidFill>
          <a:ln>
            <a:noFill/>
          </a:ln>
        </p:spPr>
        <p:txBody>
          <a:bodyPr anchorCtr="0" anchor="ctr" bIns="60950" lIns="60950" spcFirstLastPara="1" rIns="60950" wrap="square" tIns="609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lang="en-US" sz="15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rPr>
              <a:t>L’esprit des réglementations</a:t>
            </a:r>
            <a:endParaRPr b="1" i="0" sz="1500" u="none" cap="none" strike="noStrike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97" name="Google Shape;297;g364f18bf149_0_46"/>
          <p:cNvGrpSpPr/>
          <p:nvPr/>
        </p:nvGrpSpPr>
        <p:grpSpPr>
          <a:xfrm>
            <a:off x="5993361" y="4795372"/>
            <a:ext cx="1096874" cy="1096874"/>
            <a:chOff x="0" y="0"/>
            <a:chExt cx="812800" cy="812800"/>
          </a:xfrm>
        </p:grpSpPr>
        <p:sp>
          <p:nvSpPr>
            <p:cNvPr id="298" name="Google Shape;298;g364f18bf149_0_46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20FFF"/>
            </a:solidFill>
            <a:ln>
              <a:noFill/>
            </a:ln>
          </p:spPr>
          <p:txBody>
            <a:bodyPr anchorCtr="0" anchor="t" bIns="30475" lIns="60950" spcFirstLastPara="1" rIns="60950" wrap="square" tIns="304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g364f18bf149_0_46"/>
            <p:cNvSpPr txBox="1"/>
            <p:nvPr/>
          </p:nvSpPr>
          <p:spPr>
            <a:xfrm>
              <a:off x="76200" y="57150"/>
              <a:ext cx="660300" cy="67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7625" lIns="37625" spcFirstLastPara="1" rIns="37625" wrap="square" tIns="37625">
              <a:noAutofit/>
            </a:bodyPr>
            <a:lstStyle/>
            <a:p>
              <a:pPr indent="0" lvl="0" marL="0" marR="0" rtl="0" algn="ctr">
                <a:lnSpc>
                  <a:spcPct val="55888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t/>
              </a:r>
              <a:endPara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0" name="Google Shape;300;g364f18bf149_0_46"/>
          <p:cNvSpPr txBox="1"/>
          <p:nvPr/>
        </p:nvSpPr>
        <p:spPr>
          <a:xfrm>
            <a:off x="5409741" y="6004446"/>
            <a:ext cx="2178600" cy="6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8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1100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Marguerite Brac de la Perrière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3998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-US" sz="1100">
                <a:solidFill>
                  <a:srgbClr val="6200FF"/>
                </a:solidFill>
                <a:latin typeface="Open Sans"/>
                <a:ea typeface="Open Sans"/>
                <a:cs typeface="Open Sans"/>
                <a:sym typeface="Open Sans"/>
              </a:rPr>
              <a:t>fieldfisher</a:t>
            </a:r>
            <a:endParaRPr b="0" i="0" sz="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3998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6200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01" name="Google Shape;301;g364f18bf149_0_4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850724" y="4810635"/>
            <a:ext cx="1137900" cy="11349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hèm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2025-08-13T15:28:51Z</dcterms:created>
  <dc:creator>Qiaoli  Vrinat</dc:creator>
</cp:coreProperties>
</file>