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8" r:id="rId2"/>
    <p:sldId id="270" r:id="rId3"/>
    <p:sldId id="263" r:id="rId4"/>
    <p:sldId id="265" r:id="rId5"/>
    <p:sldId id="260" r:id="rId6"/>
    <p:sldId id="264" r:id="rId7"/>
    <p:sldId id="266" r:id="rId8"/>
    <p:sldId id="268" r:id="rId9"/>
    <p:sldId id="259" r:id="rId10"/>
    <p:sldId id="269" r:id="rId11"/>
    <p:sldId id="272" r:id="rId12"/>
  </p:sldIdLst>
  <p:sldSz cx="21283613" cy="7099300"/>
  <p:notesSz cx="6858000" cy="9144000"/>
  <p:defaultTextStyle>
    <a:defPPr>
      <a:defRPr lang="en-US"/>
    </a:defPPr>
    <a:lvl1pPr marL="0" algn="l" defTabSz="774040" rtl="0" eaLnBrk="1" latinLnBrk="0" hangingPunct="1">
      <a:defRPr sz="3047" kern="1200">
        <a:solidFill>
          <a:schemeClr val="tx1"/>
        </a:solidFill>
        <a:latin typeface="+mn-lt"/>
        <a:ea typeface="+mn-ea"/>
        <a:cs typeface="+mn-cs"/>
      </a:defRPr>
    </a:lvl1pPr>
    <a:lvl2pPr marL="774040" algn="l" defTabSz="774040" rtl="0" eaLnBrk="1" latinLnBrk="0" hangingPunct="1">
      <a:defRPr sz="3047" kern="1200">
        <a:solidFill>
          <a:schemeClr val="tx1"/>
        </a:solidFill>
        <a:latin typeface="+mn-lt"/>
        <a:ea typeface="+mn-ea"/>
        <a:cs typeface="+mn-cs"/>
      </a:defRPr>
    </a:lvl2pPr>
    <a:lvl3pPr marL="1548079" algn="l" defTabSz="774040" rtl="0" eaLnBrk="1" latinLnBrk="0" hangingPunct="1">
      <a:defRPr sz="3047" kern="1200">
        <a:solidFill>
          <a:schemeClr val="tx1"/>
        </a:solidFill>
        <a:latin typeface="+mn-lt"/>
        <a:ea typeface="+mn-ea"/>
        <a:cs typeface="+mn-cs"/>
      </a:defRPr>
    </a:lvl3pPr>
    <a:lvl4pPr marL="2322119" algn="l" defTabSz="774040" rtl="0" eaLnBrk="1" latinLnBrk="0" hangingPunct="1">
      <a:defRPr sz="3047" kern="1200">
        <a:solidFill>
          <a:schemeClr val="tx1"/>
        </a:solidFill>
        <a:latin typeface="+mn-lt"/>
        <a:ea typeface="+mn-ea"/>
        <a:cs typeface="+mn-cs"/>
      </a:defRPr>
    </a:lvl4pPr>
    <a:lvl5pPr marL="3096158" algn="l" defTabSz="774040" rtl="0" eaLnBrk="1" latinLnBrk="0" hangingPunct="1">
      <a:defRPr sz="3047" kern="1200">
        <a:solidFill>
          <a:schemeClr val="tx1"/>
        </a:solidFill>
        <a:latin typeface="+mn-lt"/>
        <a:ea typeface="+mn-ea"/>
        <a:cs typeface="+mn-cs"/>
      </a:defRPr>
    </a:lvl5pPr>
    <a:lvl6pPr marL="3870198" algn="l" defTabSz="774040" rtl="0" eaLnBrk="1" latinLnBrk="0" hangingPunct="1">
      <a:defRPr sz="3047" kern="1200">
        <a:solidFill>
          <a:schemeClr val="tx1"/>
        </a:solidFill>
        <a:latin typeface="+mn-lt"/>
        <a:ea typeface="+mn-ea"/>
        <a:cs typeface="+mn-cs"/>
      </a:defRPr>
    </a:lvl6pPr>
    <a:lvl7pPr marL="4644238" algn="l" defTabSz="774040" rtl="0" eaLnBrk="1" latinLnBrk="0" hangingPunct="1">
      <a:defRPr sz="3047" kern="1200">
        <a:solidFill>
          <a:schemeClr val="tx1"/>
        </a:solidFill>
        <a:latin typeface="+mn-lt"/>
        <a:ea typeface="+mn-ea"/>
        <a:cs typeface="+mn-cs"/>
      </a:defRPr>
    </a:lvl7pPr>
    <a:lvl8pPr marL="5418277" algn="l" defTabSz="774040" rtl="0" eaLnBrk="1" latinLnBrk="0" hangingPunct="1">
      <a:defRPr sz="3047" kern="1200">
        <a:solidFill>
          <a:schemeClr val="tx1"/>
        </a:solidFill>
        <a:latin typeface="+mn-lt"/>
        <a:ea typeface="+mn-ea"/>
        <a:cs typeface="+mn-cs"/>
      </a:defRPr>
    </a:lvl8pPr>
    <a:lvl9pPr marL="6192317" algn="l" defTabSz="774040" rtl="0" eaLnBrk="1" latinLnBrk="0" hangingPunct="1">
      <a:defRPr sz="304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5" userDrawn="1">
          <p15:clr>
            <a:srgbClr val="A4A3A4"/>
          </p15:clr>
        </p15:guide>
        <p15:guide id="2" pos="4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542"/>
  </p:normalViewPr>
  <p:slideViewPr>
    <p:cSldViewPr snapToGrid="0" snapToObjects="1">
      <p:cViewPr>
        <p:scale>
          <a:sx n="182" d="100"/>
          <a:sy n="182" d="100"/>
        </p:scale>
        <p:origin x="-4792" y="344"/>
      </p:cViewPr>
      <p:guideLst>
        <p:guide orient="horz" pos="3245"/>
        <p:guide pos="4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16FCDD-425F-E945-9B7E-BFA55A0A0090}" type="datetimeFigureOut">
              <a:rPr lang="en-US" smtClean="0"/>
              <a:t>7/23/20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196975" y="1143000"/>
            <a:ext cx="92519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3ADB19-489E-CD4D-940C-10EDCA9A3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077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548079" rtl="0" eaLnBrk="1" latinLnBrk="0" hangingPunct="1">
      <a:defRPr sz="2032" kern="1200">
        <a:solidFill>
          <a:schemeClr val="tx1"/>
        </a:solidFill>
        <a:latin typeface="+mn-lt"/>
        <a:ea typeface="+mn-ea"/>
        <a:cs typeface="+mn-cs"/>
      </a:defRPr>
    </a:lvl1pPr>
    <a:lvl2pPr marL="774040" algn="l" defTabSz="1548079" rtl="0" eaLnBrk="1" latinLnBrk="0" hangingPunct="1">
      <a:defRPr sz="2032" kern="1200">
        <a:solidFill>
          <a:schemeClr val="tx1"/>
        </a:solidFill>
        <a:latin typeface="+mn-lt"/>
        <a:ea typeface="+mn-ea"/>
        <a:cs typeface="+mn-cs"/>
      </a:defRPr>
    </a:lvl2pPr>
    <a:lvl3pPr marL="1548079" algn="l" defTabSz="1548079" rtl="0" eaLnBrk="1" latinLnBrk="0" hangingPunct="1">
      <a:defRPr sz="2032" kern="1200">
        <a:solidFill>
          <a:schemeClr val="tx1"/>
        </a:solidFill>
        <a:latin typeface="+mn-lt"/>
        <a:ea typeface="+mn-ea"/>
        <a:cs typeface="+mn-cs"/>
      </a:defRPr>
    </a:lvl3pPr>
    <a:lvl4pPr marL="2322119" algn="l" defTabSz="1548079" rtl="0" eaLnBrk="1" latinLnBrk="0" hangingPunct="1">
      <a:defRPr sz="2032" kern="1200">
        <a:solidFill>
          <a:schemeClr val="tx1"/>
        </a:solidFill>
        <a:latin typeface="+mn-lt"/>
        <a:ea typeface="+mn-ea"/>
        <a:cs typeface="+mn-cs"/>
      </a:defRPr>
    </a:lvl4pPr>
    <a:lvl5pPr marL="3096158" algn="l" defTabSz="1548079" rtl="0" eaLnBrk="1" latinLnBrk="0" hangingPunct="1">
      <a:defRPr sz="2032" kern="1200">
        <a:solidFill>
          <a:schemeClr val="tx1"/>
        </a:solidFill>
        <a:latin typeface="+mn-lt"/>
        <a:ea typeface="+mn-ea"/>
        <a:cs typeface="+mn-cs"/>
      </a:defRPr>
    </a:lvl5pPr>
    <a:lvl6pPr marL="3870198" algn="l" defTabSz="1548079" rtl="0" eaLnBrk="1" latinLnBrk="0" hangingPunct="1">
      <a:defRPr sz="2032" kern="1200">
        <a:solidFill>
          <a:schemeClr val="tx1"/>
        </a:solidFill>
        <a:latin typeface="+mn-lt"/>
        <a:ea typeface="+mn-ea"/>
        <a:cs typeface="+mn-cs"/>
      </a:defRPr>
    </a:lvl6pPr>
    <a:lvl7pPr marL="4644238" algn="l" defTabSz="1548079" rtl="0" eaLnBrk="1" latinLnBrk="0" hangingPunct="1">
      <a:defRPr sz="2032" kern="1200">
        <a:solidFill>
          <a:schemeClr val="tx1"/>
        </a:solidFill>
        <a:latin typeface="+mn-lt"/>
        <a:ea typeface="+mn-ea"/>
        <a:cs typeface="+mn-cs"/>
      </a:defRPr>
    </a:lvl7pPr>
    <a:lvl8pPr marL="5418277" algn="l" defTabSz="1548079" rtl="0" eaLnBrk="1" latinLnBrk="0" hangingPunct="1">
      <a:defRPr sz="2032" kern="1200">
        <a:solidFill>
          <a:schemeClr val="tx1"/>
        </a:solidFill>
        <a:latin typeface="+mn-lt"/>
        <a:ea typeface="+mn-ea"/>
        <a:cs typeface="+mn-cs"/>
      </a:defRPr>
    </a:lvl8pPr>
    <a:lvl9pPr marL="6192317" algn="l" defTabSz="1548079" rtl="0" eaLnBrk="1" latinLnBrk="0" hangingPunct="1">
      <a:defRPr sz="203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6271" y="2205386"/>
            <a:ext cx="18091071" cy="15217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92542" y="4022936"/>
            <a:ext cx="14898529" cy="181426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7/23/20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047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7/23/20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351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30619" y="284303"/>
            <a:ext cx="4788813" cy="60574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4181" y="284303"/>
            <a:ext cx="14011712" cy="60574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7/23/20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26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7/23/20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022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1259" y="4561959"/>
            <a:ext cx="18091071" cy="14100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1259" y="3008987"/>
            <a:ext cx="18091071" cy="155297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7/23/20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071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4181" y="1656505"/>
            <a:ext cx="9400262" cy="468521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19170" y="1656505"/>
            <a:ext cx="9400262" cy="468521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7/23/20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485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4181" y="1589126"/>
            <a:ext cx="9403958" cy="6622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4181" y="2251398"/>
            <a:ext cx="9403958" cy="409031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11781" y="1589126"/>
            <a:ext cx="9407653" cy="6622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11781" y="2251398"/>
            <a:ext cx="9407653" cy="409031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7/23/20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552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7/23/20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630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7/23/20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847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4180" y="282657"/>
            <a:ext cx="7002163" cy="12029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21303" y="282659"/>
            <a:ext cx="11898131" cy="60590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4180" y="1485596"/>
            <a:ext cx="7002163" cy="48561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7/23/20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860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1736" y="4969510"/>
            <a:ext cx="12770168" cy="58667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71736" y="634336"/>
            <a:ext cx="12770168" cy="425958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71736" y="5556189"/>
            <a:ext cx="12770168" cy="83318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7/23/20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198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4181" y="284301"/>
            <a:ext cx="19155252" cy="11832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4181" y="1656505"/>
            <a:ext cx="19155252" cy="4685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4181" y="6580001"/>
            <a:ext cx="4966176" cy="3779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01B68-B3FA-EF45-8A73-2A5966CAE0C8}" type="datetimeFigureOut">
              <a:rPr lang="en-US" smtClean="0"/>
              <a:t>7/23/20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71901" y="6580001"/>
            <a:ext cx="6739811" cy="3779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3256" y="6580001"/>
            <a:ext cx="4966176" cy="3779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748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7484922" y="4873880"/>
            <a:ext cx="6313768" cy="1858790"/>
            <a:chOff x="2149801" y="4442817"/>
            <a:chExt cx="6313768" cy="1858790"/>
          </a:xfrm>
        </p:grpSpPr>
        <p:grpSp>
          <p:nvGrpSpPr>
            <p:cNvPr id="2" name="Group 1"/>
            <p:cNvGrpSpPr/>
            <p:nvPr/>
          </p:nvGrpSpPr>
          <p:grpSpPr>
            <a:xfrm>
              <a:off x="2149801" y="4442817"/>
              <a:ext cx="6313768" cy="1654400"/>
              <a:chOff x="2149801" y="4442817"/>
              <a:chExt cx="6313768" cy="1654400"/>
            </a:xfrm>
          </p:grpSpPr>
          <p:grpSp>
            <p:nvGrpSpPr>
              <p:cNvPr id="3" name="Group 2"/>
              <p:cNvGrpSpPr/>
              <p:nvPr/>
            </p:nvGrpSpPr>
            <p:grpSpPr>
              <a:xfrm>
                <a:off x="2149801" y="4442817"/>
                <a:ext cx="6313768" cy="1589277"/>
                <a:chOff x="2149801" y="4125318"/>
                <a:chExt cx="6313768" cy="1589277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2149801" y="4566945"/>
                  <a:ext cx="940561" cy="7078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Test</a:t>
                  </a:r>
                </a:p>
              </p:txBody>
            </p:sp>
            <p:sp>
              <p:nvSpPr>
                <p:cNvPr id="6" name="Rectangle 5"/>
                <p:cNvSpPr/>
                <p:nvPr/>
              </p:nvSpPr>
              <p:spPr>
                <a:xfrm>
                  <a:off x="3940870" y="4566945"/>
                  <a:ext cx="940561" cy="7078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System </a:t>
                  </a:r>
                </a:p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Under</a:t>
                  </a:r>
                </a:p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Test</a:t>
                  </a:r>
                </a:p>
              </p:txBody>
            </p:sp>
            <p:sp>
              <p:nvSpPr>
                <p:cNvPr id="7" name="Rectangle 6"/>
                <p:cNvSpPr/>
                <p:nvPr/>
              </p:nvSpPr>
              <p:spPr>
                <a:xfrm>
                  <a:off x="5731939" y="4127132"/>
                  <a:ext cx="940561" cy="1587463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Mock </a:t>
                  </a:r>
                </a:p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Server</a:t>
                  </a:r>
                </a:p>
              </p:txBody>
            </p:sp>
            <p:grpSp>
              <p:nvGrpSpPr>
                <p:cNvPr id="8" name="Group 7"/>
                <p:cNvGrpSpPr/>
                <p:nvPr/>
              </p:nvGrpSpPr>
              <p:grpSpPr>
                <a:xfrm>
                  <a:off x="5022083" y="4343024"/>
                  <a:ext cx="569204" cy="1155678"/>
                  <a:chOff x="5118828" y="2246141"/>
                  <a:chExt cx="569204" cy="1155678"/>
                </a:xfrm>
              </p:grpSpPr>
              <p:cxnSp>
                <p:nvCxnSpPr>
                  <p:cNvPr id="16" name="Straight Arrow Connector 15"/>
                  <p:cNvCxnSpPr/>
                  <p:nvPr/>
                </p:nvCxnSpPr>
                <p:spPr>
                  <a:xfrm flipV="1">
                    <a:off x="5118828" y="2246141"/>
                    <a:ext cx="569204" cy="336489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Straight Arrow Connector 16"/>
                  <p:cNvCxnSpPr/>
                  <p:nvPr/>
                </p:nvCxnSpPr>
                <p:spPr>
                  <a:xfrm>
                    <a:off x="5118828" y="2811313"/>
                    <a:ext cx="569204" cy="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Straight Arrow Connector 17"/>
                  <p:cNvCxnSpPr/>
                  <p:nvPr/>
                </p:nvCxnSpPr>
                <p:spPr>
                  <a:xfrm>
                    <a:off x="5118828" y="3065330"/>
                    <a:ext cx="569204" cy="336489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" name="Straight Arrow Connector 8"/>
                <p:cNvCxnSpPr/>
                <p:nvPr/>
              </p:nvCxnSpPr>
              <p:spPr>
                <a:xfrm>
                  <a:off x="3231014" y="4920863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" name="Rectangle 9"/>
                <p:cNvSpPr/>
                <p:nvPr/>
              </p:nvSpPr>
              <p:spPr>
                <a:xfrm>
                  <a:off x="7523008" y="4726981"/>
                  <a:ext cx="940561" cy="3841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Service 2</a:t>
                  </a:r>
                </a:p>
              </p:txBody>
            </p:sp>
            <p:sp>
              <p:nvSpPr>
                <p:cNvPr id="11" name="Rectangle 10"/>
                <p:cNvSpPr/>
                <p:nvPr/>
              </p:nvSpPr>
              <p:spPr>
                <a:xfrm>
                  <a:off x="7523008" y="4125318"/>
                  <a:ext cx="940561" cy="3841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Service 1</a:t>
                  </a:r>
                </a:p>
              </p:txBody>
            </p:sp>
            <p:sp>
              <p:nvSpPr>
                <p:cNvPr id="12" name="Rectangle 11"/>
                <p:cNvSpPr/>
                <p:nvPr/>
              </p:nvSpPr>
              <p:spPr>
                <a:xfrm>
                  <a:off x="7523008" y="5328644"/>
                  <a:ext cx="940561" cy="3841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436" tIns="45718" rIns="91436" bIns="45718" rtlCol="0" anchor="ctr" anchorCtr="0"/>
                <a:lstStyle/>
                <a:p>
                  <a:pPr algn="ctr"/>
                  <a:r>
                    <a:rPr lang="en-US" sz="9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Service 2</a:t>
                  </a:r>
                </a:p>
              </p:txBody>
            </p:sp>
            <p:cxnSp>
              <p:nvCxnSpPr>
                <p:cNvPr id="13" name="Straight Arrow Connector 12"/>
                <p:cNvCxnSpPr/>
                <p:nvPr/>
              </p:nvCxnSpPr>
              <p:spPr>
                <a:xfrm>
                  <a:off x="6813152" y="4906382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Arrow Connector 13"/>
                <p:cNvCxnSpPr/>
                <p:nvPr/>
              </p:nvCxnSpPr>
              <p:spPr>
                <a:xfrm>
                  <a:off x="6813152" y="4343024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Arrow Connector 14"/>
                <p:cNvCxnSpPr/>
                <p:nvPr/>
              </p:nvCxnSpPr>
              <p:spPr>
                <a:xfrm>
                  <a:off x="6813152" y="5496888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" name="Straight Arrow Connector 74"/>
              <p:cNvCxnSpPr/>
              <p:nvPr/>
            </p:nvCxnSpPr>
            <p:spPr>
              <a:xfrm rot="16200000" flipH="1">
                <a:off x="4191245" y="4086242"/>
                <a:ext cx="439813" cy="3582138"/>
              </a:xfrm>
              <a:prstGeom prst="bentConnector3">
                <a:avLst>
                  <a:gd name="adj1" fmla="val 151977"/>
                </a:avLst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Box 18"/>
            <p:cNvSpPr txBox="1"/>
            <p:nvPr/>
          </p:nvSpPr>
          <p:spPr>
            <a:xfrm>
              <a:off x="2652648" y="6024608"/>
              <a:ext cx="2118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2. Verify Requests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46981" y="4935727"/>
              <a:ext cx="2118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1. Test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484924" y="2319807"/>
            <a:ext cx="4522699" cy="2188363"/>
            <a:chOff x="2149801" y="2394767"/>
            <a:chExt cx="4522699" cy="2188363"/>
          </a:xfrm>
        </p:grpSpPr>
        <p:grpSp>
          <p:nvGrpSpPr>
            <p:cNvPr id="22" name="Group 21"/>
            <p:cNvGrpSpPr/>
            <p:nvPr/>
          </p:nvGrpSpPr>
          <p:grpSpPr>
            <a:xfrm>
              <a:off x="2149801" y="2394767"/>
              <a:ext cx="4522699" cy="1652586"/>
              <a:chOff x="2149801" y="2394767"/>
              <a:chExt cx="4522699" cy="1652586"/>
            </a:xfrm>
          </p:grpSpPr>
          <p:grpSp>
            <p:nvGrpSpPr>
              <p:cNvPr id="26" name="Group 25"/>
              <p:cNvGrpSpPr/>
              <p:nvPr/>
            </p:nvGrpSpPr>
            <p:grpSpPr>
              <a:xfrm>
                <a:off x="2149801" y="2394767"/>
                <a:ext cx="4522699" cy="1587463"/>
                <a:chOff x="2220127" y="4272597"/>
                <a:chExt cx="4522699" cy="1587463"/>
              </a:xfrm>
            </p:grpSpPr>
            <p:sp>
              <p:nvSpPr>
                <p:cNvPr id="28" name="Rectangle 27"/>
                <p:cNvSpPr/>
                <p:nvPr/>
              </p:nvSpPr>
              <p:spPr>
                <a:xfrm>
                  <a:off x="2220127" y="4712410"/>
                  <a:ext cx="940561" cy="7078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Test</a:t>
                  </a:r>
                </a:p>
              </p:txBody>
            </p:sp>
            <p:sp>
              <p:nvSpPr>
                <p:cNvPr id="29" name="Rectangle 28"/>
                <p:cNvSpPr/>
                <p:nvPr/>
              </p:nvSpPr>
              <p:spPr>
                <a:xfrm>
                  <a:off x="4011196" y="4712410"/>
                  <a:ext cx="940561" cy="7078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System </a:t>
                  </a:r>
                </a:p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Under</a:t>
                  </a:r>
                </a:p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Test</a:t>
                  </a:r>
                </a:p>
              </p:txBody>
            </p:sp>
            <p:sp>
              <p:nvSpPr>
                <p:cNvPr id="30" name="Rectangle 29"/>
                <p:cNvSpPr/>
                <p:nvPr/>
              </p:nvSpPr>
              <p:spPr>
                <a:xfrm>
                  <a:off x="5802265" y="4272597"/>
                  <a:ext cx="940561" cy="1587463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Mock </a:t>
                  </a:r>
                </a:p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Server</a:t>
                  </a:r>
                </a:p>
              </p:txBody>
            </p:sp>
            <p:grpSp>
              <p:nvGrpSpPr>
                <p:cNvPr id="31" name="Group 30"/>
                <p:cNvGrpSpPr/>
                <p:nvPr/>
              </p:nvGrpSpPr>
              <p:grpSpPr>
                <a:xfrm>
                  <a:off x="5092409" y="4488489"/>
                  <a:ext cx="569204" cy="1155678"/>
                  <a:chOff x="5118828" y="2246141"/>
                  <a:chExt cx="569204" cy="1155678"/>
                </a:xfrm>
              </p:grpSpPr>
              <p:cxnSp>
                <p:nvCxnSpPr>
                  <p:cNvPr id="33" name="Straight Arrow Connector 32"/>
                  <p:cNvCxnSpPr/>
                  <p:nvPr/>
                </p:nvCxnSpPr>
                <p:spPr>
                  <a:xfrm flipV="1">
                    <a:off x="5118828" y="2246141"/>
                    <a:ext cx="569204" cy="336489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Straight Arrow Connector 33"/>
                  <p:cNvCxnSpPr/>
                  <p:nvPr/>
                </p:nvCxnSpPr>
                <p:spPr>
                  <a:xfrm>
                    <a:off x="5118828" y="2811313"/>
                    <a:ext cx="569204" cy="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Straight Arrow Connector 34"/>
                  <p:cNvCxnSpPr/>
                  <p:nvPr/>
                </p:nvCxnSpPr>
                <p:spPr>
                  <a:xfrm>
                    <a:off x="5118828" y="3065330"/>
                    <a:ext cx="569204" cy="336489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2" name="Straight Arrow Connector 31"/>
                <p:cNvCxnSpPr/>
                <p:nvPr/>
              </p:nvCxnSpPr>
              <p:spPr>
                <a:xfrm>
                  <a:off x="3301340" y="5066328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7" name="Straight Arrow Connector 74"/>
              <p:cNvCxnSpPr/>
              <p:nvPr/>
            </p:nvCxnSpPr>
            <p:spPr>
              <a:xfrm rot="16200000" flipH="1">
                <a:off x="4191245" y="2036378"/>
                <a:ext cx="439813" cy="3582138"/>
              </a:xfrm>
              <a:prstGeom prst="bentConnector3">
                <a:avLst>
                  <a:gd name="adj1" fmla="val 151977"/>
                </a:avLst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22"/>
            <p:cNvSpPr txBox="1"/>
            <p:nvPr/>
          </p:nvSpPr>
          <p:spPr>
            <a:xfrm>
              <a:off x="2652648" y="3972748"/>
              <a:ext cx="2118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1. Setup Expectations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146981" y="2883867"/>
              <a:ext cx="2118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2. Test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652648" y="4306131"/>
              <a:ext cx="2118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3. Verify Request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8566135" y="366632"/>
            <a:ext cx="3441486" cy="1587463"/>
            <a:chOff x="3301340" y="2030709"/>
            <a:chExt cx="3441486" cy="1587463"/>
          </a:xfrm>
        </p:grpSpPr>
        <p:sp>
          <p:nvSpPr>
            <p:cNvPr id="38" name="Rectangle 37"/>
            <p:cNvSpPr/>
            <p:nvPr/>
          </p:nvSpPr>
          <p:spPr>
            <a:xfrm>
              <a:off x="4011196" y="2470522"/>
              <a:ext cx="940561" cy="707837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System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In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Production</a:t>
              </a: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5802265" y="2030709"/>
              <a:ext cx="940561" cy="1587463"/>
              <a:chOff x="3701818" y="1859180"/>
              <a:chExt cx="940561" cy="1587463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3701818" y="2460843"/>
                <a:ext cx="940561" cy="384137"/>
              </a:xfrm>
              <a:prstGeom prst="rect">
                <a:avLst/>
              </a:prstGeom>
              <a:solidFill>
                <a:schemeClr val="bg1"/>
              </a:solidFill>
              <a:ln w="1905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Helvetica"/>
                    <a:cs typeface="Helvetica"/>
                  </a:rPr>
                  <a:t>Service 2</a:t>
                </a: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3701818" y="1859180"/>
                <a:ext cx="940561" cy="384137"/>
              </a:xfrm>
              <a:prstGeom prst="rect">
                <a:avLst/>
              </a:prstGeom>
              <a:solidFill>
                <a:schemeClr val="bg1"/>
              </a:solidFill>
              <a:ln w="1905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Helvetica"/>
                    <a:cs typeface="Helvetica"/>
                  </a:rPr>
                  <a:t>Service 1</a:t>
                </a: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3701818" y="3062506"/>
                <a:ext cx="940561" cy="384137"/>
              </a:xfrm>
              <a:prstGeom prst="rect">
                <a:avLst/>
              </a:prstGeom>
              <a:solidFill>
                <a:schemeClr val="bg1"/>
              </a:solidFill>
              <a:ln w="1905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rtlCol="0" anchor="ctr" anchorCtr="0"/>
              <a:lstStyle/>
              <a:p>
                <a:pPr algn="ctr"/>
                <a:r>
                  <a:rPr lang="en-US" sz="900" dirty="0">
                    <a:solidFill>
                      <a:schemeClr val="tx1"/>
                    </a:solidFill>
                    <a:latin typeface="Helvetica"/>
                    <a:cs typeface="Helvetica"/>
                  </a:rPr>
                  <a:t>Service 2</a:t>
                </a: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5092409" y="2246601"/>
              <a:ext cx="569204" cy="1155678"/>
              <a:chOff x="5118828" y="2246141"/>
              <a:chExt cx="569204" cy="1155678"/>
            </a:xfrm>
          </p:grpSpPr>
          <p:cxnSp>
            <p:nvCxnSpPr>
              <p:cNvPr id="42" name="Straight Arrow Connector 41"/>
              <p:cNvCxnSpPr/>
              <p:nvPr/>
            </p:nvCxnSpPr>
            <p:spPr>
              <a:xfrm flipV="1">
                <a:off x="5118828" y="2246141"/>
                <a:ext cx="569204" cy="33648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42"/>
              <p:cNvCxnSpPr/>
              <p:nvPr/>
            </p:nvCxnSpPr>
            <p:spPr>
              <a:xfrm>
                <a:off x="5118828" y="2811313"/>
                <a:ext cx="56920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Arrow Connector 43"/>
              <p:cNvCxnSpPr/>
              <p:nvPr/>
            </p:nvCxnSpPr>
            <p:spPr>
              <a:xfrm>
                <a:off x="5118828" y="3065330"/>
                <a:ext cx="569204" cy="33648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Straight Arrow Connector 40"/>
            <p:cNvCxnSpPr/>
            <p:nvPr/>
          </p:nvCxnSpPr>
          <p:spPr>
            <a:xfrm>
              <a:off x="3301340" y="2812671"/>
              <a:ext cx="56920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3263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136">
            <a:extLst>
              <a:ext uri="{FF2B5EF4-FFF2-40B4-BE49-F238E27FC236}">
                <a16:creationId xmlns:a16="http://schemas.microsoft.com/office/drawing/2014/main" id="{F7F2AB38-49FB-014A-B492-0420F1967639}"/>
              </a:ext>
            </a:extLst>
          </p:cNvPr>
          <p:cNvSpPr/>
          <p:nvPr/>
        </p:nvSpPr>
        <p:spPr>
          <a:xfrm>
            <a:off x="22009572" y="1027497"/>
            <a:ext cx="1749491" cy="526267"/>
          </a:xfrm>
          <a:prstGeom prst="rect">
            <a:avLst/>
          </a:prstGeom>
          <a:solidFill>
            <a:schemeClr val="accent2"/>
          </a:solidFill>
          <a:ln w="19050" cmpd="sng">
            <a:solidFill>
              <a:schemeClr val="tx1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749491"/>
                      <a:gd name="connsiteY0" fmla="*/ 0 h 384137"/>
                      <a:gd name="connsiteX1" fmla="*/ 618153 w 1749491"/>
                      <a:gd name="connsiteY1" fmla="*/ 0 h 384137"/>
                      <a:gd name="connsiteX2" fmla="*/ 1218812 w 1749491"/>
                      <a:gd name="connsiteY2" fmla="*/ 0 h 384137"/>
                      <a:gd name="connsiteX3" fmla="*/ 1749491 w 1749491"/>
                      <a:gd name="connsiteY3" fmla="*/ 0 h 384137"/>
                      <a:gd name="connsiteX4" fmla="*/ 1749491 w 1749491"/>
                      <a:gd name="connsiteY4" fmla="*/ 384137 h 384137"/>
                      <a:gd name="connsiteX5" fmla="*/ 1201317 w 1749491"/>
                      <a:gd name="connsiteY5" fmla="*/ 384137 h 384137"/>
                      <a:gd name="connsiteX6" fmla="*/ 618153 w 1749491"/>
                      <a:gd name="connsiteY6" fmla="*/ 384137 h 384137"/>
                      <a:gd name="connsiteX7" fmla="*/ 0 w 1749491"/>
                      <a:gd name="connsiteY7" fmla="*/ 384137 h 384137"/>
                      <a:gd name="connsiteX8" fmla="*/ 0 w 1749491"/>
                      <a:gd name="connsiteY8" fmla="*/ 0 h 3841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49491" h="384137" fill="none" extrusionOk="0">
                        <a:moveTo>
                          <a:pt x="0" y="0"/>
                        </a:moveTo>
                        <a:cubicBezTo>
                          <a:pt x="237316" y="-70601"/>
                          <a:pt x="436178" y="50026"/>
                          <a:pt x="618153" y="0"/>
                        </a:cubicBezTo>
                        <a:cubicBezTo>
                          <a:pt x="800128" y="-50026"/>
                          <a:pt x="954585" y="62843"/>
                          <a:pt x="1218812" y="0"/>
                        </a:cubicBezTo>
                        <a:cubicBezTo>
                          <a:pt x="1483039" y="-62843"/>
                          <a:pt x="1536658" y="44879"/>
                          <a:pt x="1749491" y="0"/>
                        </a:cubicBezTo>
                        <a:cubicBezTo>
                          <a:pt x="1751118" y="185110"/>
                          <a:pt x="1720296" y="272469"/>
                          <a:pt x="1749491" y="384137"/>
                        </a:cubicBezTo>
                        <a:cubicBezTo>
                          <a:pt x="1587299" y="442536"/>
                          <a:pt x="1411748" y="360481"/>
                          <a:pt x="1201317" y="384137"/>
                        </a:cubicBezTo>
                        <a:cubicBezTo>
                          <a:pt x="990886" y="407793"/>
                          <a:pt x="812088" y="375171"/>
                          <a:pt x="618153" y="384137"/>
                        </a:cubicBezTo>
                        <a:cubicBezTo>
                          <a:pt x="424218" y="393103"/>
                          <a:pt x="225095" y="321723"/>
                          <a:pt x="0" y="384137"/>
                        </a:cubicBezTo>
                        <a:cubicBezTo>
                          <a:pt x="-32670" y="223515"/>
                          <a:pt x="24792" y="124318"/>
                          <a:pt x="0" y="0"/>
                        </a:cubicBezTo>
                        <a:close/>
                      </a:path>
                      <a:path w="1749491" h="384137" stroke="0" extrusionOk="0">
                        <a:moveTo>
                          <a:pt x="0" y="0"/>
                        </a:moveTo>
                        <a:cubicBezTo>
                          <a:pt x="214880" y="-38473"/>
                          <a:pt x="353435" y="60947"/>
                          <a:pt x="565669" y="0"/>
                        </a:cubicBezTo>
                        <a:cubicBezTo>
                          <a:pt x="777903" y="-60947"/>
                          <a:pt x="884058" y="24391"/>
                          <a:pt x="1096348" y="0"/>
                        </a:cubicBezTo>
                        <a:cubicBezTo>
                          <a:pt x="1308638" y="-24391"/>
                          <a:pt x="1424573" y="53736"/>
                          <a:pt x="1749491" y="0"/>
                        </a:cubicBezTo>
                        <a:cubicBezTo>
                          <a:pt x="1754052" y="188989"/>
                          <a:pt x="1730792" y="243542"/>
                          <a:pt x="1749491" y="384137"/>
                        </a:cubicBezTo>
                        <a:cubicBezTo>
                          <a:pt x="1593327" y="427301"/>
                          <a:pt x="1351626" y="361218"/>
                          <a:pt x="1201317" y="384137"/>
                        </a:cubicBezTo>
                        <a:cubicBezTo>
                          <a:pt x="1051008" y="407056"/>
                          <a:pt x="825830" y="343753"/>
                          <a:pt x="583164" y="384137"/>
                        </a:cubicBezTo>
                        <a:cubicBezTo>
                          <a:pt x="340498" y="424521"/>
                          <a:pt x="277744" y="368957"/>
                          <a:pt x="0" y="384137"/>
                        </a:cubicBezTo>
                        <a:cubicBezTo>
                          <a:pt x="-15563" y="278659"/>
                          <a:pt x="26896" y="154686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 err="1">
                <a:solidFill>
                  <a:schemeClr val="bg1"/>
                </a:solidFill>
                <a:latin typeface="Helvetica"/>
                <a:cs typeface="Helvetica"/>
              </a:rPr>
              <a:t>MockServer</a:t>
            </a:r>
            <a:endParaRPr lang="en-US" sz="900" dirty="0">
              <a:solidFill>
                <a:schemeClr val="bg1"/>
              </a:solidFill>
              <a:latin typeface="Helvetica"/>
              <a:cs typeface="Helvetica"/>
            </a:endParaRPr>
          </a:p>
          <a:p>
            <a:pPr algn="ctr"/>
            <a:r>
              <a:rPr lang="en-US" sz="900" dirty="0">
                <a:solidFill>
                  <a:schemeClr val="bg1"/>
                </a:solidFill>
                <a:latin typeface="Helvetica"/>
                <a:cs typeface="Helvetica"/>
              </a:rPr>
              <a:t>Certificate Authority 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Helvetica"/>
                <a:cs typeface="Helvetica"/>
              </a:rPr>
              <a:t>X.509 &amp; Private Key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48E37132-812E-434C-B123-AEEC8C715BC4}"/>
              </a:ext>
            </a:extLst>
          </p:cNvPr>
          <p:cNvSpPr/>
          <p:nvPr/>
        </p:nvSpPr>
        <p:spPr>
          <a:xfrm>
            <a:off x="22009573" y="2272329"/>
            <a:ext cx="1005030" cy="384137"/>
          </a:xfrm>
          <a:prstGeom prst="rect">
            <a:avLst/>
          </a:prstGeom>
          <a:solidFill>
            <a:schemeClr val="accent2"/>
          </a:solidFill>
          <a:ln w="19050" cmpd="sng">
            <a:solidFill>
              <a:schemeClr val="tx1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005030"/>
                      <a:gd name="connsiteY0" fmla="*/ 0 h 384137"/>
                      <a:gd name="connsiteX1" fmla="*/ 522616 w 1005030"/>
                      <a:gd name="connsiteY1" fmla="*/ 0 h 384137"/>
                      <a:gd name="connsiteX2" fmla="*/ 1005030 w 1005030"/>
                      <a:gd name="connsiteY2" fmla="*/ 0 h 384137"/>
                      <a:gd name="connsiteX3" fmla="*/ 1005030 w 1005030"/>
                      <a:gd name="connsiteY3" fmla="*/ 384137 h 384137"/>
                      <a:gd name="connsiteX4" fmla="*/ 512565 w 1005030"/>
                      <a:gd name="connsiteY4" fmla="*/ 384137 h 384137"/>
                      <a:gd name="connsiteX5" fmla="*/ 0 w 1005030"/>
                      <a:gd name="connsiteY5" fmla="*/ 384137 h 384137"/>
                      <a:gd name="connsiteX6" fmla="*/ 0 w 1005030"/>
                      <a:gd name="connsiteY6" fmla="*/ 0 h 3841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05030" h="384137" fill="none" extrusionOk="0">
                        <a:moveTo>
                          <a:pt x="0" y="0"/>
                        </a:moveTo>
                        <a:cubicBezTo>
                          <a:pt x="217206" y="-52843"/>
                          <a:pt x="342105" y="55632"/>
                          <a:pt x="522616" y="0"/>
                        </a:cubicBezTo>
                        <a:cubicBezTo>
                          <a:pt x="703127" y="-55632"/>
                          <a:pt x="858498" y="34260"/>
                          <a:pt x="1005030" y="0"/>
                        </a:cubicBezTo>
                        <a:cubicBezTo>
                          <a:pt x="1046675" y="123264"/>
                          <a:pt x="983379" y="223911"/>
                          <a:pt x="1005030" y="384137"/>
                        </a:cubicBezTo>
                        <a:cubicBezTo>
                          <a:pt x="858092" y="426289"/>
                          <a:pt x="710464" y="352390"/>
                          <a:pt x="512565" y="384137"/>
                        </a:cubicBezTo>
                        <a:cubicBezTo>
                          <a:pt x="314666" y="415884"/>
                          <a:pt x="220566" y="365619"/>
                          <a:pt x="0" y="384137"/>
                        </a:cubicBezTo>
                        <a:cubicBezTo>
                          <a:pt x="-20516" y="265190"/>
                          <a:pt x="16301" y="143342"/>
                          <a:pt x="0" y="0"/>
                        </a:cubicBezTo>
                        <a:close/>
                      </a:path>
                      <a:path w="1005030" h="384137" stroke="0" extrusionOk="0">
                        <a:moveTo>
                          <a:pt x="0" y="0"/>
                        </a:moveTo>
                        <a:cubicBezTo>
                          <a:pt x="178616" y="-3208"/>
                          <a:pt x="390548" y="57340"/>
                          <a:pt x="492465" y="0"/>
                        </a:cubicBezTo>
                        <a:cubicBezTo>
                          <a:pt x="594382" y="-57340"/>
                          <a:pt x="879333" y="6022"/>
                          <a:pt x="1005030" y="0"/>
                        </a:cubicBezTo>
                        <a:cubicBezTo>
                          <a:pt x="1047415" y="146655"/>
                          <a:pt x="995653" y="197205"/>
                          <a:pt x="1005030" y="384137"/>
                        </a:cubicBezTo>
                        <a:cubicBezTo>
                          <a:pt x="895642" y="398505"/>
                          <a:pt x="667714" y="351903"/>
                          <a:pt x="502515" y="384137"/>
                        </a:cubicBezTo>
                        <a:cubicBezTo>
                          <a:pt x="337316" y="416371"/>
                          <a:pt x="217121" y="349568"/>
                          <a:pt x="0" y="384137"/>
                        </a:cubicBezTo>
                        <a:cubicBezTo>
                          <a:pt x="-37196" y="198197"/>
                          <a:pt x="32307" y="8070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Helvetica"/>
                <a:cs typeface="Helvetica"/>
              </a:rPr>
              <a:t>X.509</a:t>
            </a:r>
          </a:p>
        </p:txBody>
      </p: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F7349CB4-EEE7-3D41-A104-279EB80C92EE}"/>
              </a:ext>
            </a:extLst>
          </p:cNvPr>
          <p:cNvCxnSpPr>
            <a:cxnSpLocks/>
          </p:cNvCxnSpPr>
          <p:nvPr/>
        </p:nvCxnSpPr>
        <p:spPr>
          <a:xfrm flipV="1">
            <a:off x="22512088" y="1660855"/>
            <a:ext cx="0" cy="526268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0" name="TextBox 139">
            <a:extLst>
              <a:ext uri="{FF2B5EF4-FFF2-40B4-BE49-F238E27FC236}">
                <a16:creationId xmlns:a16="http://schemas.microsoft.com/office/drawing/2014/main" id="{A2A761F6-A2ED-3F4D-8EFA-EE8761787B1E}"/>
              </a:ext>
            </a:extLst>
          </p:cNvPr>
          <p:cNvSpPr txBox="1"/>
          <p:nvPr/>
        </p:nvSpPr>
        <p:spPr>
          <a:xfrm>
            <a:off x="22524443" y="1801022"/>
            <a:ext cx="8509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Signed By</a:t>
            </a:r>
          </a:p>
        </p:txBody>
      </p: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8FAB065C-DB80-3F46-AD09-5AAD22B7420A}"/>
              </a:ext>
            </a:extLst>
          </p:cNvPr>
          <p:cNvCxnSpPr>
            <a:cxnSpLocks/>
          </p:cNvCxnSpPr>
          <p:nvPr/>
        </p:nvCxnSpPr>
        <p:spPr>
          <a:xfrm flipH="1">
            <a:off x="23139336" y="2550762"/>
            <a:ext cx="1086560" cy="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4" name="TextBox 143">
            <a:extLst>
              <a:ext uri="{FF2B5EF4-FFF2-40B4-BE49-F238E27FC236}">
                <a16:creationId xmlns:a16="http://schemas.microsoft.com/office/drawing/2014/main" id="{9AA3ACB6-C3C7-8B47-87E6-79058B026C80}"/>
              </a:ext>
            </a:extLst>
          </p:cNvPr>
          <p:cNvSpPr txBox="1"/>
          <p:nvPr/>
        </p:nvSpPr>
        <p:spPr>
          <a:xfrm>
            <a:off x="23139335" y="2253784"/>
            <a:ext cx="10050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3. Generates</a:t>
            </a:r>
          </a:p>
        </p:txBody>
      </p:sp>
      <p:grpSp>
        <p:nvGrpSpPr>
          <p:cNvPr id="261" name="Group 260">
            <a:extLst>
              <a:ext uri="{FF2B5EF4-FFF2-40B4-BE49-F238E27FC236}">
                <a16:creationId xmlns:a16="http://schemas.microsoft.com/office/drawing/2014/main" id="{D4411F40-C412-7E4D-93AB-91BC0116B856}"/>
              </a:ext>
            </a:extLst>
          </p:cNvPr>
          <p:cNvGrpSpPr/>
          <p:nvPr/>
        </p:nvGrpSpPr>
        <p:grpSpPr>
          <a:xfrm>
            <a:off x="8003175" y="4259385"/>
            <a:ext cx="5811471" cy="2663021"/>
            <a:chOff x="8003175" y="4457862"/>
            <a:chExt cx="5811471" cy="2663021"/>
          </a:xfrm>
        </p:grpSpPr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9E730CE5-F12C-D543-A94D-1C2664852991}"/>
                </a:ext>
              </a:extLst>
            </p:cNvPr>
            <p:cNvSpPr/>
            <p:nvPr/>
          </p:nvSpPr>
          <p:spPr>
            <a:xfrm>
              <a:off x="10125440" y="6092504"/>
              <a:ext cx="1749491" cy="526267"/>
            </a:xfrm>
            <a:prstGeom prst="rect">
              <a:avLst/>
            </a:prstGeom>
            <a:solidFill>
              <a:schemeClr val="accent4"/>
            </a:solidFill>
            <a:ln w="19050" cmpd="sng">
              <a:solidFill>
                <a:schemeClr val="tx1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749491"/>
                        <a:gd name="connsiteY0" fmla="*/ 0 h 384137"/>
                        <a:gd name="connsiteX1" fmla="*/ 618153 w 1749491"/>
                        <a:gd name="connsiteY1" fmla="*/ 0 h 384137"/>
                        <a:gd name="connsiteX2" fmla="*/ 1218812 w 1749491"/>
                        <a:gd name="connsiteY2" fmla="*/ 0 h 384137"/>
                        <a:gd name="connsiteX3" fmla="*/ 1749491 w 1749491"/>
                        <a:gd name="connsiteY3" fmla="*/ 0 h 384137"/>
                        <a:gd name="connsiteX4" fmla="*/ 1749491 w 1749491"/>
                        <a:gd name="connsiteY4" fmla="*/ 384137 h 384137"/>
                        <a:gd name="connsiteX5" fmla="*/ 1201317 w 1749491"/>
                        <a:gd name="connsiteY5" fmla="*/ 384137 h 384137"/>
                        <a:gd name="connsiteX6" fmla="*/ 618153 w 1749491"/>
                        <a:gd name="connsiteY6" fmla="*/ 384137 h 384137"/>
                        <a:gd name="connsiteX7" fmla="*/ 0 w 1749491"/>
                        <a:gd name="connsiteY7" fmla="*/ 384137 h 384137"/>
                        <a:gd name="connsiteX8" fmla="*/ 0 w 1749491"/>
                        <a:gd name="connsiteY8" fmla="*/ 0 h 3841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749491" h="384137" fill="none" extrusionOk="0">
                          <a:moveTo>
                            <a:pt x="0" y="0"/>
                          </a:moveTo>
                          <a:cubicBezTo>
                            <a:pt x="237316" y="-70601"/>
                            <a:pt x="436178" y="50026"/>
                            <a:pt x="618153" y="0"/>
                          </a:cubicBezTo>
                          <a:cubicBezTo>
                            <a:pt x="800128" y="-50026"/>
                            <a:pt x="954585" y="62843"/>
                            <a:pt x="1218812" y="0"/>
                          </a:cubicBezTo>
                          <a:cubicBezTo>
                            <a:pt x="1483039" y="-62843"/>
                            <a:pt x="1536658" y="44879"/>
                            <a:pt x="1749491" y="0"/>
                          </a:cubicBezTo>
                          <a:cubicBezTo>
                            <a:pt x="1751118" y="185110"/>
                            <a:pt x="1720296" y="272469"/>
                            <a:pt x="1749491" y="384137"/>
                          </a:cubicBezTo>
                          <a:cubicBezTo>
                            <a:pt x="1587299" y="442536"/>
                            <a:pt x="1411748" y="360481"/>
                            <a:pt x="1201317" y="384137"/>
                          </a:cubicBezTo>
                          <a:cubicBezTo>
                            <a:pt x="990886" y="407793"/>
                            <a:pt x="812088" y="375171"/>
                            <a:pt x="618153" y="384137"/>
                          </a:cubicBezTo>
                          <a:cubicBezTo>
                            <a:pt x="424218" y="393103"/>
                            <a:pt x="225095" y="321723"/>
                            <a:pt x="0" y="384137"/>
                          </a:cubicBezTo>
                          <a:cubicBezTo>
                            <a:pt x="-32670" y="223515"/>
                            <a:pt x="24792" y="124318"/>
                            <a:pt x="0" y="0"/>
                          </a:cubicBezTo>
                          <a:close/>
                        </a:path>
                        <a:path w="1749491" h="384137" stroke="0" extrusionOk="0">
                          <a:moveTo>
                            <a:pt x="0" y="0"/>
                          </a:moveTo>
                          <a:cubicBezTo>
                            <a:pt x="214880" y="-38473"/>
                            <a:pt x="353435" y="60947"/>
                            <a:pt x="565669" y="0"/>
                          </a:cubicBezTo>
                          <a:cubicBezTo>
                            <a:pt x="777903" y="-60947"/>
                            <a:pt x="884058" y="24391"/>
                            <a:pt x="1096348" y="0"/>
                          </a:cubicBezTo>
                          <a:cubicBezTo>
                            <a:pt x="1308638" y="-24391"/>
                            <a:pt x="1424573" y="53736"/>
                            <a:pt x="1749491" y="0"/>
                          </a:cubicBezTo>
                          <a:cubicBezTo>
                            <a:pt x="1754052" y="188989"/>
                            <a:pt x="1730792" y="243542"/>
                            <a:pt x="1749491" y="384137"/>
                          </a:cubicBezTo>
                          <a:cubicBezTo>
                            <a:pt x="1593327" y="427301"/>
                            <a:pt x="1351626" y="361218"/>
                            <a:pt x="1201317" y="384137"/>
                          </a:cubicBezTo>
                          <a:cubicBezTo>
                            <a:pt x="1051008" y="407056"/>
                            <a:pt x="825830" y="343753"/>
                            <a:pt x="583164" y="384137"/>
                          </a:cubicBezTo>
                          <a:cubicBezTo>
                            <a:pt x="340498" y="424521"/>
                            <a:pt x="277744" y="368957"/>
                            <a:pt x="0" y="384137"/>
                          </a:cubicBezTo>
                          <a:cubicBezTo>
                            <a:pt x="-15563" y="278659"/>
                            <a:pt x="26896" y="154686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 anchorCtr="0"/>
            <a:lstStyle/>
            <a:p>
              <a:pPr algn="ctr"/>
              <a:r>
                <a:rPr lang="en-US" sz="900" dirty="0">
                  <a:solidFill>
                    <a:schemeClr val="bg1"/>
                  </a:solidFill>
                  <a:latin typeface="Helvetica"/>
                  <a:cs typeface="Helvetica"/>
                </a:rPr>
                <a:t>SUT / Client</a:t>
              </a:r>
            </a:p>
            <a:p>
              <a:pPr algn="ctr"/>
              <a:r>
                <a:rPr lang="en-US" sz="900" dirty="0">
                  <a:solidFill>
                    <a:schemeClr val="bg1"/>
                  </a:solidFill>
                  <a:latin typeface="Helvetica"/>
                  <a:cs typeface="Helvetica"/>
                </a:rPr>
                <a:t>Certificate Authority </a:t>
              </a:r>
            </a:p>
            <a:p>
              <a:pPr algn="ctr"/>
              <a:r>
                <a:rPr lang="en-US" sz="900" dirty="0">
                  <a:solidFill>
                    <a:schemeClr val="bg1"/>
                  </a:solidFill>
                  <a:latin typeface="Helvetica"/>
                  <a:cs typeface="Helvetica"/>
                </a:rPr>
                <a:t>X.509 &amp; Private Key</a:t>
              </a:r>
            </a:p>
          </p:txBody>
        </p:sp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DD21A07D-2AD2-C14D-9DD4-AF61E4FFB2CA}"/>
                </a:ext>
              </a:extLst>
            </p:cNvPr>
            <p:cNvSpPr/>
            <p:nvPr/>
          </p:nvSpPr>
          <p:spPr>
            <a:xfrm>
              <a:off x="10125440" y="4575524"/>
              <a:ext cx="1005030" cy="384137"/>
            </a:xfrm>
            <a:prstGeom prst="rect">
              <a:avLst/>
            </a:prstGeom>
            <a:solidFill>
              <a:schemeClr val="accent4"/>
            </a:solidFill>
            <a:ln w="19050" cmpd="sng">
              <a:solidFill>
                <a:schemeClr val="tx1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5030"/>
                        <a:gd name="connsiteY0" fmla="*/ 0 h 384137"/>
                        <a:gd name="connsiteX1" fmla="*/ 522616 w 1005030"/>
                        <a:gd name="connsiteY1" fmla="*/ 0 h 384137"/>
                        <a:gd name="connsiteX2" fmla="*/ 1005030 w 1005030"/>
                        <a:gd name="connsiteY2" fmla="*/ 0 h 384137"/>
                        <a:gd name="connsiteX3" fmla="*/ 1005030 w 1005030"/>
                        <a:gd name="connsiteY3" fmla="*/ 384137 h 384137"/>
                        <a:gd name="connsiteX4" fmla="*/ 512565 w 1005030"/>
                        <a:gd name="connsiteY4" fmla="*/ 384137 h 384137"/>
                        <a:gd name="connsiteX5" fmla="*/ 0 w 1005030"/>
                        <a:gd name="connsiteY5" fmla="*/ 384137 h 384137"/>
                        <a:gd name="connsiteX6" fmla="*/ 0 w 1005030"/>
                        <a:gd name="connsiteY6" fmla="*/ 0 h 3841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05030" h="384137" fill="none" extrusionOk="0">
                          <a:moveTo>
                            <a:pt x="0" y="0"/>
                          </a:moveTo>
                          <a:cubicBezTo>
                            <a:pt x="217206" y="-52843"/>
                            <a:pt x="342105" y="55632"/>
                            <a:pt x="522616" y="0"/>
                          </a:cubicBezTo>
                          <a:cubicBezTo>
                            <a:pt x="703127" y="-55632"/>
                            <a:pt x="858498" y="34260"/>
                            <a:pt x="1005030" y="0"/>
                          </a:cubicBezTo>
                          <a:cubicBezTo>
                            <a:pt x="1046675" y="123264"/>
                            <a:pt x="983379" y="223911"/>
                            <a:pt x="1005030" y="384137"/>
                          </a:cubicBezTo>
                          <a:cubicBezTo>
                            <a:pt x="858092" y="426289"/>
                            <a:pt x="710464" y="352390"/>
                            <a:pt x="512565" y="384137"/>
                          </a:cubicBezTo>
                          <a:cubicBezTo>
                            <a:pt x="314666" y="415884"/>
                            <a:pt x="220566" y="365619"/>
                            <a:pt x="0" y="384137"/>
                          </a:cubicBezTo>
                          <a:cubicBezTo>
                            <a:pt x="-20516" y="265190"/>
                            <a:pt x="16301" y="143342"/>
                            <a:pt x="0" y="0"/>
                          </a:cubicBezTo>
                          <a:close/>
                        </a:path>
                        <a:path w="1005030" h="384137" stroke="0" extrusionOk="0">
                          <a:moveTo>
                            <a:pt x="0" y="0"/>
                          </a:moveTo>
                          <a:cubicBezTo>
                            <a:pt x="178616" y="-3208"/>
                            <a:pt x="390548" y="57340"/>
                            <a:pt x="492465" y="0"/>
                          </a:cubicBezTo>
                          <a:cubicBezTo>
                            <a:pt x="594382" y="-57340"/>
                            <a:pt x="879333" y="6022"/>
                            <a:pt x="1005030" y="0"/>
                          </a:cubicBezTo>
                          <a:cubicBezTo>
                            <a:pt x="1047415" y="146655"/>
                            <a:pt x="995653" y="197205"/>
                            <a:pt x="1005030" y="384137"/>
                          </a:cubicBezTo>
                          <a:cubicBezTo>
                            <a:pt x="895642" y="398505"/>
                            <a:pt x="667714" y="351903"/>
                            <a:pt x="502515" y="384137"/>
                          </a:cubicBezTo>
                          <a:cubicBezTo>
                            <a:pt x="337316" y="416371"/>
                            <a:pt x="217121" y="349568"/>
                            <a:pt x="0" y="384137"/>
                          </a:cubicBezTo>
                          <a:cubicBezTo>
                            <a:pt x="-37196" y="198197"/>
                            <a:pt x="32307" y="80707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 anchorCtr="0"/>
            <a:lstStyle/>
            <a:p>
              <a:pPr algn="ctr"/>
              <a:r>
                <a:rPr lang="en-US" sz="900" dirty="0">
                  <a:solidFill>
                    <a:schemeClr val="bg1"/>
                  </a:solidFill>
                  <a:latin typeface="Helvetica"/>
                  <a:cs typeface="Helvetica"/>
                </a:rPr>
                <a:t>SUT / Client</a:t>
              </a:r>
            </a:p>
            <a:p>
              <a:pPr algn="ctr"/>
              <a:r>
                <a:rPr lang="en-US" sz="900" dirty="0">
                  <a:solidFill>
                    <a:schemeClr val="bg1"/>
                  </a:solidFill>
                  <a:latin typeface="Helvetica"/>
                  <a:cs typeface="Helvetica"/>
                </a:rPr>
                <a:t>X.509</a:t>
              </a:r>
            </a:p>
          </p:txBody>
        </p:sp>
        <p:sp>
          <p:nvSpPr>
            <p:cNvPr id="209" name="TextBox 208">
              <a:extLst>
                <a:ext uri="{FF2B5EF4-FFF2-40B4-BE49-F238E27FC236}">
                  <a16:creationId xmlns:a16="http://schemas.microsoft.com/office/drawing/2014/main" id="{16022B59-289D-1540-A0F5-52855A8F84B3}"/>
                </a:ext>
              </a:extLst>
            </p:cNvPr>
            <p:cNvSpPr txBox="1"/>
            <p:nvPr/>
          </p:nvSpPr>
          <p:spPr>
            <a:xfrm>
              <a:off x="8287603" y="4763738"/>
              <a:ext cx="10050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B. Presents</a:t>
              </a:r>
            </a:p>
          </p:txBody>
        </p:sp>
        <p:sp>
          <p:nvSpPr>
            <p:cNvPr id="211" name="TextBox 210">
              <a:extLst>
                <a:ext uri="{FF2B5EF4-FFF2-40B4-BE49-F238E27FC236}">
                  <a16:creationId xmlns:a16="http://schemas.microsoft.com/office/drawing/2014/main" id="{158350C4-8EAE-F949-B32F-D3F54EF7BDC2}"/>
                </a:ext>
              </a:extLst>
            </p:cNvPr>
            <p:cNvSpPr txBox="1"/>
            <p:nvPr/>
          </p:nvSpPr>
          <p:spPr>
            <a:xfrm>
              <a:off x="11205187" y="4785401"/>
              <a:ext cx="10050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C. Receives</a:t>
              </a:r>
            </a:p>
          </p:txBody>
        </p:sp>
        <p:cxnSp>
          <p:nvCxnSpPr>
            <p:cNvPr id="212" name="Elbow Connector 211">
              <a:extLst>
                <a:ext uri="{FF2B5EF4-FFF2-40B4-BE49-F238E27FC236}">
                  <a16:creationId xmlns:a16="http://schemas.microsoft.com/office/drawing/2014/main" id="{2644A4CD-C88A-6047-B86C-21088B736DD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31798" y="5083882"/>
              <a:ext cx="1317452" cy="1226056"/>
            </a:xfrm>
            <a:prstGeom prst="bentConnector3">
              <a:avLst>
                <a:gd name="adj1" fmla="val 100037"/>
              </a:avLst>
            </a:prstGeom>
            <a:ln>
              <a:solidFill>
                <a:schemeClr val="accent4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65FB76B6-65C4-3F4B-BB0C-5444038F78FE}"/>
                </a:ext>
              </a:extLst>
            </p:cNvPr>
            <p:cNvSpPr txBox="1"/>
            <p:nvPr/>
          </p:nvSpPr>
          <p:spPr>
            <a:xfrm>
              <a:off x="12068802" y="6058171"/>
              <a:ext cx="989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A. Trusts CA</a:t>
              </a:r>
            </a:p>
          </p:txBody>
        </p:sp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AED7F229-FA12-5D48-9B80-A09EFA0E4326}"/>
                </a:ext>
              </a:extLst>
            </p:cNvPr>
            <p:cNvSpPr txBox="1"/>
            <p:nvPr/>
          </p:nvSpPr>
          <p:spPr>
            <a:xfrm>
              <a:off x="12068802" y="6364885"/>
              <a:ext cx="15980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D. Validates Signature</a:t>
              </a:r>
            </a:p>
          </p:txBody>
        </p:sp>
        <p:cxnSp>
          <p:nvCxnSpPr>
            <p:cNvPr id="215" name="Straight Arrow Connector 214">
              <a:extLst>
                <a:ext uri="{FF2B5EF4-FFF2-40B4-BE49-F238E27FC236}">
                  <a16:creationId xmlns:a16="http://schemas.microsoft.com/office/drawing/2014/main" id="{D20745B5-F7F3-3B40-A47C-84A8C62BDF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2697" y="4759884"/>
              <a:ext cx="1728546" cy="7708"/>
            </a:xfrm>
            <a:prstGeom prst="straightConnector1">
              <a:avLst/>
            </a:prstGeom>
            <a:ln>
              <a:solidFill>
                <a:schemeClr val="accent4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Arrow Connector 215">
              <a:extLst>
                <a:ext uri="{FF2B5EF4-FFF2-40B4-BE49-F238E27FC236}">
                  <a16:creationId xmlns:a16="http://schemas.microsoft.com/office/drawing/2014/main" id="{A5270C00-9012-5C4C-9A65-91CBB3BD0B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27955" y="5068541"/>
              <a:ext cx="0" cy="915083"/>
            </a:xfrm>
            <a:prstGeom prst="straightConnector1">
              <a:avLst/>
            </a:prstGeom>
            <a:ln>
              <a:solidFill>
                <a:schemeClr val="accent4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Arrow Connector 216">
              <a:extLst>
                <a:ext uri="{FF2B5EF4-FFF2-40B4-BE49-F238E27FC236}">
                  <a16:creationId xmlns:a16="http://schemas.microsoft.com/office/drawing/2014/main" id="{72E746F5-2111-1A43-B336-66999DF668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33033" y="4757241"/>
              <a:ext cx="1086560" cy="0"/>
            </a:xfrm>
            <a:prstGeom prst="straightConnector1">
              <a:avLst/>
            </a:prstGeom>
            <a:ln>
              <a:solidFill>
                <a:schemeClr val="accent4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3" name="Rectangle 252">
              <a:extLst>
                <a:ext uri="{FF2B5EF4-FFF2-40B4-BE49-F238E27FC236}">
                  <a16:creationId xmlns:a16="http://schemas.microsoft.com/office/drawing/2014/main" id="{A9F819F5-70B7-ED4C-8AAA-37FB34061240}"/>
                </a:ext>
              </a:extLst>
            </p:cNvPr>
            <p:cNvSpPr/>
            <p:nvPr/>
          </p:nvSpPr>
          <p:spPr>
            <a:xfrm>
              <a:off x="8038355" y="4457862"/>
              <a:ext cx="5776291" cy="2351733"/>
            </a:xfrm>
            <a:custGeom>
              <a:avLst/>
              <a:gdLst>
                <a:gd name="connsiteX0" fmla="*/ 0 w 5776291"/>
                <a:gd name="connsiteY0" fmla="*/ 0 h 2351733"/>
                <a:gd name="connsiteX1" fmla="*/ 404340 w 5776291"/>
                <a:gd name="connsiteY1" fmla="*/ 0 h 2351733"/>
                <a:gd name="connsiteX2" fmla="*/ 808681 w 5776291"/>
                <a:gd name="connsiteY2" fmla="*/ 0 h 2351733"/>
                <a:gd name="connsiteX3" fmla="*/ 1328547 w 5776291"/>
                <a:gd name="connsiteY3" fmla="*/ 0 h 2351733"/>
                <a:gd name="connsiteX4" fmla="*/ 2021702 w 5776291"/>
                <a:gd name="connsiteY4" fmla="*/ 0 h 2351733"/>
                <a:gd name="connsiteX5" fmla="*/ 2599331 w 5776291"/>
                <a:gd name="connsiteY5" fmla="*/ 0 h 2351733"/>
                <a:gd name="connsiteX6" fmla="*/ 3292486 w 5776291"/>
                <a:gd name="connsiteY6" fmla="*/ 0 h 2351733"/>
                <a:gd name="connsiteX7" fmla="*/ 3754589 w 5776291"/>
                <a:gd name="connsiteY7" fmla="*/ 0 h 2351733"/>
                <a:gd name="connsiteX8" fmla="*/ 4216692 w 5776291"/>
                <a:gd name="connsiteY8" fmla="*/ 0 h 2351733"/>
                <a:gd name="connsiteX9" fmla="*/ 4909847 w 5776291"/>
                <a:gd name="connsiteY9" fmla="*/ 0 h 2351733"/>
                <a:gd name="connsiteX10" fmla="*/ 5776291 w 5776291"/>
                <a:gd name="connsiteY10" fmla="*/ 0 h 2351733"/>
                <a:gd name="connsiteX11" fmla="*/ 5776291 w 5776291"/>
                <a:gd name="connsiteY11" fmla="*/ 611451 h 2351733"/>
                <a:gd name="connsiteX12" fmla="*/ 5776291 w 5776291"/>
                <a:gd name="connsiteY12" fmla="*/ 1222901 h 2351733"/>
                <a:gd name="connsiteX13" fmla="*/ 5776291 w 5776291"/>
                <a:gd name="connsiteY13" fmla="*/ 2351733 h 2351733"/>
                <a:gd name="connsiteX14" fmla="*/ 5198662 w 5776291"/>
                <a:gd name="connsiteY14" fmla="*/ 2351733 h 2351733"/>
                <a:gd name="connsiteX15" fmla="*/ 4794322 w 5776291"/>
                <a:gd name="connsiteY15" fmla="*/ 2351733 h 2351733"/>
                <a:gd name="connsiteX16" fmla="*/ 4216692 w 5776291"/>
                <a:gd name="connsiteY16" fmla="*/ 2351733 h 2351733"/>
                <a:gd name="connsiteX17" fmla="*/ 3696826 w 5776291"/>
                <a:gd name="connsiteY17" fmla="*/ 2351733 h 2351733"/>
                <a:gd name="connsiteX18" fmla="*/ 3119197 w 5776291"/>
                <a:gd name="connsiteY18" fmla="*/ 2351733 h 2351733"/>
                <a:gd name="connsiteX19" fmla="*/ 2714857 w 5776291"/>
                <a:gd name="connsiteY19" fmla="*/ 2351733 h 2351733"/>
                <a:gd name="connsiteX20" fmla="*/ 2137228 w 5776291"/>
                <a:gd name="connsiteY20" fmla="*/ 2351733 h 2351733"/>
                <a:gd name="connsiteX21" fmla="*/ 1732887 w 5776291"/>
                <a:gd name="connsiteY21" fmla="*/ 2351733 h 2351733"/>
                <a:gd name="connsiteX22" fmla="*/ 1039732 w 5776291"/>
                <a:gd name="connsiteY22" fmla="*/ 2351733 h 2351733"/>
                <a:gd name="connsiteX23" fmla="*/ 0 w 5776291"/>
                <a:gd name="connsiteY23" fmla="*/ 2351733 h 2351733"/>
                <a:gd name="connsiteX24" fmla="*/ 0 w 5776291"/>
                <a:gd name="connsiteY24" fmla="*/ 1740282 h 2351733"/>
                <a:gd name="connsiteX25" fmla="*/ 0 w 5776291"/>
                <a:gd name="connsiteY25" fmla="*/ 1152349 h 2351733"/>
                <a:gd name="connsiteX26" fmla="*/ 0 w 5776291"/>
                <a:gd name="connsiteY26" fmla="*/ 517381 h 2351733"/>
                <a:gd name="connsiteX27" fmla="*/ 0 w 5776291"/>
                <a:gd name="connsiteY27" fmla="*/ 0 h 235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776291" h="2351733" extrusionOk="0">
                  <a:moveTo>
                    <a:pt x="0" y="0"/>
                  </a:moveTo>
                  <a:cubicBezTo>
                    <a:pt x="146265" y="-40805"/>
                    <a:pt x="299991" y="40483"/>
                    <a:pt x="404340" y="0"/>
                  </a:cubicBezTo>
                  <a:cubicBezTo>
                    <a:pt x="508689" y="-40483"/>
                    <a:pt x="622380" y="42679"/>
                    <a:pt x="808681" y="0"/>
                  </a:cubicBezTo>
                  <a:cubicBezTo>
                    <a:pt x="994982" y="-42679"/>
                    <a:pt x="1118079" y="53935"/>
                    <a:pt x="1328547" y="0"/>
                  </a:cubicBezTo>
                  <a:cubicBezTo>
                    <a:pt x="1539015" y="-53935"/>
                    <a:pt x="1698468" y="76032"/>
                    <a:pt x="2021702" y="0"/>
                  </a:cubicBezTo>
                  <a:cubicBezTo>
                    <a:pt x="2344936" y="-76032"/>
                    <a:pt x="2460858" y="59264"/>
                    <a:pt x="2599331" y="0"/>
                  </a:cubicBezTo>
                  <a:cubicBezTo>
                    <a:pt x="2737804" y="-59264"/>
                    <a:pt x="3000823" y="5994"/>
                    <a:pt x="3292486" y="0"/>
                  </a:cubicBezTo>
                  <a:cubicBezTo>
                    <a:pt x="3584149" y="-5994"/>
                    <a:pt x="3541688" y="54819"/>
                    <a:pt x="3754589" y="0"/>
                  </a:cubicBezTo>
                  <a:cubicBezTo>
                    <a:pt x="3967490" y="-54819"/>
                    <a:pt x="4028709" y="4757"/>
                    <a:pt x="4216692" y="0"/>
                  </a:cubicBezTo>
                  <a:cubicBezTo>
                    <a:pt x="4404675" y="-4757"/>
                    <a:pt x="4765817" y="82845"/>
                    <a:pt x="4909847" y="0"/>
                  </a:cubicBezTo>
                  <a:cubicBezTo>
                    <a:pt x="5053877" y="-82845"/>
                    <a:pt x="5489528" y="71390"/>
                    <a:pt x="5776291" y="0"/>
                  </a:cubicBezTo>
                  <a:cubicBezTo>
                    <a:pt x="5814065" y="294047"/>
                    <a:pt x="5707593" y="307637"/>
                    <a:pt x="5776291" y="611451"/>
                  </a:cubicBezTo>
                  <a:cubicBezTo>
                    <a:pt x="5844989" y="915265"/>
                    <a:pt x="5752467" y="1079087"/>
                    <a:pt x="5776291" y="1222901"/>
                  </a:cubicBezTo>
                  <a:cubicBezTo>
                    <a:pt x="5800115" y="1366715"/>
                    <a:pt x="5687606" y="1850222"/>
                    <a:pt x="5776291" y="2351733"/>
                  </a:cubicBezTo>
                  <a:cubicBezTo>
                    <a:pt x="5523595" y="2381721"/>
                    <a:pt x="5324206" y="2283071"/>
                    <a:pt x="5198662" y="2351733"/>
                  </a:cubicBezTo>
                  <a:cubicBezTo>
                    <a:pt x="5073118" y="2420395"/>
                    <a:pt x="4914019" y="2338732"/>
                    <a:pt x="4794322" y="2351733"/>
                  </a:cubicBezTo>
                  <a:cubicBezTo>
                    <a:pt x="4674625" y="2364734"/>
                    <a:pt x="4368742" y="2308538"/>
                    <a:pt x="4216692" y="2351733"/>
                  </a:cubicBezTo>
                  <a:cubicBezTo>
                    <a:pt x="4064642" y="2394928"/>
                    <a:pt x="3947060" y="2329774"/>
                    <a:pt x="3696826" y="2351733"/>
                  </a:cubicBezTo>
                  <a:cubicBezTo>
                    <a:pt x="3446592" y="2373692"/>
                    <a:pt x="3392973" y="2348048"/>
                    <a:pt x="3119197" y="2351733"/>
                  </a:cubicBezTo>
                  <a:cubicBezTo>
                    <a:pt x="2845421" y="2355418"/>
                    <a:pt x="2830643" y="2305444"/>
                    <a:pt x="2714857" y="2351733"/>
                  </a:cubicBezTo>
                  <a:cubicBezTo>
                    <a:pt x="2599071" y="2398022"/>
                    <a:pt x="2308159" y="2311713"/>
                    <a:pt x="2137228" y="2351733"/>
                  </a:cubicBezTo>
                  <a:cubicBezTo>
                    <a:pt x="1966297" y="2391753"/>
                    <a:pt x="1896254" y="2307722"/>
                    <a:pt x="1732887" y="2351733"/>
                  </a:cubicBezTo>
                  <a:cubicBezTo>
                    <a:pt x="1569520" y="2395744"/>
                    <a:pt x="1235456" y="2286516"/>
                    <a:pt x="1039732" y="2351733"/>
                  </a:cubicBezTo>
                  <a:cubicBezTo>
                    <a:pt x="844009" y="2416950"/>
                    <a:pt x="315063" y="2302323"/>
                    <a:pt x="0" y="2351733"/>
                  </a:cubicBezTo>
                  <a:cubicBezTo>
                    <a:pt x="-65027" y="2222563"/>
                    <a:pt x="20078" y="2013647"/>
                    <a:pt x="0" y="1740282"/>
                  </a:cubicBezTo>
                  <a:cubicBezTo>
                    <a:pt x="-20078" y="1466917"/>
                    <a:pt x="12194" y="1358930"/>
                    <a:pt x="0" y="1152349"/>
                  </a:cubicBezTo>
                  <a:cubicBezTo>
                    <a:pt x="-12194" y="945768"/>
                    <a:pt x="36787" y="728328"/>
                    <a:pt x="0" y="517381"/>
                  </a:cubicBezTo>
                  <a:cubicBezTo>
                    <a:pt x="-36787" y="306434"/>
                    <a:pt x="31263" y="154443"/>
                    <a:pt x="0" y="0"/>
                  </a:cubicBezTo>
                  <a:close/>
                </a:path>
              </a:pathLst>
            </a:custGeom>
            <a:noFill/>
            <a:ln w="19050" cmpd="sng">
              <a:solidFill>
                <a:schemeClr val="accent4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408016696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/>
                </a:solidFill>
                <a:latin typeface="Helvetica"/>
                <a:cs typeface="Helvetica"/>
              </a:endParaRPr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7D854174-E5A1-A84E-BAFF-507CB63BF90A}"/>
                </a:ext>
              </a:extLst>
            </p:cNvPr>
            <p:cNvSpPr txBox="1"/>
            <p:nvPr/>
          </p:nvSpPr>
          <p:spPr>
            <a:xfrm>
              <a:off x="8003175" y="6843884"/>
              <a:ext cx="53438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accent4"/>
                  </a:solidFill>
                </a:rPr>
                <a:t>mTLS for inbound connections (client authentication or two-way TLS)</a:t>
              </a:r>
            </a:p>
          </p:txBody>
        </p:sp>
      </p:grpSp>
      <p:grpSp>
        <p:nvGrpSpPr>
          <p:cNvPr id="222" name="Group 221">
            <a:extLst>
              <a:ext uri="{FF2B5EF4-FFF2-40B4-BE49-F238E27FC236}">
                <a16:creationId xmlns:a16="http://schemas.microsoft.com/office/drawing/2014/main" id="{2EBBBE51-4215-294C-A15A-3F095A9A27C4}"/>
              </a:ext>
            </a:extLst>
          </p:cNvPr>
          <p:cNvGrpSpPr/>
          <p:nvPr/>
        </p:nvGrpSpPr>
        <p:grpSpPr>
          <a:xfrm>
            <a:off x="7738219" y="1021287"/>
            <a:ext cx="4553529" cy="2204989"/>
            <a:chOff x="7738219" y="1730100"/>
            <a:chExt cx="4553529" cy="2204989"/>
          </a:xfrm>
        </p:grpSpPr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A35FDFE9-EE80-2843-8463-917611D7F11C}"/>
                </a:ext>
              </a:extLst>
            </p:cNvPr>
            <p:cNvSpPr/>
            <p:nvPr/>
          </p:nvSpPr>
          <p:spPr>
            <a:xfrm>
              <a:off x="10125440" y="1773499"/>
              <a:ext cx="1749491" cy="526267"/>
            </a:xfrm>
            <a:prstGeom prst="rect">
              <a:avLst/>
            </a:prstGeom>
            <a:solidFill>
              <a:schemeClr val="accent2"/>
            </a:solidFill>
            <a:ln w="19050" cmpd="sng">
              <a:solidFill>
                <a:schemeClr val="tx1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749491"/>
                        <a:gd name="connsiteY0" fmla="*/ 0 h 384137"/>
                        <a:gd name="connsiteX1" fmla="*/ 618153 w 1749491"/>
                        <a:gd name="connsiteY1" fmla="*/ 0 h 384137"/>
                        <a:gd name="connsiteX2" fmla="*/ 1218812 w 1749491"/>
                        <a:gd name="connsiteY2" fmla="*/ 0 h 384137"/>
                        <a:gd name="connsiteX3" fmla="*/ 1749491 w 1749491"/>
                        <a:gd name="connsiteY3" fmla="*/ 0 h 384137"/>
                        <a:gd name="connsiteX4" fmla="*/ 1749491 w 1749491"/>
                        <a:gd name="connsiteY4" fmla="*/ 384137 h 384137"/>
                        <a:gd name="connsiteX5" fmla="*/ 1201317 w 1749491"/>
                        <a:gd name="connsiteY5" fmla="*/ 384137 h 384137"/>
                        <a:gd name="connsiteX6" fmla="*/ 618153 w 1749491"/>
                        <a:gd name="connsiteY6" fmla="*/ 384137 h 384137"/>
                        <a:gd name="connsiteX7" fmla="*/ 0 w 1749491"/>
                        <a:gd name="connsiteY7" fmla="*/ 384137 h 384137"/>
                        <a:gd name="connsiteX8" fmla="*/ 0 w 1749491"/>
                        <a:gd name="connsiteY8" fmla="*/ 0 h 3841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749491" h="384137" fill="none" extrusionOk="0">
                          <a:moveTo>
                            <a:pt x="0" y="0"/>
                          </a:moveTo>
                          <a:cubicBezTo>
                            <a:pt x="237316" y="-70601"/>
                            <a:pt x="436178" y="50026"/>
                            <a:pt x="618153" y="0"/>
                          </a:cubicBezTo>
                          <a:cubicBezTo>
                            <a:pt x="800128" y="-50026"/>
                            <a:pt x="954585" y="62843"/>
                            <a:pt x="1218812" y="0"/>
                          </a:cubicBezTo>
                          <a:cubicBezTo>
                            <a:pt x="1483039" y="-62843"/>
                            <a:pt x="1536658" y="44879"/>
                            <a:pt x="1749491" y="0"/>
                          </a:cubicBezTo>
                          <a:cubicBezTo>
                            <a:pt x="1751118" y="185110"/>
                            <a:pt x="1720296" y="272469"/>
                            <a:pt x="1749491" y="384137"/>
                          </a:cubicBezTo>
                          <a:cubicBezTo>
                            <a:pt x="1587299" y="442536"/>
                            <a:pt x="1411748" y="360481"/>
                            <a:pt x="1201317" y="384137"/>
                          </a:cubicBezTo>
                          <a:cubicBezTo>
                            <a:pt x="990886" y="407793"/>
                            <a:pt x="812088" y="375171"/>
                            <a:pt x="618153" y="384137"/>
                          </a:cubicBezTo>
                          <a:cubicBezTo>
                            <a:pt x="424218" y="393103"/>
                            <a:pt x="225095" y="321723"/>
                            <a:pt x="0" y="384137"/>
                          </a:cubicBezTo>
                          <a:cubicBezTo>
                            <a:pt x="-32670" y="223515"/>
                            <a:pt x="24792" y="124318"/>
                            <a:pt x="0" y="0"/>
                          </a:cubicBezTo>
                          <a:close/>
                        </a:path>
                        <a:path w="1749491" h="384137" stroke="0" extrusionOk="0">
                          <a:moveTo>
                            <a:pt x="0" y="0"/>
                          </a:moveTo>
                          <a:cubicBezTo>
                            <a:pt x="214880" y="-38473"/>
                            <a:pt x="353435" y="60947"/>
                            <a:pt x="565669" y="0"/>
                          </a:cubicBezTo>
                          <a:cubicBezTo>
                            <a:pt x="777903" y="-60947"/>
                            <a:pt x="884058" y="24391"/>
                            <a:pt x="1096348" y="0"/>
                          </a:cubicBezTo>
                          <a:cubicBezTo>
                            <a:pt x="1308638" y="-24391"/>
                            <a:pt x="1424573" y="53736"/>
                            <a:pt x="1749491" y="0"/>
                          </a:cubicBezTo>
                          <a:cubicBezTo>
                            <a:pt x="1754052" y="188989"/>
                            <a:pt x="1730792" y="243542"/>
                            <a:pt x="1749491" y="384137"/>
                          </a:cubicBezTo>
                          <a:cubicBezTo>
                            <a:pt x="1593327" y="427301"/>
                            <a:pt x="1351626" y="361218"/>
                            <a:pt x="1201317" y="384137"/>
                          </a:cubicBezTo>
                          <a:cubicBezTo>
                            <a:pt x="1051008" y="407056"/>
                            <a:pt x="825830" y="343753"/>
                            <a:pt x="583164" y="384137"/>
                          </a:cubicBezTo>
                          <a:cubicBezTo>
                            <a:pt x="340498" y="424521"/>
                            <a:pt x="277744" y="368957"/>
                            <a:pt x="0" y="384137"/>
                          </a:cubicBezTo>
                          <a:cubicBezTo>
                            <a:pt x="-15563" y="278659"/>
                            <a:pt x="26896" y="154686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 anchorCtr="0"/>
            <a:lstStyle/>
            <a:p>
              <a:pPr algn="ctr"/>
              <a:r>
                <a:rPr lang="en-US" sz="900" dirty="0" err="1">
                  <a:solidFill>
                    <a:schemeClr val="bg1"/>
                  </a:solidFill>
                  <a:latin typeface="Helvetica"/>
                  <a:cs typeface="Helvetica"/>
                </a:rPr>
                <a:t>MockServer</a:t>
              </a:r>
              <a:endParaRPr lang="en-US" sz="900" dirty="0">
                <a:solidFill>
                  <a:schemeClr val="bg1"/>
                </a:solidFill>
                <a:latin typeface="Helvetica"/>
                <a:cs typeface="Helvetica"/>
              </a:endParaRPr>
            </a:p>
            <a:p>
              <a:pPr algn="ctr"/>
              <a:r>
                <a:rPr lang="en-US" sz="900" dirty="0">
                  <a:solidFill>
                    <a:schemeClr val="bg1"/>
                  </a:solidFill>
                  <a:latin typeface="Helvetica"/>
                  <a:cs typeface="Helvetica"/>
                </a:rPr>
                <a:t>Certificate Authority </a:t>
              </a:r>
            </a:p>
            <a:p>
              <a:pPr algn="ctr"/>
              <a:r>
                <a:rPr lang="en-US" sz="900" dirty="0">
                  <a:solidFill>
                    <a:schemeClr val="bg1"/>
                  </a:solidFill>
                  <a:latin typeface="Helvetica"/>
                  <a:cs typeface="Helvetica"/>
                </a:rPr>
                <a:t>X.509 &amp; Private Key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61FF920B-5A92-DC40-8A61-83931DAA69A1}"/>
                </a:ext>
              </a:extLst>
            </p:cNvPr>
            <p:cNvSpPr/>
            <p:nvPr/>
          </p:nvSpPr>
          <p:spPr>
            <a:xfrm>
              <a:off x="10125440" y="3398946"/>
              <a:ext cx="1005030" cy="384137"/>
            </a:xfrm>
            <a:prstGeom prst="rect">
              <a:avLst/>
            </a:prstGeom>
            <a:solidFill>
              <a:schemeClr val="accent2"/>
            </a:solidFill>
            <a:ln w="19050" cmpd="sng">
              <a:solidFill>
                <a:schemeClr val="tx1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5030"/>
                        <a:gd name="connsiteY0" fmla="*/ 0 h 384137"/>
                        <a:gd name="connsiteX1" fmla="*/ 522616 w 1005030"/>
                        <a:gd name="connsiteY1" fmla="*/ 0 h 384137"/>
                        <a:gd name="connsiteX2" fmla="*/ 1005030 w 1005030"/>
                        <a:gd name="connsiteY2" fmla="*/ 0 h 384137"/>
                        <a:gd name="connsiteX3" fmla="*/ 1005030 w 1005030"/>
                        <a:gd name="connsiteY3" fmla="*/ 384137 h 384137"/>
                        <a:gd name="connsiteX4" fmla="*/ 512565 w 1005030"/>
                        <a:gd name="connsiteY4" fmla="*/ 384137 h 384137"/>
                        <a:gd name="connsiteX5" fmla="*/ 0 w 1005030"/>
                        <a:gd name="connsiteY5" fmla="*/ 384137 h 384137"/>
                        <a:gd name="connsiteX6" fmla="*/ 0 w 1005030"/>
                        <a:gd name="connsiteY6" fmla="*/ 0 h 3841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05030" h="384137" fill="none" extrusionOk="0">
                          <a:moveTo>
                            <a:pt x="0" y="0"/>
                          </a:moveTo>
                          <a:cubicBezTo>
                            <a:pt x="217206" y="-52843"/>
                            <a:pt x="342105" y="55632"/>
                            <a:pt x="522616" y="0"/>
                          </a:cubicBezTo>
                          <a:cubicBezTo>
                            <a:pt x="703127" y="-55632"/>
                            <a:pt x="858498" y="34260"/>
                            <a:pt x="1005030" y="0"/>
                          </a:cubicBezTo>
                          <a:cubicBezTo>
                            <a:pt x="1046675" y="123264"/>
                            <a:pt x="983379" y="223911"/>
                            <a:pt x="1005030" y="384137"/>
                          </a:cubicBezTo>
                          <a:cubicBezTo>
                            <a:pt x="858092" y="426289"/>
                            <a:pt x="710464" y="352390"/>
                            <a:pt x="512565" y="384137"/>
                          </a:cubicBezTo>
                          <a:cubicBezTo>
                            <a:pt x="314666" y="415884"/>
                            <a:pt x="220566" y="365619"/>
                            <a:pt x="0" y="384137"/>
                          </a:cubicBezTo>
                          <a:cubicBezTo>
                            <a:pt x="-20516" y="265190"/>
                            <a:pt x="16301" y="143342"/>
                            <a:pt x="0" y="0"/>
                          </a:cubicBezTo>
                          <a:close/>
                        </a:path>
                        <a:path w="1005030" h="384137" stroke="0" extrusionOk="0">
                          <a:moveTo>
                            <a:pt x="0" y="0"/>
                          </a:moveTo>
                          <a:cubicBezTo>
                            <a:pt x="178616" y="-3208"/>
                            <a:pt x="390548" y="57340"/>
                            <a:pt x="492465" y="0"/>
                          </a:cubicBezTo>
                          <a:cubicBezTo>
                            <a:pt x="594382" y="-57340"/>
                            <a:pt x="879333" y="6022"/>
                            <a:pt x="1005030" y="0"/>
                          </a:cubicBezTo>
                          <a:cubicBezTo>
                            <a:pt x="1047415" y="146655"/>
                            <a:pt x="995653" y="197205"/>
                            <a:pt x="1005030" y="384137"/>
                          </a:cubicBezTo>
                          <a:cubicBezTo>
                            <a:pt x="895642" y="398505"/>
                            <a:pt x="667714" y="351903"/>
                            <a:pt x="502515" y="384137"/>
                          </a:cubicBezTo>
                          <a:cubicBezTo>
                            <a:pt x="337316" y="416371"/>
                            <a:pt x="217121" y="349568"/>
                            <a:pt x="0" y="384137"/>
                          </a:cubicBezTo>
                          <a:cubicBezTo>
                            <a:pt x="-37196" y="198197"/>
                            <a:pt x="32307" y="80707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 anchorCtr="0"/>
            <a:lstStyle/>
            <a:p>
              <a:pPr algn="ctr"/>
              <a:r>
                <a:rPr lang="en-US" sz="900" dirty="0">
                  <a:solidFill>
                    <a:schemeClr val="bg1"/>
                  </a:solidFill>
                  <a:latin typeface="Helvetica"/>
                  <a:cs typeface="Helvetica"/>
                </a:rPr>
                <a:t>X.509</a:t>
              </a:r>
            </a:p>
          </p:txBody>
        </p:sp>
        <p:cxnSp>
          <p:nvCxnSpPr>
            <p:cNvPr id="123" name="Straight Arrow Connector 122">
              <a:extLst>
                <a:ext uri="{FF2B5EF4-FFF2-40B4-BE49-F238E27FC236}">
                  <a16:creationId xmlns:a16="http://schemas.microsoft.com/office/drawing/2014/main" id="{A15E891B-C32B-C940-BF6C-34EAAE9249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27955" y="2406857"/>
              <a:ext cx="0" cy="915083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A90815C1-9D9F-804E-BB61-6C5638851023}"/>
                </a:ext>
              </a:extLst>
            </p:cNvPr>
            <p:cNvSpPr txBox="1"/>
            <p:nvPr/>
          </p:nvSpPr>
          <p:spPr>
            <a:xfrm>
              <a:off x="10640312" y="2547024"/>
              <a:ext cx="8509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Signed By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03BEC565-E4F8-B54F-9624-59E44D39720A}"/>
                </a:ext>
              </a:extLst>
            </p:cNvPr>
            <p:cNvSpPr txBox="1"/>
            <p:nvPr/>
          </p:nvSpPr>
          <p:spPr>
            <a:xfrm>
              <a:off x="7740170" y="1730100"/>
              <a:ext cx="9646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1. Trusts CA</a:t>
              </a:r>
            </a:p>
          </p:txBody>
        </p:sp>
        <p:cxnSp>
          <p:nvCxnSpPr>
            <p:cNvPr id="127" name="Elbow Connector 126">
              <a:extLst>
                <a:ext uri="{FF2B5EF4-FFF2-40B4-BE49-F238E27FC236}">
                  <a16:creationId xmlns:a16="http://schemas.microsoft.com/office/drawing/2014/main" id="{71E8D204-EDA8-C443-BB8B-816E6731FA9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38219" y="2005081"/>
              <a:ext cx="2315173" cy="1289536"/>
            </a:xfrm>
            <a:prstGeom prst="bentConnector3">
              <a:avLst>
                <a:gd name="adj1" fmla="val -212"/>
              </a:avLst>
            </a:prstGeom>
            <a:ln>
              <a:solidFill>
                <a:schemeClr val="accent2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Arrow Connector 127">
              <a:extLst>
                <a:ext uri="{FF2B5EF4-FFF2-40B4-BE49-F238E27FC236}">
                  <a16:creationId xmlns:a16="http://schemas.microsoft.com/office/drawing/2014/main" id="{0B5C2E4E-758A-6D42-9488-3A54433953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05188" y="3623059"/>
              <a:ext cx="1086560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F18D819F-91A8-2541-8666-94926836A3D5}"/>
                </a:ext>
              </a:extLst>
            </p:cNvPr>
            <p:cNvSpPr txBox="1"/>
            <p:nvPr/>
          </p:nvSpPr>
          <p:spPr>
            <a:xfrm>
              <a:off x="11205187" y="3321940"/>
              <a:ext cx="10050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2. Generates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0687462D-43B5-184A-AE44-B7E7BCB9762C}"/>
                </a:ext>
              </a:extLst>
            </p:cNvPr>
            <p:cNvSpPr txBox="1"/>
            <p:nvPr/>
          </p:nvSpPr>
          <p:spPr>
            <a:xfrm>
              <a:off x="8289408" y="3321940"/>
              <a:ext cx="1338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tabLst>
                  <a:tab pos="80963" algn="l"/>
                </a:tabLst>
              </a:pPr>
              <a:r>
                <a:rPr lang="en-US" sz="1200" dirty="0"/>
                <a:t>3. Receives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3182A615-3859-9A40-A2C8-160B96CD3654}"/>
                </a:ext>
              </a:extLst>
            </p:cNvPr>
            <p:cNvSpPr txBox="1"/>
            <p:nvPr/>
          </p:nvSpPr>
          <p:spPr>
            <a:xfrm>
              <a:off x="7740170" y="2018240"/>
              <a:ext cx="15930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4. Validates Signature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358E31DA-D0B7-B64B-B9E9-D12A6778DFCD}"/>
                </a:ext>
              </a:extLst>
            </p:cNvPr>
            <p:cNvSpPr txBox="1"/>
            <p:nvPr/>
          </p:nvSpPr>
          <p:spPr>
            <a:xfrm>
              <a:off x="8289408" y="3658090"/>
              <a:ext cx="17432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5. Validates Host Name</a:t>
              </a:r>
            </a:p>
          </p:txBody>
        </p:sp>
        <p:cxnSp>
          <p:nvCxnSpPr>
            <p:cNvPr id="198" name="Straight Arrow Connector 197">
              <a:extLst>
                <a:ext uri="{FF2B5EF4-FFF2-40B4-BE49-F238E27FC236}">
                  <a16:creationId xmlns:a16="http://schemas.microsoft.com/office/drawing/2014/main" id="{38DC6929-0F9C-714A-B113-ECDBA33BC83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24847" y="3623059"/>
              <a:ext cx="1728546" cy="7708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4" name="Rectangle 253">
            <a:extLst>
              <a:ext uri="{FF2B5EF4-FFF2-40B4-BE49-F238E27FC236}">
                <a16:creationId xmlns:a16="http://schemas.microsoft.com/office/drawing/2014/main" id="{1D45223C-F024-1F42-B3E4-CB8F9A267658}"/>
              </a:ext>
            </a:extLst>
          </p:cNvPr>
          <p:cNvSpPr/>
          <p:nvPr/>
        </p:nvSpPr>
        <p:spPr>
          <a:xfrm>
            <a:off x="7514138" y="862942"/>
            <a:ext cx="5177809" cy="2351733"/>
          </a:xfrm>
          <a:custGeom>
            <a:avLst/>
            <a:gdLst>
              <a:gd name="connsiteX0" fmla="*/ 0 w 5177809"/>
              <a:gd name="connsiteY0" fmla="*/ 0 h 2351733"/>
              <a:gd name="connsiteX1" fmla="*/ 627090 w 5177809"/>
              <a:gd name="connsiteY1" fmla="*/ 0 h 2351733"/>
              <a:gd name="connsiteX2" fmla="*/ 1202402 w 5177809"/>
              <a:gd name="connsiteY2" fmla="*/ 0 h 2351733"/>
              <a:gd name="connsiteX3" fmla="*/ 1881271 w 5177809"/>
              <a:gd name="connsiteY3" fmla="*/ 0 h 2351733"/>
              <a:gd name="connsiteX4" fmla="*/ 2508361 w 5177809"/>
              <a:gd name="connsiteY4" fmla="*/ 0 h 2351733"/>
              <a:gd name="connsiteX5" fmla="*/ 3031895 w 5177809"/>
              <a:gd name="connsiteY5" fmla="*/ 0 h 2351733"/>
              <a:gd name="connsiteX6" fmla="*/ 3658985 w 5177809"/>
              <a:gd name="connsiteY6" fmla="*/ 0 h 2351733"/>
              <a:gd name="connsiteX7" fmla="*/ 4182519 w 5177809"/>
              <a:gd name="connsiteY7" fmla="*/ 0 h 2351733"/>
              <a:gd name="connsiteX8" fmla="*/ 5177809 w 5177809"/>
              <a:gd name="connsiteY8" fmla="*/ 0 h 2351733"/>
              <a:gd name="connsiteX9" fmla="*/ 5177809 w 5177809"/>
              <a:gd name="connsiteY9" fmla="*/ 540899 h 2351733"/>
              <a:gd name="connsiteX10" fmla="*/ 5177809 w 5177809"/>
              <a:gd name="connsiteY10" fmla="*/ 1081797 h 2351733"/>
              <a:gd name="connsiteX11" fmla="*/ 5177809 w 5177809"/>
              <a:gd name="connsiteY11" fmla="*/ 1693248 h 2351733"/>
              <a:gd name="connsiteX12" fmla="*/ 5177809 w 5177809"/>
              <a:gd name="connsiteY12" fmla="*/ 2351733 h 2351733"/>
              <a:gd name="connsiteX13" fmla="*/ 4706053 w 5177809"/>
              <a:gd name="connsiteY13" fmla="*/ 2351733 h 2351733"/>
              <a:gd name="connsiteX14" fmla="*/ 4234297 w 5177809"/>
              <a:gd name="connsiteY14" fmla="*/ 2351733 h 2351733"/>
              <a:gd name="connsiteX15" fmla="*/ 3555429 w 5177809"/>
              <a:gd name="connsiteY15" fmla="*/ 2351733 h 2351733"/>
              <a:gd name="connsiteX16" fmla="*/ 3031895 w 5177809"/>
              <a:gd name="connsiteY16" fmla="*/ 2351733 h 2351733"/>
              <a:gd name="connsiteX17" fmla="*/ 2611917 w 5177809"/>
              <a:gd name="connsiteY17" fmla="*/ 2351733 h 2351733"/>
              <a:gd name="connsiteX18" fmla="*/ 2191939 w 5177809"/>
              <a:gd name="connsiteY18" fmla="*/ 2351733 h 2351733"/>
              <a:gd name="connsiteX19" fmla="*/ 1564849 w 5177809"/>
              <a:gd name="connsiteY19" fmla="*/ 2351733 h 2351733"/>
              <a:gd name="connsiteX20" fmla="*/ 937759 w 5177809"/>
              <a:gd name="connsiteY20" fmla="*/ 2351733 h 2351733"/>
              <a:gd name="connsiteX21" fmla="*/ 0 w 5177809"/>
              <a:gd name="connsiteY21" fmla="*/ 2351733 h 2351733"/>
              <a:gd name="connsiteX22" fmla="*/ 0 w 5177809"/>
              <a:gd name="connsiteY22" fmla="*/ 1810834 h 2351733"/>
              <a:gd name="connsiteX23" fmla="*/ 0 w 5177809"/>
              <a:gd name="connsiteY23" fmla="*/ 1199384 h 2351733"/>
              <a:gd name="connsiteX24" fmla="*/ 0 w 5177809"/>
              <a:gd name="connsiteY24" fmla="*/ 611451 h 2351733"/>
              <a:gd name="connsiteX25" fmla="*/ 0 w 5177809"/>
              <a:gd name="connsiteY25" fmla="*/ 0 h 2351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177809" h="2351733" extrusionOk="0">
                <a:moveTo>
                  <a:pt x="0" y="0"/>
                </a:moveTo>
                <a:cubicBezTo>
                  <a:pt x="303241" y="-64024"/>
                  <a:pt x="399513" y="20076"/>
                  <a:pt x="627090" y="0"/>
                </a:cubicBezTo>
                <a:cubicBezTo>
                  <a:pt x="854667" y="-20076"/>
                  <a:pt x="998105" y="23496"/>
                  <a:pt x="1202402" y="0"/>
                </a:cubicBezTo>
                <a:cubicBezTo>
                  <a:pt x="1406699" y="-23496"/>
                  <a:pt x="1593601" y="16024"/>
                  <a:pt x="1881271" y="0"/>
                </a:cubicBezTo>
                <a:cubicBezTo>
                  <a:pt x="2168941" y="-16024"/>
                  <a:pt x="2368931" y="57406"/>
                  <a:pt x="2508361" y="0"/>
                </a:cubicBezTo>
                <a:cubicBezTo>
                  <a:pt x="2647791" y="-57406"/>
                  <a:pt x="2801122" y="9388"/>
                  <a:pt x="3031895" y="0"/>
                </a:cubicBezTo>
                <a:cubicBezTo>
                  <a:pt x="3262668" y="-9388"/>
                  <a:pt x="3378907" y="49084"/>
                  <a:pt x="3658985" y="0"/>
                </a:cubicBezTo>
                <a:cubicBezTo>
                  <a:pt x="3939063" y="-49084"/>
                  <a:pt x="3977123" y="21920"/>
                  <a:pt x="4182519" y="0"/>
                </a:cubicBezTo>
                <a:cubicBezTo>
                  <a:pt x="4387915" y="-21920"/>
                  <a:pt x="4815542" y="7440"/>
                  <a:pt x="5177809" y="0"/>
                </a:cubicBezTo>
                <a:cubicBezTo>
                  <a:pt x="5195768" y="264378"/>
                  <a:pt x="5168893" y="310250"/>
                  <a:pt x="5177809" y="540899"/>
                </a:cubicBezTo>
                <a:cubicBezTo>
                  <a:pt x="5186725" y="771548"/>
                  <a:pt x="5154070" y="838433"/>
                  <a:pt x="5177809" y="1081797"/>
                </a:cubicBezTo>
                <a:cubicBezTo>
                  <a:pt x="5201548" y="1325161"/>
                  <a:pt x="5167176" y="1513161"/>
                  <a:pt x="5177809" y="1693248"/>
                </a:cubicBezTo>
                <a:cubicBezTo>
                  <a:pt x="5188442" y="1873335"/>
                  <a:pt x="5176055" y="2095421"/>
                  <a:pt x="5177809" y="2351733"/>
                </a:cubicBezTo>
                <a:cubicBezTo>
                  <a:pt x="4976548" y="2365950"/>
                  <a:pt x="4856102" y="2336454"/>
                  <a:pt x="4706053" y="2351733"/>
                </a:cubicBezTo>
                <a:cubicBezTo>
                  <a:pt x="4556004" y="2367012"/>
                  <a:pt x="4331903" y="2295910"/>
                  <a:pt x="4234297" y="2351733"/>
                </a:cubicBezTo>
                <a:cubicBezTo>
                  <a:pt x="4136691" y="2407556"/>
                  <a:pt x="3810820" y="2294077"/>
                  <a:pt x="3555429" y="2351733"/>
                </a:cubicBezTo>
                <a:cubicBezTo>
                  <a:pt x="3300038" y="2409389"/>
                  <a:pt x="3249732" y="2329505"/>
                  <a:pt x="3031895" y="2351733"/>
                </a:cubicBezTo>
                <a:cubicBezTo>
                  <a:pt x="2814058" y="2373961"/>
                  <a:pt x="2797363" y="2301925"/>
                  <a:pt x="2611917" y="2351733"/>
                </a:cubicBezTo>
                <a:cubicBezTo>
                  <a:pt x="2426471" y="2401541"/>
                  <a:pt x="2318301" y="2308292"/>
                  <a:pt x="2191939" y="2351733"/>
                </a:cubicBezTo>
                <a:cubicBezTo>
                  <a:pt x="2065577" y="2395174"/>
                  <a:pt x="1806416" y="2351589"/>
                  <a:pt x="1564849" y="2351733"/>
                </a:cubicBezTo>
                <a:cubicBezTo>
                  <a:pt x="1323282" y="2351877"/>
                  <a:pt x="1104727" y="2276550"/>
                  <a:pt x="937759" y="2351733"/>
                </a:cubicBezTo>
                <a:cubicBezTo>
                  <a:pt x="770791" y="2426916"/>
                  <a:pt x="247642" y="2292750"/>
                  <a:pt x="0" y="2351733"/>
                </a:cubicBezTo>
                <a:cubicBezTo>
                  <a:pt x="-4171" y="2211491"/>
                  <a:pt x="6911" y="2046013"/>
                  <a:pt x="0" y="1810834"/>
                </a:cubicBezTo>
                <a:cubicBezTo>
                  <a:pt x="-6911" y="1575655"/>
                  <a:pt x="20565" y="1337715"/>
                  <a:pt x="0" y="1199384"/>
                </a:cubicBezTo>
                <a:cubicBezTo>
                  <a:pt x="-20565" y="1061053"/>
                  <a:pt x="16476" y="884421"/>
                  <a:pt x="0" y="611451"/>
                </a:cubicBezTo>
                <a:cubicBezTo>
                  <a:pt x="-16476" y="338481"/>
                  <a:pt x="31664" y="166343"/>
                  <a:pt x="0" y="0"/>
                </a:cubicBezTo>
                <a:close/>
              </a:path>
            </a:pathLst>
          </a:custGeom>
          <a:noFill/>
          <a:ln w="19050" cmpd="sng">
            <a:solidFill>
              <a:schemeClr val="accent2"/>
            </a:solidFill>
            <a:prstDash val="dash"/>
            <a:extLst>
              <a:ext uri="{C807C97D-BFC1-408E-A445-0C87EB9F89A2}">
                <ask:lineSketchStyleProps xmlns:ask="http://schemas.microsoft.com/office/drawing/2018/sketchyshapes" sd="309827267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solidFill>
                <a:schemeClr val="tx1"/>
              </a:solidFill>
              <a:latin typeface="Helvetica"/>
              <a:cs typeface="Helvetica"/>
            </a:endParaRPr>
          </a:p>
        </p:txBody>
      </p:sp>
      <p:sp>
        <p:nvSpPr>
          <p:cNvPr id="257" name="TextBox 256">
            <a:extLst>
              <a:ext uri="{FF2B5EF4-FFF2-40B4-BE49-F238E27FC236}">
                <a16:creationId xmlns:a16="http://schemas.microsoft.com/office/drawing/2014/main" id="{6049CEF5-6485-B54E-A015-4DD28C60D363}"/>
              </a:ext>
            </a:extLst>
          </p:cNvPr>
          <p:cNvSpPr txBox="1"/>
          <p:nvPr/>
        </p:nvSpPr>
        <p:spPr>
          <a:xfrm>
            <a:off x="7514138" y="586840"/>
            <a:ext cx="22196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</a:rPr>
              <a:t>TLS for inbound connections</a:t>
            </a:r>
          </a:p>
        </p:txBody>
      </p:sp>
      <p:grpSp>
        <p:nvGrpSpPr>
          <p:cNvPr id="260" name="Group 259">
            <a:extLst>
              <a:ext uri="{FF2B5EF4-FFF2-40B4-BE49-F238E27FC236}">
                <a16:creationId xmlns:a16="http://schemas.microsoft.com/office/drawing/2014/main" id="{99D021CA-B0EE-BE4C-97B8-39BAE117A23E}"/>
              </a:ext>
            </a:extLst>
          </p:cNvPr>
          <p:cNvGrpSpPr/>
          <p:nvPr/>
        </p:nvGrpSpPr>
        <p:grpSpPr>
          <a:xfrm>
            <a:off x="13037315" y="572511"/>
            <a:ext cx="5458447" cy="2645193"/>
            <a:chOff x="13037315" y="1281324"/>
            <a:chExt cx="5458447" cy="2645193"/>
          </a:xfrm>
        </p:grpSpPr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34581279-592F-EA48-9FAA-E6854525D957}"/>
                </a:ext>
              </a:extLst>
            </p:cNvPr>
            <p:cNvSpPr/>
            <p:nvPr/>
          </p:nvSpPr>
          <p:spPr>
            <a:xfrm>
              <a:off x="15969718" y="1764927"/>
              <a:ext cx="1749491" cy="526267"/>
            </a:xfrm>
            <a:prstGeom prst="rect">
              <a:avLst/>
            </a:prstGeom>
            <a:solidFill>
              <a:schemeClr val="tx2"/>
            </a:solidFill>
            <a:ln w="19050" cmpd="sng">
              <a:solidFill>
                <a:schemeClr val="tx1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749491"/>
                        <a:gd name="connsiteY0" fmla="*/ 0 h 384137"/>
                        <a:gd name="connsiteX1" fmla="*/ 618153 w 1749491"/>
                        <a:gd name="connsiteY1" fmla="*/ 0 h 384137"/>
                        <a:gd name="connsiteX2" fmla="*/ 1218812 w 1749491"/>
                        <a:gd name="connsiteY2" fmla="*/ 0 h 384137"/>
                        <a:gd name="connsiteX3" fmla="*/ 1749491 w 1749491"/>
                        <a:gd name="connsiteY3" fmla="*/ 0 h 384137"/>
                        <a:gd name="connsiteX4" fmla="*/ 1749491 w 1749491"/>
                        <a:gd name="connsiteY4" fmla="*/ 384137 h 384137"/>
                        <a:gd name="connsiteX5" fmla="*/ 1201317 w 1749491"/>
                        <a:gd name="connsiteY5" fmla="*/ 384137 h 384137"/>
                        <a:gd name="connsiteX6" fmla="*/ 618153 w 1749491"/>
                        <a:gd name="connsiteY6" fmla="*/ 384137 h 384137"/>
                        <a:gd name="connsiteX7" fmla="*/ 0 w 1749491"/>
                        <a:gd name="connsiteY7" fmla="*/ 384137 h 384137"/>
                        <a:gd name="connsiteX8" fmla="*/ 0 w 1749491"/>
                        <a:gd name="connsiteY8" fmla="*/ 0 h 3841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749491" h="384137" fill="none" extrusionOk="0">
                          <a:moveTo>
                            <a:pt x="0" y="0"/>
                          </a:moveTo>
                          <a:cubicBezTo>
                            <a:pt x="237316" y="-70601"/>
                            <a:pt x="436178" y="50026"/>
                            <a:pt x="618153" y="0"/>
                          </a:cubicBezTo>
                          <a:cubicBezTo>
                            <a:pt x="800128" y="-50026"/>
                            <a:pt x="954585" y="62843"/>
                            <a:pt x="1218812" y="0"/>
                          </a:cubicBezTo>
                          <a:cubicBezTo>
                            <a:pt x="1483039" y="-62843"/>
                            <a:pt x="1536658" y="44879"/>
                            <a:pt x="1749491" y="0"/>
                          </a:cubicBezTo>
                          <a:cubicBezTo>
                            <a:pt x="1751118" y="185110"/>
                            <a:pt x="1720296" y="272469"/>
                            <a:pt x="1749491" y="384137"/>
                          </a:cubicBezTo>
                          <a:cubicBezTo>
                            <a:pt x="1587299" y="442536"/>
                            <a:pt x="1411748" y="360481"/>
                            <a:pt x="1201317" y="384137"/>
                          </a:cubicBezTo>
                          <a:cubicBezTo>
                            <a:pt x="990886" y="407793"/>
                            <a:pt x="812088" y="375171"/>
                            <a:pt x="618153" y="384137"/>
                          </a:cubicBezTo>
                          <a:cubicBezTo>
                            <a:pt x="424218" y="393103"/>
                            <a:pt x="225095" y="321723"/>
                            <a:pt x="0" y="384137"/>
                          </a:cubicBezTo>
                          <a:cubicBezTo>
                            <a:pt x="-32670" y="223515"/>
                            <a:pt x="24792" y="124318"/>
                            <a:pt x="0" y="0"/>
                          </a:cubicBezTo>
                          <a:close/>
                        </a:path>
                        <a:path w="1749491" h="384137" stroke="0" extrusionOk="0">
                          <a:moveTo>
                            <a:pt x="0" y="0"/>
                          </a:moveTo>
                          <a:cubicBezTo>
                            <a:pt x="214880" y="-38473"/>
                            <a:pt x="353435" y="60947"/>
                            <a:pt x="565669" y="0"/>
                          </a:cubicBezTo>
                          <a:cubicBezTo>
                            <a:pt x="777903" y="-60947"/>
                            <a:pt x="884058" y="24391"/>
                            <a:pt x="1096348" y="0"/>
                          </a:cubicBezTo>
                          <a:cubicBezTo>
                            <a:pt x="1308638" y="-24391"/>
                            <a:pt x="1424573" y="53736"/>
                            <a:pt x="1749491" y="0"/>
                          </a:cubicBezTo>
                          <a:cubicBezTo>
                            <a:pt x="1754052" y="188989"/>
                            <a:pt x="1730792" y="243542"/>
                            <a:pt x="1749491" y="384137"/>
                          </a:cubicBezTo>
                          <a:cubicBezTo>
                            <a:pt x="1593327" y="427301"/>
                            <a:pt x="1351626" y="361218"/>
                            <a:pt x="1201317" y="384137"/>
                          </a:cubicBezTo>
                          <a:cubicBezTo>
                            <a:pt x="1051008" y="407056"/>
                            <a:pt x="825830" y="343753"/>
                            <a:pt x="583164" y="384137"/>
                          </a:cubicBezTo>
                          <a:cubicBezTo>
                            <a:pt x="340498" y="424521"/>
                            <a:pt x="277744" y="368957"/>
                            <a:pt x="0" y="384137"/>
                          </a:cubicBezTo>
                          <a:cubicBezTo>
                            <a:pt x="-15563" y="278659"/>
                            <a:pt x="26896" y="154686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 anchorCtr="0"/>
            <a:lstStyle/>
            <a:p>
              <a:pPr algn="ctr"/>
              <a:r>
                <a:rPr lang="en-US" sz="900" dirty="0">
                  <a:solidFill>
                    <a:schemeClr val="bg1"/>
                  </a:solidFill>
                  <a:latin typeface="Helvetica"/>
                  <a:cs typeface="Helvetica"/>
                </a:rPr>
                <a:t>Proxied Service</a:t>
              </a:r>
            </a:p>
            <a:p>
              <a:pPr algn="ctr"/>
              <a:r>
                <a:rPr lang="en-US" sz="900" dirty="0">
                  <a:solidFill>
                    <a:schemeClr val="bg1"/>
                  </a:solidFill>
                  <a:latin typeface="Helvetica"/>
                  <a:cs typeface="Helvetica"/>
                </a:rPr>
                <a:t>Certificate Authority </a:t>
              </a:r>
            </a:p>
            <a:p>
              <a:pPr algn="ctr"/>
              <a:r>
                <a:rPr lang="en-US" sz="900" dirty="0">
                  <a:solidFill>
                    <a:schemeClr val="bg1"/>
                  </a:solidFill>
                  <a:latin typeface="Helvetica"/>
                  <a:cs typeface="Helvetica"/>
                </a:rPr>
                <a:t>X.509 &amp; Private Key</a:t>
              </a:r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40BA540E-3053-F348-8E3D-04297363351E}"/>
                </a:ext>
              </a:extLst>
            </p:cNvPr>
            <p:cNvSpPr/>
            <p:nvPr/>
          </p:nvSpPr>
          <p:spPr>
            <a:xfrm>
              <a:off x="15969718" y="3390374"/>
              <a:ext cx="1005030" cy="384137"/>
            </a:xfrm>
            <a:prstGeom prst="rect">
              <a:avLst/>
            </a:prstGeom>
            <a:solidFill>
              <a:schemeClr val="tx2"/>
            </a:solidFill>
            <a:ln w="19050" cmpd="sng">
              <a:solidFill>
                <a:schemeClr val="tx1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5030"/>
                        <a:gd name="connsiteY0" fmla="*/ 0 h 384137"/>
                        <a:gd name="connsiteX1" fmla="*/ 522616 w 1005030"/>
                        <a:gd name="connsiteY1" fmla="*/ 0 h 384137"/>
                        <a:gd name="connsiteX2" fmla="*/ 1005030 w 1005030"/>
                        <a:gd name="connsiteY2" fmla="*/ 0 h 384137"/>
                        <a:gd name="connsiteX3" fmla="*/ 1005030 w 1005030"/>
                        <a:gd name="connsiteY3" fmla="*/ 384137 h 384137"/>
                        <a:gd name="connsiteX4" fmla="*/ 512565 w 1005030"/>
                        <a:gd name="connsiteY4" fmla="*/ 384137 h 384137"/>
                        <a:gd name="connsiteX5" fmla="*/ 0 w 1005030"/>
                        <a:gd name="connsiteY5" fmla="*/ 384137 h 384137"/>
                        <a:gd name="connsiteX6" fmla="*/ 0 w 1005030"/>
                        <a:gd name="connsiteY6" fmla="*/ 0 h 3841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05030" h="384137" fill="none" extrusionOk="0">
                          <a:moveTo>
                            <a:pt x="0" y="0"/>
                          </a:moveTo>
                          <a:cubicBezTo>
                            <a:pt x="217206" y="-52843"/>
                            <a:pt x="342105" y="55632"/>
                            <a:pt x="522616" y="0"/>
                          </a:cubicBezTo>
                          <a:cubicBezTo>
                            <a:pt x="703127" y="-55632"/>
                            <a:pt x="858498" y="34260"/>
                            <a:pt x="1005030" y="0"/>
                          </a:cubicBezTo>
                          <a:cubicBezTo>
                            <a:pt x="1046675" y="123264"/>
                            <a:pt x="983379" y="223911"/>
                            <a:pt x="1005030" y="384137"/>
                          </a:cubicBezTo>
                          <a:cubicBezTo>
                            <a:pt x="858092" y="426289"/>
                            <a:pt x="710464" y="352390"/>
                            <a:pt x="512565" y="384137"/>
                          </a:cubicBezTo>
                          <a:cubicBezTo>
                            <a:pt x="314666" y="415884"/>
                            <a:pt x="220566" y="365619"/>
                            <a:pt x="0" y="384137"/>
                          </a:cubicBezTo>
                          <a:cubicBezTo>
                            <a:pt x="-20516" y="265190"/>
                            <a:pt x="16301" y="143342"/>
                            <a:pt x="0" y="0"/>
                          </a:cubicBezTo>
                          <a:close/>
                        </a:path>
                        <a:path w="1005030" h="384137" stroke="0" extrusionOk="0">
                          <a:moveTo>
                            <a:pt x="0" y="0"/>
                          </a:moveTo>
                          <a:cubicBezTo>
                            <a:pt x="178616" y="-3208"/>
                            <a:pt x="390548" y="57340"/>
                            <a:pt x="492465" y="0"/>
                          </a:cubicBezTo>
                          <a:cubicBezTo>
                            <a:pt x="594382" y="-57340"/>
                            <a:pt x="879333" y="6022"/>
                            <a:pt x="1005030" y="0"/>
                          </a:cubicBezTo>
                          <a:cubicBezTo>
                            <a:pt x="1047415" y="146655"/>
                            <a:pt x="995653" y="197205"/>
                            <a:pt x="1005030" y="384137"/>
                          </a:cubicBezTo>
                          <a:cubicBezTo>
                            <a:pt x="895642" y="398505"/>
                            <a:pt x="667714" y="351903"/>
                            <a:pt x="502515" y="384137"/>
                          </a:cubicBezTo>
                          <a:cubicBezTo>
                            <a:pt x="337316" y="416371"/>
                            <a:pt x="217121" y="349568"/>
                            <a:pt x="0" y="384137"/>
                          </a:cubicBezTo>
                          <a:cubicBezTo>
                            <a:pt x="-37196" y="198197"/>
                            <a:pt x="32307" y="80707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 anchorCtr="0"/>
            <a:lstStyle/>
            <a:p>
              <a:pPr algn="ctr"/>
              <a:r>
                <a:rPr lang="en-US" sz="900" dirty="0">
                  <a:solidFill>
                    <a:schemeClr val="bg1"/>
                  </a:solidFill>
                  <a:latin typeface="Helvetica"/>
                  <a:cs typeface="Helvetica"/>
                </a:rPr>
                <a:t>X.509</a:t>
              </a:r>
            </a:p>
          </p:txBody>
        </p:sp>
        <p:cxnSp>
          <p:nvCxnSpPr>
            <p:cNvPr id="226" name="Straight Arrow Connector 225">
              <a:extLst>
                <a:ext uri="{FF2B5EF4-FFF2-40B4-BE49-F238E27FC236}">
                  <a16:creationId xmlns:a16="http://schemas.microsoft.com/office/drawing/2014/main" id="{15D46A12-F283-6D44-933C-C5941BD4C3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72233" y="2398285"/>
              <a:ext cx="0" cy="915083"/>
            </a:xfrm>
            <a:prstGeom prst="straightConnector1">
              <a:avLst/>
            </a:prstGeom>
            <a:ln>
              <a:solidFill>
                <a:schemeClr val="tx2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7" name="TextBox 226">
              <a:extLst>
                <a:ext uri="{FF2B5EF4-FFF2-40B4-BE49-F238E27FC236}">
                  <a16:creationId xmlns:a16="http://schemas.microsoft.com/office/drawing/2014/main" id="{0DB6D41D-8040-FE4B-B2B8-45FD89584FD1}"/>
                </a:ext>
              </a:extLst>
            </p:cNvPr>
            <p:cNvSpPr txBox="1"/>
            <p:nvPr/>
          </p:nvSpPr>
          <p:spPr>
            <a:xfrm>
              <a:off x="16484590" y="2538452"/>
              <a:ext cx="8509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Signed By</a:t>
              </a:r>
            </a:p>
          </p:txBody>
        </p:sp>
        <p:sp>
          <p:nvSpPr>
            <p:cNvPr id="228" name="TextBox 227">
              <a:extLst>
                <a:ext uri="{FF2B5EF4-FFF2-40B4-BE49-F238E27FC236}">
                  <a16:creationId xmlns:a16="http://schemas.microsoft.com/office/drawing/2014/main" id="{12368EC8-A91A-204E-A856-B6E330F92F93}"/>
                </a:ext>
              </a:extLst>
            </p:cNvPr>
            <p:cNvSpPr txBox="1"/>
            <p:nvPr/>
          </p:nvSpPr>
          <p:spPr>
            <a:xfrm>
              <a:off x="13203552" y="1721733"/>
              <a:ext cx="9646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1. Trusts CA</a:t>
              </a:r>
            </a:p>
          </p:txBody>
        </p:sp>
        <p:cxnSp>
          <p:nvCxnSpPr>
            <p:cNvPr id="229" name="Elbow Connector 228">
              <a:extLst>
                <a:ext uri="{FF2B5EF4-FFF2-40B4-BE49-F238E27FC236}">
                  <a16:creationId xmlns:a16="http://schemas.microsoft.com/office/drawing/2014/main" id="{E5F0F477-6631-F44A-879D-16197754BAA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218445" y="1996509"/>
              <a:ext cx="2679225" cy="1289536"/>
            </a:xfrm>
            <a:prstGeom prst="bentConnector3">
              <a:avLst>
                <a:gd name="adj1" fmla="val 526"/>
              </a:avLst>
            </a:prstGeom>
            <a:ln>
              <a:solidFill>
                <a:schemeClr val="tx2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Arrow Connector 229">
              <a:extLst>
                <a:ext uri="{FF2B5EF4-FFF2-40B4-BE49-F238E27FC236}">
                  <a16:creationId xmlns:a16="http://schemas.microsoft.com/office/drawing/2014/main" id="{D08DA3F9-DCBA-8145-9817-E5C963F7FE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049466" y="3614487"/>
              <a:ext cx="1086560" cy="0"/>
            </a:xfrm>
            <a:prstGeom prst="straightConnector1">
              <a:avLst/>
            </a:prstGeom>
            <a:ln>
              <a:solidFill>
                <a:schemeClr val="tx2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TextBox 230">
              <a:extLst>
                <a:ext uri="{FF2B5EF4-FFF2-40B4-BE49-F238E27FC236}">
                  <a16:creationId xmlns:a16="http://schemas.microsoft.com/office/drawing/2014/main" id="{BE63D07A-EC0D-0848-8213-891F4B8BC9B6}"/>
                </a:ext>
              </a:extLst>
            </p:cNvPr>
            <p:cNvSpPr txBox="1"/>
            <p:nvPr/>
          </p:nvSpPr>
          <p:spPr>
            <a:xfrm>
              <a:off x="17049465" y="3313368"/>
              <a:ext cx="10050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2. Generates</a:t>
              </a:r>
            </a:p>
          </p:txBody>
        </p:sp>
        <p:sp>
          <p:nvSpPr>
            <p:cNvPr id="232" name="TextBox 231">
              <a:extLst>
                <a:ext uri="{FF2B5EF4-FFF2-40B4-BE49-F238E27FC236}">
                  <a16:creationId xmlns:a16="http://schemas.microsoft.com/office/drawing/2014/main" id="{D599C964-9659-1747-9752-7DA26F1ED35A}"/>
                </a:ext>
              </a:extLst>
            </p:cNvPr>
            <p:cNvSpPr txBox="1"/>
            <p:nvPr/>
          </p:nvSpPr>
          <p:spPr>
            <a:xfrm>
              <a:off x="14133686" y="3313368"/>
              <a:ext cx="1338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tabLst>
                  <a:tab pos="80963" algn="l"/>
                </a:tabLst>
              </a:pPr>
              <a:r>
                <a:rPr lang="en-US" sz="1200" dirty="0"/>
                <a:t>3. Receives</a:t>
              </a:r>
            </a:p>
          </p:txBody>
        </p:sp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D0765959-7864-0C43-B666-0B1235FE37CF}"/>
                </a:ext>
              </a:extLst>
            </p:cNvPr>
            <p:cNvSpPr txBox="1"/>
            <p:nvPr/>
          </p:nvSpPr>
          <p:spPr>
            <a:xfrm>
              <a:off x="13209321" y="2011789"/>
              <a:ext cx="15930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4. Validates Signature</a:t>
              </a:r>
            </a:p>
          </p:txBody>
        </p:sp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75833773-182F-F649-B164-450849ADC8A2}"/>
                </a:ext>
              </a:extLst>
            </p:cNvPr>
            <p:cNvSpPr txBox="1"/>
            <p:nvPr/>
          </p:nvSpPr>
          <p:spPr>
            <a:xfrm>
              <a:off x="14133686" y="3649518"/>
              <a:ext cx="17432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5. Validates Host Name</a:t>
              </a:r>
            </a:p>
          </p:txBody>
        </p:sp>
        <p:cxnSp>
          <p:nvCxnSpPr>
            <p:cNvPr id="235" name="Straight Arrow Connector 234">
              <a:extLst>
                <a:ext uri="{FF2B5EF4-FFF2-40B4-BE49-F238E27FC236}">
                  <a16:creationId xmlns:a16="http://schemas.microsoft.com/office/drawing/2014/main" id="{0DF36D25-AF22-3541-9B04-5F2DE6AAFD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169125" y="3614487"/>
              <a:ext cx="1728546" cy="7708"/>
            </a:xfrm>
            <a:prstGeom prst="straightConnector1">
              <a:avLst/>
            </a:prstGeom>
            <a:ln>
              <a:solidFill>
                <a:schemeClr val="tx2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5" name="Rectangle 254">
              <a:extLst>
                <a:ext uri="{FF2B5EF4-FFF2-40B4-BE49-F238E27FC236}">
                  <a16:creationId xmlns:a16="http://schemas.microsoft.com/office/drawing/2014/main" id="{DFB916A0-65B2-1344-A9CD-45979D6D0A26}"/>
                </a:ext>
              </a:extLst>
            </p:cNvPr>
            <p:cNvSpPr/>
            <p:nvPr/>
          </p:nvSpPr>
          <p:spPr>
            <a:xfrm>
              <a:off x="13037316" y="1569003"/>
              <a:ext cx="5458446" cy="2351733"/>
            </a:xfrm>
            <a:custGeom>
              <a:avLst/>
              <a:gdLst>
                <a:gd name="connsiteX0" fmla="*/ 0 w 5458446"/>
                <a:gd name="connsiteY0" fmla="*/ 0 h 2351733"/>
                <a:gd name="connsiteX1" fmla="*/ 491260 w 5458446"/>
                <a:gd name="connsiteY1" fmla="*/ 0 h 2351733"/>
                <a:gd name="connsiteX2" fmla="*/ 873351 w 5458446"/>
                <a:gd name="connsiteY2" fmla="*/ 0 h 2351733"/>
                <a:gd name="connsiteX3" fmla="*/ 1528365 w 5458446"/>
                <a:gd name="connsiteY3" fmla="*/ 0 h 2351733"/>
                <a:gd name="connsiteX4" fmla="*/ 2019625 w 5458446"/>
                <a:gd name="connsiteY4" fmla="*/ 0 h 2351733"/>
                <a:gd name="connsiteX5" fmla="*/ 2510885 w 5458446"/>
                <a:gd name="connsiteY5" fmla="*/ 0 h 2351733"/>
                <a:gd name="connsiteX6" fmla="*/ 3165899 w 5458446"/>
                <a:gd name="connsiteY6" fmla="*/ 0 h 2351733"/>
                <a:gd name="connsiteX7" fmla="*/ 3602574 w 5458446"/>
                <a:gd name="connsiteY7" fmla="*/ 0 h 2351733"/>
                <a:gd name="connsiteX8" fmla="*/ 4257588 w 5458446"/>
                <a:gd name="connsiteY8" fmla="*/ 0 h 2351733"/>
                <a:gd name="connsiteX9" fmla="*/ 4912601 w 5458446"/>
                <a:gd name="connsiteY9" fmla="*/ 0 h 2351733"/>
                <a:gd name="connsiteX10" fmla="*/ 5458446 w 5458446"/>
                <a:gd name="connsiteY10" fmla="*/ 0 h 2351733"/>
                <a:gd name="connsiteX11" fmla="*/ 5458446 w 5458446"/>
                <a:gd name="connsiteY11" fmla="*/ 634968 h 2351733"/>
                <a:gd name="connsiteX12" fmla="*/ 5458446 w 5458446"/>
                <a:gd name="connsiteY12" fmla="*/ 1246418 h 2351733"/>
                <a:gd name="connsiteX13" fmla="*/ 5458446 w 5458446"/>
                <a:gd name="connsiteY13" fmla="*/ 1763800 h 2351733"/>
                <a:gd name="connsiteX14" fmla="*/ 5458446 w 5458446"/>
                <a:gd name="connsiteY14" fmla="*/ 2351733 h 2351733"/>
                <a:gd name="connsiteX15" fmla="*/ 4912601 w 5458446"/>
                <a:gd name="connsiteY15" fmla="*/ 2351733 h 2351733"/>
                <a:gd name="connsiteX16" fmla="*/ 4366757 w 5458446"/>
                <a:gd name="connsiteY16" fmla="*/ 2351733 h 2351733"/>
                <a:gd name="connsiteX17" fmla="*/ 3711743 w 5458446"/>
                <a:gd name="connsiteY17" fmla="*/ 2351733 h 2351733"/>
                <a:gd name="connsiteX18" fmla="*/ 3165899 w 5458446"/>
                <a:gd name="connsiteY18" fmla="*/ 2351733 h 2351733"/>
                <a:gd name="connsiteX19" fmla="*/ 2783807 w 5458446"/>
                <a:gd name="connsiteY19" fmla="*/ 2351733 h 2351733"/>
                <a:gd name="connsiteX20" fmla="*/ 2347132 w 5458446"/>
                <a:gd name="connsiteY20" fmla="*/ 2351733 h 2351733"/>
                <a:gd name="connsiteX21" fmla="*/ 1692118 w 5458446"/>
                <a:gd name="connsiteY21" fmla="*/ 2351733 h 2351733"/>
                <a:gd name="connsiteX22" fmla="*/ 1146274 w 5458446"/>
                <a:gd name="connsiteY22" fmla="*/ 2351733 h 2351733"/>
                <a:gd name="connsiteX23" fmla="*/ 709598 w 5458446"/>
                <a:gd name="connsiteY23" fmla="*/ 2351733 h 2351733"/>
                <a:gd name="connsiteX24" fmla="*/ 0 w 5458446"/>
                <a:gd name="connsiteY24" fmla="*/ 2351733 h 2351733"/>
                <a:gd name="connsiteX25" fmla="*/ 0 w 5458446"/>
                <a:gd name="connsiteY25" fmla="*/ 1834352 h 2351733"/>
                <a:gd name="connsiteX26" fmla="*/ 0 w 5458446"/>
                <a:gd name="connsiteY26" fmla="*/ 1316970 h 2351733"/>
                <a:gd name="connsiteX27" fmla="*/ 0 w 5458446"/>
                <a:gd name="connsiteY27" fmla="*/ 705520 h 2351733"/>
                <a:gd name="connsiteX28" fmla="*/ 0 w 5458446"/>
                <a:gd name="connsiteY28" fmla="*/ 0 h 235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458446" h="2351733" extrusionOk="0">
                  <a:moveTo>
                    <a:pt x="0" y="0"/>
                  </a:moveTo>
                  <a:cubicBezTo>
                    <a:pt x="136283" y="-39567"/>
                    <a:pt x="370222" y="39121"/>
                    <a:pt x="491260" y="0"/>
                  </a:cubicBezTo>
                  <a:cubicBezTo>
                    <a:pt x="612298" y="-39121"/>
                    <a:pt x="779828" y="33739"/>
                    <a:pt x="873351" y="0"/>
                  </a:cubicBezTo>
                  <a:cubicBezTo>
                    <a:pt x="966874" y="-33739"/>
                    <a:pt x="1337255" y="75260"/>
                    <a:pt x="1528365" y="0"/>
                  </a:cubicBezTo>
                  <a:cubicBezTo>
                    <a:pt x="1719475" y="-75260"/>
                    <a:pt x="1838157" y="19646"/>
                    <a:pt x="2019625" y="0"/>
                  </a:cubicBezTo>
                  <a:cubicBezTo>
                    <a:pt x="2201093" y="-19646"/>
                    <a:pt x="2306305" y="6846"/>
                    <a:pt x="2510885" y="0"/>
                  </a:cubicBezTo>
                  <a:cubicBezTo>
                    <a:pt x="2715465" y="-6846"/>
                    <a:pt x="2958870" y="35619"/>
                    <a:pt x="3165899" y="0"/>
                  </a:cubicBezTo>
                  <a:cubicBezTo>
                    <a:pt x="3372928" y="-35619"/>
                    <a:pt x="3423139" y="20127"/>
                    <a:pt x="3602574" y="0"/>
                  </a:cubicBezTo>
                  <a:cubicBezTo>
                    <a:pt x="3782009" y="-20127"/>
                    <a:pt x="4111150" y="21035"/>
                    <a:pt x="4257588" y="0"/>
                  </a:cubicBezTo>
                  <a:cubicBezTo>
                    <a:pt x="4404026" y="-21035"/>
                    <a:pt x="4726839" y="45474"/>
                    <a:pt x="4912601" y="0"/>
                  </a:cubicBezTo>
                  <a:cubicBezTo>
                    <a:pt x="5098363" y="-45474"/>
                    <a:pt x="5263692" y="24261"/>
                    <a:pt x="5458446" y="0"/>
                  </a:cubicBezTo>
                  <a:cubicBezTo>
                    <a:pt x="5459902" y="289742"/>
                    <a:pt x="5457720" y="341914"/>
                    <a:pt x="5458446" y="634968"/>
                  </a:cubicBezTo>
                  <a:cubicBezTo>
                    <a:pt x="5459172" y="928022"/>
                    <a:pt x="5399812" y="1085115"/>
                    <a:pt x="5458446" y="1246418"/>
                  </a:cubicBezTo>
                  <a:cubicBezTo>
                    <a:pt x="5517080" y="1407721"/>
                    <a:pt x="5438131" y="1596035"/>
                    <a:pt x="5458446" y="1763800"/>
                  </a:cubicBezTo>
                  <a:cubicBezTo>
                    <a:pt x="5478761" y="1931565"/>
                    <a:pt x="5450927" y="2066273"/>
                    <a:pt x="5458446" y="2351733"/>
                  </a:cubicBezTo>
                  <a:cubicBezTo>
                    <a:pt x="5256086" y="2372472"/>
                    <a:pt x="5137698" y="2348708"/>
                    <a:pt x="4912601" y="2351733"/>
                  </a:cubicBezTo>
                  <a:cubicBezTo>
                    <a:pt x="4687504" y="2354758"/>
                    <a:pt x="4578294" y="2330545"/>
                    <a:pt x="4366757" y="2351733"/>
                  </a:cubicBezTo>
                  <a:cubicBezTo>
                    <a:pt x="4155220" y="2372921"/>
                    <a:pt x="3927934" y="2281563"/>
                    <a:pt x="3711743" y="2351733"/>
                  </a:cubicBezTo>
                  <a:cubicBezTo>
                    <a:pt x="3495552" y="2421903"/>
                    <a:pt x="3373108" y="2345997"/>
                    <a:pt x="3165899" y="2351733"/>
                  </a:cubicBezTo>
                  <a:cubicBezTo>
                    <a:pt x="2958690" y="2357469"/>
                    <a:pt x="2961968" y="2322714"/>
                    <a:pt x="2783807" y="2351733"/>
                  </a:cubicBezTo>
                  <a:cubicBezTo>
                    <a:pt x="2605646" y="2380752"/>
                    <a:pt x="2543566" y="2300006"/>
                    <a:pt x="2347132" y="2351733"/>
                  </a:cubicBezTo>
                  <a:cubicBezTo>
                    <a:pt x="2150699" y="2403460"/>
                    <a:pt x="2004283" y="2323106"/>
                    <a:pt x="1692118" y="2351733"/>
                  </a:cubicBezTo>
                  <a:cubicBezTo>
                    <a:pt x="1379953" y="2380360"/>
                    <a:pt x="1318864" y="2331067"/>
                    <a:pt x="1146274" y="2351733"/>
                  </a:cubicBezTo>
                  <a:cubicBezTo>
                    <a:pt x="973684" y="2372399"/>
                    <a:pt x="891022" y="2319101"/>
                    <a:pt x="709598" y="2351733"/>
                  </a:cubicBezTo>
                  <a:cubicBezTo>
                    <a:pt x="528174" y="2384365"/>
                    <a:pt x="182505" y="2292254"/>
                    <a:pt x="0" y="2351733"/>
                  </a:cubicBezTo>
                  <a:cubicBezTo>
                    <a:pt x="-16453" y="2105679"/>
                    <a:pt x="15012" y="2042218"/>
                    <a:pt x="0" y="1834352"/>
                  </a:cubicBezTo>
                  <a:cubicBezTo>
                    <a:pt x="-15012" y="1626486"/>
                    <a:pt x="45564" y="1461799"/>
                    <a:pt x="0" y="1316970"/>
                  </a:cubicBezTo>
                  <a:cubicBezTo>
                    <a:pt x="-45564" y="1172141"/>
                    <a:pt x="69100" y="962784"/>
                    <a:pt x="0" y="705520"/>
                  </a:cubicBezTo>
                  <a:cubicBezTo>
                    <a:pt x="-69100" y="448256"/>
                    <a:pt x="40966" y="277438"/>
                    <a:pt x="0" y="0"/>
                  </a:cubicBezTo>
                  <a:close/>
                </a:path>
              </a:pathLst>
            </a:custGeom>
            <a:noFill/>
            <a:ln w="19050" cmpd="sng">
              <a:solidFill>
                <a:schemeClr val="tx2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/>
                </a:solidFill>
                <a:latin typeface="Helvetica"/>
                <a:cs typeface="Helvetica"/>
              </a:endParaRPr>
            </a:p>
          </p:txBody>
        </p:sp>
        <p:sp>
          <p:nvSpPr>
            <p:cNvPr id="258" name="TextBox 257">
              <a:extLst>
                <a:ext uri="{FF2B5EF4-FFF2-40B4-BE49-F238E27FC236}">
                  <a16:creationId xmlns:a16="http://schemas.microsoft.com/office/drawing/2014/main" id="{96A9970B-A531-E44A-AD46-7147C89CBD8A}"/>
                </a:ext>
              </a:extLst>
            </p:cNvPr>
            <p:cNvSpPr txBox="1"/>
            <p:nvPr/>
          </p:nvSpPr>
          <p:spPr>
            <a:xfrm>
              <a:off x="13037315" y="1281324"/>
              <a:ext cx="42159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2"/>
                  </a:solidFill>
                </a:rPr>
                <a:t>TLS for outbound connections (forward proxy TLS)</a:t>
              </a:r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2BD91767-2837-1045-A47C-5F75093D1955}"/>
              </a:ext>
            </a:extLst>
          </p:cNvPr>
          <p:cNvSpPr txBox="1"/>
          <p:nvPr/>
        </p:nvSpPr>
        <p:spPr>
          <a:xfrm>
            <a:off x="10637003" y="5177059"/>
            <a:ext cx="8509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Signed By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F902923-3001-1849-9EBE-73D3FAE8E002}"/>
              </a:ext>
            </a:extLst>
          </p:cNvPr>
          <p:cNvSpPr/>
          <p:nvPr/>
        </p:nvSpPr>
        <p:spPr>
          <a:xfrm>
            <a:off x="7267939" y="2756647"/>
            <a:ext cx="940561" cy="1882598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System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Under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Test</a:t>
            </a:r>
          </a:p>
          <a:p>
            <a:pPr algn="ctr"/>
            <a:endParaRPr lang="en-US" sz="1000" dirty="0">
              <a:solidFill>
                <a:schemeClr val="tx1"/>
              </a:solidFill>
              <a:latin typeface="Helvetica"/>
              <a:cs typeface="Helvetica"/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or</a:t>
            </a:r>
          </a:p>
          <a:p>
            <a:pPr algn="ctr"/>
            <a:endParaRPr lang="en-US" sz="1000" dirty="0">
              <a:solidFill>
                <a:schemeClr val="tx1"/>
              </a:solidFill>
              <a:latin typeface="Helvetica"/>
              <a:cs typeface="Helvetica"/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Client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F13AA31-8B2F-F746-B621-2C8A3FF1B015}"/>
              </a:ext>
            </a:extLst>
          </p:cNvPr>
          <p:cNvSpPr/>
          <p:nvPr/>
        </p:nvSpPr>
        <p:spPr>
          <a:xfrm>
            <a:off x="12422671" y="2756646"/>
            <a:ext cx="1598009" cy="1882589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Mock Server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406C2B2-3E5E-4B4D-A807-17729D4C3DB4}"/>
              </a:ext>
            </a:extLst>
          </p:cNvPr>
          <p:cNvSpPr/>
          <p:nvPr/>
        </p:nvSpPr>
        <p:spPr>
          <a:xfrm>
            <a:off x="18266891" y="2756646"/>
            <a:ext cx="940561" cy="1882598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Proxied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Service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D660AAEE-6231-7446-BE64-1AC04B49451B}"/>
              </a:ext>
            </a:extLst>
          </p:cNvPr>
          <p:cNvCxnSpPr>
            <a:cxnSpLocks/>
          </p:cNvCxnSpPr>
          <p:nvPr/>
        </p:nvCxnSpPr>
        <p:spPr>
          <a:xfrm>
            <a:off x="14164856" y="3705105"/>
            <a:ext cx="3971170" cy="0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003DBFC6-C7BD-F44E-998F-7F8CBC07668F}"/>
              </a:ext>
            </a:extLst>
          </p:cNvPr>
          <p:cNvCxnSpPr>
            <a:cxnSpLocks/>
          </p:cNvCxnSpPr>
          <p:nvPr/>
        </p:nvCxnSpPr>
        <p:spPr>
          <a:xfrm>
            <a:off x="8324847" y="3571755"/>
            <a:ext cx="3966901" cy="0"/>
          </a:xfrm>
          <a:prstGeom prst="straightConnector1">
            <a:avLst/>
          </a:prstGeom>
          <a:ln w="25400"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6BEE4B8-948E-BF4D-BE45-855E7AE17E51}"/>
              </a:ext>
            </a:extLst>
          </p:cNvPr>
          <p:cNvCxnSpPr>
            <a:cxnSpLocks/>
          </p:cNvCxnSpPr>
          <p:nvPr/>
        </p:nvCxnSpPr>
        <p:spPr>
          <a:xfrm>
            <a:off x="8324847" y="3838455"/>
            <a:ext cx="3966901" cy="0"/>
          </a:xfrm>
          <a:prstGeom prst="straightConnector1">
            <a:avLst/>
          </a:prstGeom>
          <a:ln w="25400"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44147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Rectangle 252">
            <a:extLst>
              <a:ext uri="{FF2B5EF4-FFF2-40B4-BE49-F238E27FC236}">
                <a16:creationId xmlns:a16="http://schemas.microsoft.com/office/drawing/2014/main" id="{A9F819F5-70B7-ED4C-8AAA-37FB34061240}"/>
              </a:ext>
            </a:extLst>
          </p:cNvPr>
          <p:cNvSpPr/>
          <p:nvPr/>
        </p:nvSpPr>
        <p:spPr>
          <a:xfrm>
            <a:off x="8348535" y="3784817"/>
            <a:ext cx="3526154" cy="694716"/>
          </a:xfrm>
          <a:custGeom>
            <a:avLst/>
            <a:gdLst>
              <a:gd name="connsiteX0" fmla="*/ 0 w 3526154"/>
              <a:gd name="connsiteY0" fmla="*/ 0 h 694716"/>
              <a:gd name="connsiteX1" fmla="*/ 481908 w 3526154"/>
              <a:gd name="connsiteY1" fmla="*/ 0 h 694716"/>
              <a:gd name="connsiteX2" fmla="*/ 963815 w 3526154"/>
              <a:gd name="connsiteY2" fmla="*/ 0 h 694716"/>
              <a:gd name="connsiteX3" fmla="*/ 1516246 w 3526154"/>
              <a:gd name="connsiteY3" fmla="*/ 0 h 694716"/>
              <a:gd name="connsiteX4" fmla="*/ 2174462 w 3526154"/>
              <a:gd name="connsiteY4" fmla="*/ 0 h 694716"/>
              <a:gd name="connsiteX5" fmla="*/ 2762154 w 3526154"/>
              <a:gd name="connsiteY5" fmla="*/ 0 h 694716"/>
              <a:gd name="connsiteX6" fmla="*/ 3526154 w 3526154"/>
              <a:gd name="connsiteY6" fmla="*/ 0 h 694716"/>
              <a:gd name="connsiteX7" fmla="*/ 3526154 w 3526154"/>
              <a:gd name="connsiteY7" fmla="*/ 333464 h 694716"/>
              <a:gd name="connsiteX8" fmla="*/ 3526154 w 3526154"/>
              <a:gd name="connsiteY8" fmla="*/ 694716 h 694716"/>
              <a:gd name="connsiteX9" fmla="*/ 3008985 w 3526154"/>
              <a:gd name="connsiteY9" fmla="*/ 694716 h 694716"/>
              <a:gd name="connsiteX10" fmla="*/ 2527077 w 3526154"/>
              <a:gd name="connsiteY10" fmla="*/ 694716 h 694716"/>
              <a:gd name="connsiteX11" fmla="*/ 1904123 w 3526154"/>
              <a:gd name="connsiteY11" fmla="*/ 694716 h 694716"/>
              <a:gd name="connsiteX12" fmla="*/ 1281169 w 3526154"/>
              <a:gd name="connsiteY12" fmla="*/ 694716 h 694716"/>
              <a:gd name="connsiteX13" fmla="*/ 799262 w 3526154"/>
              <a:gd name="connsiteY13" fmla="*/ 694716 h 694716"/>
              <a:gd name="connsiteX14" fmla="*/ 0 w 3526154"/>
              <a:gd name="connsiteY14" fmla="*/ 694716 h 694716"/>
              <a:gd name="connsiteX15" fmla="*/ 0 w 3526154"/>
              <a:gd name="connsiteY15" fmla="*/ 368199 h 694716"/>
              <a:gd name="connsiteX16" fmla="*/ 0 w 3526154"/>
              <a:gd name="connsiteY16" fmla="*/ 0 h 69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526154" h="694716" extrusionOk="0">
                <a:moveTo>
                  <a:pt x="0" y="0"/>
                </a:moveTo>
                <a:cubicBezTo>
                  <a:pt x="235995" y="-21588"/>
                  <a:pt x="283845" y="3589"/>
                  <a:pt x="481908" y="0"/>
                </a:cubicBezTo>
                <a:cubicBezTo>
                  <a:pt x="679971" y="-3589"/>
                  <a:pt x="777782" y="19737"/>
                  <a:pt x="963815" y="0"/>
                </a:cubicBezTo>
                <a:cubicBezTo>
                  <a:pt x="1149848" y="-19737"/>
                  <a:pt x="1247095" y="22456"/>
                  <a:pt x="1516246" y="0"/>
                </a:cubicBezTo>
                <a:cubicBezTo>
                  <a:pt x="1785397" y="-22456"/>
                  <a:pt x="1941034" y="78589"/>
                  <a:pt x="2174462" y="0"/>
                </a:cubicBezTo>
                <a:cubicBezTo>
                  <a:pt x="2407890" y="-78589"/>
                  <a:pt x="2572942" y="54824"/>
                  <a:pt x="2762154" y="0"/>
                </a:cubicBezTo>
                <a:cubicBezTo>
                  <a:pt x="2951366" y="-54824"/>
                  <a:pt x="3167074" y="84212"/>
                  <a:pt x="3526154" y="0"/>
                </a:cubicBezTo>
                <a:cubicBezTo>
                  <a:pt x="3548666" y="132154"/>
                  <a:pt x="3489149" y="200435"/>
                  <a:pt x="3526154" y="333464"/>
                </a:cubicBezTo>
                <a:cubicBezTo>
                  <a:pt x="3563159" y="466493"/>
                  <a:pt x="3504465" y="578179"/>
                  <a:pt x="3526154" y="694716"/>
                </a:cubicBezTo>
                <a:cubicBezTo>
                  <a:pt x="3279876" y="702657"/>
                  <a:pt x="3142321" y="643588"/>
                  <a:pt x="3008985" y="694716"/>
                </a:cubicBezTo>
                <a:cubicBezTo>
                  <a:pt x="2875649" y="745844"/>
                  <a:pt x="2682202" y="640232"/>
                  <a:pt x="2527077" y="694716"/>
                </a:cubicBezTo>
                <a:cubicBezTo>
                  <a:pt x="2371952" y="749200"/>
                  <a:pt x="2145176" y="651245"/>
                  <a:pt x="1904123" y="694716"/>
                </a:cubicBezTo>
                <a:cubicBezTo>
                  <a:pt x="1663070" y="738187"/>
                  <a:pt x="1458431" y="669153"/>
                  <a:pt x="1281169" y="694716"/>
                </a:cubicBezTo>
                <a:cubicBezTo>
                  <a:pt x="1103907" y="720279"/>
                  <a:pt x="1016087" y="666158"/>
                  <a:pt x="799262" y="694716"/>
                </a:cubicBezTo>
                <a:cubicBezTo>
                  <a:pt x="582437" y="723274"/>
                  <a:pt x="291126" y="674635"/>
                  <a:pt x="0" y="694716"/>
                </a:cubicBezTo>
                <a:cubicBezTo>
                  <a:pt x="-5845" y="546209"/>
                  <a:pt x="25290" y="498738"/>
                  <a:pt x="0" y="368199"/>
                </a:cubicBezTo>
                <a:cubicBezTo>
                  <a:pt x="-25290" y="237660"/>
                  <a:pt x="19415" y="75193"/>
                  <a:pt x="0" y="0"/>
                </a:cubicBezTo>
                <a:close/>
              </a:path>
            </a:pathLst>
          </a:custGeom>
          <a:noFill/>
          <a:ln w="19050" cmpd="sng">
            <a:solidFill>
              <a:schemeClr val="accent4"/>
            </a:solidFill>
            <a:prstDash val="dash"/>
            <a:extLst>
              <a:ext uri="{C807C97D-BFC1-408E-A445-0C87EB9F89A2}">
                <ask:lineSketchStyleProps xmlns:ask="http://schemas.microsoft.com/office/drawing/2018/sketchyshapes" sd="408016696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GB" sz="1250" b="1" dirty="0">
                <a:solidFill>
                  <a:schemeClr val="tx1"/>
                </a:solidFill>
              </a:rPr>
              <a:t>mTLS Client Authentication</a:t>
            </a:r>
          </a:p>
          <a:p>
            <a:r>
              <a:rPr lang="en-GB" sz="1250" dirty="0">
                <a:solidFill>
                  <a:schemeClr val="tx1"/>
                </a:solidFill>
              </a:rPr>
              <a:t>  - tlsMutualAuthenticationRequired</a:t>
            </a:r>
          </a:p>
          <a:p>
            <a:r>
              <a:rPr lang="en-GB" sz="1250" dirty="0">
                <a:solidFill>
                  <a:schemeClr val="tx1"/>
                </a:solidFill>
              </a:rPr>
              <a:t>  - tlsMutualAuthenticationCertificateChain</a:t>
            </a:r>
            <a:endParaRPr lang="en-US" sz="1250" dirty="0">
              <a:solidFill>
                <a:schemeClr val="tx1"/>
              </a:solidFill>
            </a:endParaRPr>
          </a:p>
        </p:txBody>
      </p:sp>
      <p:sp>
        <p:nvSpPr>
          <p:cNvPr id="256" name="TextBox 255">
            <a:extLst>
              <a:ext uri="{FF2B5EF4-FFF2-40B4-BE49-F238E27FC236}">
                <a16:creationId xmlns:a16="http://schemas.microsoft.com/office/drawing/2014/main" id="{7D854174-E5A1-A84E-BAFF-507CB63BF90A}"/>
              </a:ext>
            </a:extLst>
          </p:cNvPr>
          <p:cNvSpPr txBox="1"/>
          <p:nvPr/>
        </p:nvSpPr>
        <p:spPr>
          <a:xfrm>
            <a:off x="8331570" y="4502547"/>
            <a:ext cx="5243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4"/>
                </a:solidFill>
              </a:rPr>
              <a:t>mTLS for inbound connections  (client authentication or two-way TLS)</a:t>
            </a: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1D45223C-F024-1F42-B3E4-CB8F9A267658}"/>
              </a:ext>
            </a:extLst>
          </p:cNvPr>
          <p:cNvSpPr/>
          <p:nvPr/>
        </p:nvSpPr>
        <p:spPr>
          <a:xfrm>
            <a:off x="8344972" y="388993"/>
            <a:ext cx="3512752" cy="2772800"/>
          </a:xfrm>
          <a:custGeom>
            <a:avLst/>
            <a:gdLst>
              <a:gd name="connsiteX0" fmla="*/ 0 w 3512752"/>
              <a:gd name="connsiteY0" fmla="*/ 0 h 2772800"/>
              <a:gd name="connsiteX1" fmla="*/ 620586 w 3512752"/>
              <a:gd name="connsiteY1" fmla="*/ 0 h 2772800"/>
              <a:gd name="connsiteX2" fmla="*/ 1206045 w 3512752"/>
              <a:gd name="connsiteY2" fmla="*/ 0 h 2772800"/>
              <a:gd name="connsiteX3" fmla="*/ 1861759 w 3512752"/>
              <a:gd name="connsiteY3" fmla="*/ 0 h 2772800"/>
              <a:gd name="connsiteX4" fmla="*/ 2482345 w 3512752"/>
              <a:gd name="connsiteY4" fmla="*/ 0 h 2772800"/>
              <a:gd name="connsiteX5" fmla="*/ 3512752 w 3512752"/>
              <a:gd name="connsiteY5" fmla="*/ 0 h 2772800"/>
              <a:gd name="connsiteX6" fmla="*/ 3512752 w 3512752"/>
              <a:gd name="connsiteY6" fmla="*/ 582288 h 2772800"/>
              <a:gd name="connsiteX7" fmla="*/ 3512752 w 3512752"/>
              <a:gd name="connsiteY7" fmla="*/ 1136848 h 2772800"/>
              <a:gd name="connsiteX8" fmla="*/ 3512752 w 3512752"/>
              <a:gd name="connsiteY8" fmla="*/ 1608224 h 2772800"/>
              <a:gd name="connsiteX9" fmla="*/ 3512752 w 3512752"/>
              <a:gd name="connsiteY9" fmla="*/ 2107328 h 2772800"/>
              <a:gd name="connsiteX10" fmla="*/ 3512752 w 3512752"/>
              <a:gd name="connsiteY10" fmla="*/ 2772800 h 2772800"/>
              <a:gd name="connsiteX11" fmla="*/ 2892166 w 3512752"/>
              <a:gd name="connsiteY11" fmla="*/ 2772800 h 2772800"/>
              <a:gd name="connsiteX12" fmla="*/ 2236452 w 3512752"/>
              <a:gd name="connsiteY12" fmla="*/ 2772800 h 2772800"/>
              <a:gd name="connsiteX13" fmla="*/ 1721248 w 3512752"/>
              <a:gd name="connsiteY13" fmla="*/ 2772800 h 2772800"/>
              <a:gd name="connsiteX14" fmla="*/ 1206045 w 3512752"/>
              <a:gd name="connsiteY14" fmla="*/ 2772800 h 2772800"/>
              <a:gd name="connsiteX15" fmla="*/ 550331 w 3512752"/>
              <a:gd name="connsiteY15" fmla="*/ 2772800 h 2772800"/>
              <a:gd name="connsiteX16" fmla="*/ 0 w 3512752"/>
              <a:gd name="connsiteY16" fmla="*/ 2772800 h 2772800"/>
              <a:gd name="connsiteX17" fmla="*/ 0 w 3512752"/>
              <a:gd name="connsiteY17" fmla="*/ 2301424 h 2772800"/>
              <a:gd name="connsiteX18" fmla="*/ 0 w 3512752"/>
              <a:gd name="connsiteY18" fmla="*/ 1802320 h 2772800"/>
              <a:gd name="connsiteX19" fmla="*/ 0 w 3512752"/>
              <a:gd name="connsiteY19" fmla="*/ 1303216 h 2772800"/>
              <a:gd name="connsiteX20" fmla="*/ 0 w 3512752"/>
              <a:gd name="connsiteY20" fmla="*/ 748656 h 2772800"/>
              <a:gd name="connsiteX21" fmla="*/ 0 w 3512752"/>
              <a:gd name="connsiteY21" fmla="*/ 0 h 277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512752" h="2772800" extrusionOk="0">
                <a:moveTo>
                  <a:pt x="0" y="0"/>
                </a:moveTo>
                <a:cubicBezTo>
                  <a:pt x="150755" y="-13217"/>
                  <a:pt x="401813" y="38678"/>
                  <a:pt x="620586" y="0"/>
                </a:cubicBezTo>
                <a:cubicBezTo>
                  <a:pt x="839359" y="-38678"/>
                  <a:pt x="933713" y="4375"/>
                  <a:pt x="1206045" y="0"/>
                </a:cubicBezTo>
                <a:cubicBezTo>
                  <a:pt x="1478377" y="-4375"/>
                  <a:pt x="1640554" y="67216"/>
                  <a:pt x="1861759" y="0"/>
                </a:cubicBezTo>
                <a:cubicBezTo>
                  <a:pt x="2082964" y="-67216"/>
                  <a:pt x="2216126" y="72276"/>
                  <a:pt x="2482345" y="0"/>
                </a:cubicBezTo>
                <a:cubicBezTo>
                  <a:pt x="2748564" y="-72276"/>
                  <a:pt x="3213517" y="79849"/>
                  <a:pt x="3512752" y="0"/>
                </a:cubicBezTo>
                <a:cubicBezTo>
                  <a:pt x="3515732" y="153922"/>
                  <a:pt x="3507423" y="353381"/>
                  <a:pt x="3512752" y="582288"/>
                </a:cubicBezTo>
                <a:cubicBezTo>
                  <a:pt x="3518081" y="811195"/>
                  <a:pt x="3509819" y="929347"/>
                  <a:pt x="3512752" y="1136848"/>
                </a:cubicBezTo>
                <a:cubicBezTo>
                  <a:pt x="3515685" y="1344349"/>
                  <a:pt x="3501001" y="1419267"/>
                  <a:pt x="3512752" y="1608224"/>
                </a:cubicBezTo>
                <a:cubicBezTo>
                  <a:pt x="3524503" y="1797181"/>
                  <a:pt x="3502844" y="1858809"/>
                  <a:pt x="3512752" y="2107328"/>
                </a:cubicBezTo>
                <a:cubicBezTo>
                  <a:pt x="3522660" y="2355847"/>
                  <a:pt x="3433761" y="2634395"/>
                  <a:pt x="3512752" y="2772800"/>
                </a:cubicBezTo>
                <a:cubicBezTo>
                  <a:pt x="3262599" y="2808781"/>
                  <a:pt x="3150186" y="2757447"/>
                  <a:pt x="2892166" y="2772800"/>
                </a:cubicBezTo>
                <a:cubicBezTo>
                  <a:pt x="2634146" y="2788153"/>
                  <a:pt x="2480814" y="2736132"/>
                  <a:pt x="2236452" y="2772800"/>
                </a:cubicBezTo>
                <a:cubicBezTo>
                  <a:pt x="1992090" y="2809468"/>
                  <a:pt x="1825991" y="2727253"/>
                  <a:pt x="1721248" y="2772800"/>
                </a:cubicBezTo>
                <a:cubicBezTo>
                  <a:pt x="1616505" y="2818347"/>
                  <a:pt x="1388953" y="2716546"/>
                  <a:pt x="1206045" y="2772800"/>
                </a:cubicBezTo>
                <a:cubicBezTo>
                  <a:pt x="1023137" y="2829054"/>
                  <a:pt x="748810" y="2727556"/>
                  <a:pt x="550331" y="2772800"/>
                </a:cubicBezTo>
                <a:cubicBezTo>
                  <a:pt x="351852" y="2818044"/>
                  <a:pt x="257933" y="2765154"/>
                  <a:pt x="0" y="2772800"/>
                </a:cubicBezTo>
                <a:cubicBezTo>
                  <a:pt x="-13" y="2657880"/>
                  <a:pt x="7854" y="2527392"/>
                  <a:pt x="0" y="2301424"/>
                </a:cubicBezTo>
                <a:cubicBezTo>
                  <a:pt x="-7854" y="2075456"/>
                  <a:pt x="24198" y="1938956"/>
                  <a:pt x="0" y="1802320"/>
                </a:cubicBezTo>
                <a:cubicBezTo>
                  <a:pt x="-24198" y="1665684"/>
                  <a:pt x="48832" y="1476872"/>
                  <a:pt x="0" y="1303216"/>
                </a:cubicBezTo>
                <a:cubicBezTo>
                  <a:pt x="-48832" y="1129560"/>
                  <a:pt x="38295" y="999861"/>
                  <a:pt x="0" y="748656"/>
                </a:cubicBezTo>
                <a:cubicBezTo>
                  <a:pt x="-38295" y="497451"/>
                  <a:pt x="9112" y="263434"/>
                  <a:pt x="0" y="0"/>
                </a:cubicBezTo>
                <a:close/>
              </a:path>
            </a:pathLst>
          </a:custGeom>
          <a:noFill/>
          <a:ln w="19050" cmpd="sng">
            <a:solidFill>
              <a:schemeClr val="accent2"/>
            </a:solidFill>
            <a:prstDash val="dash"/>
            <a:extLst>
              <a:ext uri="{C807C97D-BFC1-408E-A445-0C87EB9F89A2}">
                <ask:lineSketchStyleProps xmlns:ask="http://schemas.microsoft.com/office/drawing/2018/sketchyshapes" sd="309827267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GB" sz="1250" b="1" dirty="0">
                <a:solidFill>
                  <a:schemeClr val="tx1"/>
                </a:solidFill>
              </a:rPr>
              <a:t>Dynamic CA</a:t>
            </a:r>
          </a:p>
          <a:p>
            <a:r>
              <a:rPr lang="en-GB" sz="1250" dirty="0">
                <a:solidFill>
                  <a:schemeClr val="tx1"/>
                </a:solidFill>
              </a:rPr>
              <a:t>  - dynamicallyCreateCertificateAuthorityCertificate</a:t>
            </a:r>
          </a:p>
          <a:p>
            <a:r>
              <a:rPr lang="en-GB" sz="1250" dirty="0">
                <a:solidFill>
                  <a:schemeClr val="tx1"/>
                </a:solidFill>
              </a:rPr>
              <a:t>  - directoryToSaveDynamicSSLCertificate</a:t>
            </a:r>
          </a:p>
          <a:p>
            <a:r>
              <a:rPr lang="en-GB" sz="1250" b="1" dirty="0">
                <a:solidFill>
                  <a:schemeClr val="tx1"/>
                </a:solidFill>
              </a:rPr>
              <a:t>Fixed CA</a:t>
            </a:r>
          </a:p>
          <a:p>
            <a:r>
              <a:rPr lang="en-GB" sz="1250" dirty="0">
                <a:solidFill>
                  <a:schemeClr val="tx1"/>
                </a:solidFill>
              </a:rPr>
              <a:t>  - certificateAuthorityPrivateKey</a:t>
            </a:r>
          </a:p>
          <a:p>
            <a:r>
              <a:rPr lang="en-GB" sz="1250" dirty="0">
                <a:solidFill>
                  <a:schemeClr val="tx1"/>
                </a:solidFill>
              </a:rPr>
              <a:t>  - certificateAuthorityCertificate</a:t>
            </a:r>
          </a:p>
          <a:p>
            <a:r>
              <a:rPr lang="en-GB" sz="1250" b="1" dirty="0">
                <a:solidFill>
                  <a:schemeClr val="tx1"/>
                </a:solidFill>
              </a:rPr>
              <a:t>Dynamic Private Key &amp; X.509</a:t>
            </a:r>
          </a:p>
          <a:p>
            <a:r>
              <a:rPr lang="en-GB" sz="1250" dirty="0">
                <a:solidFill>
                  <a:schemeClr val="tx1"/>
                </a:solidFill>
              </a:rPr>
              <a:t>  - preventCertificateDynamicUpdate</a:t>
            </a:r>
          </a:p>
          <a:p>
            <a:r>
              <a:rPr lang="en-GB" sz="1250" dirty="0">
                <a:solidFill>
                  <a:schemeClr val="tx1"/>
                </a:solidFill>
              </a:rPr>
              <a:t>  - sslCertificateDomainName</a:t>
            </a:r>
          </a:p>
          <a:p>
            <a:r>
              <a:rPr lang="en-GB" sz="1250" dirty="0">
                <a:solidFill>
                  <a:schemeClr val="tx1"/>
                </a:solidFill>
              </a:rPr>
              <a:t>  - sslSubjectAlternativeNameDomains</a:t>
            </a:r>
          </a:p>
          <a:p>
            <a:r>
              <a:rPr lang="en-GB" sz="1250" dirty="0">
                <a:solidFill>
                  <a:schemeClr val="tx1"/>
                </a:solidFill>
              </a:rPr>
              <a:t>  - sslSubjectAlternativeNameIps</a:t>
            </a:r>
          </a:p>
          <a:p>
            <a:r>
              <a:rPr lang="en-GB" sz="1250" b="1" dirty="0">
                <a:solidFill>
                  <a:schemeClr val="tx1"/>
                </a:solidFill>
              </a:rPr>
              <a:t>Fixed Private Key &amp; X.509</a:t>
            </a:r>
          </a:p>
          <a:p>
            <a:r>
              <a:rPr lang="en-GB" sz="1250" dirty="0">
                <a:solidFill>
                  <a:schemeClr val="tx1"/>
                </a:solidFill>
              </a:rPr>
              <a:t>  - privateKeyPath</a:t>
            </a:r>
          </a:p>
          <a:p>
            <a:r>
              <a:rPr lang="en-GB" sz="1250" dirty="0">
                <a:solidFill>
                  <a:schemeClr val="tx1"/>
                </a:solidFill>
              </a:rPr>
              <a:t>  - x509CertificatePath</a:t>
            </a:r>
            <a:endParaRPr lang="en-US" sz="1250" dirty="0">
              <a:solidFill>
                <a:schemeClr val="tx1"/>
              </a:solidFill>
            </a:endParaRPr>
          </a:p>
        </p:txBody>
      </p:sp>
      <p:sp>
        <p:nvSpPr>
          <p:cNvPr id="257" name="TextBox 256">
            <a:extLst>
              <a:ext uri="{FF2B5EF4-FFF2-40B4-BE49-F238E27FC236}">
                <a16:creationId xmlns:a16="http://schemas.microsoft.com/office/drawing/2014/main" id="{6049CEF5-6485-B54E-A015-4DD28C60D363}"/>
              </a:ext>
            </a:extLst>
          </p:cNvPr>
          <p:cNvSpPr txBox="1"/>
          <p:nvPr/>
        </p:nvSpPr>
        <p:spPr>
          <a:xfrm>
            <a:off x="8344972" y="117144"/>
            <a:ext cx="22196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</a:rPr>
              <a:t>TLS for inbound connections</a:t>
            </a: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DFB916A0-65B2-1344-A9CD-45979D6D0A26}"/>
              </a:ext>
            </a:extLst>
          </p:cNvPr>
          <p:cNvSpPr/>
          <p:nvPr/>
        </p:nvSpPr>
        <p:spPr>
          <a:xfrm>
            <a:off x="14400788" y="2086096"/>
            <a:ext cx="3512752" cy="1230165"/>
          </a:xfrm>
          <a:custGeom>
            <a:avLst/>
            <a:gdLst>
              <a:gd name="connsiteX0" fmla="*/ 0 w 3512752"/>
              <a:gd name="connsiteY0" fmla="*/ 0 h 1230165"/>
              <a:gd name="connsiteX1" fmla="*/ 550331 w 3512752"/>
              <a:gd name="connsiteY1" fmla="*/ 0 h 1230165"/>
              <a:gd name="connsiteX2" fmla="*/ 1030407 w 3512752"/>
              <a:gd name="connsiteY2" fmla="*/ 0 h 1230165"/>
              <a:gd name="connsiteX3" fmla="*/ 1686121 w 3512752"/>
              <a:gd name="connsiteY3" fmla="*/ 0 h 1230165"/>
              <a:gd name="connsiteX4" fmla="*/ 2236452 w 3512752"/>
              <a:gd name="connsiteY4" fmla="*/ 0 h 1230165"/>
              <a:gd name="connsiteX5" fmla="*/ 2786783 w 3512752"/>
              <a:gd name="connsiteY5" fmla="*/ 0 h 1230165"/>
              <a:gd name="connsiteX6" fmla="*/ 3512752 w 3512752"/>
              <a:gd name="connsiteY6" fmla="*/ 0 h 1230165"/>
              <a:gd name="connsiteX7" fmla="*/ 3512752 w 3512752"/>
              <a:gd name="connsiteY7" fmla="*/ 385452 h 1230165"/>
              <a:gd name="connsiteX8" fmla="*/ 3512752 w 3512752"/>
              <a:gd name="connsiteY8" fmla="*/ 795507 h 1230165"/>
              <a:gd name="connsiteX9" fmla="*/ 3512752 w 3512752"/>
              <a:gd name="connsiteY9" fmla="*/ 1230165 h 1230165"/>
              <a:gd name="connsiteX10" fmla="*/ 2997548 w 3512752"/>
              <a:gd name="connsiteY10" fmla="*/ 1230165 h 1230165"/>
              <a:gd name="connsiteX11" fmla="*/ 2412090 w 3512752"/>
              <a:gd name="connsiteY11" fmla="*/ 1230165 h 1230165"/>
              <a:gd name="connsiteX12" fmla="*/ 1861759 w 3512752"/>
              <a:gd name="connsiteY12" fmla="*/ 1230165 h 1230165"/>
              <a:gd name="connsiteX13" fmla="*/ 1206045 w 3512752"/>
              <a:gd name="connsiteY13" fmla="*/ 1230165 h 1230165"/>
              <a:gd name="connsiteX14" fmla="*/ 550331 w 3512752"/>
              <a:gd name="connsiteY14" fmla="*/ 1230165 h 1230165"/>
              <a:gd name="connsiteX15" fmla="*/ 0 w 3512752"/>
              <a:gd name="connsiteY15" fmla="*/ 1230165 h 1230165"/>
              <a:gd name="connsiteX16" fmla="*/ 0 w 3512752"/>
              <a:gd name="connsiteY16" fmla="*/ 820110 h 1230165"/>
              <a:gd name="connsiteX17" fmla="*/ 0 w 3512752"/>
              <a:gd name="connsiteY17" fmla="*/ 422357 h 1230165"/>
              <a:gd name="connsiteX18" fmla="*/ 0 w 3512752"/>
              <a:gd name="connsiteY18" fmla="*/ 0 h 1230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512752" h="1230165" extrusionOk="0">
                <a:moveTo>
                  <a:pt x="0" y="0"/>
                </a:moveTo>
                <a:cubicBezTo>
                  <a:pt x="195744" y="-24303"/>
                  <a:pt x="308037" y="57534"/>
                  <a:pt x="550331" y="0"/>
                </a:cubicBezTo>
                <a:cubicBezTo>
                  <a:pt x="792625" y="-57534"/>
                  <a:pt x="868981" y="30600"/>
                  <a:pt x="1030407" y="0"/>
                </a:cubicBezTo>
                <a:cubicBezTo>
                  <a:pt x="1191833" y="-30600"/>
                  <a:pt x="1432693" y="66757"/>
                  <a:pt x="1686121" y="0"/>
                </a:cubicBezTo>
                <a:cubicBezTo>
                  <a:pt x="1939549" y="-66757"/>
                  <a:pt x="2097179" y="57418"/>
                  <a:pt x="2236452" y="0"/>
                </a:cubicBezTo>
                <a:cubicBezTo>
                  <a:pt x="2375725" y="-57418"/>
                  <a:pt x="2578682" y="43029"/>
                  <a:pt x="2786783" y="0"/>
                </a:cubicBezTo>
                <a:cubicBezTo>
                  <a:pt x="2994884" y="-43029"/>
                  <a:pt x="3338224" y="12602"/>
                  <a:pt x="3512752" y="0"/>
                </a:cubicBezTo>
                <a:cubicBezTo>
                  <a:pt x="3556469" y="125658"/>
                  <a:pt x="3504502" y="194095"/>
                  <a:pt x="3512752" y="385452"/>
                </a:cubicBezTo>
                <a:cubicBezTo>
                  <a:pt x="3521002" y="576809"/>
                  <a:pt x="3505658" y="695107"/>
                  <a:pt x="3512752" y="795507"/>
                </a:cubicBezTo>
                <a:cubicBezTo>
                  <a:pt x="3519846" y="895907"/>
                  <a:pt x="3499752" y="1030207"/>
                  <a:pt x="3512752" y="1230165"/>
                </a:cubicBezTo>
                <a:cubicBezTo>
                  <a:pt x="3268536" y="1236735"/>
                  <a:pt x="3146362" y="1217413"/>
                  <a:pt x="2997548" y="1230165"/>
                </a:cubicBezTo>
                <a:cubicBezTo>
                  <a:pt x="2848734" y="1242917"/>
                  <a:pt x="2647491" y="1210475"/>
                  <a:pt x="2412090" y="1230165"/>
                </a:cubicBezTo>
                <a:cubicBezTo>
                  <a:pt x="2176689" y="1249855"/>
                  <a:pt x="2054122" y="1177424"/>
                  <a:pt x="1861759" y="1230165"/>
                </a:cubicBezTo>
                <a:cubicBezTo>
                  <a:pt x="1669396" y="1282906"/>
                  <a:pt x="1438631" y="1230156"/>
                  <a:pt x="1206045" y="1230165"/>
                </a:cubicBezTo>
                <a:cubicBezTo>
                  <a:pt x="973459" y="1230174"/>
                  <a:pt x="873972" y="1202134"/>
                  <a:pt x="550331" y="1230165"/>
                </a:cubicBezTo>
                <a:cubicBezTo>
                  <a:pt x="226690" y="1258196"/>
                  <a:pt x="233540" y="1211059"/>
                  <a:pt x="0" y="1230165"/>
                </a:cubicBezTo>
                <a:cubicBezTo>
                  <a:pt x="-41240" y="1066042"/>
                  <a:pt x="7009" y="902579"/>
                  <a:pt x="0" y="820110"/>
                </a:cubicBezTo>
                <a:cubicBezTo>
                  <a:pt x="-7009" y="737642"/>
                  <a:pt x="10226" y="539629"/>
                  <a:pt x="0" y="422357"/>
                </a:cubicBezTo>
                <a:cubicBezTo>
                  <a:pt x="-10226" y="305085"/>
                  <a:pt x="25931" y="152548"/>
                  <a:pt x="0" y="0"/>
                </a:cubicBezTo>
                <a:close/>
              </a:path>
            </a:pathLst>
          </a:custGeom>
          <a:noFill/>
          <a:ln w="19050" cmpd="sng">
            <a:solidFill>
              <a:schemeClr val="tx2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sz="1000" b="1" dirty="0">
                <a:solidFill>
                  <a:schemeClr val="tx1"/>
                </a:solidFill>
              </a:rPr>
              <a:t>Trusted Certificates Group</a:t>
            </a:r>
          </a:p>
          <a:p>
            <a:r>
              <a:rPr lang="en-US" sz="1000" dirty="0">
                <a:solidFill>
                  <a:schemeClr val="tx1"/>
                </a:solidFill>
              </a:rPr>
              <a:t>  - forwardProxyTLSX509CertificatesTrustManagerType</a:t>
            </a:r>
          </a:p>
          <a:p>
            <a:r>
              <a:rPr lang="en-US" sz="1000" b="1" dirty="0">
                <a:solidFill>
                  <a:schemeClr val="tx1"/>
                </a:solidFill>
              </a:rPr>
              <a:t>Fixed CA Chain</a:t>
            </a:r>
          </a:p>
          <a:p>
            <a:r>
              <a:rPr lang="en-US" sz="1000" dirty="0">
                <a:solidFill>
                  <a:schemeClr val="tx1"/>
                </a:solidFill>
              </a:rPr>
              <a:t>  - forwardProxyTLSCustomTrustX509Certificates</a:t>
            </a:r>
          </a:p>
          <a:p>
            <a:r>
              <a:rPr lang="en-US" sz="1000" b="1" dirty="0">
                <a:solidFill>
                  <a:schemeClr val="tx1"/>
                </a:solidFill>
              </a:rPr>
              <a:t>Fixed Private Key &amp; X.509</a:t>
            </a:r>
          </a:p>
          <a:p>
            <a:r>
              <a:rPr lang="en-US" sz="1000" dirty="0">
                <a:solidFill>
                  <a:schemeClr val="tx1"/>
                </a:solidFill>
              </a:rPr>
              <a:t>  - forwardProxyPrivateKey</a:t>
            </a:r>
          </a:p>
          <a:p>
            <a:r>
              <a:rPr lang="en-US" sz="1000" dirty="0">
                <a:solidFill>
                  <a:schemeClr val="tx1"/>
                </a:solidFill>
              </a:rPr>
              <a:t>  - forwardProxyCertificateChain</a:t>
            </a:r>
          </a:p>
        </p:txBody>
      </p:sp>
      <p:sp>
        <p:nvSpPr>
          <p:cNvPr id="258" name="TextBox 257">
            <a:extLst>
              <a:ext uri="{FF2B5EF4-FFF2-40B4-BE49-F238E27FC236}">
                <a16:creationId xmlns:a16="http://schemas.microsoft.com/office/drawing/2014/main" id="{96A9970B-A531-E44A-AD46-7147C89CBD8A}"/>
              </a:ext>
            </a:extLst>
          </p:cNvPr>
          <p:cNvSpPr txBox="1"/>
          <p:nvPr/>
        </p:nvSpPr>
        <p:spPr>
          <a:xfrm>
            <a:off x="14400788" y="1809097"/>
            <a:ext cx="42159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TLS for outbound connections (forward proxy TLS)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2C7AB7D6-D9F4-0840-87F8-B214B24CDDD6}"/>
              </a:ext>
            </a:extLst>
          </p:cNvPr>
          <p:cNvSpPr/>
          <p:nvPr/>
        </p:nvSpPr>
        <p:spPr>
          <a:xfrm>
            <a:off x="7274662" y="2501153"/>
            <a:ext cx="940561" cy="1882598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System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Under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Test</a:t>
            </a:r>
          </a:p>
          <a:p>
            <a:pPr algn="ctr"/>
            <a:endParaRPr lang="en-US" sz="1000" dirty="0">
              <a:solidFill>
                <a:schemeClr val="tx1"/>
              </a:solidFill>
              <a:latin typeface="Helvetica"/>
              <a:cs typeface="Helvetica"/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or</a:t>
            </a:r>
          </a:p>
          <a:p>
            <a:pPr algn="ctr"/>
            <a:endParaRPr lang="en-US" sz="1000" dirty="0">
              <a:solidFill>
                <a:schemeClr val="tx1"/>
              </a:solidFill>
              <a:latin typeface="Helvetica"/>
              <a:cs typeface="Helvetica"/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Client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E0F6B383-984C-DE47-863D-5BA4684ABB3E}"/>
              </a:ext>
            </a:extLst>
          </p:cNvPr>
          <p:cNvSpPr/>
          <p:nvPr/>
        </p:nvSpPr>
        <p:spPr>
          <a:xfrm>
            <a:off x="12429394" y="2501152"/>
            <a:ext cx="1598009" cy="1882589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Mock Server</a:t>
            </a:r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9BB29408-0E5B-6043-80FA-74BBD384BF42}"/>
              </a:ext>
            </a:extLst>
          </p:cNvPr>
          <p:cNvSpPr/>
          <p:nvPr/>
        </p:nvSpPr>
        <p:spPr>
          <a:xfrm>
            <a:off x="18273614" y="2501152"/>
            <a:ext cx="940561" cy="1882598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Proxied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Service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1B799B58-5043-5E4D-A9C5-1D7C529C2F6F}"/>
              </a:ext>
            </a:extLst>
          </p:cNvPr>
          <p:cNvCxnSpPr>
            <a:cxnSpLocks/>
          </p:cNvCxnSpPr>
          <p:nvPr/>
        </p:nvCxnSpPr>
        <p:spPr>
          <a:xfrm>
            <a:off x="14171579" y="3449611"/>
            <a:ext cx="3971170" cy="0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A74AB037-C083-5443-A1AA-441B90C651FD}"/>
              </a:ext>
            </a:extLst>
          </p:cNvPr>
          <p:cNvCxnSpPr>
            <a:cxnSpLocks/>
          </p:cNvCxnSpPr>
          <p:nvPr/>
        </p:nvCxnSpPr>
        <p:spPr>
          <a:xfrm>
            <a:off x="8331570" y="3316261"/>
            <a:ext cx="3966901" cy="0"/>
          </a:xfrm>
          <a:prstGeom prst="straightConnector1">
            <a:avLst/>
          </a:prstGeom>
          <a:ln w="25400"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4E4257A0-72B6-674C-92D9-F437F5DD7EB3}"/>
              </a:ext>
            </a:extLst>
          </p:cNvPr>
          <p:cNvCxnSpPr>
            <a:cxnSpLocks/>
          </p:cNvCxnSpPr>
          <p:nvPr/>
        </p:nvCxnSpPr>
        <p:spPr>
          <a:xfrm>
            <a:off x="8331570" y="3582961"/>
            <a:ext cx="3966901" cy="0"/>
          </a:xfrm>
          <a:prstGeom prst="straightConnector1">
            <a:avLst/>
          </a:prstGeom>
          <a:ln w="25400"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763F53A4-9C49-B545-955C-D5A8C12BFA48}"/>
              </a:ext>
            </a:extLst>
          </p:cNvPr>
          <p:cNvSpPr/>
          <p:nvPr/>
        </p:nvSpPr>
        <p:spPr>
          <a:xfrm>
            <a:off x="8084951" y="5258024"/>
            <a:ext cx="1598009" cy="611709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Mock Server Client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7095036-0410-BC4A-ABCF-FF4F12963AC4}"/>
              </a:ext>
            </a:extLst>
          </p:cNvPr>
          <p:cNvCxnSpPr>
            <a:cxnSpLocks/>
          </p:cNvCxnSpPr>
          <p:nvPr/>
        </p:nvCxnSpPr>
        <p:spPr>
          <a:xfrm flipV="1">
            <a:off x="9857723" y="4496068"/>
            <a:ext cx="3370675" cy="1118159"/>
          </a:xfrm>
          <a:prstGeom prst="bentConnector3">
            <a:avLst>
              <a:gd name="adj1" fmla="val 100043"/>
            </a:avLst>
          </a:prstGeom>
          <a:ln w="25400"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DE7BA18B-F2D7-2D43-8CB0-F18DF558C32B}"/>
              </a:ext>
            </a:extLst>
          </p:cNvPr>
          <p:cNvSpPr/>
          <p:nvPr/>
        </p:nvSpPr>
        <p:spPr>
          <a:xfrm>
            <a:off x="9857724" y="5914239"/>
            <a:ext cx="2999718" cy="472601"/>
          </a:xfrm>
          <a:custGeom>
            <a:avLst/>
            <a:gdLst>
              <a:gd name="connsiteX0" fmla="*/ 0 w 2999718"/>
              <a:gd name="connsiteY0" fmla="*/ 0 h 472601"/>
              <a:gd name="connsiteX1" fmla="*/ 569946 w 2999718"/>
              <a:gd name="connsiteY1" fmla="*/ 0 h 472601"/>
              <a:gd name="connsiteX2" fmla="*/ 1079898 w 2999718"/>
              <a:gd name="connsiteY2" fmla="*/ 0 h 472601"/>
              <a:gd name="connsiteX3" fmla="*/ 1739836 w 2999718"/>
              <a:gd name="connsiteY3" fmla="*/ 0 h 472601"/>
              <a:gd name="connsiteX4" fmla="*/ 2309783 w 2999718"/>
              <a:gd name="connsiteY4" fmla="*/ 0 h 472601"/>
              <a:gd name="connsiteX5" fmla="*/ 2999718 w 2999718"/>
              <a:gd name="connsiteY5" fmla="*/ 0 h 472601"/>
              <a:gd name="connsiteX6" fmla="*/ 2999718 w 2999718"/>
              <a:gd name="connsiteY6" fmla="*/ 472601 h 472601"/>
              <a:gd name="connsiteX7" fmla="*/ 2399774 w 2999718"/>
              <a:gd name="connsiteY7" fmla="*/ 472601 h 472601"/>
              <a:gd name="connsiteX8" fmla="*/ 1739836 w 2999718"/>
              <a:gd name="connsiteY8" fmla="*/ 472601 h 472601"/>
              <a:gd name="connsiteX9" fmla="*/ 1229884 w 2999718"/>
              <a:gd name="connsiteY9" fmla="*/ 472601 h 472601"/>
              <a:gd name="connsiteX10" fmla="*/ 629941 w 2999718"/>
              <a:gd name="connsiteY10" fmla="*/ 472601 h 472601"/>
              <a:gd name="connsiteX11" fmla="*/ 0 w 2999718"/>
              <a:gd name="connsiteY11" fmla="*/ 472601 h 472601"/>
              <a:gd name="connsiteX12" fmla="*/ 0 w 2999718"/>
              <a:gd name="connsiteY12" fmla="*/ 0 h 472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99718" h="472601" extrusionOk="0">
                <a:moveTo>
                  <a:pt x="0" y="0"/>
                </a:moveTo>
                <a:cubicBezTo>
                  <a:pt x="186549" y="-3896"/>
                  <a:pt x="430838" y="4982"/>
                  <a:pt x="569946" y="0"/>
                </a:cubicBezTo>
                <a:cubicBezTo>
                  <a:pt x="709054" y="-4982"/>
                  <a:pt x="902820" y="11786"/>
                  <a:pt x="1079898" y="0"/>
                </a:cubicBezTo>
                <a:cubicBezTo>
                  <a:pt x="1256976" y="-11786"/>
                  <a:pt x="1523333" y="54566"/>
                  <a:pt x="1739836" y="0"/>
                </a:cubicBezTo>
                <a:cubicBezTo>
                  <a:pt x="1956339" y="-54566"/>
                  <a:pt x="2116911" y="20405"/>
                  <a:pt x="2309783" y="0"/>
                </a:cubicBezTo>
                <a:cubicBezTo>
                  <a:pt x="2502655" y="-20405"/>
                  <a:pt x="2785550" y="38671"/>
                  <a:pt x="2999718" y="0"/>
                </a:cubicBezTo>
                <a:cubicBezTo>
                  <a:pt x="3037586" y="199472"/>
                  <a:pt x="2944384" y="363339"/>
                  <a:pt x="2999718" y="472601"/>
                </a:cubicBezTo>
                <a:cubicBezTo>
                  <a:pt x="2777756" y="544459"/>
                  <a:pt x="2678244" y="402703"/>
                  <a:pt x="2399774" y="472601"/>
                </a:cubicBezTo>
                <a:cubicBezTo>
                  <a:pt x="2121304" y="542499"/>
                  <a:pt x="1962411" y="427958"/>
                  <a:pt x="1739836" y="472601"/>
                </a:cubicBezTo>
                <a:cubicBezTo>
                  <a:pt x="1517261" y="517244"/>
                  <a:pt x="1362093" y="446086"/>
                  <a:pt x="1229884" y="472601"/>
                </a:cubicBezTo>
                <a:cubicBezTo>
                  <a:pt x="1097675" y="499116"/>
                  <a:pt x="871324" y="417625"/>
                  <a:pt x="629941" y="472601"/>
                </a:cubicBezTo>
                <a:cubicBezTo>
                  <a:pt x="388558" y="527577"/>
                  <a:pt x="182217" y="434676"/>
                  <a:pt x="0" y="472601"/>
                </a:cubicBezTo>
                <a:cubicBezTo>
                  <a:pt x="-121" y="301038"/>
                  <a:pt x="23551" y="227399"/>
                  <a:pt x="0" y="0"/>
                </a:cubicBezTo>
                <a:close/>
              </a:path>
            </a:pathLst>
          </a:custGeom>
          <a:noFill/>
          <a:ln w="19050" cmpd="sng">
            <a:solidFill>
              <a:schemeClr val="accent3">
                <a:lumMod val="75000"/>
              </a:schemeClr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72000" rtlCol="0" anchor="b" anchorCtr="0"/>
          <a:lstStyle/>
          <a:p>
            <a:r>
              <a:rPr lang="en-US" sz="1000" b="1" dirty="0">
                <a:solidFill>
                  <a:schemeClr val="tx1"/>
                </a:solidFill>
              </a:rPr>
              <a:t>Fixed CA Chain</a:t>
            </a:r>
          </a:p>
          <a:p>
            <a:r>
              <a:rPr lang="en-US" sz="1000" dirty="0">
                <a:solidFill>
                  <a:schemeClr val="tx1"/>
                </a:solidFill>
              </a:rPr>
              <a:t>- tlsMutualAuthenticationCertificateChain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231ED7C-9A65-704A-AB8B-6FFAB56C243A}"/>
              </a:ext>
            </a:extLst>
          </p:cNvPr>
          <p:cNvSpPr txBox="1"/>
          <p:nvPr/>
        </p:nvSpPr>
        <p:spPr>
          <a:xfrm>
            <a:off x="9857724" y="5637240"/>
            <a:ext cx="3105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3">
                    <a:lumMod val="75000"/>
                  </a:schemeClr>
                </a:solidFill>
              </a:rPr>
              <a:t>TLS for client connections (trusted certificates)</a:t>
            </a:r>
          </a:p>
        </p:txBody>
      </p:sp>
    </p:spTree>
    <p:extLst>
      <p:ext uri="{BB962C8B-B14F-4D97-AF65-F5344CB8AC3E}">
        <p14:creationId xmlns:p14="http://schemas.microsoft.com/office/powerpoint/2010/main" val="2215622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7484922" y="4873880"/>
            <a:ext cx="6313768" cy="1858790"/>
            <a:chOff x="2149801" y="4442817"/>
            <a:chExt cx="6313768" cy="1858790"/>
          </a:xfrm>
        </p:grpSpPr>
        <p:grpSp>
          <p:nvGrpSpPr>
            <p:cNvPr id="2" name="Group 1"/>
            <p:cNvGrpSpPr/>
            <p:nvPr/>
          </p:nvGrpSpPr>
          <p:grpSpPr>
            <a:xfrm>
              <a:off x="2149801" y="4442817"/>
              <a:ext cx="6313768" cy="1654400"/>
              <a:chOff x="2149801" y="4442817"/>
              <a:chExt cx="6313768" cy="1654400"/>
            </a:xfrm>
          </p:grpSpPr>
          <p:grpSp>
            <p:nvGrpSpPr>
              <p:cNvPr id="3" name="Group 2"/>
              <p:cNvGrpSpPr/>
              <p:nvPr/>
            </p:nvGrpSpPr>
            <p:grpSpPr>
              <a:xfrm>
                <a:off x="2149801" y="4442817"/>
                <a:ext cx="6313768" cy="1589277"/>
                <a:chOff x="2149801" y="4125318"/>
                <a:chExt cx="6313768" cy="1589277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2149801" y="4566945"/>
                  <a:ext cx="940561" cy="7078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Test</a:t>
                  </a:r>
                </a:p>
              </p:txBody>
            </p:sp>
            <p:sp>
              <p:nvSpPr>
                <p:cNvPr id="6" name="Rectangle 5"/>
                <p:cNvSpPr/>
                <p:nvPr/>
              </p:nvSpPr>
              <p:spPr>
                <a:xfrm>
                  <a:off x="3940870" y="4566945"/>
                  <a:ext cx="940561" cy="7078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System </a:t>
                  </a:r>
                </a:p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Under</a:t>
                  </a:r>
                </a:p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Test</a:t>
                  </a:r>
                </a:p>
              </p:txBody>
            </p:sp>
            <p:sp>
              <p:nvSpPr>
                <p:cNvPr id="7" name="Rectangle 6"/>
                <p:cNvSpPr/>
                <p:nvPr/>
              </p:nvSpPr>
              <p:spPr>
                <a:xfrm>
                  <a:off x="5731939" y="4127132"/>
                  <a:ext cx="940561" cy="1587463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Mock </a:t>
                  </a:r>
                </a:p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Server</a:t>
                  </a:r>
                </a:p>
              </p:txBody>
            </p:sp>
            <p:grpSp>
              <p:nvGrpSpPr>
                <p:cNvPr id="8" name="Group 7"/>
                <p:cNvGrpSpPr/>
                <p:nvPr/>
              </p:nvGrpSpPr>
              <p:grpSpPr>
                <a:xfrm>
                  <a:off x="5022083" y="4343024"/>
                  <a:ext cx="569204" cy="1155678"/>
                  <a:chOff x="5118828" y="2246141"/>
                  <a:chExt cx="569204" cy="1155678"/>
                </a:xfrm>
              </p:grpSpPr>
              <p:cxnSp>
                <p:nvCxnSpPr>
                  <p:cNvPr id="16" name="Straight Arrow Connector 15"/>
                  <p:cNvCxnSpPr/>
                  <p:nvPr/>
                </p:nvCxnSpPr>
                <p:spPr>
                  <a:xfrm flipV="1">
                    <a:off x="5118828" y="2246141"/>
                    <a:ext cx="569204" cy="336489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Straight Arrow Connector 16"/>
                  <p:cNvCxnSpPr/>
                  <p:nvPr/>
                </p:nvCxnSpPr>
                <p:spPr>
                  <a:xfrm>
                    <a:off x="5118828" y="2811313"/>
                    <a:ext cx="569204" cy="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Straight Arrow Connector 17"/>
                  <p:cNvCxnSpPr/>
                  <p:nvPr/>
                </p:nvCxnSpPr>
                <p:spPr>
                  <a:xfrm>
                    <a:off x="5118828" y="3065330"/>
                    <a:ext cx="569204" cy="336489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" name="Straight Arrow Connector 8"/>
                <p:cNvCxnSpPr/>
                <p:nvPr/>
              </p:nvCxnSpPr>
              <p:spPr>
                <a:xfrm>
                  <a:off x="3231014" y="4920863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" name="Rectangle 9"/>
                <p:cNvSpPr/>
                <p:nvPr/>
              </p:nvSpPr>
              <p:spPr>
                <a:xfrm>
                  <a:off x="7523008" y="4726981"/>
                  <a:ext cx="940561" cy="3841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Service 2</a:t>
                  </a:r>
                </a:p>
              </p:txBody>
            </p:sp>
            <p:sp>
              <p:nvSpPr>
                <p:cNvPr id="11" name="Rectangle 10"/>
                <p:cNvSpPr/>
                <p:nvPr/>
              </p:nvSpPr>
              <p:spPr>
                <a:xfrm>
                  <a:off x="7523008" y="4125318"/>
                  <a:ext cx="940561" cy="3841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Service 1</a:t>
                  </a:r>
                </a:p>
              </p:txBody>
            </p:sp>
            <p:sp>
              <p:nvSpPr>
                <p:cNvPr id="12" name="Rectangle 11"/>
                <p:cNvSpPr/>
                <p:nvPr/>
              </p:nvSpPr>
              <p:spPr>
                <a:xfrm>
                  <a:off x="7523008" y="5328644"/>
                  <a:ext cx="940561" cy="3841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436" tIns="45718" rIns="91436" bIns="45718" rtlCol="0" anchor="ctr" anchorCtr="0"/>
                <a:lstStyle/>
                <a:p>
                  <a:pPr algn="ctr"/>
                  <a:r>
                    <a:rPr lang="en-US" sz="9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Service 2</a:t>
                  </a:r>
                </a:p>
              </p:txBody>
            </p:sp>
            <p:cxnSp>
              <p:nvCxnSpPr>
                <p:cNvPr id="13" name="Straight Arrow Connector 12"/>
                <p:cNvCxnSpPr/>
                <p:nvPr/>
              </p:nvCxnSpPr>
              <p:spPr>
                <a:xfrm>
                  <a:off x="6813152" y="4906382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Arrow Connector 13"/>
                <p:cNvCxnSpPr/>
                <p:nvPr/>
              </p:nvCxnSpPr>
              <p:spPr>
                <a:xfrm>
                  <a:off x="6813152" y="4343024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Arrow Connector 14"/>
                <p:cNvCxnSpPr/>
                <p:nvPr/>
              </p:nvCxnSpPr>
              <p:spPr>
                <a:xfrm>
                  <a:off x="6813152" y="5496888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" name="Straight Arrow Connector 74"/>
              <p:cNvCxnSpPr/>
              <p:nvPr/>
            </p:nvCxnSpPr>
            <p:spPr>
              <a:xfrm rot="16200000" flipH="1">
                <a:off x="4191245" y="4086242"/>
                <a:ext cx="439813" cy="3582138"/>
              </a:xfrm>
              <a:prstGeom prst="bentConnector3">
                <a:avLst>
                  <a:gd name="adj1" fmla="val 151977"/>
                </a:avLst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Box 18"/>
            <p:cNvSpPr txBox="1"/>
            <p:nvPr/>
          </p:nvSpPr>
          <p:spPr>
            <a:xfrm>
              <a:off x="2652648" y="6024608"/>
              <a:ext cx="2118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2. Verify Requests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46981" y="4935727"/>
              <a:ext cx="2118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1. Test</a:t>
              </a:r>
            </a:p>
          </p:txBody>
        </p:sp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DD2E7644-B3C6-BF4B-9FF1-A2F2E84FA400}"/>
              </a:ext>
            </a:extLst>
          </p:cNvPr>
          <p:cNvSpPr/>
          <p:nvPr/>
        </p:nvSpPr>
        <p:spPr>
          <a:xfrm>
            <a:off x="9234424" y="2885538"/>
            <a:ext cx="940561" cy="707837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System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Under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Test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53CF2EA3-46E7-B74B-9A2D-B668A4A2903A}"/>
              </a:ext>
            </a:extLst>
          </p:cNvPr>
          <p:cNvSpPr/>
          <p:nvPr/>
        </p:nvSpPr>
        <p:spPr>
          <a:xfrm>
            <a:off x="11025493" y="2445725"/>
            <a:ext cx="940561" cy="1587463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Mock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Server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9B9AE29D-DD48-484A-923D-163573B8FEC1}"/>
              </a:ext>
            </a:extLst>
          </p:cNvPr>
          <p:cNvGrpSpPr/>
          <p:nvPr/>
        </p:nvGrpSpPr>
        <p:grpSpPr>
          <a:xfrm>
            <a:off x="10315637" y="2661617"/>
            <a:ext cx="569204" cy="1155678"/>
            <a:chOff x="5118828" y="2246141"/>
            <a:chExt cx="569204" cy="1155678"/>
          </a:xfrm>
        </p:grpSpPr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35F3CAF3-1D91-0D47-A442-AE608355BD23}"/>
                </a:ext>
              </a:extLst>
            </p:cNvPr>
            <p:cNvCxnSpPr/>
            <p:nvPr/>
          </p:nvCxnSpPr>
          <p:spPr>
            <a:xfrm flipV="1">
              <a:off x="5118828" y="2246141"/>
              <a:ext cx="569204" cy="33648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4BABA5FF-856C-5449-9563-39AEE53A3E2F}"/>
                </a:ext>
              </a:extLst>
            </p:cNvPr>
            <p:cNvCxnSpPr/>
            <p:nvPr/>
          </p:nvCxnSpPr>
          <p:spPr>
            <a:xfrm>
              <a:off x="5118828" y="2811313"/>
              <a:ext cx="56920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4531EFF7-F80B-F245-A1F2-AFA2AEC56943}"/>
                </a:ext>
              </a:extLst>
            </p:cNvPr>
            <p:cNvCxnSpPr/>
            <p:nvPr/>
          </p:nvCxnSpPr>
          <p:spPr>
            <a:xfrm>
              <a:off x="5118828" y="3065330"/>
              <a:ext cx="569204" cy="33648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5F569CDC-1C9F-F34B-91EC-39873A951689}"/>
              </a:ext>
            </a:extLst>
          </p:cNvPr>
          <p:cNvCxnSpPr/>
          <p:nvPr/>
        </p:nvCxnSpPr>
        <p:spPr>
          <a:xfrm>
            <a:off x="8524568" y="3239456"/>
            <a:ext cx="56920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87EB875B-BD02-0448-AE8E-162214BF6E4F}"/>
              </a:ext>
            </a:extLst>
          </p:cNvPr>
          <p:cNvSpPr/>
          <p:nvPr/>
        </p:nvSpPr>
        <p:spPr>
          <a:xfrm>
            <a:off x="12816562" y="3045574"/>
            <a:ext cx="940561" cy="384137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Service 2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16C38C2-FA9F-5D42-846D-F54F8D90AEF8}"/>
              </a:ext>
            </a:extLst>
          </p:cNvPr>
          <p:cNvSpPr/>
          <p:nvPr/>
        </p:nvSpPr>
        <p:spPr>
          <a:xfrm>
            <a:off x="12816562" y="2443911"/>
            <a:ext cx="940561" cy="384137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Service 1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9FDC9A00-4ABC-B74F-A190-DEBBD242287C}"/>
              </a:ext>
            </a:extLst>
          </p:cNvPr>
          <p:cNvSpPr/>
          <p:nvPr/>
        </p:nvSpPr>
        <p:spPr>
          <a:xfrm>
            <a:off x="12816562" y="3647237"/>
            <a:ext cx="940561" cy="384137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Service 2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704A4D3A-28CE-5549-8651-A32106E73596}"/>
              </a:ext>
            </a:extLst>
          </p:cNvPr>
          <p:cNvCxnSpPr/>
          <p:nvPr/>
        </p:nvCxnSpPr>
        <p:spPr>
          <a:xfrm>
            <a:off x="12106706" y="3224975"/>
            <a:ext cx="56920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AE9604DF-B73E-5142-BC3F-B02FFA1F0288}"/>
              </a:ext>
            </a:extLst>
          </p:cNvPr>
          <p:cNvCxnSpPr/>
          <p:nvPr/>
        </p:nvCxnSpPr>
        <p:spPr>
          <a:xfrm>
            <a:off x="12106706" y="2661617"/>
            <a:ext cx="56920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E19B290F-8856-3D41-AB55-6661F5A55D1B}"/>
              </a:ext>
            </a:extLst>
          </p:cNvPr>
          <p:cNvCxnSpPr/>
          <p:nvPr/>
        </p:nvCxnSpPr>
        <p:spPr>
          <a:xfrm>
            <a:off x="12106706" y="3815481"/>
            <a:ext cx="56920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1875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7973480" y="2948459"/>
            <a:ext cx="3997396" cy="2867691"/>
            <a:chOff x="1903674" y="2827807"/>
            <a:chExt cx="3866269" cy="2867691"/>
          </a:xfrm>
        </p:grpSpPr>
        <p:sp>
          <p:nvSpPr>
            <p:cNvPr id="24" name="Rounded Rectangle 23"/>
            <p:cNvSpPr/>
            <p:nvPr/>
          </p:nvSpPr>
          <p:spPr>
            <a:xfrm>
              <a:off x="2208474" y="31326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2056074" y="29802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1903674" y="28278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</p:grpSp>
      <p:cxnSp>
        <p:nvCxnSpPr>
          <p:cNvPr id="17" name="Straight Arrow Connector 16"/>
          <p:cNvCxnSpPr/>
          <p:nvPr/>
        </p:nvCxnSpPr>
        <p:spPr>
          <a:xfrm flipV="1">
            <a:off x="6606318" y="3568479"/>
            <a:ext cx="1260401" cy="18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11199" y="3291482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1. Receive Request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19097" y="4323714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3. Return Response</a:t>
            </a:r>
          </a:p>
        </p:txBody>
      </p:sp>
      <p:sp>
        <p:nvSpPr>
          <p:cNvPr id="75" name="Rectangle 74"/>
          <p:cNvSpPr/>
          <p:nvPr/>
        </p:nvSpPr>
        <p:spPr>
          <a:xfrm>
            <a:off x="9469602" y="3238315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Request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Matcher</a:t>
            </a:r>
          </a:p>
        </p:txBody>
      </p:sp>
      <p:cxnSp>
        <p:nvCxnSpPr>
          <p:cNvPr id="88" name="Straight Arrow Connector 87"/>
          <p:cNvCxnSpPr/>
          <p:nvPr/>
        </p:nvCxnSpPr>
        <p:spPr>
          <a:xfrm flipH="1" flipV="1">
            <a:off x="6606316" y="4594953"/>
            <a:ext cx="3567666" cy="25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8083349" y="3293474"/>
            <a:ext cx="1553402" cy="276999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sz="1200" dirty="0"/>
              <a:t>2. Match Request</a:t>
            </a:r>
          </a:p>
        </p:txBody>
      </p:sp>
      <p:cxnSp>
        <p:nvCxnSpPr>
          <p:cNvPr id="101" name="Straight Arrow Connector 100"/>
          <p:cNvCxnSpPr/>
          <p:nvPr/>
        </p:nvCxnSpPr>
        <p:spPr>
          <a:xfrm>
            <a:off x="8178829" y="3570365"/>
            <a:ext cx="117644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0305924" y="4278588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Response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Action</a:t>
            </a:r>
          </a:p>
        </p:txBody>
      </p:sp>
      <p:cxnSp>
        <p:nvCxnSpPr>
          <p:cNvPr id="20" name="Elbow Connector 19"/>
          <p:cNvCxnSpPr/>
          <p:nvPr/>
        </p:nvCxnSpPr>
        <p:spPr>
          <a:xfrm>
            <a:off x="10410161" y="3570367"/>
            <a:ext cx="366042" cy="70822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9930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Arrow Connector 16"/>
          <p:cNvCxnSpPr/>
          <p:nvPr/>
        </p:nvCxnSpPr>
        <p:spPr>
          <a:xfrm flipV="1">
            <a:off x="6606318" y="3568479"/>
            <a:ext cx="1260401" cy="18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11199" y="3291482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1. Receive Request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19098" y="4323714"/>
            <a:ext cx="19217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3. Return Response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7973480" y="2948459"/>
            <a:ext cx="3997396" cy="2867691"/>
            <a:chOff x="1903674" y="2827807"/>
            <a:chExt cx="3866269" cy="2867691"/>
          </a:xfrm>
        </p:grpSpPr>
        <p:sp>
          <p:nvSpPr>
            <p:cNvPr id="22" name="Rounded Rectangle 21"/>
            <p:cNvSpPr/>
            <p:nvPr/>
          </p:nvSpPr>
          <p:spPr>
            <a:xfrm>
              <a:off x="2208474" y="31326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2056074" y="29802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73" name="Rounded Rectangle 72"/>
            <p:cNvSpPr/>
            <p:nvPr/>
          </p:nvSpPr>
          <p:spPr>
            <a:xfrm>
              <a:off x="1903674" y="28278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</p:grpSp>
      <p:sp>
        <p:nvSpPr>
          <p:cNvPr id="75" name="Rectangle 74"/>
          <p:cNvSpPr/>
          <p:nvPr/>
        </p:nvSpPr>
        <p:spPr>
          <a:xfrm>
            <a:off x="9469602" y="3238315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Request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Matcher</a:t>
            </a:r>
          </a:p>
        </p:txBody>
      </p:sp>
      <p:cxnSp>
        <p:nvCxnSpPr>
          <p:cNvPr id="88" name="Straight Arrow Connector 87"/>
          <p:cNvCxnSpPr/>
          <p:nvPr/>
        </p:nvCxnSpPr>
        <p:spPr>
          <a:xfrm flipH="1" flipV="1">
            <a:off x="6606316" y="4594953"/>
            <a:ext cx="3567666" cy="251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8083349" y="3293474"/>
            <a:ext cx="1553402" cy="276999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sz="1200" dirty="0"/>
              <a:t>2. Match Request</a:t>
            </a:r>
          </a:p>
        </p:txBody>
      </p:sp>
      <p:cxnSp>
        <p:nvCxnSpPr>
          <p:cNvPr id="101" name="Straight Arrow Connector 100"/>
          <p:cNvCxnSpPr/>
          <p:nvPr/>
        </p:nvCxnSpPr>
        <p:spPr>
          <a:xfrm>
            <a:off x="8178829" y="3570365"/>
            <a:ext cx="117644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0305924" y="4278588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Error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Action</a:t>
            </a:r>
          </a:p>
        </p:txBody>
      </p:sp>
      <p:cxnSp>
        <p:nvCxnSpPr>
          <p:cNvPr id="20" name="Elbow Connector 19"/>
          <p:cNvCxnSpPr/>
          <p:nvPr/>
        </p:nvCxnSpPr>
        <p:spPr>
          <a:xfrm>
            <a:off x="10410161" y="3570367"/>
            <a:ext cx="366042" cy="70822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3568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Arrow Connector 16"/>
          <p:cNvCxnSpPr/>
          <p:nvPr/>
        </p:nvCxnSpPr>
        <p:spPr>
          <a:xfrm flipV="1">
            <a:off x="6606318" y="3568479"/>
            <a:ext cx="1260401" cy="18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11199" y="3291482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1. Receive Request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3822122" y="4292915"/>
            <a:ext cx="940561" cy="1145706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Service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19097" y="4865976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4. Return Response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973482" y="2948457"/>
            <a:ext cx="5188241" cy="3167592"/>
            <a:chOff x="1903675" y="2827807"/>
            <a:chExt cx="5001138" cy="3167592"/>
          </a:xfrm>
        </p:grpSpPr>
        <p:sp>
          <p:nvSpPr>
            <p:cNvPr id="120" name="Rounded Rectangle 119"/>
            <p:cNvSpPr/>
            <p:nvPr/>
          </p:nvSpPr>
          <p:spPr>
            <a:xfrm>
              <a:off x="2208475" y="3132607"/>
              <a:ext cx="4696338" cy="2862792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119" name="Rounded Rectangle 118"/>
            <p:cNvSpPr/>
            <p:nvPr/>
          </p:nvSpPr>
          <p:spPr>
            <a:xfrm>
              <a:off x="2056075" y="2980207"/>
              <a:ext cx="4696338" cy="2862792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73" name="Rounded Rectangle 72"/>
            <p:cNvSpPr/>
            <p:nvPr/>
          </p:nvSpPr>
          <p:spPr>
            <a:xfrm>
              <a:off x="1903675" y="2827807"/>
              <a:ext cx="4696338" cy="2862792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</p:grpSp>
      <p:sp>
        <p:nvSpPr>
          <p:cNvPr id="75" name="Rectangle 74"/>
          <p:cNvSpPr/>
          <p:nvPr/>
        </p:nvSpPr>
        <p:spPr>
          <a:xfrm>
            <a:off x="9469602" y="3238315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Request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Matcher</a:t>
            </a:r>
          </a:p>
        </p:txBody>
      </p:sp>
      <p:sp>
        <p:nvSpPr>
          <p:cNvPr id="78" name="Rectangle 77"/>
          <p:cNvSpPr/>
          <p:nvPr/>
        </p:nvSpPr>
        <p:spPr>
          <a:xfrm>
            <a:off x="10305924" y="4278588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Forward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Action</a:t>
            </a:r>
          </a:p>
        </p:txBody>
      </p:sp>
      <p:cxnSp>
        <p:nvCxnSpPr>
          <p:cNvPr id="81" name="Elbow Connector 80"/>
          <p:cNvCxnSpPr>
            <a:stCxn id="75" idx="3"/>
            <a:endCxn id="78" idx="0"/>
          </p:cNvCxnSpPr>
          <p:nvPr/>
        </p:nvCxnSpPr>
        <p:spPr>
          <a:xfrm>
            <a:off x="10410161" y="3570367"/>
            <a:ext cx="366042" cy="70822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>
            <a:off x="11430199" y="4597467"/>
            <a:ext cx="2150534" cy="1317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 flipH="1">
            <a:off x="6606316" y="5137215"/>
            <a:ext cx="697441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11334649" y="4324816"/>
            <a:ext cx="1553402" cy="276999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sz="1200" dirty="0"/>
              <a:t>3. Forward Request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8083349" y="3293474"/>
            <a:ext cx="1553402" cy="276999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sz="1200" dirty="0"/>
              <a:t>2. Match Request</a:t>
            </a:r>
          </a:p>
        </p:txBody>
      </p:sp>
      <p:cxnSp>
        <p:nvCxnSpPr>
          <p:cNvPr id="101" name="Straight Arrow Connector 100"/>
          <p:cNvCxnSpPr/>
          <p:nvPr/>
        </p:nvCxnSpPr>
        <p:spPr>
          <a:xfrm>
            <a:off x="8178829" y="3570365"/>
            <a:ext cx="117644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2149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9224581" y="3061873"/>
            <a:ext cx="3657153" cy="3456035"/>
          </a:xfrm>
          <a:prstGeom prst="round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Helvetica"/>
                <a:cs typeface="Helvetica"/>
              </a:rPr>
              <a:t>Expectation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072181" y="2909473"/>
            <a:ext cx="3657153" cy="3456035"/>
          </a:xfrm>
          <a:prstGeom prst="round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Helvetica"/>
                <a:cs typeface="Helvetica"/>
              </a:rPr>
              <a:t>Expectation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8919781" y="2757073"/>
            <a:ext cx="3657153" cy="3456035"/>
          </a:xfrm>
          <a:prstGeom prst="round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Helvetica"/>
                <a:cs typeface="Helvetica"/>
              </a:rPr>
              <a:t>Expectation</a:t>
            </a:r>
          </a:p>
        </p:txBody>
      </p:sp>
      <p:sp>
        <p:nvSpPr>
          <p:cNvPr id="75" name="Rectangle 74"/>
          <p:cNvSpPr/>
          <p:nvPr/>
        </p:nvSpPr>
        <p:spPr>
          <a:xfrm>
            <a:off x="10415900" y="3046929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Request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Matcher</a:t>
            </a:r>
          </a:p>
        </p:txBody>
      </p:sp>
      <p:sp>
        <p:nvSpPr>
          <p:cNvPr id="78" name="Rectangle 77"/>
          <p:cNvSpPr/>
          <p:nvPr/>
        </p:nvSpPr>
        <p:spPr>
          <a:xfrm>
            <a:off x="11252222" y="4087202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Callback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Action</a:t>
            </a:r>
          </a:p>
        </p:txBody>
      </p:sp>
      <p:cxnSp>
        <p:nvCxnSpPr>
          <p:cNvPr id="81" name="Elbow Connector 80"/>
          <p:cNvCxnSpPr>
            <a:stCxn id="75" idx="3"/>
            <a:endCxn id="78" idx="0"/>
          </p:cNvCxnSpPr>
          <p:nvPr/>
        </p:nvCxnSpPr>
        <p:spPr>
          <a:xfrm>
            <a:off x="11356459" y="3378981"/>
            <a:ext cx="366042" cy="70822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6823455" y="3377093"/>
            <a:ext cx="1982001" cy="18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718394" y="3100096"/>
            <a:ext cx="171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1. Receive Request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727118" y="5195589"/>
            <a:ext cx="171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5. Return Response</a:t>
            </a:r>
          </a:p>
        </p:txBody>
      </p:sp>
      <p:cxnSp>
        <p:nvCxnSpPr>
          <p:cNvPr id="88" name="Straight Arrow Connector 87"/>
          <p:cNvCxnSpPr>
            <a:stCxn id="78" idx="2"/>
          </p:cNvCxnSpPr>
          <p:nvPr/>
        </p:nvCxnSpPr>
        <p:spPr>
          <a:xfrm rot="5400000">
            <a:off x="8915214" y="2659541"/>
            <a:ext cx="715526" cy="4899048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9029647" y="3102088"/>
            <a:ext cx="1553402" cy="276999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sz="1200" dirty="0"/>
              <a:t>2. Match Request</a:t>
            </a:r>
          </a:p>
        </p:txBody>
      </p:sp>
      <p:cxnSp>
        <p:nvCxnSpPr>
          <p:cNvPr id="101" name="Straight Arrow Connector 100"/>
          <p:cNvCxnSpPr/>
          <p:nvPr/>
        </p:nvCxnSpPr>
        <p:spPr>
          <a:xfrm>
            <a:off x="9125127" y="3378979"/>
            <a:ext cx="117644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7375630" y="3848192"/>
            <a:ext cx="940561" cy="1145706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Callback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151203" y="4021071"/>
            <a:ext cx="1553402" cy="276999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sz="1200" dirty="0"/>
              <a:t>3. Send Request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8541670" y="4316616"/>
            <a:ext cx="2614289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9151203" y="4575078"/>
            <a:ext cx="1553402" cy="276999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sz="1200" dirty="0"/>
              <a:t>4. Return Response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8541670" y="4519815"/>
            <a:ext cx="2614289" cy="1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7142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Arrow Connector 16"/>
          <p:cNvCxnSpPr/>
          <p:nvPr/>
        </p:nvCxnSpPr>
        <p:spPr>
          <a:xfrm flipV="1">
            <a:off x="6606727" y="3566175"/>
            <a:ext cx="1983406" cy="41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21663" y="3291482"/>
            <a:ext cx="275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3. Send Verification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21663" y="4121697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5</a:t>
            </a:r>
            <a:r>
              <a:rPr lang="en-US" sz="1200"/>
              <a:t>. </a:t>
            </a:r>
            <a:r>
              <a:rPr lang="en-US" sz="1200" dirty="0"/>
              <a:t>Return Result</a:t>
            </a:r>
          </a:p>
        </p:txBody>
      </p:sp>
      <p:cxnSp>
        <p:nvCxnSpPr>
          <p:cNvPr id="88" name="Straight Arrow Connector 87"/>
          <p:cNvCxnSpPr/>
          <p:nvPr/>
        </p:nvCxnSpPr>
        <p:spPr>
          <a:xfrm rot="5400000">
            <a:off x="7662580" y="2914941"/>
            <a:ext cx="422144" cy="2533849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an 1"/>
          <p:cNvSpPr/>
          <p:nvPr/>
        </p:nvSpPr>
        <p:spPr>
          <a:xfrm>
            <a:off x="11173710" y="3122264"/>
            <a:ext cx="988828" cy="868444"/>
          </a:xfrm>
          <a:prstGeom prst="can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Recorded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Requests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664564" y="3242893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Request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Matcher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9714192" y="3567122"/>
            <a:ext cx="1355774" cy="782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639761" y="3274794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4. Match Request(s)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8457229" y="1823774"/>
            <a:ext cx="1355231" cy="1012102"/>
          </a:xfrm>
          <a:prstGeom prst="roundRect">
            <a:avLst/>
          </a:prstGeom>
          <a:solidFill>
            <a:schemeClr val="bg1"/>
          </a:solidFill>
          <a:ln w="19050" cmpd="sng">
            <a:solidFill>
              <a:schemeClr val="tx1">
                <a:lumMod val="50000"/>
                <a:lumOff val="5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Expectation</a:t>
            </a:r>
          </a:p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or</a:t>
            </a:r>
          </a:p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Proxy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6606729" y="2326837"/>
            <a:ext cx="1764891" cy="1888"/>
          </a:xfrm>
          <a:prstGeom prst="straightConnector1">
            <a:avLst/>
          </a:prstGeom>
          <a:ln>
            <a:solidFill>
              <a:schemeClr val="accent1">
                <a:alpha val="7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521665" y="2049840"/>
            <a:ext cx="171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1. Receive Request</a:t>
            </a:r>
          </a:p>
        </p:txBody>
      </p:sp>
      <p:cxnSp>
        <p:nvCxnSpPr>
          <p:cNvPr id="22" name="Elbow Connector 21"/>
          <p:cNvCxnSpPr/>
          <p:nvPr/>
        </p:nvCxnSpPr>
        <p:spPr>
          <a:xfrm>
            <a:off x="9876256" y="2329825"/>
            <a:ext cx="1783814" cy="741880"/>
          </a:xfrm>
          <a:prstGeom prst="bentConnector2">
            <a:avLst/>
          </a:prstGeom>
          <a:ln>
            <a:solidFill>
              <a:schemeClr val="accent1">
                <a:alpha val="7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9812460" y="2060473"/>
            <a:ext cx="171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2. Record Request</a:t>
            </a:r>
          </a:p>
        </p:txBody>
      </p:sp>
    </p:spTree>
    <p:extLst>
      <p:ext uri="{BB962C8B-B14F-4D97-AF65-F5344CB8AC3E}">
        <p14:creationId xmlns:p14="http://schemas.microsoft.com/office/powerpoint/2010/main" val="19704451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Arrow Connector 16"/>
          <p:cNvCxnSpPr/>
          <p:nvPr/>
        </p:nvCxnSpPr>
        <p:spPr>
          <a:xfrm flipV="1">
            <a:off x="6606727" y="3566175"/>
            <a:ext cx="1983406" cy="41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21663" y="3291482"/>
            <a:ext cx="275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3. Retrieve Logs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21663" y="4121697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5. Return Logs</a:t>
            </a:r>
          </a:p>
        </p:txBody>
      </p:sp>
      <p:cxnSp>
        <p:nvCxnSpPr>
          <p:cNvPr id="88" name="Straight Arrow Connector 87"/>
          <p:cNvCxnSpPr/>
          <p:nvPr/>
        </p:nvCxnSpPr>
        <p:spPr>
          <a:xfrm rot="5400000">
            <a:off x="7662580" y="2914941"/>
            <a:ext cx="422144" cy="2533849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an 1"/>
          <p:cNvSpPr/>
          <p:nvPr/>
        </p:nvSpPr>
        <p:spPr>
          <a:xfrm>
            <a:off x="11173710" y="3122264"/>
            <a:ext cx="988828" cy="868444"/>
          </a:xfrm>
          <a:prstGeom prst="can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Recorded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Logs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664564" y="3242893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Request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Matcher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9714192" y="3567122"/>
            <a:ext cx="1355774" cy="782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639761" y="3274794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4. Match Logs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8457229" y="1823774"/>
            <a:ext cx="1355231" cy="1012102"/>
          </a:xfrm>
          <a:prstGeom prst="roundRect">
            <a:avLst/>
          </a:prstGeom>
          <a:solidFill>
            <a:schemeClr val="bg1"/>
          </a:solidFill>
          <a:ln w="19050" cmpd="sng">
            <a:solidFill>
              <a:schemeClr val="tx1">
                <a:lumMod val="50000"/>
                <a:lumOff val="5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Expectation</a:t>
            </a:r>
          </a:p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or</a:t>
            </a:r>
          </a:p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Proxy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6606729" y="2326837"/>
            <a:ext cx="1764891" cy="1888"/>
          </a:xfrm>
          <a:prstGeom prst="straightConnector1">
            <a:avLst/>
          </a:prstGeom>
          <a:ln>
            <a:solidFill>
              <a:schemeClr val="accent1">
                <a:alpha val="7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514307" y="1665159"/>
            <a:ext cx="1715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22250" algn="l"/>
              </a:tabLst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	Receive Request </a:t>
            </a:r>
          </a:p>
          <a:p>
            <a:pPr>
              <a:tabLst>
                <a:tab pos="222250" algn="l"/>
              </a:tabLst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1. 	</a:t>
            </a:r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OR</a:t>
            </a:r>
          </a:p>
          <a:p>
            <a:pPr>
              <a:tabLst>
                <a:tab pos="222250" algn="l"/>
              </a:tabLst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	Create Expectation</a:t>
            </a:r>
          </a:p>
        </p:txBody>
      </p:sp>
      <p:cxnSp>
        <p:nvCxnSpPr>
          <p:cNvPr id="22" name="Elbow Connector 21"/>
          <p:cNvCxnSpPr/>
          <p:nvPr/>
        </p:nvCxnSpPr>
        <p:spPr>
          <a:xfrm>
            <a:off x="9876256" y="2329825"/>
            <a:ext cx="1783814" cy="741880"/>
          </a:xfrm>
          <a:prstGeom prst="bentConnector2">
            <a:avLst/>
          </a:prstGeom>
          <a:ln>
            <a:solidFill>
              <a:schemeClr val="accent1">
                <a:alpha val="7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9812460" y="2060473"/>
            <a:ext cx="171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2. Record Logs</a:t>
            </a:r>
          </a:p>
        </p:txBody>
      </p:sp>
    </p:spTree>
    <p:extLst>
      <p:ext uri="{BB962C8B-B14F-4D97-AF65-F5344CB8AC3E}">
        <p14:creationId xmlns:p14="http://schemas.microsoft.com/office/powerpoint/2010/main" val="334202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roup 131"/>
          <p:cNvGrpSpPr/>
          <p:nvPr/>
        </p:nvGrpSpPr>
        <p:grpSpPr>
          <a:xfrm>
            <a:off x="7744505" y="3289128"/>
            <a:ext cx="5790290" cy="2694471"/>
            <a:chOff x="479728" y="2443636"/>
            <a:chExt cx="5790290" cy="2694471"/>
          </a:xfrm>
        </p:grpSpPr>
        <p:grpSp>
          <p:nvGrpSpPr>
            <p:cNvPr id="124" name="Group 123"/>
            <p:cNvGrpSpPr/>
            <p:nvPr/>
          </p:nvGrpSpPr>
          <p:grpSpPr>
            <a:xfrm>
              <a:off x="1517666" y="2634833"/>
              <a:ext cx="665277" cy="1184160"/>
              <a:chOff x="3306859" y="459438"/>
              <a:chExt cx="665277" cy="1184160"/>
            </a:xfrm>
          </p:grpSpPr>
          <p:grpSp>
            <p:nvGrpSpPr>
              <p:cNvPr id="125" name="Group 124"/>
              <p:cNvGrpSpPr/>
              <p:nvPr/>
            </p:nvGrpSpPr>
            <p:grpSpPr>
              <a:xfrm>
                <a:off x="3374873" y="487920"/>
                <a:ext cx="569204" cy="1155678"/>
                <a:chOff x="5118828" y="2246141"/>
                <a:chExt cx="569204" cy="1155678"/>
              </a:xfrm>
            </p:grpSpPr>
            <p:cxnSp>
              <p:nvCxnSpPr>
                <p:cNvPr id="129" name="Straight Arrow Connector 128"/>
                <p:cNvCxnSpPr/>
                <p:nvPr/>
              </p:nvCxnSpPr>
              <p:spPr>
                <a:xfrm flipV="1">
                  <a:off x="5118828" y="2246141"/>
                  <a:ext cx="569204" cy="336489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Straight Arrow Connector 129"/>
                <p:cNvCxnSpPr/>
                <p:nvPr/>
              </p:nvCxnSpPr>
              <p:spPr>
                <a:xfrm>
                  <a:off x="5118828" y="2811313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Straight Arrow Connector 130"/>
                <p:cNvCxnSpPr/>
                <p:nvPr/>
              </p:nvCxnSpPr>
              <p:spPr>
                <a:xfrm>
                  <a:off x="5118828" y="3065330"/>
                  <a:ext cx="569204" cy="336489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6" name="TextBox 125"/>
              <p:cNvSpPr txBox="1"/>
              <p:nvPr/>
            </p:nvSpPr>
            <p:spPr>
              <a:xfrm>
                <a:off x="3370560" y="838047"/>
                <a:ext cx="569204" cy="215444"/>
              </a:xfrm>
              <a:prstGeom prst="rect">
                <a:avLst/>
              </a:prstGeom>
              <a:noFill/>
            </p:spPr>
            <p:txBody>
              <a:bodyPr wrap="square" lIns="0" rIns="108000" rtlCol="0" anchor="ctr" anchorCtr="0">
                <a:spAutoFit/>
              </a:bodyPr>
              <a:lstStyle/>
              <a:p>
                <a:pPr algn="ctr"/>
                <a:r>
                  <a:rPr lang="en-US" sz="800" dirty="0"/>
                  <a:t>AJAX</a:t>
                </a:r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 rot="19766788">
                <a:off x="3306859" y="459438"/>
                <a:ext cx="569204" cy="215444"/>
              </a:xfrm>
              <a:prstGeom prst="rect">
                <a:avLst/>
              </a:prstGeom>
              <a:noFill/>
            </p:spPr>
            <p:txBody>
              <a:bodyPr wrap="square" lIns="0" rIns="108000" rtlCol="0" anchor="ctr" anchorCtr="0">
                <a:spAutoFit/>
              </a:bodyPr>
              <a:lstStyle/>
              <a:p>
                <a:pPr algn="ctr"/>
                <a:r>
                  <a:rPr lang="en-US" sz="800" dirty="0"/>
                  <a:t>JS / HTML</a:t>
                </a: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 rot="1825618">
                <a:off x="3402932" y="1256907"/>
                <a:ext cx="569204" cy="215444"/>
              </a:xfrm>
              <a:prstGeom prst="rect">
                <a:avLst/>
              </a:prstGeom>
              <a:noFill/>
            </p:spPr>
            <p:txBody>
              <a:bodyPr wrap="square" lIns="0" rIns="108000" rtlCol="0" anchor="ctr" anchorCtr="0">
                <a:spAutoFit/>
              </a:bodyPr>
              <a:lstStyle/>
              <a:p>
                <a:pPr algn="ctr"/>
                <a:r>
                  <a:rPr lang="en-US" sz="800" dirty="0"/>
                  <a:t>AJAX</a:t>
                </a:r>
              </a:p>
            </p:txBody>
          </p:sp>
        </p:grpSp>
        <p:sp>
          <p:nvSpPr>
            <p:cNvPr id="57" name="Rectangle 56"/>
            <p:cNvSpPr/>
            <p:nvPr/>
          </p:nvSpPr>
          <p:spPr>
            <a:xfrm>
              <a:off x="2289347" y="2445450"/>
              <a:ext cx="940561" cy="1587463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Mock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Server</a:t>
              </a:r>
            </a:p>
          </p:txBody>
        </p:sp>
        <p:cxnSp>
          <p:nvCxnSpPr>
            <p:cNvPr id="63" name="Straight Arrow Connector 62"/>
            <p:cNvCxnSpPr/>
            <p:nvPr/>
          </p:nvCxnSpPr>
          <p:spPr>
            <a:xfrm>
              <a:off x="3370560" y="3224700"/>
              <a:ext cx="56920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>
              <a:off x="3370560" y="2661342"/>
              <a:ext cx="56920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/>
            <p:nvPr/>
          </p:nvCxnSpPr>
          <p:spPr>
            <a:xfrm>
              <a:off x="2759627" y="4111795"/>
              <a:ext cx="0" cy="57432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Rectangle 74"/>
            <p:cNvSpPr/>
            <p:nvPr/>
          </p:nvSpPr>
          <p:spPr>
            <a:xfrm>
              <a:off x="479728" y="2880829"/>
              <a:ext cx="940561" cy="707837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Single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Page Application</a:t>
              </a: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4080416" y="2445450"/>
              <a:ext cx="412675" cy="1587463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Load Balancer</a:t>
              </a: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5329457" y="3045299"/>
              <a:ext cx="940561" cy="384137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Service 1</a:t>
              </a: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5329457" y="2443636"/>
              <a:ext cx="940561" cy="384137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Web Server</a:t>
              </a: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2289347" y="4753970"/>
              <a:ext cx="940561" cy="384137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 anchorCtr="0"/>
            <a:lstStyle/>
            <a:p>
              <a:pPr algn="ctr"/>
              <a:r>
                <a:rPr lang="en-US" sz="900" dirty="0">
                  <a:solidFill>
                    <a:schemeClr val="tx1"/>
                  </a:solidFill>
                  <a:latin typeface="Helvetica"/>
                  <a:cs typeface="Helvetica"/>
                </a:rPr>
                <a:t>Local Debug</a:t>
              </a:r>
            </a:p>
            <a:p>
              <a:pPr algn="ctr"/>
              <a:r>
                <a:rPr lang="en-US" sz="900" dirty="0">
                  <a:solidFill>
                    <a:schemeClr val="tx1"/>
                  </a:solidFill>
                  <a:latin typeface="Helvetica"/>
                  <a:cs typeface="Helvetica"/>
                </a:rPr>
                <a:t>Service 2</a:t>
              </a:r>
            </a:p>
          </p:txBody>
        </p:sp>
        <p:cxnSp>
          <p:nvCxnSpPr>
            <p:cNvPr id="111" name="Straight Arrow Connector 110"/>
            <p:cNvCxnSpPr/>
            <p:nvPr/>
          </p:nvCxnSpPr>
          <p:spPr>
            <a:xfrm>
              <a:off x="4619601" y="3224700"/>
              <a:ext cx="56920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Arrow Connector 111"/>
            <p:cNvCxnSpPr/>
            <p:nvPr/>
          </p:nvCxnSpPr>
          <p:spPr>
            <a:xfrm>
              <a:off x="4619601" y="2661342"/>
              <a:ext cx="56920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7744507" y="1151086"/>
            <a:ext cx="3999221" cy="1589277"/>
            <a:chOff x="2275110" y="270214"/>
            <a:chExt cx="3999221" cy="1589277"/>
          </a:xfrm>
        </p:grpSpPr>
        <p:sp>
          <p:nvSpPr>
            <p:cNvPr id="16" name="Rectangle 15"/>
            <p:cNvSpPr/>
            <p:nvPr/>
          </p:nvSpPr>
          <p:spPr>
            <a:xfrm>
              <a:off x="4084729" y="272028"/>
              <a:ext cx="412675" cy="1587463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Load Balancer</a:t>
              </a: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5333770" y="270214"/>
              <a:ext cx="940561" cy="1587463"/>
              <a:chOff x="5262900" y="4680223"/>
              <a:chExt cx="940561" cy="1587463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5262900" y="5281886"/>
                <a:ext cx="940561" cy="384137"/>
              </a:xfrm>
              <a:prstGeom prst="rect">
                <a:avLst/>
              </a:prstGeom>
              <a:solidFill>
                <a:schemeClr val="bg1"/>
              </a:solidFill>
              <a:ln w="1905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Helvetica"/>
                    <a:cs typeface="Helvetica"/>
                  </a:rPr>
                  <a:t>Service 1</a:t>
                </a: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5262900" y="4680223"/>
                <a:ext cx="940561" cy="384137"/>
              </a:xfrm>
              <a:prstGeom prst="rect">
                <a:avLst/>
              </a:prstGeom>
              <a:solidFill>
                <a:schemeClr val="bg1"/>
              </a:solidFill>
              <a:ln w="1905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Helvetica"/>
                    <a:cs typeface="Helvetica"/>
                  </a:rPr>
                  <a:t>Web Server</a:t>
                </a: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5262900" y="5883549"/>
                <a:ext cx="940561" cy="384137"/>
              </a:xfrm>
              <a:prstGeom prst="rect">
                <a:avLst/>
              </a:prstGeom>
              <a:solidFill>
                <a:schemeClr val="bg1"/>
              </a:solidFill>
              <a:ln w="1905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rtlCol="0" anchor="ctr" anchorCtr="0"/>
              <a:lstStyle/>
              <a:p>
                <a:pPr algn="ctr"/>
                <a:r>
                  <a:rPr lang="en-US" sz="900" dirty="0">
                    <a:solidFill>
                      <a:schemeClr val="tx1"/>
                    </a:solidFill>
                    <a:latin typeface="Helvetica"/>
                    <a:cs typeface="Helvetica"/>
                  </a:rPr>
                  <a:t>Service 2</a:t>
                </a: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4623914" y="487920"/>
              <a:ext cx="569204" cy="1153864"/>
              <a:chOff x="4553044" y="4897929"/>
              <a:chExt cx="569204" cy="1153864"/>
            </a:xfrm>
          </p:grpSpPr>
          <p:cxnSp>
            <p:nvCxnSpPr>
              <p:cNvPr id="22" name="Straight Arrow Connector 21"/>
              <p:cNvCxnSpPr/>
              <p:nvPr/>
            </p:nvCxnSpPr>
            <p:spPr>
              <a:xfrm>
                <a:off x="4553044" y="5461287"/>
                <a:ext cx="56920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Arrow Connector 22"/>
              <p:cNvCxnSpPr/>
              <p:nvPr/>
            </p:nvCxnSpPr>
            <p:spPr>
              <a:xfrm>
                <a:off x="4553044" y="4897929"/>
                <a:ext cx="56920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/>
              <p:cNvCxnSpPr/>
              <p:nvPr/>
            </p:nvCxnSpPr>
            <p:spPr>
              <a:xfrm>
                <a:off x="4553044" y="6051793"/>
                <a:ext cx="56920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Rectangle 1"/>
            <p:cNvSpPr/>
            <p:nvPr/>
          </p:nvSpPr>
          <p:spPr>
            <a:xfrm>
              <a:off x="2275110" y="709221"/>
              <a:ext cx="940561" cy="707837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Single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Page Application</a:t>
              </a:r>
            </a:p>
          </p:txBody>
        </p:sp>
        <p:grpSp>
          <p:nvGrpSpPr>
            <p:cNvPr id="123" name="Group 122"/>
            <p:cNvGrpSpPr/>
            <p:nvPr/>
          </p:nvGrpSpPr>
          <p:grpSpPr>
            <a:xfrm>
              <a:off x="3306859" y="459438"/>
              <a:ext cx="665277" cy="1184160"/>
              <a:chOff x="3306859" y="459438"/>
              <a:chExt cx="665277" cy="1184160"/>
            </a:xfrm>
          </p:grpSpPr>
          <p:grpSp>
            <p:nvGrpSpPr>
              <p:cNvPr id="17" name="Group 16"/>
              <p:cNvGrpSpPr/>
              <p:nvPr/>
            </p:nvGrpSpPr>
            <p:grpSpPr>
              <a:xfrm>
                <a:off x="3374873" y="487920"/>
                <a:ext cx="569204" cy="1155678"/>
                <a:chOff x="5118828" y="2246141"/>
                <a:chExt cx="569204" cy="1155678"/>
              </a:xfrm>
            </p:grpSpPr>
            <p:cxnSp>
              <p:nvCxnSpPr>
                <p:cNvPr id="25" name="Straight Arrow Connector 24"/>
                <p:cNvCxnSpPr/>
                <p:nvPr/>
              </p:nvCxnSpPr>
              <p:spPr>
                <a:xfrm flipV="1">
                  <a:off x="5118828" y="2246141"/>
                  <a:ext cx="569204" cy="336489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Arrow Connector 25"/>
                <p:cNvCxnSpPr/>
                <p:nvPr/>
              </p:nvCxnSpPr>
              <p:spPr>
                <a:xfrm>
                  <a:off x="5118828" y="2811313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Arrow Connector 26"/>
                <p:cNvCxnSpPr/>
                <p:nvPr/>
              </p:nvCxnSpPr>
              <p:spPr>
                <a:xfrm>
                  <a:off x="5118828" y="3065330"/>
                  <a:ext cx="569204" cy="336489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9" name="TextBox 48"/>
              <p:cNvSpPr txBox="1"/>
              <p:nvPr/>
            </p:nvSpPr>
            <p:spPr>
              <a:xfrm>
                <a:off x="3370560" y="838047"/>
                <a:ext cx="569204" cy="215444"/>
              </a:xfrm>
              <a:prstGeom prst="rect">
                <a:avLst/>
              </a:prstGeom>
              <a:noFill/>
            </p:spPr>
            <p:txBody>
              <a:bodyPr wrap="square" lIns="0" rIns="108000" rtlCol="0" anchor="ctr" anchorCtr="0">
                <a:spAutoFit/>
              </a:bodyPr>
              <a:lstStyle/>
              <a:p>
                <a:pPr algn="ctr"/>
                <a:r>
                  <a:rPr lang="en-US" sz="800" dirty="0"/>
                  <a:t>AJAX</a:t>
                </a:r>
              </a:p>
            </p:txBody>
          </p:sp>
          <p:sp>
            <p:nvSpPr>
              <p:cNvPr id="120" name="TextBox 119"/>
              <p:cNvSpPr txBox="1"/>
              <p:nvPr/>
            </p:nvSpPr>
            <p:spPr>
              <a:xfrm rot="19766788">
                <a:off x="3306859" y="459438"/>
                <a:ext cx="569204" cy="215444"/>
              </a:xfrm>
              <a:prstGeom prst="rect">
                <a:avLst/>
              </a:prstGeom>
              <a:noFill/>
            </p:spPr>
            <p:txBody>
              <a:bodyPr wrap="square" lIns="0" rIns="108000" rtlCol="0" anchor="ctr" anchorCtr="0">
                <a:spAutoFit/>
              </a:bodyPr>
              <a:lstStyle/>
              <a:p>
                <a:pPr algn="ctr"/>
                <a:r>
                  <a:rPr lang="en-US" sz="800" dirty="0"/>
                  <a:t>JS / HTML</a:t>
                </a:r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 rot="1825618">
                <a:off x="3402932" y="1256907"/>
                <a:ext cx="569204" cy="215444"/>
              </a:xfrm>
              <a:prstGeom prst="rect">
                <a:avLst/>
              </a:prstGeom>
              <a:noFill/>
            </p:spPr>
            <p:txBody>
              <a:bodyPr wrap="square" lIns="0" rIns="108000" rtlCol="0" anchor="ctr" anchorCtr="0">
                <a:spAutoFit/>
              </a:bodyPr>
              <a:lstStyle/>
              <a:p>
                <a:pPr algn="ctr"/>
                <a:r>
                  <a:rPr lang="en-US" sz="800" dirty="0"/>
                  <a:t>AJAX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010831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545</Words>
  <Application>Microsoft Macintosh PowerPoint</Application>
  <PresentationFormat>Custom</PresentationFormat>
  <Paragraphs>227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Helvetica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James Bloom</dc:creator>
  <cp:lastModifiedBy>James Bloom</cp:lastModifiedBy>
  <cp:revision>40</cp:revision>
  <cp:lastPrinted>2020-07-07T07:26:18Z</cp:lastPrinted>
  <dcterms:created xsi:type="dcterms:W3CDTF">2015-04-17T07:35:59Z</dcterms:created>
  <dcterms:modified xsi:type="dcterms:W3CDTF">2020-07-23T06:45:26Z</dcterms:modified>
</cp:coreProperties>
</file>