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Lst>
  <p:notesMasterIdLst>
    <p:notesMasterId r:id="rId10"/>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D1117"/>
        </a:solidFill>
      </p:bgPr>
    </p:bg>
    <p:spTree>
      <p:nvGrpSpPr>
        <p:cNvPr id="1" name=""/>
        <p:cNvGrpSpPr/>
        <p:nvPr/>
      </p:nvGrpSpPr>
      <p:grpSpPr>
        <a:xfrm>
          <a:off x="0" y="0"/>
          <a:ext cx="0" cy="0"/>
          <a:chOff x="0" y="0"/>
          <a:chExt cx="0" cy="0"/>
        </a:xfrm>
      </p:grpSpPr>
      <p:sp>
        <p:nvSpPr>
          <p:cNvPr id="2" name="Shape 0"/>
          <p:cNvSpPr/>
          <p:nvPr/>
        </p:nvSpPr>
        <p:spPr>
          <a:xfrm>
            <a:off x="0" y="0"/>
            <a:ext cx="164592" cy="5143500"/>
          </a:xfrm>
          <a:prstGeom prst="rect">
            <a:avLst/>
          </a:prstGeom>
          <a:solidFill>
            <a:srgbClr val="F97316"/>
          </a:solidFill>
          <a:ln w="12700">
            <a:solidFill>
              <a:srgbClr val="F97316"/>
            </a:solidFill>
            <a:prstDash val="solid"/>
          </a:ln>
        </p:spPr>
      </p:sp>
      <p:sp>
        <p:nvSpPr>
          <p:cNvPr id="3" name="Shape 1"/>
          <p:cNvSpPr/>
          <p:nvPr/>
        </p:nvSpPr>
        <p:spPr>
          <a:xfrm>
            <a:off x="457200" y="1005840"/>
            <a:ext cx="8686800" cy="0"/>
          </a:xfrm>
          <a:prstGeom prst="line">
            <a:avLst/>
          </a:prstGeom>
          <a:noFill/>
          <a:ln w="6350">
            <a:solidFill>
              <a:srgbClr val="1E293B"/>
            </a:solidFill>
            <a:prstDash val="solid"/>
          </a:ln>
        </p:spPr>
      </p:sp>
      <p:sp>
        <p:nvSpPr>
          <p:cNvPr id="4" name="Shape 2"/>
          <p:cNvSpPr/>
          <p:nvPr/>
        </p:nvSpPr>
        <p:spPr>
          <a:xfrm>
            <a:off x="457200" y="2011680"/>
            <a:ext cx="8686800" cy="0"/>
          </a:xfrm>
          <a:prstGeom prst="line">
            <a:avLst/>
          </a:prstGeom>
          <a:noFill/>
          <a:ln w="6350">
            <a:solidFill>
              <a:srgbClr val="1E293B"/>
            </a:solidFill>
            <a:prstDash val="solid"/>
          </a:ln>
        </p:spPr>
      </p:sp>
      <p:sp>
        <p:nvSpPr>
          <p:cNvPr id="5" name="Shape 3"/>
          <p:cNvSpPr/>
          <p:nvPr/>
        </p:nvSpPr>
        <p:spPr>
          <a:xfrm>
            <a:off x="457200" y="3017520"/>
            <a:ext cx="8686800" cy="0"/>
          </a:xfrm>
          <a:prstGeom prst="line">
            <a:avLst/>
          </a:prstGeom>
          <a:noFill/>
          <a:ln w="6350">
            <a:solidFill>
              <a:srgbClr val="1E293B"/>
            </a:solidFill>
            <a:prstDash val="solid"/>
          </a:ln>
        </p:spPr>
      </p:sp>
      <p:sp>
        <p:nvSpPr>
          <p:cNvPr id="6" name="Shape 4"/>
          <p:cNvSpPr/>
          <p:nvPr/>
        </p:nvSpPr>
        <p:spPr>
          <a:xfrm>
            <a:off x="457200" y="4023360"/>
            <a:ext cx="8686800" cy="0"/>
          </a:xfrm>
          <a:prstGeom prst="line">
            <a:avLst/>
          </a:prstGeom>
          <a:noFill/>
          <a:ln w="6350">
            <a:solidFill>
              <a:srgbClr val="1E293B"/>
            </a:solidFill>
            <a:prstDash val="solid"/>
          </a:ln>
        </p:spPr>
      </p:sp>
      <p:sp>
        <p:nvSpPr>
          <p:cNvPr id="7" name="Text 5"/>
          <p:cNvSpPr/>
          <p:nvPr/>
        </p:nvSpPr>
        <p:spPr>
          <a:xfrm>
            <a:off x="457200" y="411480"/>
            <a:ext cx="8229600" cy="320040"/>
          </a:xfrm>
          <a:prstGeom prst="rect">
            <a:avLst/>
          </a:prstGeom>
          <a:noFill/>
          <a:ln/>
        </p:spPr>
        <p:txBody>
          <a:bodyPr wrap="square" rtlCol="0" anchor="ctr"/>
          <a:lstStyle/>
          <a:p>
            <a:pPr indent="0" marL="0">
              <a:buNone/>
            </a:pPr>
            <a:r>
              <a:rPr lang="en-US" sz="1000" b="1" spc="400" kern="0" dirty="0">
                <a:solidFill>
                  <a:srgbClr val="F97316"/>
                </a:solidFill>
                <a:latin typeface="Calibri" pitchFamily="34" charset="0"/>
                <a:ea typeface="Calibri" pitchFamily="34" charset="-122"/>
                <a:cs typeface="Calibri" pitchFamily="34" charset="-120"/>
              </a:rPr>
              <a:t>CODEBASE INTELLIGENCE REPORT</a:t>
            </a:r>
            <a:endParaRPr lang="en-US" sz="1000" dirty="0"/>
          </a:p>
        </p:txBody>
      </p:sp>
      <p:sp>
        <p:nvSpPr>
          <p:cNvPr id="8" name="Text 6"/>
          <p:cNvSpPr/>
          <p:nvPr/>
        </p:nvSpPr>
        <p:spPr>
          <a:xfrm>
            <a:off x="457200" y="822960"/>
            <a:ext cx="8229600" cy="1280160"/>
          </a:xfrm>
          <a:prstGeom prst="rect">
            <a:avLst/>
          </a:prstGeom>
          <a:noFill/>
          <a:ln/>
        </p:spPr>
        <p:txBody>
          <a:bodyPr wrap="square" rtlCol="0" anchor="ctr"/>
          <a:lstStyle/>
          <a:p>
            <a:pPr indent="0" marL="0">
              <a:buNone/>
            </a:pPr>
            <a:r>
              <a:rPr lang="en-US" sz="7200" b="1" dirty="0">
                <a:solidFill>
                  <a:srgbClr val="F8FAFC"/>
                </a:solidFill>
                <a:latin typeface="Calibri" pitchFamily="34" charset="0"/>
                <a:ea typeface="Calibri" pitchFamily="34" charset="-122"/>
                <a:cs typeface="Calibri" pitchFamily="34" charset="-120"/>
              </a:rPr>
              <a:t>DashClaw</a:t>
            </a:r>
            <a:endParaRPr lang="en-US" sz="7200" dirty="0"/>
          </a:p>
        </p:txBody>
      </p:sp>
      <p:sp>
        <p:nvSpPr>
          <p:cNvPr id="9" name="Text 7"/>
          <p:cNvSpPr/>
          <p:nvPr/>
        </p:nvSpPr>
        <p:spPr>
          <a:xfrm>
            <a:off x="457200" y="2057400"/>
            <a:ext cx="8229600" cy="457200"/>
          </a:xfrm>
          <a:prstGeom prst="rect">
            <a:avLst/>
          </a:prstGeom>
          <a:noFill/>
          <a:ln/>
        </p:spPr>
        <p:txBody>
          <a:bodyPr wrap="square" rtlCol="0" anchor="ctr"/>
          <a:lstStyle/>
          <a:p>
            <a:pPr indent="0" marL="0">
              <a:buNone/>
            </a:pPr>
            <a:r>
              <a:rPr lang="en-US" sz="2200" i="1" dirty="0">
                <a:solidFill>
                  <a:srgbClr val="22D3EE"/>
                </a:solidFill>
                <a:latin typeface="Calibri" pitchFamily="34" charset="0"/>
                <a:ea typeface="Calibri" pitchFamily="34" charset="-122"/>
                <a:cs typeface="Calibri" pitchFamily="34" charset="-120"/>
              </a:rPr>
              <a:t>AI Agent Decision Infrastructure</a:t>
            </a:r>
            <a:endParaRPr lang="en-US" sz="2200" dirty="0"/>
          </a:p>
        </p:txBody>
      </p:sp>
      <p:sp>
        <p:nvSpPr>
          <p:cNvPr id="10" name="Shape 8"/>
          <p:cNvSpPr/>
          <p:nvPr/>
        </p:nvSpPr>
        <p:spPr>
          <a:xfrm>
            <a:off x="457200" y="2606040"/>
            <a:ext cx="8229600" cy="36576"/>
          </a:xfrm>
          <a:prstGeom prst="rect">
            <a:avLst/>
          </a:prstGeom>
          <a:solidFill>
            <a:srgbClr val="475569"/>
          </a:solidFill>
          <a:ln w="12700">
            <a:solidFill>
              <a:srgbClr val="475569"/>
            </a:solidFill>
            <a:prstDash val="solid"/>
          </a:ln>
        </p:spPr>
      </p:sp>
      <p:sp>
        <p:nvSpPr>
          <p:cNvPr id="11" name="Shape 9"/>
          <p:cNvSpPr/>
          <p:nvPr/>
        </p:nvSpPr>
        <p:spPr>
          <a:xfrm>
            <a:off x="434340" y="2926080"/>
            <a:ext cx="1828800" cy="731520"/>
          </a:xfrm>
          <a:prstGeom prst="rect">
            <a:avLst/>
          </a:prstGeom>
          <a:solidFill>
            <a:srgbClr val="1C2330"/>
          </a:solidFill>
          <a:ln w="12700">
            <a:solidFill>
              <a:srgbClr val="6366F1"/>
            </a:solidFill>
            <a:prstDash val="solid"/>
          </a:ln>
          <a:effectLst>
            <a:outerShdw sx="100000" sy="100000" kx="0" ky="0" algn="bl" rotWithShape="0" blurRad="101600" dist="38100" dir="8100000">
              <a:srgbClr val="000000">
                <a:alpha val="40000"/>
              </a:srgbClr>
            </a:outerShdw>
          </a:effectLst>
        </p:spPr>
      </p:sp>
      <p:sp>
        <p:nvSpPr>
          <p:cNvPr id="12" name="Text 10"/>
          <p:cNvSpPr/>
          <p:nvPr/>
        </p:nvSpPr>
        <p:spPr>
          <a:xfrm>
            <a:off x="434340" y="2980944"/>
            <a:ext cx="1828800" cy="402336"/>
          </a:xfrm>
          <a:prstGeom prst="rect">
            <a:avLst/>
          </a:prstGeom>
          <a:noFill/>
          <a:ln/>
        </p:spPr>
        <p:txBody>
          <a:bodyPr wrap="square" rtlCol="0" anchor="ctr"/>
          <a:lstStyle/>
          <a:p>
            <a:pPr algn="ctr" indent="0" marL="0">
              <a:buNone/>
            </a:pPr>
            <a:r>
              <a:rPr lang="en-US" sz="2200" b="1" dirty="0">
                <a:solidFill>
                  <a:srgbClr val="F8FAFC"/>
                </a:solidFill>
                <a:latin typeface="Calibri" pitchFamily="34" charset="0"/>
                <a:ea typeface="Calibri" pitchFamily="34" charset="-122"/>
                <a:cs typeface="Calibri" pitchFamily="34" charset="-120"/>
              </a:rPr>
              <a:t>79/100</a:t>
            </a:r>
            <a:endParaRPr lang="en-US" sz="2200" dirty="0"/>
          </a:p>
        </p:txBody>
      </p:sp>
      <p:sp>
        <p:nvSpPr>
          <p:cNvPr id="13" name="Text 11"/>
          <p:cNvSpPr/>
          <p:nvPr/>
        </p:nvSpPr>
        <p:spPr>
          <a:xfrm>
            <a:off x="434340" y="3364992"/>
            <a:ext cx="1828800" cy="219456"/>
          </a:xfrm>
          <a:prstGeom prst="rect">
            <a:avLst/>
          </a:prstGeom>
          <a:noFill/>
          <a:ln/>
        </p:spPr>
        <p:txBody>
          <a:bodyPr wrap="square" rtlCol="0" anchor="ctr"/>
          <a:lstStyle/>
          <a:p>
            <a:pPr algn="ctr" indent="0" marL="0">
              <a:buNone/>
            </a:pPr>
            <a:r>
              <a:rPr lang="en-US" sz="900" dirty="0">
                <a:solidFill>
                  <a:srgbClr val="94A3B8"/>
                </a:solidFill>
                <a:latin typeface="Calibri" pitchFamily="34" charset="0"/>
                <a:ea typeface="Calibri" pitchFamily="34" charset="-122"/>
                <a:cs typeface="Calibri" pitchFamily="34" charset="-120"/>
              </a:rPr>
              <a:t>Health Score</a:t>
            </a:r>
            <a:endParaRPr lang="en-US" sz="900" dirty="0"/>
          </a:p>
        </p:txBody>
      </p:sp>
      <p:sp>
        <p:nvSpPr>
          <p:cNvPr id="14" name="Shape 12"/>
          <p:cNvSpPr/>
          <p:nvPr/>
        </p:nvSpPr>
        <p:spPr>
          <a:xfrm>
            <a:off x="2583180" y="2926080"/>
            <a:ext cx="1828800" cy="731520"/>
          </a:xfrm>
          <a:prstGeom prst="rect">
            <a:avLst/>
          </a:prstGeom>
          <a:solidFill>
            <a:srgbClr val="1C2330"/>
          </a:solidFill>
          <a:ln w="12700">
            <a:solidFill>
              <a:srgbClr val="6366F1"/>
            </a:solidFill>
            <a:prstDash val="solid"/>
          </a:ln>
          <a:effectLst>
            <a:outerShdw sx="100000" sy="100000" kx="0" ky="0" algn="bl" rotWithShape="0" blurRad="101600" dist="38100" dir="8100000">
              <a:srgbClr val="000000">
                <a:alpha val="40000"/>
              </a:srgbClr>
            </a:outerShdw>
          </a:effectLst>
        </p:spPr>
      </p:sp>
      <p:sp>
        <p:nvSpPr>
          <p:cNvPr id="15" name="Text 13"/>
          <p:cNvSpPr/>
          <p:nvPr/>
        </p:nvSpPr>
        <p:spPr>
          <a:xfrm>
            <a:off x="2583180" y="2980944"/>
            <a:ext cx="1828800" cy="402336"/>
          </a:xfrm>
          <a:prstGeom prst="rect">
            <a:avLst/>
          </a:prstGeom>
          <a:noFill/>
          <a:ln/>
        </p:spPr>
        <p:txBody>
          <a:bodyPr wrap="square" rtlCol="0" anchor="ctr"/>
          <a:lstStyle/>
          <a:p>
            <a:pPr algn="ctr" indent="0" marL="0">
              <a:buNone/>
            </a:pPr>
            <a:r>
              <a:rPr lang="en-US" sz="2200" b="1" dirty="0">
                <a:solidFill>
                  <a:srgbClr val="F8FAFC"/>
                </a:solidFill>
                <a:latin typeface="Calibri" pitchFamily="34" charset="0"/>
                <a:ea typeface="Calibri" pitchFamily="34" charset="-122"/>
                <a:cs typeface="Calibri" pitchFamily="34" charset="-120"/>
              </a:rPr>
              <a:t>50+</a:t>
            </a:r>
            <a:endParaRPr lang="en-US" sz="2200" dirty="0"/>
          </a:p>
        </p:txBody>
      </p:sp>
      <p:sp>
        <p:nvSpPr>
          <p:cNvPr id="16" name="Text 14"/>
          <p:cNvSpPr/>
          <p:nvPr/>
        </p:nvSpPr>
        <p:spPr>
          <a:xfrm>
            <a:off x="2583180" y="3364992"/>
            <a:ext cx="1828800" cy="219456"/>
          </a:xfrm>
          <a:prstGeom prst="rect">
            <a:avLst/>
          </a:prstGeom>
          <a:noFill/>
          <a:ln/>
        </p:spPr>
        <p:txBody>
          <a:bodyPr wrap="square" rtlCol="0" anchor="ctr"/>
          <a:lstStyle/>
          <a:p>
            <a:pPr algn="ctr" indent="0" marL="0">
              <a:buNone/>
            </a:pPr>
            <a:r>
              <a:rPr lang="en-US" sz="900" dirty="0">
                <a:solidFill>
                  <a:srgbClr val="94A3B8"/>
                </a:solidFill>
                <a:latin typeface="Calibri" pitchFamily="34" charset="0"/>
                <a:ea typeface="Calibri" pitchFamily="34" charset="-122"/>
                <a:cs typeface="Calibri" pitchFamily="34" charset="-120"/>
              </a:rPr>
              <a:t>API Routes</a:t>
            </a:r>
            <a:endParaRPr lang="en-US" sz="900" dirty="0"/>
          </a:p>
        </p:txBody>
      </p:sp>
      <p:sp>
        <p:nvSpPr>
          <p:cNvPr id="17" name="Shape 15"/>
          <p:cNvSpPr/>
          <p:nvPr/>
        </p:nvSpPr>
        <p:spPr>
          <a:xfrm>
            <a:off x="4732020" y="2926080"/>
            <a:ext cx="1828800" cy="731520"/>
          </a:xfrm>
          <a:prstGeom prst="rect">
            <a:avLst/>
          </a:prstGeom>
          <a:solidFill>
            <a:srgbClr val="1C2330"/>
          </a:solidFill>
          <a:ln w="12700">
            <a:solidFill>
              <a:srgbClr val="6366F1"/>
            </a:solidFill>
            <a:prstDash val="solid"/>
          </a:ln>
          <a:effectLst>
            <a:outerShdw sx="100000" sy="100000" kx="0" ky="0" algn="bl" rotWithShape="0" blurRad="101600" dist="38100" dir="8100000">
              <a:srgbClr val="000000">
                <a:alpha val="40000"/>
              </a:srgbClr>
            </a:outerShdw>
          </a:effectLst>
        </p:spPr>
      </p:sp>
      <p:sp>
        <p:nvSpPr>
          <p:cNvPr id="18" name="Text 16"/>
          <p:cNvSpPr/>
          <p:nvPr/>
        </p:nvSpPr>
        <p:spPr>
          <a:xfrm>
            <a:off x="4732020" y="2980944"/>
            <a:ext cx="1828800" cy="402336"/>
          </a:xfrm>
          <a:prstGeom prst="rect">
            <a:avLst/>
          </a:prstGeom>
          <a:noFill/>
          <a:ln/>
        </p:spPr>
        <p:txBody>
          <a:bodyPr wrap="square" rtlCol="0" anchor="ctr"/>
          <a:lstStyle/>
          <a:p>
            <a:pPr algn="ctr" indent="0" marL="0">
              <a:buNone/>
            </a:pPr>
            <a:r>
              <a:rPr lang="en-US" sz="2200" b="1" dirty="0">
                <a:solidFill>
                  <a:srgbClr val="F8FAFC"/>
                </a:solidFill>
                <a:latin typeface="Calibri" pitchFamily="34" charset="0"/>
                <a:ea typeface="Calibri" pitchFamily="34" charset="-122"/>
                <a:cs typeface="Calibri" pitchFamily="34" charset="-120"/>
              </a:rPr>
              <a:t>178+</a:t>
            </a:r>
            <a:endParaRPr lang="en-US" sz="2200" dirty="0"/>
          </a:p>
        </p:txBody>
      </p:sp>
      <p:sp>
        <p:nvSpPr>
          <p:cNvPr id="19" name="Text 17"/>
          <p:cNvSpPr/>
          <p:nvPr/>
        </p:nvSpPr>
        <p:spPr>
          <a:xfrm>
            <a:off x="4732020" y="3364992"/>
            <a:ext cx="1828800" cy="219456"/>
          </a:xfrm>
          <a:prstGeom prst="rect">
            <a:avLst/>
          </a:prstGeom>
          <a:noFill/>
          <a:ln/>
        </p:spPr>
        <p:txBody>
          <a:bodyPr wrap="square" rtlCol="0" anchor="ctr"/>
          <a:lstStyle/>
          <a:p>
            <a:pPr algn="ctr" indent="0" marL="0">
              <a:buNone/>
            </a:pPr>
            <a:r>
              <a:rPr lang="en-US" sz="900" dirty="0">
                <a:solidFill>
                  <a:srgbClr val="94A3B8"/>
                </a:solidFill>
                <a:latin typeface="Calibri" pitchFamily="34" charset="0"/>
                <a:ea typeface="Calibri" pitchFamily="34" charset="-122"/>
                <a:cs typeface="Calibri" pitchFamily="34" charset="-120"/>
              </a:rPr>
              <a:t>SDK Methods</a:t>
            </a:r>
            <a:endParaRPr lang="en-US" sz="900" dirty="0"/>
          </a:p>
        </p:txBody>
      </p:sp>
      <p:sp>
        <p:nvSpPr>
          <p:cNvPr id="20" name="Shape 18"/>
          <p:cNvSpPr/>
          <p:nvPr/>
        </p:nvSpPr>
        <p:spPr>
          <a:xfrm>
            <a:off x="6880860" y="2926080"/>
            <a:ext cx="1828800" cy="731520"/>
          </a:xfrm>
          <a:prstGeom prst="rect">
            <a:avLst/>
          </a:prstGeom>
          <a:solidFill>
            <a:srgbClr val="1C2330"/>
          </a:solidFill>
          <a:ln w="12700">
            <a:solidFill>
              <a:srgbClr val="6366F1"/>
            </a:solidFill>
            <a:prstDash val="solid"/>
          </a:ln>
          <a:effectLst>
            <a:outerShdw sx="100000" sy="100000" kx="0" ky="0" algn="bl" rotWithShape="0" blurRad="101600" dist="38100" dir="8100000">
              <a:srgbClr val="000000">
                <a:alpha val="40000"/>
              </a:srgbClr>
            </a:outerShdw>
          </a:effectLst>
        </p:spPr>
      </p:sp>
      <p:sp>
        <p:nvSpPr>
          <p:cNvPr id="21" name="Text 19"/>
          <p:cNvSpPr/>
          <p:nvPr/>
        </p:nvSpPr>
        <p:spPr>
          <a:xfrm>
            <a:off x="6880860" y="2980944"/>
            <a:ext cx="1828800" cy="402336"/>
          </a:xfrm>
          <a:prstGeom prst="rect">
            <a:avLst/>
          </a:prstGeom>
          <a:noFill/>
          <a:ln/>
        </p:spPr>
        <p:txBody>
          <a:bodyPr wrap="square" rtlCol="0" anchor="ctr"/>
          <a:lstStyle/>
          <a:p>
            <a:pPr algn="ctr" indent="0" marL="0">
              <a:buNone/>
            </a:pPr>
            <a:r>
              <a:rPr lang="en-US" sz="2200" b="1" dirty="0">
                <a:solidFill>
                  <a:srgbClr val="F8FAFC"/>
                </a:solidFill>
                <a:latin typeface="Calibri" pitchFamily="34" charset="0"/>
                <a:ea typeface="Calibri" pitchFamily="34" charset="-122"/>
                <a:cs typeface="Calibri" pitchFamily="34" charset="-120"/>
              </a:rPr>
              <a:t>Mar 2026</a:t>
            </a:r>
            <a:endParaRPr lang="en-US" sz="2200" dirty="0"/>
          </a:p>
        </p:txBody>
      </p:sp>
      <p:sp>
        <p:nvSpPr>
          <p:cNvPr id="22" name="Text 20"/>
          <p:cNvSpPr/>
          <p:nvPr/>
        </p:nvSpPr>
        <p:spPr>
          <a:xfrm>
            <a:off x="6880860" y="3364992"/>
            <a:ext cx="1828800" cy="219456"/>
          </a:xfrm>
          <a:prstGeom prst="rect">
            <a:avLst/>
          </a:prstGeom>
          <a:noFill/>
          <a:ln/>
        </p:spPr>
        <p:txBody>
          <a:bodyPr wrap="square" rtlCol="0" anchor="ctr"/>
          <a:lstStyle/>
          <a:p>
            <a:pPr algn="ctr" indent="0" marL="0">
              <a:buNone/>
            </a:pPr>
            <a:r>
              <a:rPr lang="en-US" sz="900" dirty="0">
                <a:solidFill>
                  <a:srgbClr val="94A3B8"/>
                </a:solidFill>
                <a:latin typeface="Calibri" pitchFamily="34" charset="0"/>
                <a:ea typeface="Calibri" pitchFamily="34" charset="-122"/>
                <a:cs typeface="Calibri" pitchFamily="34" charset="-120"/>
              </a:rPr>
              <a:t>Analyzed</a:t>
            </a:r>
            <a:endParaRPr lang="en-US" sz="900" dirty="0"/>
          </a:p>
        </p:txBody>
      </p:sp>
      <p:sp>
        <p:nvSpPr>
          <p:cNvPr id="23" name="Text 21"/>
          <p:cNvSpPr/>
          <p:nvPr/>
        </p:nvSpPr>
        <p:spPr>
          <a:xfrm>
            <a:off x="457200" y="4709160"/>
            <a:ext cx="8229600" cy="274320"/>
          </a:xfrm>
          <a:prstGeom prst="rect">
            <a:avLst/>
          </a:prstGeom>
          <a:noFill/>
          <a:ln/>
        </p:spPr>
        <p:txBody>
          <a:bodyPr wrap="square" rtlCol="0" anchor="ctr"/>
          <a:lstStyle/>
          <a:p>
            <a:pPr algn="ctr" indent="0" marL="0">
              <a:buNone/>
            </a:pPr>
            <a:r>
              <a:rPr lang="en-US" sz="900" dirty="0">
                <a:solidFill>
                  <a:srgbClr val="475569"/>
                </a:solidFill>
                <a:latin typeface="Calibri" pitchFamily="34" charset="0"/>
                <a:ea typeface="Calibri" pitchFamily="34" charset="-122"/>
                <a:cs typeface="Calibri" pitchFamily="34" charset="-120"/>
              </a:rPr>
              <a:t>Built by Practical Systems  ·  dashclaw.io  ·  github.com/ucsandman/DashClaw</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0D1117"/>
        </a:solidFill>
      </p:bgPr>
    </p:bg>
    <p:spTree>
      <p:nvGrpSpPr>
        <p:cNvPr id="1" name=""/>
        <p:cNvGrpSpPr/>
        <p:nvPr/>
      </p:nvGrpSpPr>
      <p:grpSpPr>
        <a:xfrm>
          <a:off x="0" y="0"/>
          <a:ext cx="0" cy="0"/>
          <a:chOff x="0" y="0"/>
          <a:chExt cx="0" cy="0"/>
        </a:xfrm>
      </p:grpSpPr>
      <p:sp>
        <p:nvSpPr>
          <p:cNvPr id="2" name="Shape 0"/>
          <p:cNvSpPr/>
          <p:nvPr/>
        </p:nvSpPr>
        <p:spPr>
          <a:xfrm>
            <a:off x="0" y="0"/>
            <a:ext cx="9144000" cy="640080"/>
          </a:xfrm>
          <a:prstGeom prst="rect">
            <a:avLst/>
          </a:prstGeom>
          <a:solidFill>
            <a:srgbClr val="161B22"/>
          </a:solidFill>
          <a:ln w="12700">
            <a:solidFill>
              <a:srgbClr val="161B22"/>
            </a:solidFill>
            <a:prstDash val="solid"/>
          </a:ln>
        </p:spPr>
      </p:sp>
      <p:sp>
        <p:nvSpPr>
          <p:cNvPr id="3" name="Text 1"/>
          <p:cNvSpPr/>
          <p:nvPr/>
        </p:nvSpPr>
        <p:spPr>
          <a:xfrm>
            <a:off x="365760" y="164592"/>
            <a:ext cx="4572000" cy="320040"/>
          </a:xfrm>
          <a:prstGeom prst="rect">
            <a:avLst/>
          </a:prstGeom>
          <a:noFill/>
          <a:ln/>
        </p:spPr>
        <p:txBody>
          <a:bodyPr wrap="square" lIns="0" tIns="0" rIns="0" bIns="0" rtlCol="0" anchor="ctr"/>
          <a:lstStyle/>
          <a:p>
            <a:pPr indent="0" marL="0">
              <a:buNone/>
            </a:pPr>
            <a:r>
              <a:rPr lang="en-US" sz="1100" b="1" spc="300" kern="0" dirty="0">
                <a:solidFill>
                  <a:srgbClr val="F97316"/>
                </a:solidFill>
                <a:latin typeface="Calibri" pitchFamily="34" charset="0"/>
                <a:ea typeface="Calibri" pitchFamily="34" charset="-122"/>
                <a:cs typeface="Calibri" pitchFamily="34" charset="-120"/>
              </a:rPr>
              <a:t>PROJECT OVERVIEW</a:t>
            </a:r>
            <a:endParaRPr lang="en-US" sz="1100" dirty="0"/>
          </a:p>
        </p:txBody>
      </p:sp>
      <p:sp>
        <p:nvSpPr>
          <p:cNvPr id="4" name="Text 2"/>
          <p:cNvSpPr/>
          <p:nvPr/>
        </p:nvSpPr>
        <p:spPr>
          <a:xfrm>
            <a:off x="4572000" y="164592"/>
            <a:ext cx="4297680" cy="320040"/>
          </a:xfrm>
          <a:prstGeom prst="rect">
            <a:avLst/>
          </a:prstGeom>
          <a:noFill/>
          <a:ln/>
        </p:spPr>
        <p:txBody>
          <a:bodyPr wrap="square" lIns="0" tIns="0" rIns="0" bIns="0" rtlCol="0" anchor="ctr"/>
          <a:lstStyle/>
          <a:p>
            <a:pPr algn="r" indent="0" marL="0">
              <a:buNone/>
            </a:pPr>
            <a:r>
              <a:rPr lang="en-US" sz="1100" dirty="0">
                <a:solidFill>
                  <a:srgbClr val="94A3B8"/>
                </a:solidFill>
                <a:latin typeface="Calibri" pitchFamily="34" charset="0"/>
                <a:ea typeface="Calibri" pitchFamily="34" charset="-122"/>
                <a:cs typeface="Calibri" pitchFamily="34" charset="-120"/>
              </a:rPr>
              <a:t>DashClaw  v2.3.2</a:t>
            </a:r>
            <a:endParaRPr lang="en-US" sz="1100" dirty="0"/>
          </a:p>
        </p:txBody>
      </p:sp>
      <p:sp>
        <p:nvSpPr>
          <p:cNvPr id="5" name="Shape 3"/>
          <p:cNvSpPr/>
          <p:nvPr/>
        </p:nvSpPr>
        <p:spPr>
          <a:xfrm>
            <a:off x="274320" y="822960"/>
            <a:ext cx="4846320" cy="3474720"/>
          </a:xfrm>
          <a:prstGeom prst="rect">
            <a:avLst/>
          </a:prstGeom>
          <a:solidFill>
            <a:srgbClr val="161B22"/>
          </a:solidFill>
          <a:ln w="12700">
            <a:solidFill>
              <a:srgbClr val="1E293B"/>
            </a:solidFill>
            <a:prstDash val="solid"/>
          </a:ln>
          <a:effectLst>
            <a:outerShdw sx="100000" sy="100000" kx="0" ky="0" algn="bl" rotWithShape="0" blurRad="101600" dist="38100" dir="8100000">
              <a:srgbClr val="000000">
                <a:alpha val="40000"/>
              </a:srgbClr>
            </a:outerShdw>
          </a:effectLst>
        </p:spPr>
      </p:sp>
      <p:sp>
        <p:nvSpPr>
          <p:cNvPr id="6" name="Text 4"/>
          <p:cNvSpPr/>
          <p:nvPr/>
        </p:nvSpPr>
        <p:spPr>
          <a:xfrm>
            <a:off x="502920" y="914400"/>
            <a:ext cx="4389120" cy="365760"/>
          </a:xfrm>
          <a:prstGeom prst="rect">
            <a:avLst/>
          </a:prstGeom>
          <a:noFill/>
          <a:ln/>
        </p:spPr>
        <p:txBody>
          <a:bodyPr wrap="square" rtlCol="0" anchor="ctr"/>
          <a:lstStyle/>
          <a:p>
            <a:pPr indent="0" marL="0">
              <a:buNone/>
            </a:pPr>
            <a:r>
              <a:rPr lang="en-US" sz="1400" b="1" dirty="0">
                <a:solidFill>
                  <a:srgbClr val="22D3EE"/>
                </a:solidFill>
                <a:latin typeface="Calibri" pitchFamily="34" charset="0"/>
                <a:ea typeface="Calibri" pitchFamily="34" charset="-122"/>
                <a:cs typeface="Calibri" pitchFamily="34" charset="-120"/>
              </a:rPr>
              <a:t>What is DashClaw?</a:t>
            </a:r>
            <a:endParaRPr lang="en-US" sz="1400" dirty="0"/>
          </a:p>
        </p:txBody>
      </p:sp>
      <p:sp>
        <p:nvSpPr>
          <p:cNvPr id="7" name="Text 5"/>
          <p:cNvSpPr/>
          <p:nvPr/>
        </p:nvSpPr>
        <p:spPr>
          <a:xfrm>
            <a:off x="502920" y="1325880"/>
            <a:ext cx="4389120" cy="2560320"/>
          </a:xfrm>
          <a:prstGeom prst="rect">
            <a:avLst/>
          </a:prstGeom>
          <a:noFill/>
          <a:ln/>
        </p:spPr>
        <p:txBody>
          <a:bodyPr wrap="square" rtlCol="0" anchor="t"/>
          <a:lstStyle/>
          <a:p>
            <a:pPr indent="0" marL="0">
              <a:buNone/>
            </a:pPr>
            <a:r>
              <a:rPr lang="en-US" sz="1100" dirty="0">
                <a:solidFill>
                  <a:srgbClr val="F8FAFC"/>
                </a:solidFill>
                <a:latin typeface="Calibri" pitchFamily="34" charset="0"/>
                <a:ea typeface="Calibri" pitchFamily="34" charset="-122"/>
                <a:cs typeface="Calibri" pitchFamily="34" charset="-120"/>
              </a:rPr>
              <a:t>A self-hosted AI agent governance platform built on Next.js 15. DashClaw sits between your agents and the world, enforcing no-code policies before actions execute and maintaining a full cryptographic audit trail of every decision, assumption, and outcome.</a:t>
            </a:r>
            <a:endParaRPr lang="en-US" sz="1100" dirty="0"/>
          </a:p>
          <a:p>
            <a:pPr indent="0" marL="0">
              <a:buNone/>
            </a:pPr>
            <a:endParaRPr lang="en-US" sz="1100" dirty="0"/>
          </a:p>
          <a:p>
            <a:pPr indent="0" marL="0">
              <a:buNone/>
            </a:pPr>
            <a:r>
              <a:rPr lang="en-US" sz="1100" dirty="0">
                <a:solidFill>
                  <a:srgbClr val="F8FAFC"/>
                </a:solidFill>
                <a:latin typeface="Calibri" pitchFamily="34" charset="0"/>
                <a:ea typeface="Calibri" pitchFamily="34" charset="-122"/>
                <a:cs typeface="Calibri" pitchFamily="34" charset="-120"/>
              </a:rPr>
              <a:t>It ships as a single codebase that powers both the public dashclaw.io demo and self-hosted enterprise deployments. The mode is controlled by a single env var — the code is identical.</a:t>
            </a:r>
            <a:endParaRPr lang="en-US" sz="1100" dirty="0"/>
          </a:p>
        </p:txBody>
      </p:sp>
      <p:sp>
        <p:nvSpPr>
          <p:cNvPr id="8" name="Shape 6"/>
          <p:cNvSpPr/>
          <p:nvPr/>
        </p:nvSpPr>
        <p:spPr>
          <a:xfrm>
            <a:off x="5394960" y="822960"/>
            <a:ext cx="3474720" cy="3474720"/>
          </a:xfrm>
          <a:prstGeom prst="rect">
            <a:avLst/>
          </a:prstGeom>
          <a:solidFill>
            <a:srgbClr val="161B22"/>
          </a:solidFill>
          <a:ln w="12700">
            <a:solidFill>
              <a:srgbClr val="1E293B"/>
            </a:solidFill>
            <a:prstDash val="solid"/>
          </a:ln>
          <a:effectLst>
            <a:outerShdw sx="100000" sy="100000" kx="0" ky="0" algn="bl" rotWithShape="0" blurRad="101600" dist="38100" dir="8100000">
              <a:srgbClr val="000000">
                <a:alpha val="40000"/>
              </a:srgbClr>
            </a:outerShdw>
          </a:effectLst>
        </p:spPr>
      </p:sp>
      <p:sp>
        <p:nvSpPr>
          <p:cNvPr id="9" name="Text 7"/>
          <p:cNvSpPr/>
          <p:nvPr/>
        </p:nvSpPr>
        <p:spPr>
          <a:xfrm>
            <a:off x="5577840" y="914400"/>
            <a:ext cx="3108960" cy="365760"/>
          </a:xfrm>
          <a:prstGeom prst="rect">
            <a:avLst/>
          </a:prstGeom>
          <a:noFill/>
          <a:ln/>
        </p:spPr>
        <p:txBody>
          <a:bodyPr wrap="square" rtlCol="0" anchor="ctr"/>
          <a:lstStyle/>
          <a:p>
            <a:pPr indent="0" marL="0">
              <a:buNone/>
            </a:pPr>
            <a:r>
              <a:rPr lang="en-US" sz="1400" b="1" dirty="0">
                <a:solidFill>
                  <a:srgbClr val="22D3EE"/>
                </a:solidFill>
                <a:latin typeface="Calibri" pitchFamily="34" charset="0"/>
                <a:ea typeface="Calibri" pitchFamily="34" charset="-122"/>
                <a:cs typeface="Calibri" pitchFamily="34" charset="-120"/>
              </a:rPr>
              <a:t>Platform Snapshot</a:t>
            </a:r>
            <a:endParaRPr lang="en-US" sz="1400" dirty="0"/>
          </a:p>
        </p:txBody>
      </p:sp>
      <p:sp>
        <p:nvSpPr>
          <p:cNvPr id="10" name="Text 8"/>
          <p:cNvSpPr/>
          <p:nvPr/>
        </p:nvSpPr>
        <p:spPr>
          <a:xfrm>
            <a:off x="5577840" y="1371600"/>
            <a:ext cx="1371600" cy="32004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Framework</a:t>
            </a:r>
            <a:endParaRPr lang="en-US" sz="1000" dirty="0"/>
          </a:p>
        </p:txBody>
      </p:sp>
      <p:sp>
        <p:nvSpPr>
          <p:cNvPr id="11" name="Text 9"/>
          <p:cNvSpPr/>
          <p:nvPr/>
        </p:nvSpPr>
        <p:spPr>
          <a:xfrm>
            <a:off x="6995160" y="1371600"/>
            <a:ext cx="1737360" cy="32004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Next.js 15 App Router</a:t>
            </a:r>
            <a:endParaRPr lang="en-US" sz="1000" dirty="0"/>
          </a:p>
        </p:txBody>
      </p:sp>
      <p:sp>
        <p:nvSpPr>
          <p:cNvPr id="12" name="Shape 10"/>
          <p:cNvSpPr/>
          <p:nvPr/>
        </p:nvSpPr>
        <p:spPr>
          <a:xfrm>
            <a:off x="5577840" y="1719072"/>
            <a:ext cx="3063240" cy="0"/>
          </a:xfrm>
          <a:prstGeom prst="line">
            <a:avLst/>
          </a:prstGeom>
          <a:noFill/>
          <a:ln w="6350">
            <a:solidFill>
              <a:srgbClr val="1E293B"/>
            </a:solidFill>
            <a:prstDash val="solid"/>
          </a:ln>
        </p:spPr>
      </p:sp>
      <p:sp>
        <p:nvSpPr>
          <p:cNvPr id="13" name="Text 11"/>
          <p:cNvSpPr/>
          <p:nvPr/>
        </p:nvSpPr>
        <p:spPr>
          <a:xfrm>
            <a:off x="5577840" y="1856232"/>
            <a:ext cx="1371600" cy="32004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Database</a:t>
            </a:r>
            <a:endParaRPr lang="en-US" sz="1000" dirty="0"/>
          </a:p>
        </p:txBody>
      </p:sp>
      <p:sp>
        <p:nvSpPr>
          <p:cNvPr id="14" name="Text 12"/>
          <p:cNvSpPr/>
          <p:nvPr/>
        </p:nvSpPr>
        <p:spPr>
          <a:xfrm>
            <a:off x="6995160" y="1856232"/>
            <a:ext cx="1737360" cy="32004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Postgres (Neon + Docker)</a:t>
            </a:r>
            <a:endParaRPr lang="en-US" sz="1000" dirty="0"/>
          </a:p>
        </p:txBody>
      </p:sp>
      <p:sp>
        <p:nvSpPr>
          <p:cNvPr id="15" name="Shape 13"/>
          <p:cNvSpPr/>
          <p:nvPr/>
        </p:nvSpPr>
        <p:spPr>
          <a:xfrm>
            <a:off x="5577840" y="2203704"/>
            <a:ext cx="3063240" cy="0"/>
          </a:xfrm>
          <a:prstGeom prst="line">
            <a:avLst/>
          </a:prstGeom>
          <a:noFill/>
          <a:ln w="6350">
            <a:solidFill>
              <a:srgbClr val="1E293B"/>
            </a:solidFill>
            <a:prstDash val="solid"/>
          </a:ln>
        </p:spPr>
      </p:sp>
      <p:sp>
        <p:nvSpPr>
          <p:cNvPr id="16" name="Text 14"/>
          <p:cNvSpPr/>
          <p:nvPr/>
        </p:nvSpPr>
        <p:spPr>
          <a:xfrm>
            <a:off x="5577840" y="2340864"/>
            <a:ext cx="1371600" cy="32004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Auth</a:t>
            </a:r>
            <a:endParaRPr lang="en-US" sz="1000" dirty="0"/>
          </a:p>
        </p:txBody>
      </p:sp>
      <p:sp>
        <p:nvSpPr>
          <p:cNvPr id="17" name="Text 15"/>
          <p:cNvSpPr/>
          <p:nvPr/>
        </p:nvSpPr>
        <p:spPr>
          <a:xfrm>
            <a:off x="6995160" y="2340864"/>
            <a:ext cx="1737360" cy="32004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NextAuth v4 + API Keys</a:t>
            </a:r>
            <a:endParaRPr lang="en-US" sz="1000" dirty="0"/>
          </a:p>
        </p:txBody>
      </p:sp>
      <p:sp>
        <p:nvSpPr>
          <p:cNvPr id="18" name="Shape 16"/>
          <p:cNvSpPr/>
          <p:nvPr/>
        </p:nvSpPr>
        <p:spPr>
          <a:xfrm>
            <a:off x="5577840" y="2688336"/>
            <a:ext cx="3063240" cy="0"/>
          </a:xfrm>
          <a:prstGeom prst="line">
            <a:avLst/>
          </a:prstGeom>
          <a:noFill/>
          <a:ln w="6350">
            <a:solidFill>
              <a:srgbClr val="1E293B"/>
            </a:solidFill>
            <a:prstDash val="solid"/>
          </a:ln>
        </p:spPr>
      </p:sp>
      <p:sp>
        <p:nvSpPr>
          <p:cNvPr id="19" name="Text 17"/>
          <p:cNvSpPr/>
          <p:nvPr/>
        </p:nvSpPr>
        <p:spPr>
          <a:xfrm>
            <a:off x="5577840" y="2825496"/>
            <a:ext cx="1371600" cy="32004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SDK</a:t>
            </a:r>
            <a:endParaRPr lang="en-US" sz="1000" dirty="0"/>
          </a:p>
        </p:txBody>
      </p:sp>
      <p:sp>
        <p:nvSpPr>
          <p:cNvPr id="20" name="Text 18"/>
          <p:cNvSpPr/>
          <p:nvPr/>
        </p:nvSpPr>
        <p:spPr>
          <a:xfrm>
            <a:off x="6995160" y="2825496"/>
            <a:ext cx="1737360" cy="32004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178+ methods · Node + Python</a:t>
            </a:r>
            <a:endParaRPr lang="en-US" sz="1000" dirty="0"/>
          </a:p>
        </p:txBody>
      </p:sp>
      <p:sp>
        <p:nvSpPr>
          <p:cNvPr id="21" name="Shape 19"/>
          <p:cNvSpPr/>
          <p:nvPr/>
        </p:nvSpPr>
        <p:spPr>
          <a:xfrm>
            <a:off x="5577840" y="3172968"/>
            <a:ext cx="3063240" cy="0"/>
          </a:xfrm>
          <a:prstGeom prst="line">
            <a:avLst/>
          </a:prstGeom>
          <a:noFill/>
          <a:ln w="6350">
            <a:solidFill>
              <a:srgbClr val="1E293B"/>
            </a:solidFill>
            <a:prstDash val="solid"/>
          </a:ln>
        </p:spPr>
      </p:sp>
      <p:sp>
        <p:nvSpPr>
          <p:cNvPr id="22" name="Text 20"/>
          <p:cNvSpPr/>
          <p:nvPr/>
        </p:nvSpPr>
        <p:spPr>
          <a:xfrm>
            <a:off x="5577840" y="3310128"/>
            <a:ext cx="1371600" cy="32004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Deployment</a:t>
            </a:r>
            <a:endParaRPr lang="en-US" sz="1000" dirty="0"/>
          </a:p>
        </p:txBody>
      </p:sp>
      <p:sp>
        <p:nvSpPr>
          <p:cNvPr id="23" name="Text 21"/>
          <p:cNvSpPr/>
          <p:nvPr/>
        </p:nvSpPr>
        <p:spPr>
          <a:xfrm>
            <a:off x="6995160" y="3310128"/>
            <a:ext cx="1737360" cy="32004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Vercel · Docker · Railway</a:t>
            </a:r>
            <a:endParaRPr lang="en-US" sz="1000" dirty="0"/>
          </a:p>
        </p:txBody>
      </p:sp>
      <p:sp>
        <p:nvSpPr>
          <p:cNvPr id="24" name="Shape 22"/>
          <p:cNvSpPr/>
          <p:nvPr/>
        </p:nvSpPr>
        <p:spPr>
          <a:xfrm>
            <a:off x="5577840" y="3657600"/>
            <a:ext cx="3063240" cy="0"/>
          </a:xfrm>
          <a:prstGeom prst="line">
            <a:avLst/>
          </a:prstGeom>
          <a:noFill/>
          <a:ln w="6350">
            <a:solidFill>
              <a:srgbClr val="1E293B"/>
            </a:solidFill>
            <a:prstDash val="solid"/>
          </a:ln>
        </p:spPr>
      </p:sp>
      <p:sp>
        <p:nvSpPr>
          <p:cNvPr id="25" name="Text 23"/>
          <p:cNvSpPr/>
          <p:nvPr/>
        </p:nvSpPr>
        <p:spPr>
          <a:xfrm>
            <a:off x="5577840" y="3794760"/>
            <a:ext cx="1371600" cy="320040"/>
          </a:xfrm>
          <a:prstGeom prst="rect">
            <a:avLst/>
          </a:prstGeom>
          <a:noFill/>
          <a:ln/>
        </p:spPr>
        <p:txBody>
          <a:bodyPr wrap="square" lIns="0" tIns="0" rIns="0" bIns="0" rtlCol="0" anchor="ctr"/>
          <a:lstStyle/>
          <a:p>
            <a:pPr indent="0" marL="0">
              <a:buNone/>
            </a:pPr>
            <a:r>
              <a:rPr lang="en-US" sz="1000" dirty="0">
                <a:solidFill>
                  <a:srgbClr val="94A3B8"/>
                </a:solidFill>
                <a:latin typeface="Calibri" pitchFamily="34" charset="0"/>
                <a:ea typeface="Calibri" pitchFamily="34" charset="-122"/>
                <a:cs typeface="Calibri" pitchFamily="34" charset="-120"/>
              </a:rPr>
              <a:t>License</a:t>
            </a:r>
            <a:endParaRPr lang="en-US" sz="1000" dirty="0"/>
          </a:p>
        </p:txBody>
      </p:sp>
      <p:sp>
        <p:nvSpPr>
          <p:cNvPr id="26" name="Text 24"/>
          <p:cNvSpPr/>
          <p:nvPr/>
        </p:nvSpPr>
        <p:spPr>
          <a:xfrm>
            <a:off x="6995160" y="3794760"/>
            <a:ext cx="1737360" cy="32004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MIT</a:t>
            </a:r>
            <a:endParaRPr lang="en-US" sz="1000" dirty="0"/>
          </a:p>
        </p:txBody>
      </p:sp>
      <p:sp>
        <p:nvSpPr>
          <p:cNvPr id="27" name="Shape 25"/>
          <p:cNvSpPr/>
          <p:nvPr/>
        </p:nvSpPr>
        <p:spPr>
          <a:xfrm>
            <a:off x="274320" y="4434840"/>
            <a:ext cx="8595360" cy="502920"/>
          </a:xfrm>
          <a:prstGeom prst="rect">
            <a:avLst/>
          </a:prstGeom>
          <a:solidFill>
            <a:srgbClr val="1C2330"/>
          </a:solidFill>
          <a:ln w="12700">
            <a:solidFill>
              <a:srgbClr val="1E293B"/>
            </a:solidFill>
            <a:prstDash val="solid"/>
          </a:ln>
        </p:spPr>
      </p:sp>
      <p:sp>
        <p:nvSpPr>
          <p:cNvPr id="28" name="Shape 26"/>
          <p:cNvSpPr/>
          <p:nvPr/>
        </p:nvSpPr>
        <p:spPr>
          <a:xfrm>
            <a:off x="457200" y="4507992"/>
            <a:ext cx="1298448" cy="292608"/>
          </a:xfrm>
          <a:prstGeom prst="rect">
            <a:avLst/>
          </a:prstGeom>
          <a:solidFill>
            <a:srgbClr val="0D1117"/>
          </a:solidFill>
          <a:ln w="12700">
            <a:solidFill>
              <a:srgbClr val="6366F1"/>
            </a:solidFill>
            <a:prstDash val="solid"/>
          </a:ln>
        </p:spPr>
      </p:sp>
      <p:sp>
        <p:nvSpPr>
          <p:cNvPr id="29" name="Text 27"/>
          <p:cNvSpPr/>
          <p:nvPr/>
        </p:nvSpPr>
        <p:spPr>
          <a:xfrm>
            <a:off x="457200" y="4507992"/>
            <a:ext cx="1298448" cy="292608"/>
          </a:xfrm>
          <a:prstGeom prst="rect">
            <a:avLst/>
          </a:prstGeom>
          <a:noFill/>
          <a:ln/>
        </p:spPr>
        <p:txBody>
          <a:bodyPr wrap="square" rtlCol="0" anchor="ctr"/>
          <a:lstStyle/>
          <a:p>
            <a:pPr algn="ctr" indent="0" marL="0">
              <a:buNone/>
            </a:pPr>
            <a:r>
              <a:rPr lang="en-US" sz="800" dirty="0">
                <a:solidFill>
                  <a:srgbClr val="6366F1"/>
                </a:solidFill>
                <a:latin typeface="Calibri" pitchFamily="34" charset="0"/>
                <a:ea typeface="Calibri" pitchFamily="34" charset="-122"/>
                <a:cs typeface="Calibri" pitchFamily="34" charset="-120"/>
              </a:rPr>
              <a:t>Guard Policies</a:t>
            </a:r>
            <a:endParaRPr lang="en-US" sz="800" dirty="0"/>
          </a:p>
        </p:txBody>
      </p:sp>
      <p:sp>
        <p:nvSpPr>
          <p:cNvPr id="30" name="Shape 28"/>
          <p:cNvSpPr/>
          <p:nvPr/>
        </p:nvSpPr>
        <p:spPr>
          <a:xfrm>
            <a:off x="1883664" y="4507992"/>
            <a:ext cx="1298448" cy="292608"/>
          </a:xfrm>
          <a:prstGeom prst="rect">
            <a:avLst/>
          </a:prstGeom>
          <a:solidFill>
            <a:srgbClr val="0D1117"/>
          </a:solidFill>
          <a:ln w="12700">
            <a:solidFill>
              <a:srgbClr val="6366F1"/>
            </a:solidFill>
            <a:prstDash val="solid"/>
          </a:ln>
        </p:spPr>
      </p:sp>
      <p:sp>
        <p:nvSpPr>
          <p:cNvPr id="31" name="Text 29"/>
          <p:cNvSpPr/>
          <p:nvPr/>
        </p:nvSpPr>
        <p:spPr>
          <a:xfrm>
            <a:off x="1883664" y="4507992"/>
            <a:ext cx="1298448" cy="292608"/>
          </a:xfrm>
          <a:prstGeom prst="rect">
            <a:avLst/>
          </a:prstGeom>
          <a:noFill/>
          <a:ln/>
        </p:spPr>
        <p:txBody>
          <a:bodyPr wrap="square" rtlCol="0" anchor="ctr"/>
          <a:lstStyle/>
          <a:p>
            <a:pPr algn="ctr" indent="0" marL="0">
              <a:buNone/>
            </a:pPr>
            <a:r>
              <a:rPr lang="en-US" sz="800" dirty="0">
                <a:solidFill>
                  <a:srgbClr val="6366F1"/>
                </a:solidFill>
                <a:latin typeface="Calibri" pitchFamily="34" charset="0"/>
                <a:ea typeface="Calibri" pitchFamily="34" charset="-122"/>
                <a:cs typeface="Calibri" pitchFamily="34" charset="-120"/>
              </a:rPr>
              <a:t>Decision Audit Trail</a:t>
            </a:r>
            <a:endParaRPr lang="en-US" sz="800" dirty="0"/>
          </a:p>
        </p:txBody>
      </p:sp>
      <p:sp>
        <p:nvSpPr>
          <p:cNvPr id="32" name="Shape 30"/>
          <p:cNvSpPr/>
          <p:nvPr/>
        </p:nvSpPr>
        <p:spPr>
          <a:xfrm>
            <a:off x="3310128" y="4507992"/>
            <a:ext cx="1298448" cy="292608"/>
          </a:xfrm>
          <a:prstGeom prst="rect">
            <a:avLst/>
          </a:prstGeom>
          <a:solidFill>
            <a:srgbClr val="0D1117"/>
          </a:solidFill>
          <a:ln w="12700">
            <a:solidFill>
              <a:srgbClr val="6366F1"/>
            </a:solidFill>
            <a:prstDash val="solid"/>
          </a:ln>
        </p:spPr>
      </p:sp>
      <p:sp>
        <p:nvSpPr>
          <p:cNvPr id="33" name="Text 31"/>
          <p:cNvSpPr/>
          <p:nvPr/>
        </p:nvSpPr>
        <p:spPr>
          <a:xfrm>
            <a:off x="3310128" y="4507992"/>
            <a:ext cx="1298448" cy="292608"/>
          </a:xfrm>
          <a:prstGeom prst="rect">
            <a:avLst/>
          </a:prstGeom>
          <a:noFill/>
          <a:ln/>
        </p:spPr>
        <p:txBody>
          <a:bodyPr wrap="square" rtlCol="0" anchor="ctr"/>
          <a:lstStyle/>
          <a:p>
            <a:pPr algn="ctr" indent="0" marL="0">
              <a:buNone/>
            </a:pPr>
            <a:r>
              <a:rPr lang="en-US" sz="800" dirty="0">
                <a:solidFill>
                  <a:srgbClr val="6366F1"/>
                </a:solidFill>
                <a:latin typeface="Calibri" pitchFamily="34" charset="0"/>
                <a:ea typeface="Calibri" pitchFamily="34" charset="-122"/>
                <a:cs typeface="Calibri" pitchFamily="34" charset="-120"/>
              </a:rPr>
              <a:t>Multi-tenant</a:t>
            </a:r>
            <a:endParaRPr lang="en-US" sz="800" dirty="0"/>
          </a:p>
        </p:txBody>
      </p:sp>
      <p:sp>
        <p:nvSpPr>
          <p:cNvPr id="34" name="Shape 32"/>
          <p:cNvSpPr/>
          <p:nvPr/>
        </p:nvSpPr>
        <p:spPr>
          <a:xfrm>
            <a:off x="4736592" y="4507992"/>
            <a:ext cx="1298448" cy="292608"/>
          </a:xfrm>
          <a:prstGeom prst="rect">
            <a:avLst/>
          </a:prstGeom>
          <a:solidFill>
            <a:srgbClr val="0D1117"/>
          </a:solidFill>
          <a:ln w="12700">
            <a:solidFill>
              <a:srgbClr val="6366F1"/>
            </a:solidFill>
            <a:prstDash val="solid"/>
          </a:ln>
        </p:spPr>
      </p:sp>
      <p:sp>
        <p:nvSpPr>
          <p:cNvPr id="35" name="Text 33"/>
          <p:cNvSpPr/>
          <p:nvPr/>
        </p:nvSpPr>
        <p:spPr>
          <a:xfrm>
            <a:off x="4736592" y="4507992"/>
            <a:ext cx="1298448" cy="292608"/>
          </a:xfrm>
          <a:prstGeom prst="rect">
            <a:avLst/>
          </a:prstGeom>
          <a:noFill/>
          <a:ln/>
        </p:spPr>
        <p:txBody>
          <a:bodyPr wrap="square" rtlCol="0" anchor="ctr"/>
          <a:lstStyle/>
          <a:p>
            <a:pPr algn="ctr" indent="0" marL="0">
              <a:buNone/>
            </a:pPr>
            <a:r>
              <a:rPr lang="en-US" sz="800" dirty="0">
                <a:solidFill>
                  <a:srgbClr val="6366F1"/>
                </a:solidFill>
                <a:latin typeface="Calibri" pitchFamily="34" charset="0"/>
                <a:ea typeface="Calibri" pitchFamily="34" charset="-122"/>
                <a:cs typeface="Calibri" pitchFamily="34" charset="-120"/>
              </a:rPr>
              <a:t>SSE Real-time</a:t>
            </a:r>
            <a:endParaRPr lang="en-US" sz="800" dirty="0"/>
          </a:p>
        </p:txBody>
      </p:sp>
      <p:sp>
        <p:nvSpPr>
          <p:cNvPr id="36" name="Shape 34"/>
          <p:cNvSpPr/>
          <p:nvPr/>
        </p:nvSpPr>
        <p:spPr>
          <a:xfrm>
            <a:off x="6163056" y="4507992"/>
            <a:ext cx="1298448" cy="292608"/>
          </a:xfrm>
          <a:prstGeom prst="rect">
            <a:avLst/>
          </a:prstGeom>
          <a:solidFill>
            <a:srgbClr val="0D1117"/>
          </a:solidFill>
          <a:ln w="12700">
            <a:solidFill>
              <a:srgbClr val="6366F1"/>
            </a:solidFill>
            <a:prstDash val="solid"/>
          </a:ln>
        </p:spPr>
      </p:sp>
      <p:sp>
        <p:nvSpPr>
          <p:cNvPr id="37" name="Text 35"/>
          <p:cNvSpPr/>
          <p:nvPr/>
        </p:nvSpPr>
        <p:spPr>
          <a:xfrm>
            <a:off x="6163056" y="4507992"/>
            <a:ext cx="1298448" cy="292608"/>
          </a:xfrm>
          <a:prstGeom prst="rect">
            <a:avLst/>
          </a:prstGeom>
          <a:noFill/>
          <a:ln/>
        </p:spPr>
        <p:txBody>
          <a:bodyPr wrap="square" rtlCol="0" anchor="ctr"/>
          <a:lstStyle/>
          <a:p>
            <a:pPr algn="ctr" indent="0" marL="0">
              <a:buNone/>
            </a:pPr>
            <a:r>
              <a:rPr lang="en-US" sz="800" dirty="0">
                <a:solidFill>
                  <a:srgbClr val="6366F1"/>
                </a:solidFill>
                <a:latin typeface="Calibri" pitchFamily="34" charset="0"/>
                <a:ea typeface="Calibri" pitchFamily="34" charset="-122"/>
                <a:cs typeface="Calibri" pitchFamily="34" charset="-120"/>
              </a:rPr>
              <a:t>Compliance Engine</a:t>
            </a:r>
            <a:endParaRPr lang="en-US" sz="800" dirty="0"/>
          </a:p>
        </p:txBody>
      </p:sp>
      <p:sp>
        <p:nvSpPr>
          <p:cNvPr id="38" name="Shape 36"/>
          <p:cNvSpPr/>
          <p:nvPr/>
        </p:nvSpPr>
        <p:spPr>
          <a:xfrm>
            <a:off x="7589520" y="4507992"/>
            <a:ext cx="1298448" cy="292608"/>
          </a:xfrm>
          <a:prstGeom prst="rect">
            <a:avLst/>
          </a:prstGeom>
          <a:solidFill>
            <a:srgbClr val="0D1117"/>
          </a:solidFill>
          <a:ln w="12700">
            <a:solidFill>
              <a:srgbClr val="6366F1"/>
            </a:solidFill>
            <a:prstDash val="solid"/>
          </a:ln>
        </p:spPr>
      </p:sp>
      <p:sp>
        <p:nvSpPr>
          <p:cNvPr id="39" name="Text 37"/>
          <p:cNvSpPr/>
          <p:nvPr/>
        </p:nvSpPr>
        <p:spPr>
          <a:xfrm>
            <a:off x="7589520" y="4507992"/>
            <a:ext cx="1298448" cy="292608"/>
          </a:xfrm>
          <a:prstGeom prst="rect">
            <a:avLst/>
          </a:prstGeom>
          <a:noFill/>
          <a:ln/>
        </p:spPr>
        <p:txBody>
          <a:bodyPr wrap="square" rtlCol="0" anchor="ctr"/>
          <a:lstStyle/>
          <a:p>
            <a:pPr algn="ctr" indent="0" marL="0">
              <a:buNone/>
            </a:pPr>
            <a:r>
              <a:rPr lang="en-US" sz="800" dirty="0">
                <a:solidFill>
                  <a:srgbClr val="6366F1"/>
                </a:solidFill>
                <a:latin typeface="Calibri" pitchFamily="34" charset="0"/>
                <a:ea typeface="Calibri" pitchFamily="34" charset="-122"/>
                <a:cs typeface="Calibri" pitchFamily="34" charset="-120"/>
              </a:rPr>
              <a:t>Learning Analytics</a:t>
            </a:r>
            <a:endParaRPr lang="en-US" sz="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0D1117"/>
        </a:solidFill>
      </p:bgPr>
    </p:bg>
    <p:spTree>
      <p:nvGrpSpPr>
        <p:cNvPr id="1" name=""/>
        <p:cNvGrpSpPr/>
        <p:nvPr/>
      </p:nvGrpSpPr>
      <p:grpSpPr>
        <a:xfrm>
          <a:off x="0" y="0"/>
          <a:ext cx="0" cy="0"/>
          <a:chOff x="0" y="0"/>
          <a:chExt cx="0" cy="0"/>
        </a:xfrm>
      </p:grpSpPr>
      <p:sp>
        <p:nvSpPr>
          <p:cNvPr id="2" name="Shape 0"/>
          <p:cNvSpPr/>
          <p:nvPr/>
        </p:nvSpPr>
        <p:spPr>
          <a:xfrm>
            <a:off x="0" y="0"/>
            <a:ext cx="9144000" cy="640080"/>
          </a:xfrm>
          <a:prstGeom prst="rect">
            <a:avLst/>
          </a:prstGeom>
          <a:solidFill>
            <a:srgbClr val="161B22"/>
          </a:solidFill>
          <a:ln w="12700">
            <a:solidFill>
              <a:srgbClr val="161B22"/>
            </a:solidFill>
            <a:prstDash val="solid"/>
          </a:ln>
        </p:spPr>
      </p:sp>
      <p:sp>
        <p:nvSpPr>
          <p:cNvPr id="3" name="Text 1"/>
          <p:cNvSpPr/>
          <p:nvPr/>
        </p:nvSpPr>
        <p:spPr>
          <a:xfrm>
            <a:off x="365760" y="164592"/>
            <a:ext cx="8229600" cy="320040"/>
          </a:xfrm>
          <a:prstGeom prst="rect">
            <a:avLst/>
          </a:prstGeom>
          <a:noFill/>
          <a:ln/>
        </p:spPr>
        <p:txBody>
          <a:bodyPr wrap="square" lIns="0" tIns="0" rIns="0" bIns="0" rtlCol="0" anchor="ctr"/>
          <a:lstStyle/>
          <a:p>
            <a:pPr indent="0" marL="0">
              <a:buNone/>
            </a:pPr>
            <a:r>
              <a:rPr lang="en-US" sz="1100" b="1" spc="300" kern="0" dirty="0">
                <a:solidFill>
                  <a:srgbClr val="F97316"/>
                </a:solidFill>
                <a:latin typeface="Calibri" pitchFamily="34" charset="0"/>
                <a:ea typeface="Calibri" pitchFamily="34" charset="-122"/>
                <a:cs typeface="Calibri" pitchFamily="34" charset="-120"/>
              </a:rPr>
              <a:t>SYSTEM ARCHITECTURE</a:t>
            </a:r>
            <a:endParaRPr lang="en-US" sz="1100" dirty="0"/>
          </a:p>
        </p:txBody>
      </p:sp>
      <p:sp>
        <p:nvSpPr>
          <p:cNvPr id="4" name="Shape 2"/>
          <p:cNvSpPr/>
          <p:nvPr/>
        </p:nvSpPr>
        <p:spPr>
          <a:xfrm>
            <a:off x="228600" y="749808"/>
            <a:ext cx="8686800" cy="914400"/>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5" name="Shape 3"/>
          <p:cNvSpPr/>
          <p:nvPr/>
        </p:nvSpPr>
        <p:spPr>
          <a:xfrm>
            <a:off x="228600" y="749808"/>
            <a:ext cx="109728" cy="914400"/>
          </a:xfrm>
          <a:prstGeom prst="rect">
            <a:avLst/>
          </a:prstGeom>
          <a:solidFill>
            <a:srgbClr val="22D3EE"/>
          </a:solidFill>
          <a:ln w="12700">
            <a:solidFill>
              <a:srgbClr val="22D3EE"/>
            </a:solidFill>
            <a:prstDash val="solid"/>
          </a:ln>
        </p:spPr>
      </p:sp>
      <p:sp>
        <p:nvSpPr>
          <p:cNvPr id="6" name="Text 4"/>
          <p:cNvSpPr/>
          <p:nvPr/>
        </p:nvSpPr>
        <p:spPr>
          <a:xfrm>
            <a:off x="457200" y="804672"/>
            <a:ext cx="2011680" cy="274320"/>
          </a:xfrm>
          <a:prstGeom prst="rect">
            <a:avLst/>
          </a:prstGeom>
          <a:noFill/>
          <a:ln/>
        </p:spPr>
        <p:txBody>
          <a:bodyPr wrap="square" lIns="0" tIns="0" rIns="0" bIns="0" rtlCol="0" anchor="ctr"/>
          <a:lstStyle/>
          <a:p>
            <a:pPr indent="0" marL="0">
              <a:buNone/>
            </a:pPr>
            <a:r>
              <a:rPr lang="en-US" sz="900" b="1" spc="100" kern="0" dirty="0">
                <a:solidFill>
                  <a:srgbClr val="22D3EE"/>
                </a:solidFill>
                <a:latin typeface="Calibri" pitchFamily="34" charset="0"/>
                <a:ea typeface="Calibri" pitchFamily="34" charset="-122"/>
                <a:cs typeface="Calibri" pitchFamily="34" charset="-120"/>
              </a:rPr>
              <a:t>CLIENTS</a:t>
            </a:r>
            <a:endParaRPr lang="en-US" sz="900" dirty="0"/>
          </a:p>
        </p:txBody>
      </p:sp>
      <p:sp>
        <p:nvSpPr>
          <p:cNvPr id="7" name="Shape 5"/>
          <p:cNvSpPr/>
          <p:nvPr/>
        </p:nvSpPr>
        <p:spPr>
          <a:xfrm>
            <a:off x="457200" y="1133856"/>
            <a:ext cx="1984248" cy="438912"/>
          </a:xfrm>
          <a:prstGeom prst="rect">
            <a:avLst/>
          </a:prstGeom>
          <a:solidFill>
            <a:srgbClr val="1C2330"/>
          </a:solidFill>
          <a:ln w="12700">
            <a:solidFill>
              <a:srgbClr val="1E293B"/>
            </a:solidFill>
            <a:prstDash val="solid"/>
          </a:ln>
        </p:spPr>
      </p:sp>
      <p:sp>
        <p:nvSpPr>
          <p:cNvPr id="8" name="Text 6"/>
          <p:cNvSpPr/>
          <p:nvPr/>
        </p:nvSpPr>
        <p:spPr>
          <a:xfrm>
            <a:off x="512064" y="1170432"/>
            <a:ext cx="1874520" cy="365760"/>
          </a:xfrm>
          <a:prstGeom prst="rect">
            <a:avLst/>
          </a:prstGeom>
          <a:noFill/>
          <a:ln/>
        </p:spPr>
        <p:txBody>
          <a:bodyPr wrap="square" rtlCol="0" anchor="ctr"/>
          <a:lstStyle/>
          <a:p>
            <a:pPr indent="0" marL="0">
              <a:buNone/>
            </a:pPr>
            <a:r>
              <a:rPr lang="en-US" sz="900" dirty="0">
                <a:solidFill>
                  <a:srgbClr val="F8FAFC"/>
                </a:solidFill>
                <a:latin typeface="Calibri" pitchFamily="34" charset="0"/>
                <a:ea typeface="Calibri" pitchFamily="34" charset="-122"/>
                <a:cs typeface="Calibri" pitchFamily="34" charset="-120"/>
              </a:rPr>
              <a:t>Node.js SDK (npm: dashclaw)</a:t>
            </a:r>
            <a:endParaRPr lang="en-US" sz="900" dirty="0"/>
          </a:p>
        </p:txBody>
      </p:sp>
      <p:sp>
        <p:nvSpPr>
          <p:cNvPr id="9" name="Shape 7"/>
          <p:cNvSpPr/>
          <p:nvPr/>
        </p:nvSpPr>
        <p:spPr>
          <a:xfrm>
            <a:off x="2514600" y="1133856"/>
            <a:ext cx="1984248" cy="438912"/>
          </a:xfrm>
          <a:prstGeom prst="rect">
            <a:avLst/>
          </a:prstGeom>
          <a:solidFill>
            <a:srgbClr val="1C2330"/>
          </a:solidFill>
          <a:ln w="12700">
            <a:solidFill>
              <a:srgbClr val="1E293B"/>
            </a:solidFill>
            <a:prstDash val="solid"/>
          </a:ln>
        </p:spPr>
      </p:sp>
      <p:sp>
        <p:nvSpPr>
          <p:cNvPr id="10" name="Text 8"/>
          <p:cNvSpPr/>
          <p:nvPr/>
        </p:nvSpPr>
        <p:spPr>
          <a:xfrm>
            <a:off x="2569464" y="1170432"/>
            <a:ext cx="1874520" cy="365760"/>
          </a:xfrm>
          <a:prstGeom prst="rect">
            <a:avLst/>
          </a:prstGeom>
          <a:noFill/>
          <a:ln/>
        </p:spPr>
        <p:txBody>
          <a:bodyPr wrap="square" rtlCol="0" anchor="ctr"/>
          <a:lstStyle/>
          <a:p>
            <a:pPr indent="0" marL="0">
              <a:buNone/>
            </a:pPr>
            <a:r>
              <a:rPr lang="en-US" sz="900" dirty="0">
                <a:solidFill>
                  <a:srgbClr val="F8FAFC"/>
                </a:solidFill>
                <a:latin typeface="Calibri" pitchFamily="34" charset="0"/>
                <a:ea typeface="Calibri" pitchFamily="34" charset="-122"/>
                <a:cs typeface="Calibri" pitchFamily="34" charset="-120"/>
              </a:rPr>
              <a:t>Python SDK (PyPI: dashclaw)</a:t>
            </a:r>
            <a:endParaRPr lang="en-US" sz="900" dirty="0"/>
          </a:p>
        </p:txBody>
      </p:sp>
      <p:sp>
        <p:nvSpPr>
          <p:cNvPr id="11" name="Shape 9"/>
          <p:cNvSpPr/>
          <p:nvPr/>
        </p:nvSpPr>
        <p:spPr>
          <a:xfrm>
            <a:off x="4572000" y="1133856"/>
            <a:ext cx="1984248" cy="438912"/>
          </a:xfrm>
          <a:prstGeom prst="rect">
            <a:avLst/>
          </a:prstGeom>
          <a:solidFill>
            <a:srgbClr val="1C2330"/>
          </a:solidFill>
          <a:ln w="12700">
            <a:solidFill>
              <a:srgbClr val="1E293B"/>
            </a:solidFill>
            <a:prstDash val="solid"/>
          </a:ln>
        </p:spPr>
      </p:sp>
      <p:sp>
        <p:nvSpPr>
          <p:cNvPr id="12" name="Text 10"/>
          <p:cNvSpPr/>
          <p:nvPr/>
        </p:nvSpPr>
        <p:spPr>
          <a:xfrm>
            <a:off x="4626864" y="1170432"/>
            <a:ext cx="1874520" cy="365760"/>
          </a:xfrm>
          <a:prstGeom prst="rect">
            <a:avLst/>
          </a:prstGeom>
          <a:noFill/>
          <a:ln/>
        </p:spPr>
        <p:txBody>
          <a:bodyPr wrap="square" rtlCol="0" anchor="ctr"/>
          <a:lstStyle/>
          <a:p>
            <a:pPr indent="0" marL="0">
              <a:buNone/>
            </a:pPr>
            <a:r>
              <a:rPr lang="en-US" sz="900" dirty="0">
                <a:solidFill>
                  <a:srgbClr val="F8FAFC"/>
                </a:solidFill>
                <a:latin typeface="Calibri" pitchFamily="34" charset="0"/>
                <a:ea typeface="Calibri" pitchFamily="34" charset="-122"/>
                <a:cs typeface="Calibri" pitchFamily="34" charset="-120"/>
              </a:rPr>
              <a:t>Browser UI (NextAuth)</a:t>
            </a:r>
            <a:endParaRPr lang="en-US" sz="900" dirty="0"/>
          </a:p>
        </p:txBody>
      </p:sp>
      <p:sp>
        <p:nvSpPr>
          <p:cNvPr id="13" name="Shape 11"/>
          <p:cNvSpPr/>
          <p:nvPr/>
        </p:nvSpPr>
        <p:spPr>
          <a:xfrm>
            <a:off x="6629400" y="1133856"/>
            <a:ext cx="1984248" cy="438912"/>
          </a:xfrm>
          <a:prstGeom prst="rect">
            <a:avLst/>
          </a:prstGeom>
          <a:solidFill>
            <a:srgbClr val="1C2330"/>
          </a:solidFill>
          <a:ln w="12700">
            <a:solidFill>
              <a:srgbClr val="1E293B"/>
            </a:solidFill>
            <a:prstDash val="solid"/>
          </a:ln>
        </p:spPr>
      </p:sp>
      <p:sp>
        <p:nvSpPr>
          <p:cNvPr id="14" name="Text 12"/>
          <p:cNvSpPr/>
          <p:nvPr/>
        </p:nvSpPr>
        <p:spPr>
          <a:xfrm>
            <a:off x="6684264" y="1170432"/>
            <a:ext cx="1874520" cy="365760"/>
          </a:xfrm>
          <a:prstGeom prst="rect">
            <a:avLst/>
          </a:prstGeom>
          <a:noFill/>
          <a:ln/>
        </p:spPr>
        <p:txBody>
          <a:bodyPr wrap="square" rtlCol="0" anchor="ctr"/>
          <a:lstStyle/>
          <a:p>
            <a:pPr indent="0" marL="0">
              <a:buNone/>
            </a:pPr>
            <a:r>
              <a:rPr lang="en-US" sz="900" dirty="0">
                <a:solidFill>
                  <a:srgbClr val="F8FAFC"/>
                </a:solidFill>
                <a:latin typeface="Calibri" pitchFamily="34" charset="0"/>
                <a:ea typeface="Calibri" pitchFamily="34" charset="-122"/>
                <a:cs typeface="Calibri" pitchFamily="34" charset="-120"/>
              </a:rPr>
              <a:t>Python CLI (agent-tools/)</a:t>
            </a:r>
            <a:endParaRPr lang="en-US" sz="900" dirty="0"/>
          </a:p>
        </p:txBody>
      </p:sp>
      <p:sp>
        <p:nvSpPr>
          <p:cNvPr id="15" name="Shape 13"/>
          <p:cNvSpPr/>
          <p:nvPr/>
        </p:nvSpPr>
        <p:spPr>
          <a:xfrm>
            <a:off x="4572000" y="1664208"/>
            <a:ext cx="0" cy="109728"/>
          </a:xfrm>
          <a:prstGeom prst="line">
            <a:avLst/>
          </a:prstGeom>
          <a:noFill/>
          <a:ln w="19050">
            <a:solidFill>
              <a:srgbClr val="475569"/>
            </a:solidFill>
            <a:prstDash val="solid"/>
          </a:ln>
        </p:spPr>
      </p:sp>
      <p:sp>
        <p:nvSpPr>
          <p:cNvPr id="16" name="Shape 14"/>
          <p:cNvSpPr/>
          <p:nvPr/>
        </p:nvSpPr>
        <p:spPr>
          <a:xfrm>
            <a:off x="228600" y="1773936"/>
            <a:ext cx="8686800" cy="914400"/>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17" name="Shape 15"/>
          <p:cNvSpPr/>
          <p:nvPr/>
        </p:nvSpPr>
        <p:spPr>
          <a:xfrm>
            <a:off x="228600" y="1773936"/>
            <a:ext cx="109728" cy="914400"/>
          </a:xfrm>
          <a:prstGeom prst="rect">
            <a:avLst/>
          </a:prstGeom>
          <a:solidFill>
            <a:srgbClr val="F97316"/>
          </a:solidFill>
          <a:ln w="12700">
            <a:solidFill>
              <a:srgbClr val="F97316"/>
            </a:solidFill>
            <a:prstDash val="solid"/>
          </a:ln>
        </p:spPr>
      </p:sp>
      <p:sp>
        <p:nvSpPr>
          <p:cNvPr id="18" name="Text 16"/>
          <p:cNvSpPr/>
          <p:nvPr/>
        </p:nvSpPr>
        <p:spPr>
          <a:xfrm>
            <a:off x="457200" y="1828800"/>
            <a:ext cx="2011680" cy="274320"/>
          </a:xfrm>
          <a:prstGeom prst="rect">
            <a:avLst/>
          </a:prstGeom>
          <a:noFill/>
          <a:ln/>
        </p:spPr>
        <p:txBody>
          <a:bodyPr wrap="square" lIns="0" tIns="0" rIns="0" bIns="0" rtlCol="0" anchor="ctr"/>
          <a:lstStyle/>
          <a:p>
            <a:pPr indent="0" marL="0">
              <a:buNone/>
            </a:pPr>
            <a:r>
              <a:rPr lang="en-US" sz="900" b="1" spc="100" kern="0" dirty="0">
                <a:solidFill>
                  <a:srgbClr val="F97316"/>
                </a:solidFill>
                <a:latin typeface="Calibri" pitchFamily="34" charset="0"/>
                <a:ea typeface="Calibri" pitchFamily="34" charset="-122"/>
                <a:cs typeface="Calibri" pitchFamily="34" charset="-120"/>
              </a:rPr>
              <a:t>EDGE — middleware.js</a:t>
            </a:r>
            <a:endParaRPr lang="en-US" sz="900" dirty="0"/>
          </a:p>
        </p:txBody>
      </p:sp>
      <p:sp>
        <p:nvSpPr>
          <p:cNvPr id="19" name="Shape 17"/>
          <p:cNvSpPr/>
          <p:nvPr/>
        </p:nvSpPr>
        <p:spPr>
          <a:xfrm>
            <a:off x="457200" y="2157984"/>
            <a:ext cx="1984248" cy="438912"/>
          </a:xfrm>
          <a:prstGeom prst="rect">
            <a:avLst/>
          </a:prstGeom>
          <a:solidFill>
            <a:srgbClr val="1C2330"/>
          </a:solidFill>
          <a:ln w="12700">
            <a:solidFill>
              <a:srgbClr val="1E293B"/>
            </a:solidFill>
            <a:prstDash val="solid"/>
          </a:ln>
        </p:spPr>
      </p:sp>
      <p:sp>
        <p:nvSpPr>
          <p:cNvPr id="20" name="Text 18"/>
          <p:cNvSpPr/>
          <p:nvPr/>
        </p:nvSpPr>
        <p:spPr>
          <a:xfrm>
            <a:off x="512064" y="2194560"/>
            <a:ext cx="1874520" cy="365760"/>
          </a:xfrm>
          <a:prstGeom prst="rect">
            <a:avLst/>
          </a:prstGeom>
          <a:noFill/>
          <a:ln/>
        </p:spPr>
        <p:txBody>
          <a:bodyPr wrap="square" rtlCol="0" anchor="ctr"/>
          <a:lstStyle/>
          <a:p>
            <a:pPr indent="0" marL="0">
              <a:buNone/>
            </a:pPr>
            <a:r>
              <a:rPr lang="en-US" sz="900" dirty="0">
                <a:solidFill>
                  <a:srgbClr val="F8FAFC"/>
                </a:solidFill>
                <a:latin typeface="Calibri" pitchFamily="34" charset="0"/>
                <a:ea typeface="Calibri" pitchFamily="34" charset="-122"/>
                <a:cs typeface="Calibri" pitchFamily="34" charset="-120"/>
              </a:rPr>
              <a:t>API Key Auth + Rate Limiting</a:t>
            </a:r>
            <a:endParaRPr lang="en-US" sz="900" dirty="0"/>
          </a:p>
        </p:txBody>
      </p:sp>
      <p:sp>
        <p:nvSpPr>
          <p:cNvPr id="21" name="Shape 19"/>
          <p:cNvSpPr/>
          <p:nvPr/>
        </p:nvSpPr>
        <p:spPr>
          <a:xfrm>
            <a:off x="2514600" y="2157984"/>
            <a:ext cx="1984248" cy="438912"/>
          </a:xfrm>
          <a:prstGeom prst="rect">
            <a:avLst/>
          </a:prstGeom>
          <a:solidFill>
            <a:srgbClr val="1C2330"/>
          </a:solidFill>
          <a:ln w="12700">
            <a:solidFill>
              <a:srgbClr val="1E293B"/>
            </a:solidFill>
            <a:prstDash val="solid"/>
          </a:ln>
        </p:spPr>
      </p:sp>
      <p:sp>
        <p:nvSpPr>
          <p:cNvPr id="22" name="Text 20"/>
          <p:cNvSpPr/>
          <p:nvPr/>
        </p:nvSpPr>
        <p:spPr>
          <a:xfrm>
            <a:off x="2569464" y="2194560"/>
            <a:ext cx="1874520" cy="365760"/>
          </a:xfrm>
          <a:prstGeom prst="rect">
            <a:avLst/>
          </a:prstGeom>
          <a:noFill/>
          <a:ln/>
        </p:spPr>
        <p:txBody>
          <a:bodyPr wrap="square" rtlCol="0" anchor="ctr"/>
          <a:lstStyle/>
          <a:p>
            <a:pPr indent="0" marL="0">
              <a:buNone/>
            </a:pPr>
            <a:r>
              <a:rPr lang="en-US" sz="900" dirty="0">
                <a:solidFill>
                  <a:srgbClr val="F8FAFC"/>
                </a:solidFill>
                <a:latin typeface="Calibri" pitchFamily="34" charset="0"/>
                <a:ea typeface="Calibri" pitchFamily="34" charset="-122"/>
                <a:cs typeface="Calibri" pitchFamily="34" charset="-120"/>
              </a:rPr>
              <a:t>CORS + Header Injection (x-org-id, x-org-role)</a:t>
            </a:r>
            <a:endParaRPr lang="en-US" sz="900" dirty="0"/>
          </a:p>
        </p:txBody>
      </p:sp>
      <p:sp>
        <p:nvSpPr>
          <p:cNvPr id="23" name="Shape 21"/>
          <p:cNvSpPr/>
          <p:nvPr/>
        </p:nvSpPr>
        <p:spPr>
          <a:xfrm>
            <a:off x="4572000" y="2157984"/>
            <a:ext cx="1984248" cy="438912"/>
          </a:xfrm>
          <a:prstGeom prst="rect">
            <a:avLst/>
          </a:prstGeom>
          <a:solidFill>
            <a:srgbClr val="1C2330"/>
          </a:solidFill>
          <a:ln w="12700">
            <a:solidFill>
              <a:srgbClr val="1E293B"/>
            </a:solidFill>
            <a:prstDash val="solid"/>
          </a:ln>
        </p:spPr>
      </p:sp>
      <p:sp>
        <p:nvSpPr>
          <p:cNvPr id="24" name="Text 22"/>
          <p:cNvSpPr/>
          <p:nvPr/>
        </p:nvSpPr>
        <p:spPr>
          <a:xfrm>
            <a:off x="4626864" y="2194560"/>
            <a:ext cx="1874520" cy="365760"/>
          </a:xfrm>
          <a:prstGeom prst="rect">
            <a:avLst/>
          </a:prstGeom>
          <a:noFill/>
          <a:ln/>
        </p:spPr>
        <p:txBody>
          <a:bodyPr wrap="square" rtlCol="0" anchor="ctr"/>
          <a:lstStyle/>
          <a:p>
            <a:pPr indent="0" marL="0">
              <a:buNone/>
            </a:pPr>
            <a:r>
              <a:rPr lang="en-US" sz="900" dirty="0">
                <a:solidFill>
                  <a:srgbClr val="F8FAFC"/>
                </a:solidFill>
                <a:latin typeface="Calibri" pitchFamily="34" charset="0"/>
                <a:ea typeface="Calibri" pitchFamily="34" charset="-122"/>
                <a:cs typeface="Calibri" pitchFamily="34" charset="-120"/>
              </a:rPr>
              <a:t>Demo Mode Proxy (DASHCLAW_MODE=demo)</a:t>
            </a:r>
            <a:endParaRPr lang="en-US" sz="900" dirty="0"/>
          </a:p>
        </p:txBody>
      </p:sp>
      <p:sp>
        <p:nvSpPr>
          <p:cNvPr id="25" name="Shape 23"/>
          <p:cNvSpPr/>
          <p:nvPr/>
        </p:nvSpPr>
        <p:spPr>
          <a:xfrm>
            <a:off x="6629400" y="2157984"/>
            <a:ext cx="1984248" cy="438912"/>
          </a:xfrm>
          <a:prstGeom prst="rect">
            <a:avLst/>
          </a:prstGeom>
          <a:solidFill>
            <a:srgbClr val="1C2330"/>
          </a:solidFill>
          <a:ln w="12700">
            <a:solidFill>
              <a:srgbClr val="1E293B"/>
            </a:solidFill>
            <a:prstDash val="solid"/>
          </a:ln>
        </p:spPr>
      </p:sp>
      <p:sp>
        <p:nvSpPr>
          <p:cNvPr id="26" name="Text 24"/>
          <p:cNvSpPr/>
          <p:nvPr/>
        </p:nvSpPr>
        <p:spPr>
          <a:xfrm>
            <a:off x="6684264" y="2194560"/>
            <a:ext cx="1874520" cy="365760"/>
          </a:xfrm>
          <a:prstGeom prst="rect">
            <a:avLst/>
          </a:prstGeom>
          <a:noFill/>
          <a:ln/>
        </p:spPr>
        <p:txBody>
          <a:bodyPr wrap="square" rtlCol="0" anchor="ctr"/>
          <a:lstStyle/>
          <a:p>
            <a:pPr indent="0" marL="0">
              <a:buNone/>
            </a:pPr>
            <a:r>
              <a:rPr lang="en-US" sz="900" dirty="0">
                <a:solidFill>
                  <a:srgbClr val="F8FAFC"/>
                </a:solidFill>
                <a:latin typeface="Calibri" pitchFamily="34" charset="0"/>
                <a:ea typeface="Calibri" pitchFamily="34" charset="-122"/>
                <a:cs typeface="Calibri" pitchFamily="34" charset="-120"/>
              </a:rPr>
              <a:t>Body Size Limits + IP Detection</a:t>
            </a:r>
            <a:endParaRPr lang="en-US" sz="900" dirty="0"/>
          </a:p>
        </p:txBody>
      </p:sp>
      <p:sp>
        <p:nvSpPr>
          <p:cNvPr id="27" name="Shape 25"/>
          <p:cNvSpPr/>
          <p:nvPr/>
        </p:nvSpPr>
        <p:spPr>
          <a:xfrm>
            <a:off x="4572000" y="2688336"/>
            <a:ext cx="0" cy="109728"/>
          </a:xfrm>
          <a:prstGeom prst="line">
            <a:avLst/>
          </a:prstGeom>
          <a:noFill/>
          <a:ln w="19050">
            <a:solidFill>
              <a:srgbClr val="475569"/>
            </a:solidFill>
            <a:prstDash val="solid"/>
          </a:ln>
        </p:spPr>
      </p:sp>
      <p:sp>
        <p:nvSpPr>
          <p:cNvPr id="28" name="Shape 26"/>
          <p:cNvSpPr/>
          <p:nvPr/>
        </p:nvSpPr>
        <p:spPr>
          <a:xfrm>
            <a:off x="228600" y="2798064"/>
            <a:ext cx="8686800" cy="914400"/>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29" name="Shape 27"/>
          <p:cNvSpPr/>
          <p:nvPr/>
        </p:nvSpPr>
        <p:spPr>
          <a:xfrm>
            <a:off x="228600" y="2798064"/>
            <a:ext cx="109728" cy="914400"/>
          </a:xfrm>
          <a:prstGeom prst="rect">
            <a:avLst/>
          </a:prstGeom>
          <a:solidFill>
            <a:srgbClr val="6366F1"/>
          </a:solidFill>
          <a:ln w="12700">
            <a:solidFill>
              <a:srgbClr val="6366F1"/>
            </a:solidFill>
            <a:prstDash val="solid"/>
          </a:ln>
        </p:spPr>
      </p:sp>
      <p:sp>
        <p:nvSpPr>
          <p:cNvPr id="30" name="Text 28"/>
          <p:cNvSpPr/>
          <p:nvPr/>
        </p:nvSpPr>
        <p:spPr>
          <a:xfrm>
            <a:off x="457200" y="2852928"/>
            <a:ext cx="2011680" cy="274320"/>
          </a:xfrm>
          <a:prstGeom prst="rect">
            <a:avLst/>
          </a:prstGeom>
          <a:noFill/>
          <a:ln/>
        </p:spPr>
        <p:txBody>
          <a:bodyPr wrap="square" lIns="0" tIns="0" rIns="0" bIns="0" rtlCol="0" anchor="ctr"/>
          <a:lstStyle/>
          <a:p>
            <a:pPr indent="0" marL="0">
              <a:buNone/>
            </a:pPr>
            <a:r>
              <a:rPr lang="en-US" sz="900" b="1" spc="100" kern="0" dirty="0">
                <a:solidFill>
                  <a:srgbClr val="6366F1"/>
                </a:solidFill>
                <a:latin typeface="Calibri" pitchFamily="34" charset="0"/>
                <a:ea typeface="Calibri" pitchFamily="34" charset="-122"/>
                <a:cs typeface="Calibri" pitchFamily="34" charset="-120"/>
              </a:rPr>
              <a:t>APP LAYER — Next.js 15</a:t>
            </a:r>
            <a:endParaRPr lang="en-US" sz="900" dirty="0"/>
          </a:p>
        </p:txBody>
      </p:sp>
      <p:sp>
        <p:nvSpPr>
          <p:cNvPr id="31" name="Shape 29"/>
          <p:cNvSpPr/>
          <p:nvPr/>
        </p:nvSpPr>
        <p:spPr>
          <a:xfrm>
            <a:off x="457200" y="3182112"/>
            <a:ext cx="1984248" cy="438912"/>
          </a:xfrm>
          <a:prstGeom prst="rect">
            <a:avLst/>
          </a:prstGeom>
          <a:solidFill>
            <a:srgbClr val="1C2330"/>
          </a:solidFill>
          <a:ln w="12700">
            <a:solidFill>
              <a:srgbClr val="1E293B"/>
            </a:solidFill>
            <a:prstDash val="solid"/>
          </a:ln>
        </p:spPr>
      </p:sp>
      <p:sp>
        <p:nvSpPr>
          <p:cNvPr id="32" name="Text 30"/>
          <p:cNvSpPr/>
          <p:nvPr/>
        </p:nvSpPr>
        <p:spPr>
          <a:xfrm>
            <a:off x="512064" y="3218688"/>
            <a:ext cx="1874520" cy="365760"/>
          </a:xfrm>
          <a:prstGeom prst="rect">
            <a:avLst/>
          </a:prstGeom>
          <a:noFill/>
          <a:ln/>
        </p:spPr>
        <p:txBody>
          <a:bodyPr wrap="square" rtlCol="0" anchor="ctr"/>
          <a:lstStyle/>
          <a:p>
            <a:pPr indent="0" marL="0">
              <a:buNone/>
            </a:pPr>
            <a:r>
              <a:rPr lang="en-US" sz="900" dirty="0">
                <a:solidFill>
                  <a:srgbClr val="F8FAFC"/>
                </a:solidFill>
                <a:latin typeface="Calibri" pitchFamily="34" charset="0"/>
                <a:ea typeface="Calibri" pitchFamily="34" charset="-122"/>
                <a:cs typeface="Calibri" pitchFamily="34" charset="-120"/>
              </a:rPr>
              <a:t>50+ API Route Dirs · 30+ UI Pages</a:t>
            </a:r>
            <a:endParaRPr lang="en-US" sz="900" dirty="0"/>
          </a:p>
        </p:txBody>
      </p:sp>
      <p:sp>
        <p:nvSpPr>
          <p:cNvPr id="33" name="Shape 31"/>
          <p:cNvSpPr/>
          <p:nvPr/>
        </p:nvSpPr>
        <p:spPr>
          <a:xfrm>
            <a:off x="2514600" y="3182112"/>
            <a:ext cx="1984248" cy="438912"/>
          </a:xfrm>
          <a:prstGeom prst="rect">
            <a:avLst/>
          </a:prstGeom>
          <a:solidFill>
            <a:srgbClr val="1C2330"/>
          </a:solidFill>
          <a:ln w="12700">
            <a:solidFill>
              <a:srgbClr val="1E293B"/>
            </a:solidFill>
            <a:prstDash val="solid"/>
          </a:ln>
        </p:spPr>
      </p:sp>
      <p:sp>
        <p:nvSpPr>
          <p:cNvPr id="34" name="Text 32"/>
          <p:cNvSpPr/>
          <p:nvPr/>
        </p:nvSpPr>
        <p:spPr>
          <a:xfrm>
            <a:off x="2569464" y="3218688"/>
            <a:ext cx="1874520" cy="365760"/>
          </a:xfrm>
          <a:prstGeom prst="rect">
            <a:avLst/>
          </a:prstGeom>
          <a:noFill/>
          <a:ln/>
        </p:spPr>
        <p:txBody>
          <a:bodyPr wrap="square" rtlCol="0" anchor="ctr"/>
          <a:lstStyle/>
          <a:p>
            <a:pPr indent="0" marL="0">
              <a:buNone/>
            </a:pPr>
            <a:r>
              <a:rPr lang="en-US" sz="900" dirty="0">
                <a:solidFill>
                  <a:srgbClr val="F8FAFC"/>
                </a:solidFill>
                <a:latin typeface="Calibri" pitchFamily="34" charset="0"/>
                <a:ea typeface="Calibri" pitchFamily="34" charset="-122"/>
                <a:cs typeface="Calibri" pitchFamily="34" charset="-120"/>
              </a:rPr>
              <a:t>22 Repository Files (all SQL isolated)</a:t>
            </a:r>
            <a:endParaRPr lang="en-US" sz="900" dirty="0"/>
          </a:p>
        </p:txBody>
      </p:sp>
      <p:sp>
        <p:nvSpPr>
          <p:cNvPr id="35" name="Shape 33"/>
          <p:cNvSpPr/>
          <p:nvPr/>
        </p:nvSpPr>
        <p:spPr>
          <a:xfrm>
            <a:off x="4572000" y="3182112"/>
            <a:ext cx="1984248" cy="438912"/>
          </a:xfrm>
          <a:prstGeom prst="rect">
            <a:avLst/>
          </a:prstGeom>
          <a:solidFill>
            <a:srgbClr val="1C2330"/>
          </a:solidFill>
          <a:ln w="12700">
            <a:solidFill>
              <a:srgbClr val="1E293B"/>
            </a:solidFill>
            <a:prstDash val="solid"/>
          </a:ln>
        </p:spPr>
      </p:sp>
      <p:sp>
        <p:nvSpPr>
          <p:cNvPr id="36" name="Text 34"/>
          <p:cNvSpPr/>
          <p:nvPr/>
        </p:nvSpPr>
        <p:spPr>
          <a:xfrm>
            <a:off x="4626864" y="3218688"/>
            <a:ext cx="1874520" cy="365760"/>
          </a:xfrm>
          <a:prstGeom prst="rect">
            <a:avLst/>
          </a:prstGeom>
          <a:noFill/>
          <a:ln/>
        </p:spPr>
        <p:txBody>
          <a:bodyPr wrap="square" rtlCol="0" anchor="ctr"/>
          <a:lstStyle/>
          <a:p>
            <a:pPr indent="0" marL="0">
              <a:buNone/>
            </a:pPr>
            <a:r>
              <a:rPr lang="en-US" sz="900" dirty="0">
                <a:solidFill>
                  <a:srgbClr val="F8FAFC"/>
                </a:solidFill>
                <a:latin typeface="Calibri" pitchFamily="34" charset="0"/>
                <a:ea typeface="Calibri" pitchFamily="34" charset="-122"/>
                <a:cs typeface="Calibri" pitchFamily="34" charset="-120"/>
              </a:rPr>
              <a:t>Core Libs: guard, signals, DLP, eval, LLM, webhooks</a:t>
            </a:r>
            <a:endParaRPr lang="en-US" sz="900" dirty="0"/>
          </a:p>
        </p:txBody>
      </p:sp>
      <p:sp>
        <p:nvSpPr>
          <p:cNvPr id="37" name="Shape 35"/>
          <p:cNvSpPr/>
          <p:nvPr/>
        </p:nvSpPr>
        <p:spPr>
          <a:xfrm>
            <a:off x="6629400" y="3182112"/>
            <a:ext cx="1984248" cy="438912"/>
          </a:xfrm>
          <a:prstGeom prst="rect">
            <a:avLst/>
          </a:prstGeom>
          <a:solidFill>
            <a:srgbClr val="1C2330"/>
          </a:solidFill>
          <a:ln w="12700">
            <a:solidFill>
              <a:srgbClr val="1E293B"/>
            </a:solidFill>
            <a:prstDash val="solid"/>
          </a:ln>
        </p:spPr>
      </p:sp>
      <p:sp>
        <p:nvSpPr>
          <p:cNvPr id="38" name="Text 36"/>
          <p:cNvSpPr/>
          <p:nvPr/>
        </p:nvSpPr>
        <p:spPr>
          <a:xfrm>
            <a:off x="6684264" y="3218688"/>
            <a:ext cx="1874520" cy="365760"/>
          </a:xfrm>
          <a:prstGeom prst="rect">
            <a:avLst/>
          </a:prstGeom>
          <a:noFill/>
          <a:ln/>
        </p:spPr>
        <p:txBody>
          <a:bodyPr wrap="square" rtlCol="0" anchor="ctr"/>
          <a:lstStyle/>
          <a:p>
            <a:pPr indent="0" marL="0">
              <a:buNone/>
            </a:pPr>
            <a:r>
              <a:rPr lang="en-US" sz="900" dirty="0">
                <a:solidFill>
                  <a:srgbClr val="F8FAFC"/>
                </a:solidFill>
                <a:latin typeface="Calibri" pitchFamily="34" charset="0"/>
                <a:ea typeface="Calibri" pitchFamily="34" charset="-122"/>
                <a:cs typeface="Calibri" pitchFamily="34" charset="-120"/>
              </a:rPr>
              <a:t>SSE Broker: Redis Streams or in-memory EventEmitter</a:t>
            </a:r>
            <a:endParaRPr lang="en-US" sz="900" dirty="0"/>
          </a:p>
        </p:txBody>
      </p:sp>
      <p:sp>
        <p:nvSpPr>
          <p:cNvPr id="39" name="Shape 37"/>
          <p:cNvSpPr/>
          <p:nvPr/>
        </p:nvSpPr>
        <p:spPr>
          <a:xfrm>
            <a:off x="4572000" y="3712464"/>
            <a:ext cx="0" cy="109728"/>
          </a:xfrm>
          <a:prstGeom prst="line">
            <a:avLst/>
          </a:prstGeom>
          <a:noFill/>
          <a:ln w="19050">
            <a:solidFill>
              <a:srgbClr val="475569"/>
            </a:solidFill>
            <a:prstDash val="solid"/>
          </a:ln>
        </p:spPr>
      </p:sp>
      <p:sp>
        <p:nvSpPr>
          <p:cNvPr id="40" name="Shape 38"/>
          <p:cNvSpPr/>
          <p:nvPr/>
        </p:nvSpPr>
        <p:spPr>
          <a:xfrm>
            <a:off x="228600" y="3822192"/>
            <a:ext cx="8686800" cy="914400"/>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41" name="Shape 39"/>
          <p:cNvSpPr/>
          <p:nvPr/>
        </p:nvSpPr>
        <p:spPr>
          <a:xfrm>
            <a:off x="228600" y="3822192"/>
            <a:ext cx="109728" cy="914400"/>
          </a:xfrm>
          <a:prstGeom prst="rect">
            <a:avLst/>
          </a:prstGeom>
          <a:solidFill>
            <a:srgbClr val="10B981"/>
          </a:solidFill>
          <a:ln w="12700">
            <a:solidFill>
              <a:srgbClr val="10B981"/>
            </a:solidFill>
            <a:prstDash val="solid"/>
          </a:ln>
        </p:spPr>
      </p:sp>
      <p:sp>
        <p:nvSpPr>
          <p:cNvPr id="42" name="Text 40"/>
          <p:cNvSpPr/>
          <p:nvPr/>
        </p:nvSpPr>
        <p:spPr>
          <a:xfrm>
            <a:off x="457200" y="3877056"/>
            <a:ext cx="2011680" cy="274320"/>
          </a:xfrm>
          <a:prstGeom prst="rect">
            <a:avLst/>
          </a:prstGeom>
          <a:noFill/>
          <a:ln/>
        </p:spPr>
        <p:txBody>
          <a:bodyPr wrap="square" lIns="0" tIns="0" rIns="0" bIns="0" rtlCol="0" anchor="ctr"/>
          <a:lstStyle/>
          <a:p>
            <a:pPr indent="0" marL="0">
              <a:buNone/>
            </a:pPr>
            <a:r>
              <a:rPr lang="en-US" sz="900" b="1" spc="100" kern="0" dirty="0">
                <a:solidFill>
                  <a:srgbClr val="10B981"/>
                </a:solidFill>
                <a:latin typeface="Calibri" pitchFamily="34" charset="0"/>
                <a:ea typeface="Calibri" pitchFamily="34" charset="-122"/>
                <a:cs typeface="Calibri" pitchFamily="34" charset="-120"/>
              </a:rPr>
              <a:t>DATA LAYER</a:t>
            </a:r>
            <a:endParaRPr lang="en-US" sz="900" dirty="0"/>
          </a:p>
        </p:txBody>
      </p:sp>
      <p:sp>
        <p:nvSpPr>
          <p:cNvPr id="43" name="Shape 41"/>
          <p:cNvSpPr/>
          <p:nvPr/>
        </p:nvSpPr>
        <p:spPr>
          <a:xfrm>
            <a:off x="457200" y="4206240"/>
            <a:ext cx="1984248" cy="438912"/>
          </a:xfrm>
          <a:prstGeom prst="rect">
            <a:avLst/>
          </a:prstGeom>
          <a:solidFill>
            <a:srgbClr val="1C2330"/>
          </a:solidFill>
          <a:ln w="12700">
            <a:solidFill>
              <a:srgbClr val="1E293B"/>
            </a:solidFill>
            <a:prstDash val="solid"/>
          </a:ln>
        </p:spPr>
      </p:sp>
      <p:sp>
        <p:nvSpPr>
          <p:cNvPr id="44" name="Text 42"/>
          <p:cNvSpPr/>
          <p:nvPr/>
        </p:nvSpPr>
        <p:spPr>
          <a:xfrm>
            <a:off x="512064" y="4242816"/>
            <a:ext cx="1874520" cy="365760"/>
          </a:xfrm>
          <a:prstGeom prst="rect">
            <a:avLst/>
          </a:prstGeom>
          <a:noFill/>
          <a:ln/>
        </p:spPr>
        <p:txBody>
          <a:bodyPr wrap="square" rtlCol="0" anchor="ctr"/>
          <a:lstStyle/>
          <a:p>
            <a:pPr indent="0" marL="0">
              <a:buNone/>
            </a:pPr>
            <a:r>
              <a:rPr lang="en-US" sz="900" dirty="0">
                <a:solidFill>
                  <a:srgbClr val="F8FAFC"/>
                </a:solidFill>
                <a:latin typeface="Calibri" pitchFamily="34" charset="0"/>
                <a:ea typeface="Calibri" pitchFamily="34" charset="-122"/>
                <a:cs typeface="Calibri" pitchFamily="34" charset="-120"/>
              </a:rPr>
              <a:t>Neon Postgres (serverless)</a:t>
            </a:r>
            <a:endParaRPr lang="en-US" sz="900" dirty="0"/>
          </a:p>
        </p:txBody>
      </p:sp>
      <p:sp>
        <p:nvSpPr>
          <p:cNvPr id="45" name="Shape 43"/>
          <p:cNvSpPr/>
          <p:nvPr/>
        </p:nvSpPr>
        <p:spPr>
          <a:xfrm>
            <a:off x="2514600" y="4206240"/>
            <a:ext cx="1984248" cy="438912"/>
          </a:xfrm>
          <a:prstGeom prst="rect">
            <a:avLst/>
          </a:prstGeom>
          <a:solidFill>
            <a:srgbClr val="1C2330"/>
          </a:solidFill>
          <a:ln w="12700">
            <a:solidFill>
              <a:srgbClr val="1E293B"/>
            </a:solidFill>
            <a:prstDash val="solid"/>
          </a:ln>
        </p:spPr>
      </p:sp>
      <p:sp>
        <p:nvSpPr>
          <p:cNvPr id="46" name="Text 44"/>
          <p:cNvSpPr/>
          <p:nvPr/>
        </p:nvSpPr>
        <p:spPr>
          <a:xfrm>
            <a:off x="2569464" y="4242816"/>
            <a:ext cx="1874520" cy="365760"/>
          </a:xfrm>
          <a:prstGeom prst="rect">
            <a:avLst/>
          </a:prstGeom>
          <a:noFill/>
          <a:ln/>
        </p:spPr>
        <p:txBody>
          <a:bodyPr wrap="square" rtlCol="0" anchor="ctr"/>
          <a:lstStyle/>
          <a:p>
            <a:pPr indent="0" marL="0">
              <a:buNone/>
            </a:pPr>
            <a:r>
              <a:rPr lang="en-US" sz="900" dirty="0">
                <a:solidFill>
                  <a:srgbClr val="F8FAFC"/>
                </a:solidFill>
                <a:latin typeface="Calibri" pitchFamily="34" charset="0"/>
                <a:ea typeface="Calibri" pitchFamily="34" charset="-122"/>
                <a:cs typeface="Calibri" pitchFamily="34" charset="-120"/>
              </a:rPr>
              <a:t>Local Postgres via Docker (TCP)</a:t>
            </a:r>
            <a:endParaRPr lang="en-US" sz="900" dirty="0"/>
          </a:p>
        </p:txBody>
      </p:sp>
      <p:sp>
        <p:nvSpPr>
          <p:cNvPr id="47" name="Shape 45"/>
          <p:cNvSpPr/>
          <p:nvPr/>
        </p:nvSpPr>
        <p:spPr>
          <a:xfrm>
            <a:off x="4572000" y="4206240"/>
            <a:ext cx="1984248" cy="438912"/>
          </a:xfrm>
          <a:prstGeom prst="rect">
            <a:avLst/>
          </a:prstGeom>
          <a:solidFill>
            <a:srgbClr val="1C2330"/>
          </a:solidFill>
          <a:ln w="12700">
            <a:solidFill>
              <a:srgbClr val="1E293B"/>
            </a:solidFill>
            <a:prstDash val="solid"/>
          </a:ln>
        </p:spPr>
      </p:sp>
      <p:sp>
        <p:nvSpPr>
          <p:cNvPr id="48" name="Text 46"/>
          <p:cNvSpPr/>
          <p:nvPr/>
        </p:nvSpPr>
        <p:spPr>
          <a:xfrm>
            <a:off x="4626864" y="4242816"/>
            <a:ext cx="1874520" cy="365760"/>
          </a:xfrm>
          <a:prstGeom prst="rect">
            <a:avLst/>
          </a:prstGeom>
          <a:noFill/>
          <a:ln/>
        </p:spPr>
        <p:txBody>
          <a:bodyPr wrap="square" rtlCol="0" anchor="ctr"/>
          <a:lstStyle/>
          <a:p>
            <a:pPr indent="0" marL="0">
              <a:buNone/>
            </a:pPr>
            <a:r>
              <a:rPr lang="en-US" sz="900" dirty="0">
                <a:solidFill>
                  <a:srgbClr val="F8FAFC"/>
                </a:solidFill>
                <a:latin typeface="Calibri" pitchFamily="34" charset="0"/>
                <a:ea typeface="Calibri" pitchFamily="34" charset="-122"/>
                <a:cs typeface="Calibri" pitchFamily="34" charset="-120"/>
              </a:rPr>
              <a:t>Redis / Upstash (SSE pub-sub, optional)</a:t>
            </a:r>
            <a:endParaRPr lang="en-US" sz="900" dirty="0"/>
          </a:p>
        </p:txBody>
      </p:sp>
      <p:sp>
        <p:nvSpPr>
          <p:cNvPr id="49" name="Shape 47"/>
          <p:cNvSpPr/>
          <p:nvPr/>
        </p:nvSpPr>
        <p:spPr>
          <a:xfrm>
            <a:off x="6629400" y="4206240"/>
            <a:ext cx="1984248" cy="438912"/>
          </a:xfrm>
          <a:prstGeom prst="rect">
            <a:avLst/>
          </a:prstGeom>
          <a:solidFill>
            <a:srgbClr val="1C2330"/>
          </a:solidFill>
          <a:ln w="12700">
            <a:solidFill>
              <a:srgbClr val="1E293B"/>
            </a:solidFill>
            <a:prstDash val="solid"/>
          </a:ln>
        </p:spPr>
      </p:sp>
      <p:sp>
        <p:nvSpPr>
          <p:cNvPr id="50" name="Text 48"/>
          <p:cNvSpPr/>
          <p:nvPr/>
        </p:nvSpPr>
        <p:spPr>
          <a:xfrm>
            <a:off x="6684264" y="4242816"/>
            <a:ext cx="1874520" cy="365760"/>
          </a:xfrm>
          <a:prstGeom prst="rect">
            <a:avLst/>
          </a:prstGeom>
          <a:noFill/>
          <a:ln/>
        </p:spPr>
        <p:txBody>
          <a:bodyPr wrap="square" rtlCol="0" anchor="ctr"/>
          <a:lstStyle/>
          <a:p>
            <a:pPr indent="0" marL="0">
              <a:buNone/>
            </a:pPr>
            <a:r>
              <a:rPr lang="en-US" sz="900" dirty="0">
                <a:solidFill>
                  <a:srgbClr val="F8FAFC"/>
                </a:solidFill>
                <a:latin typeface="Calibri" pitchFamily="34" charset="0"/>
                <a:ea typeface="Calibri" pitchFamily="34" charset="-122"/>
                <a:cs typeface="Calibri" pitchFamily="34" charset="-120"/>
              </a:rPr>
              <a:t>AES-256-GCM encryption for secrets at rest</a:t>
            </a:r>
            <a:endParaRPr lang="en-US" sz="9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D1117"/>
        </a:solidFill>
      </p:bgPr>
    </p:bg>
    <p:spTree>
      <p:nvGrpSpPr>
        <p:cNvPr id="1" name=""/>
        <p:cNvGrpSpPr/>
        <p:nvPr/>
      </p:nvGrpSpPr>
      <p:grpSpPr>
        <a:xfrm>
          <a:off x="0" y="0"/>
          <a:ext cx="0" cy="0"/>
          <a:chOff x="0" y="0"/>
          <a:chExt cx="0" cy="0"/>
        </a:xfrm>
      </p:grpSpPr>
      <p:sp>
        <p:nvSpPr>
          <p:cNvPr id="2" name="Shape 0"/>
          <p:cNvSpPr/>
          <p:nvPr/>
        </p:nvSpPr>
        <p:spPr>
          <a:xfrm>
            <a:off x="0" y="0"/>
            <a:ext cx="9144000" cy="640080"/>
          </a:xfrm>
          <a:prstGeom prst="rect">
            <a:avLst/>
          </a:prstGeom>
          <a:solidFill>
            <a:srgbClr val="161B22"/>
          </a:solidFill>
          <a:ln w="12700">
            <a:solidFill>
              <a:srgbClr val="161B22"/>
            </a:solidFill>
            <a:prstDash val="solid"/>
          </a:ln>
        </p:spPr>
      </p:sp>
      <p:sp>
        <p:nvSpPr>
          <p:cNvPr id="3" name="Text 1"/>
          <p:cNvSpPr/>
          <p:nvPr/>
        </p:nvSpPr>
        <p:spPr>
          <a:xfrm>
            <a:off x="365760" y="164592"/>
            <a:ext cx="8229600" cy="320040"/>
          </a:xfrm>
          <a:prstGeom prst="rect">
            <a:avLst/>
          </a:prstGeom>
          <a:noFill/>
          <a:ln/>
        </p:spPr>
        <p:txBody>
          <a:bodyPr wrap="square" lIns="0" tIns="0" rIns="0" bIns="0" rtlCol="0" anchor="ctr"/>
          <a:lstStyle/>
          <a:p>
            <a:pPr indent="0" marL="0">
              <a:buNone/>
            </a:pPr>
            <a:r>
              <a:rPr lang="en-US" sz="1100" b="1" spc="300" kern="0" dirty="0">
                <a:solidFill>
                  <a:srgbClr val="F97316"/>
                </a:solidFill>
                <a:latin typeface="Calibri" pitchFamily="34" charset="0"/>
                <a:ea typeface="Calibri" pitchFamily="34" charset="-122"/>
                <a:cs typeface="Calibri" pitchFamily="34" charset="-120"/>
              </a:rPr>
              <a:t>CODEBASE HEALTH</a:t>
            </a:r>
            <a:endParaRPr lang="en-US" sz="1100" dirty="0"/>
          </a:p>
        </p:txBody>
      </p:sp>
      <p:sp>
        <p:nvSpPr>
          <p:cNvPr id="4" name="Shape 2"/>
          <p:cNvSpPr/>
          <p:nvPr/>
        </p:nvSpPr>
        <p:spPr>
          <a:xfrm>
            <a:off x="274320" y="777240"/>
            <a:ext cx="2560320" cy="2926080"/>
          </a:xfrm>
          <a:prstGeom prst="rect">
            <a:avLst/>
          </a:prstGeom>
          <a:solidFill>
            <a:srgbClr val="161B22"/>
          </a:solidFill>
          <a:ln w="12700">
            <a:solidFill>
              <a:srgbClr val="10B981"/>
            </a:solidFill>
            <a:prstDash val="solid"/>
          </a:ln>
          <a:effectLst>
            <a:outerShdw sx="100000" sy="100000" kx="0" ky="0" algn="bl" rotWithShape="0" blurRad="101600" dist="38100" dir="8100000">
              <a:srgbClr val="000000">
                <a:alpha val="40000"/>
              </a:srgbClr>
            </a:outerShdw>
          </a:effectLst>
        </p:spPr>
      </p:sp>
      <p:sp>
        <p:nvSpPr>
          <p:cNvPr id="5" name="Text 3"/>
          <p:cNvSpPr/>
          <p:nvPr/>
        </p:nvSpPr>
        <p:spPr>
          <a:xfrm>
            <a:off x="274320" y="1097280"/>
            <a:ext cx="2560320" cy="1463040"/>
          </a:xfrm>
          <a:prstGeom prst="rect">
            <a:avLst/>
          </a:prstGeom>
          <a:noFill/>
          <a:ln/>
        </p:spPr>
        <p:txBody>
          <a:bodyPr wrap="square" rtlCol="0" anchor="ctr"/>
          <a:lstStyle/>
          <a:p>
            <a:pPr algn="ctr" indent="0" marL="0">
              <a:buNone/>
            </a:pPr>
            <a:r>
              <a:rPr lang="en-US" sz="9600" b="1" dirty="0">
                <a:solidFill>
                  <a:srgbClr val="10B981"/>
                </a:solidFill>
                <a:latin typeface="Calibri" pitchFamily="34" charset="0"/>
                <a:ea typeface="Calibri" pitchFamily="34" charset="-122"/>
                <a:cs typeface="Calibri" pitchFamily="34" charset="-120"/>
              </a:rPr>
              <a:t>79</a:t>
            </a:r>
            <a:endParaRPr lang="en-US" sz="9600" dirty="0"/>
          </a:p>
        </p:txBody>
      </p:sp>
      <p:sp>
        <p:nvSpPr>
          <p:cNvPr id="6" name="Text 4"/>
          <p:cNvSpPr/>
          <p:nvPr/>
        </p:nvSpPr>
        <p:spPr>
          <a:xfrm>
            <a:off x="274320" y="2560320"/>
            <a:ext cx="2560320" cy="320040"/>
          </a:xfrm>
          <a:prstGeom prst="rect">
            <a:avLst/>
          </a:prstGeom>
          <a:noFill/>
          <a:ln/>
        </p:spPr>
        <p:txBody>
          <a:bodyPr wrap="square" rtlCol="0" anchor="ctr"/>
          <a:lstStyle/>
          <a:p>
            <a:pPr algn="ctr" indent="0" marL="0">
              <a:buNone/>
            </a:pPr>
            <a:r>
              <a:rPr lang="en-US" sz="1200" dirty="0">
                <a:solidFill>
                  <a:srgbClr val="94A3B8"/>
                </a:solidFill>
                <a:latin typeface="Calibri" pitchFamily="34" charset="0"/>
                <a:ea typeface="Calibri" pitchFamily="34" charset="-122"/>
                <a:cs typeface="Calibri" pitchFamily="34" charset="-120"/>
              </a:rPr>
              <a:t>out of 100</a:t>
            </a:r>
            <a:endParaRPr lang="en-US" sz="1200" dirty="0"/>
          </a:p>
        </p:txBody>
      </p:sp>
      <p:sp>
        <p:nvSpPr>
          <p:cNvPr id="7" name="Text 5"/>
          <p:cNvSpPr/>
          <p:nvPr/>
        </p:nvSpPr>
        <p:spPr>
          <a:xfrm>
            <a:off x="274320" y="2880360"/>
            <a:ext cx="2560320" cy="457200"/>
          </a:xfrm>
          <a:prstGeom prst="rect">
            <a:avLst/>
          </a:prstGeom>
          <a:noFill/>
          <a:ln/>
        </p:spPr>
        <p:txBody>
          <a:bodyPr wrap="square" rtlCol="0" anchor="ctr"/>
          <a:lstStyle/>
          <a:p>
            <a:pPr algn="ctr" indent="0" marL="0">
              <a:buNone/>
            </a:pPr>
            <a:r>
              <a:rPr lang="en-US" sz="1600" b="1" spc="300" kern="0" dirty="0">
                <a:solidFill>
                  <a:srgbClr val="10B981"/>
                </a:solidFill>
                <a:latin typeface="Calibri" pitchFamily="34" charset="0"/>
                <a:ea typeface="Calibri" pitchFamily="34" charset="-122"/>
                <a:cs typeface="Calibri" pitchFamily="34" charset="-120"/>
              </a:rPr>
              <a:t>HEALTHY</a:t>
            </a:r>
            <a:endParaRPr lang="en-US" sz="1600" dirty="0"/>
          </a:p>
        </p:txBody>
      </p:sp>
      <p:sp>
        <p:nvSpPr>
          <p:cNvPr id="8" name="Shape 6"/>
          <p:cNvSpPr/>
          <p:nvPr/>
        </p:nvSpPr>
        <p:spPr>
          <a:xfrm>
            <a:off x="3108960" y="1024128"/>
            <a:ext cx="5486400" cy="201168"/>
          </a:xfrm>
          <a:prstGeom prst="rect">
            <a:avLst/>
          </a:prstGeom>
          <a:solidFill>
            <a:srgbClr val="1E293B"/>
          </a:solidFill>
          <a:ln w="12700">
            <a:solidFill>
              <a:srgbClr val="1E293B"/>
            </a:solidFill>
            <a:prstDash val="solid"/>
          </a:ln>
        </p:spPr>
      </p:sp>
      <p:sp>
        <p:nvSpPr>
          <p:cNvPr id="9" name="Shape 7"/>
          <p:cNvSpPr/>
          <p:nvPr/>
        </p:nvSpPr>
        <p:spPr>
          <a:xfrm>
            <a:off x="3108960" y="1024128"/>
            <a:ext cx="3730752" cy="201168"/>
          </a:xfrm>
          <a:prstGeom prst="rect">
            <a:avLst/>
          </a:prstGeom>
          <a:solidFill>
            <a:srgbClr val="F59E0B"/>
          </a:solidFill>
          <a:ln w="12700">
            <a:solidFill>
              <a:srgbClr val="F59E0B"/>
            </a:solidFill>
            <a:prstDash val="solid"/>
          </a:ln>
        </p:spPr>
      </p:sp>
      <p:sp>
        <p:nvSpPr>
          <p:cNvPr id="10" name="Text 8"/>
          <p:cNvSpPr/>
          <p:nvPr/>
        </p:nvSpPr>
        <p:spPr>
          <a:xfrm>
            <a:off x="3108960" y="822960"/>
            <a:ext cx="3657600" cy="219456"/>
          </a:xfrm>
          <a:prstGeom prst="rect">
            <a:avLst/>
          </a:prstGeom>
          <a:noFill/>
          <a:ln/>
        </p:spPr>
        <p:txBody>
          <a:bodyPr wrap="square" lIns="0" tIns="0" rIns="0" bIns="0" rtlCol="0" anchor="ctr"/>
          <a:lstStyle/>
          <a:p>
            <a:pPr indent="0" marL="0">
              <a:buNone/>
            </a:pPr>
            <a:r>
              <a:rPr lang="en-US" sz="1000" dirty="0">
                <a:solidFill>
                  <a:srgbClr val="F8FAFC"/>
                </a:solidFill>
                <a:latin typeface="Calibri" pitchFamily="34" charset="0"/>
                <a:ea typeface="Calibri" pitchFamily="34" charset="-122"/>
                <a:cs typeface="Calibri" pitchFamily="34" charset="-120"/>
              </a:rPr>
              <a:t>Code Hygiene</a:t>
            </a:r>
            <a:endParaRPr lang="en-US" sz="1000" dirty="0"/>
          </a:p>
        </p:txBody>
      </p:sp>
      <p:sp>
        <p:nvSpPr>
          <p:cNvPr id="11" name="Text 9"/>
          <p:cNvSpPr/>
          <p:nvPr/>
        </p:nvSpPr>
        <p:spPr>
          <a:xfrm>
            <a:off x="8229600" y="822960"/>
            <a:ext cx="731520" cy="219456"/>
          </a:xfrm>
          <a:prstGeom prst="rect">
            <a:avLst/>
          </a:prstGeom>
          <a:noFill/>
          <a:ln/>
        </p:spPr>
        <p:txBody>
          <a:bodyPr wrap="square" lIns="0" tIns="0" rIns="0" bIns="0" rtlCol="0" anchor="ctr"/>
          <a:lstStyle/>
          <a:p>
            <a:pPr algn="r" indent="0" marL="0">
              <a:buNone/>
            </a:pPr>
            <a:r>
              <a:rPr lang="en-US" sz="1000" b="1" dirty="0">
                <a:solidFill>
                  <a:srgbClr val="F59E0B"/>
                </a:solidFill>
                <a:latin typeface="Calibri" pitchFamily="34" charset="0"/>
                <a:ea typeface="Calibri" pitchFamily="34" charset="-122"/>
                <a:cs typeface="Calibri" pitchFamily="34" charset="-120"/>
              </a:rPr>
              <a:t>17/25</a:t>
            </a:r>
            <a:endParaRPr lang="en-US" sz="1000" dirty="0"/>
          </a:p>
        </p:txBody>
      </p:sp>
      <p:sp>
        <p:nvSpPr>
          <p:cNvPr id="12" name="Shape 10"/>
          <p:cNvSpPr/>
          <p:nvPr/>
        </p:nvSpPr>
        <p:spPr>
          <a:xfrm>
            <a:off x="3108960" y="1664208"/>
            <a:ext cx="5486400" cy="201168"/>
          </a:xfrm>
          <a:prstGeom prst="rect">
            <a:avLst/>
          </a:prstGeom>
          <a:solidFill>
            <a:srgbClr val="1E293B"/>
          </a:solidFill>
          <a:ln w="12700">
            <a:solidFill>
              <a:srgbClr val="1E293B"/>
            </a:solidFill>
            <a:prstDash val="solid"/>
          </a:ln>
        </p:spPr>
      </p:sp>
      <p:sp>
        <p:nvSpPr>
          <p:cNvPr id="13" name="Shape 11"/>
          <p:cNvSpPr/>
          <p:nvPr/>
        </p:nvSpPr>
        <p:spPr>
          <a:xfrm>
            <a:off x="3108960" y="1664208"/>
            <a:ext cx="5266944" cy="201168"/>
          </a:xfrm>
          <a:prstGeom prst="rect">
            <a:avLst/>
          </a:prstGeom>
          <a:solidFill>
            <a:srgbClr val="10B981"/>
          </a:solidFill>
          <a:ln w="12700">
            <a:solidFill>
              <a:srgbClr val="10B981"/>
            </a:solidFill>
            <a:prstDash val="solid"/>
          </a:ln>
        </p:spPr>
      </p:sp>
      <p:sp>
        <p:nvSpPr>
          <p:cNvPr id="14" name="Text 12"/>
          <p:cNvSpPr/>
          <p:nvPr/>
        </p:nvSpPr>
        <p:spPr>
          <a:xfrm>
            <a:off x="3108960" y="1463040"/>
            <a:ext cx="3657600" cy="219456"/>
          </a:xfrm>
          <a:prstGeom prst="rect">
            <a:avLst/>
          </a:prstGeom>
          <a:noFill/>
          <a:ln/>
        </p:spPr>
        <p:txBody>
          <a:bodyPr wrap="square" lIns="0" tIns="0" rIns="0" bIns="0" rtlCol="0" anchor="ctr"/>
          <a:lstStyle/>
          <a:p>
            <a:pPr indent="0" marL="0">
              <a:buNone/>
            </a:pPr>
            <a:r>
              <a:rPr lang="en-US" sz="1000" dirty="0">
                <a:solidFill>
                  <a:srgbClr val="F8FAFC"/>
                </a:solidFill>
                <a:latin typeface="Calibri" pitchFamily="34" charset="0"/>
                <a:ea typeface="Calibri" pitchFamily="34" charset="-122"/>
                <a:cs typeface="Calibri" pitchFamily="34" charset="-120"/>
              </a:rPr>
              <a:t>Security Patterns</a:t>
            </a:r>
            <a:endParaRPr lang="en-US" sz="1000" dirty="0"/>
          </a:p>
        </p:txBody>
      </p:sp>
      <p:sp>
        <p:nvSpPr>
          <p:cNvPr id="15" name="Text 13"/>
          <p:cNvSpPr/>
          <p:nvPr/>
        </p:nvSpPr>
        <p:spPr>
          <a:xfrm>
            <a:off x="8229600" y="1463040"/>
            <a:ext cx="731520" cy="219456"/>
          </a:xfrm>
          <a:prstGeom prst="rect">
            <a:avLst/>
          </a:prstGeom>
          <a:noFill/>
          <a:ln/>
        </p:spPr>
        <p:txBody>
          <a:bodyPr wrap="square" lIns="0" tIns="0" rIns="0" bIns="0" rtlCol="0" anchor="ctr"/>
          <a:lstStyle/>
          <a:p>
            <a:pPr algn="r" indent="0" marL="0">
              <a:buNone/>
            </a:pPr>
            <a:r>
              <a:rPr lang="en-US" sz="1000" b="1" dirty="0">
                <a:solidFill>
                  <a:srgbClr val="10B981"/>
                </a:solidFill>
                <a:latin typeface="Calibri" pitchFamily="34" charset="0"/>
                <a:ea typeface="Calibri" pitchFamily="34" charset="-122"/>
                <a:cs typeface="Calibri" pitchFamily="34" charset="-120"/>
              </a:rPr>
              <a:t>24/25</a:t>
            </a:r>
            <a:endParaRPr lang="en-US" sz="1000" dirty="0"/>
          </a:p>
        </p:txBody>
      </p:sp>
      <p:sp>
        <p:nvSpPr>
          <p:cNvPr id="16" name="Shape 14"/>
          <p:cNvSpPr/>
          <p:nvPr/>
        </p:nvSpPr>
        <p:spPr>
          <a:xfrm>
            <a:off x="3108960" y="2304288"/>
            <a:ext cx="5486400" cy="201168"/>
          </a:xfrm>
          <a:prstGeom prst="rect">
            <a:avLst/>
          </a:prstGeom>
          <a:solidFill>
            <a:srgbClr val="1E293B"/>
          </a:solidFill>
          <a:ln w="12700">
            <a:solidFill>
              <a:srgbClr val="1E293B"/>
            </a:solidFill>
            <a:prstDash val="solid"/>
          </a:ln>
        </p:spPr>
      </p:sp>
      <p:sp>
        <p:nvSpPr>
          <p:cNvPr id="17" name="Shape 15"/>
          <p:cNvSpPr/>
          <p:nvPr/>
        </p:nvSpPr>
        <p:spPr>
          <a:xfrm>
            <a:off x="3108960" y="2304288"/>
            <a:ext cx="5486400" cy="201168"/>
          </a:xfrm>
          <a:prstGeom prst="rect">
            <a:avLst/>
          </a:prstGeom>
          <a:solidFill>
            <a:srgbClr val="10B981"/>
          </a:solidFill>
          <a:ln w="12700">
            <a:solidFill>
              <a:srgbClr val="10B981"/>
            </a:solidFill>
            <a:prstDash val="solid"/>
          </a:ln>
        </p:spPr>
      </p:sp>
      <p:sp>
        <p:nvSpPr>
          <p:cNvPr id="18" name="Text 16"/>
          <p:cNvSpPr/>
          <p:nvPr/>
        </p:nvSpPr>
        <p:spPr>
          <a:xfrm>
            <a:off x="3108960" y="2103120"/>
            <a:ext cx="3657600" cy="219456"/>
          </a:xfrm>
          <a:prstGeom prst="rect">
            <a:avLst/>
          </a:prstGeom>
          <a:noFill/>
          <a:ln/>
        </p:spPr>
        <p:txBody>
          <a:bodyPr wrap="square" lIns="0" tIns="0" rIns="0" bIns="0" rtlCol="0" anchor="ctr"/>
          <a:lstStyle/>
          <a:p>
            <a:pPr indent="0" marL="0">
              <a:buNone/>
            </a:pPr>
            <a:r>
              <a:rPr lang="en-US" sz="1000" dirty="0">
                <a:solidFill>
                  <a:srgbClr val="F8FAFC"/>
                </a:solidFill>
                <a:latin typeface="Calibri" pitchFamily="34" charset="0"/>
                <a:ea typeface="Calibri" pitchFamily="34" charset="-122"/>
                <a:cs typeface="Calibri" pitchFamily="34" charset="-120"/>
              </a:rPr>
              <a:t>Documentation</a:t>
            </a:r>
            <a:endParaRPr lang="en-US" sz="1000" dirty="0"/>
          </a:p>
        </p:txBody>
      </p:sp>
      <p:sp>
        <p:nvSpPr>
          <p:cNvPr id="19" name="Text 17"/>
          <p:cNvSpPr/>
          <p:nvPr/>
        </p:nvSpPr>
        <p:spPr>
          <a:xfrm>
            <a:off x="8229600" y="2103120"/>
            <a:ext cx="731520" cy="219456"/>
          </a:xfrm>
          <a:prstGeom prst="rect">
            <a:avLst/>
          </a:prstGeom>
          <a:noFill/>
          <a:ln/>
        </p:spPr>
        <p:txBody>
          <a:bodyPr wrap="square" lIns="0" tIns="0" rIns="0" bIns="0" rtlCol="0" anchor="ctr"/>
          <a:lstStyle/>
          <a:p>
            <a:pPr algn="r" indent="0" marL="0">
              <a:buNone/>
            </a:pPr>
            <a:r>
              <a:rPr lang="en-US" sz="1000" b="1" dirty="0">
                <a:solidFill>
                  <a:srgbClr val="10B981"/>
                </a:solidFill>
                <a:latin typeface="Calibri" pitchFamily="34" charset="0"/>
                <a:ea typeface="Calibri" pitchFamily="34" charset="-122"/>
                <a:cs typeface="Calibri" pitchFamily="34" charset="-120"/>
              </a:rPr>
              <a:t>20/20</a:t>
            </a:r>
            <a:endParaRPr lang="en-US" sz="1000" dirty="0"/>
          </a:p>
        </p:txBody>
      </p:sp>
      <p:sp>
        <p:nvSpPr>
          <p:cNvPr id="20" name="Shape 18"/>
          <p:cNvSpPr/>
          <p:nvPr/>
        </p:nvSpPr>
        <p:spPr>
          <a:xfrm>
            <a:off x="3108960" y="2944368"/>
            <a:ext cx="5486400" cy="201168"/>
          </a:xfrm>
          <a:prstGeom prst="rect">
            <a:avLst/>
          </a:prstGeom>
          <a:solidFill>
            <a:srgbClr val="1E293B"/>
          </a:solidFill>
          <a:ln w="12700">
            <a:solidFill>
              <a:srgbClr val="1E293B"/>
            </a:solidFill>
            <a:prstDash val="solid"/>
          </a:ln>
        </p:spPr>
      </p:sp>
      <p:sp>
        <p:nvSpPr>
          <p:cNvPr id="21" name="Shape 19"/>
          <p:cNvSpPr/>
          <p:nvPr/>
        </p:nvSpPr>
        <p:spPr>
          <a:xfrm>
            <a:off x="3108960" y="2944368"/>
            <a:ext cx="4754880" cy="201168"/>
          </a:xfrm>
          <a:prstGeom prst="rect">
            <a:avLst/>
          </a:prstGeom>
          <a:solidFill>
            <a:srgbClr val="22D3EE"/>
          </a:solidFill>
          <a:ln w="12700">
            <a:solidFill>
              <a:srgbClr val="22D3EE"/>
            </a:solidFill>
            <a:prstDash val="solid"/>
          </a:ln>
        </p:spPr>
      </p:sp>
      <p:sp>
        <p:nvSpPr>
          <p:cNvPr id="22" name="Text 20"/>
          <p:cNvSpPr/>
          <p:nvPr/>
        </p:nvSpPr>
        <p:spPr>
          <a:xfrm>
            <a:off x="3108960" y="2743200"/>
            <a:ext cx="3657600" cy="219456"/>
          </a:xfrm>
          <a:prstGeom prst="rect">
            <a:avLst/>
          </a:prstGeom>
          <a:noFill/>
          <a:ln/>
        </p:spPr>
        <p:txBody>
          <a:bodyPr wrap="square" lIns="0" tIns="0" rIns="0" bIns="0" rtlCol="0" anchor="ctr"/>
          <a:lstStyle/>
          <a:p>
            <a:pPr indent="0" marL="0">
              <a:buNone/>
            </a:pPr>
            <a:r>
              <a:rPr lang="en-US" sz="1000" dirty="0">
                <a:solidFill>
                  <a:srgbClr val="F8FAFC"/>
                </a:solidFill>
                <a:latin typeface="Calibri" pitchFamily="34" charset="0"/>
                <a:ea typeface="Calibri" pitchFamily="34" charset="-122"/>
                <a:cs typeface="Calibri" pitchFamily="34" charset="-120"/>
              </a:rPr>
              <a:t>Dependency Health</a:t>
            </a:r>
            <a:endParaRPr lang="en-US" sz="1000" dirty="0"/>
          </a:p>
        </p:txBody>
      </p:sp>
      <p:sp>
        <p:nvSpPr>
          <p:cNvPr id="23" name="Text 21"/>
          <p:cNvSpPr/>
          <p:nvPr/>
        </p:nvSpPr>
        <p:spPr>
          <a:xfrm>
            <a:off x="8229600" y="2743200"/>
            <a:ext cx="731520" cy="219456"/>
          </a:xfrm>
          <a:prstGeom prst="rect">
            <a:avLst/>
          </a:prstGeom>
          <a:noFill/>
          <a:ln/>
        </p:spPr>
        <p:txBody>
          <a:bodyPr wrap="square" lIns="0" tIns="0" rIns="0" bIns="0" rtlCol="0" anchor="ctr"/>
          <a:lstStyle/>
          <a:p>
            <a:pPr algn="r" indent="0" marL="0">
              <a:buNone/>
            </a:pPr>
            <a:r>
              <a:rPr lang="en-US" sz="1000" b="1" dirty="0">
                <a:solidFill>
                  <a:srgbClr val="22D3EE"/>
                </a:solidFill>
                <a:latin typeface="Calibri" pitchFamily="34" charset="0"/>
                <a:ea typeface="Calibri" pitchFamily="34" charset="-122"/>
                <a:cs typeface="Calibri" pitchFamily="34" charset="-120"/>
              </a:rPr>
              <a:t>13/15</a:t>
            </a:r>
            <a:endParaRPr lang="en-US" sz="1000" dirty="0"/>
          </a:p>
        </p:txBody>
      </p:sp>
      <p:sp>
        <p:nvSpPr>
          <p:cNvPr id="24" name="Shape 22"/>
          <p:cNvSpPr/>
          <p:nvPr/>
        </p:nvSpPr>
        <p:spPr>
          <a:xfrm>
            <a:off x="3108960" y="3584448"/>
            <a:ext cx="5486400" cy="201168"/>
          </a:xfrm>
          <a:prstGeom prst="rect">
            <a:avLst/>
          </a:prstGeom>
          <a:solidFill>
            <a:srgbClr val="1E293B"/>
          </a:solidFill>
          <a:ln w="12700">
            <a:solidFill>
              <a:srgbClr val="1E293B"/>
            </a:solidFill>
            <a:prstDash val="solid"/>
          </a:ln>
        </p:spPr>
      </p:sp>
      <p:sp>
        <p:nvSpPr>
          <p:cNvPr id="25" name="Shape 23"/>
          <p:cNvSpPr/>
          <p:nvPr/>
        </p:nvSpPr>
        <p:spPr>
          <a:xfrm>
            <a:off x="3108960" y="3584448"/>
            <a:ext cx="5486400" cy="201168"/>
          </a:xfrm>
          <a:prstGeom prst="rect">
            <a:avLst/>
          </a:prstGeom>
          <a:solidFill>
            <a:srgbClr val="10B981"/>
          </a:solidFill>
          <a:ln w="12700">
            <a:solidFill>
              <a:srgbClr val="10B981"/>
            </a:solidFill>
            <a:prstDash val="solid"/>
          </a:ln>
        </p:spPr>
      </p:sp>
      <p:sp>
        <p:nvSpPr>
          <p:cNvPr id="26" name="Text 24"/>
          <p:cNvSpPr/>
          <p:nvPr/>
        </p:nvSpPr>
        <p:spPr>
          <a:xfrm>
            <a:off x="3108960" y="3383280"/>
            <a:ext cx="3657600" cy="219456"/>
          </a:xfrm>
          <a:prstGeom prst="rect">
            <a:avLst/>
          </a:prstGeom>
          <a:noFill/>
          <a:ln/>
        </p:spPr>
        <p:txBody>
          <a:bodyPr wrap="square" lIns="0" tIns="0" rIns="0" bIns="0" rtlCol="0" anchor="ctr"/>
          <a:lstStyle/>
          <a:p>
            <a:pPr indent="0" marL="0">
              <a:buNone/>
            </a:pPr>
            <a:r>
              <a:rPr lang="en-US" sz="1000" dirty="0">
                <a:solidFill>
                  <a:srgbClr val="F8FAFC"/>
                </a:solidFill>
                <a:latin typeface="Calibri" pitchFamily="34" charset="0"/>
                <a:ea typeface="Calibri" pitchFamily="34" charset="-122"/>
                <a:cs typeface="Calibri" pitchFamily="34" charset="-120"/>
              </a:rPr>
              <a:t>Structural Clarity</a:t>
            </a:r>
            <a:endParaRPr lang="en-US" sz="1000" dirty="0"/>
          </a:p>
        </p:txBody>
      </p:sp>
      <p:sp>
        <p:nvSpPr>
          <p:cNvPr id="27" name="Text 25"/>
          <p:cNvSpPr/>
          <p:nvPr/>
        </p:nvSpPr>
        <p:spPr>
          <a:xfrm>
            <a:off x="8229600" y="3383280"/>
            <a:ext cx="731520" cy="219456"/>
          </a:xfrm>
          <a:prstGeom prst="rect">
            <a:avLst/>
          </a:prstGeom>
          <a:noFill/>
          <a:ln/>
        </p:spPr>
        <p:txBody>
          <a:bodyPr wrap="square" lIns="0" tIns="0" rIns="0" bIns="0" rtlCol="0" anchor="ctr"/>
          <a:lstStyle/>
          <a:p>
            <a:pPr algn="r" indent="0" marL="0">
              <a:buNone/>
            </a:pPr>
            <a:r>
              <a:rPr lang="en-US" sz="1000" b="1" dirty="0">
                <a:solidFill>
                  <a:srgbClr val="10B981"/>
                </a:solidFill>
                <a:latin typeface="Calibri" pitchFamily="34" charset="0"/>
                <a:ea typeface="Calibri" pitchFamily="34" charset="-122"/>
                <a:cs typeface="Calibri" pitchFamily="34" charset="-120"/>
              </a:rPr>
              <a:t>15/15</a:t>
            </a:r>
            <a:endParaRPr lang="en-US" sz="1000" dirty="0"/>
          </a:p>
        </p:txBody>
      </p:sp>
      <p:sp>
        <p:nvSpPr>
          <p:cNvPr id="28" name="Shape 26"/>
          <p:cNvSpPr/>
          <p:nvPr/>
        </p:nvSpPr>
        <p:spPr>
          <a:xfrm>
            <a:off x="274320" y="4160520"/>
            <a:ext cx="8595360" cy="731520"/>
          </a:xfrm>
          <a:prstGeom prst="rect">
            <a:avLst/>
          </a:prstGeom>
          <a:solidFill>
            <a:srgbClr val="1C2330"/>
          </a:solidFill>
          <a:ln w="12700">
            <a:solidFill>
              <a:srgbClr val="1E293B"/>
            </a:solidFill>
            <a:prstDash val="solid"/>
          </a:ln>
        </p:spPr>
      </p:sp>
      <p:sp>
        <p:nvSpPr>
          <p:cNvPr id="29" name="Text 27"/>
          <p:cNvSpPr/>
          <p:nvPr/>
        </p:nvSpPr>
        <p:spPr>
          <a:xfrm>
            <a:off x="457200" y="4251960"/>
            <a:ext cx="8229600" cy="548640"/>
          </a:xfrm>
          <a:prstGeom prst="rect">
            <a:avLst/>
          </a:prstGeom>
          <a:noFill/>
          <a:ln/>
        </p:spPr>
        <p:txBody>
          <a:bodyPr wrap="square" rtlCol="0" anchor="ctr"/>
          <a:lstStyle/>
          <a:p>
            <a:pPr indent="0" marL="0">
              <a:buNone/>
            </a:pPr>
            <a:r>
              <a:rPr lang="en-US" sz="1000" dirty="0">
                <a:solidFill>
                  <a:srgbClr val="F8FAFC"/>
                </a:solidFill>
                <a:latin typeface="Calibri" pitchFamily="34" charset="0"/>
                <a:ea typeface="Calibri" pitchFamily="34" charset="-122"/>
                <a:cs typeface="Calibri" pitchFamily="34" charset="-120"/>
              </a:rPr>
              <a:t>Summary: DashClaw is a well-engineered platform for its maturity. Security hardening is exceptional. The primary debt is structural (JavaScript over TypeScript, an oversized middleware.js) rather than functional. No critical runtime bugs were identified in the current state.</a:t>
            </a: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D1117"/>
        </a:solidFill>
      </p:bgPr>
    </p:bg>
    <p:spTree>
      <p:nvGrpSpPr>
        <p:cNvPr id="1" name=""/>
        <p:cNvGrpSpPr/>
        <p:nvPr/>
      </p:nvGrpSpPr>
      <p:grpSpPr>
        <a:xfrm>
          <a:off x="0" y="0"/>
          <a:ext cx="0" cy="0"/>
          <a:chOff x="0" y="0"/>
          <a:chExt cx="0" cy="0"/>
        </a:xfrm>
      </p:grpSpPr>
      <p:sp>
        <p:nvSpPr>
          <p:cNvPr id="2" name="Shape 0"/>
          <p:cNvSpPr/>
          <p:nvPr/>
        </p:nvSpPr>
        <p:spPr>
          <a:xfrm>
            <a:off x="0" y="0"/>
            <a:ext cx="9144000" cy="640080"/>
          </a:xfrm>
          <a:prstGeom prst="rect">
            <a:avLst/>
          </a:prstGeom>
          <a:solidFill>
            <a:srgbClr val="161B22"/>
          </a:solidFill>
          <a:ln w="12700">
            <a:solidFill>
              <a:srgbClr val="161B22"/>
            </a:solidFill>
            <a:prstDash val="solid"/>
          </a:ln>
        </p:spPr>
      </p:sp>
      <p:sp>
        <p:nvSpPr>
          <p:cNvPr id="3" name="Text 1"/>
          <p:cNvSpPr/>
          <p:nvPr/>
        </p:nvSpPr>
        <p:spPr>
          <a:xfrm>
            <a:off x="365760" y="164592"/>
            <a:ext cx="8229600" cy="320040"/>
          </a:xfrm>
          <a:prstGeom prst="rect">
            <a:avLst/>
          </a:prstGeom>
          <a:noFill/>
          <a:ln/>
        </p:spPr>
        <p:txBody>
          <a:bodyPr wrap="square" lIns="0" tIns="0" rIns="0" bIns="0" rtlCol="0" anchor="ctr"/>
          <a:lstStyle/>
          <a:p>
            <a:pPr indent="0" marL="0">
              <a:buNone/>
            </a:pPr>
            <a:r>
              <a:rPr lang="en-US" sz="1100" b="1" spc="300" kern="0" dirty="0">
                <a:solidFill>
                  <a:srgbClr val="F97316"/>
                </a:solidFill>
                <a:latin typeface="Calibri" pitchFamily="34" charset="0"/>
                <a:ea typeface="Calibri" pitchFamily="34" charset="-122"/>
                <a:cs typeface="Calibri" pitchFamily="34" charset="-120"/>
              </a:rPr>
              <a:t>CRITICAL FINDINGS</a:t>
            </a:r>
            <a:endParaRPr lang="en-US" sz="1100" dirty="0"/>
          </a:p>
        </p:txBody>
      </p:sp>
      <p:sp>
        <p:nvSpPr>
          <p:cNvPr id="4" name="Shape 2"/>
          <p:cNvSpPr/>
          <p:nvPr/>
        </p:nvSpPr>
        <p:spPr>
          <a:xfrm>
            <a:off x="228600" y="749808"/>
            <a:ext cx="8686800" cy="749808"/>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5" name="Shape 3"/>
          <p:cNvSpPr/>
          <p:nvPr/>
        </p:nvSpPr>
        <p:spPr>
          <a:xfrm>
            <a:off x="228600" y="749808"/>
            <a:ext cx="777240" cy="329184"/>
          </a:xfrm>
          <a:prstGeom prst="rect">
            <a:avLst/>
          </a:prstGeom>
          <a:solidFill>
            <a:srgbClr val="EF4444"/>
          </a:solidFill>
          <a:ln w="12700">
            <a:solidFill>
              <a:srgbClr val="EF4444"/>
            </a:solidFill>
            <a:prstDash val="solid"/>
          </a:ln>
        </p:spPr>
      </p:sp>
      <p:sp>
        <p:nvSpPr>
          <p:cNvPr id="6" name="Text 4"/>
          <p:cNvSpPr/>
          <p:nvPr/>
        </p:nvSpPr>
        <p:spPr>
          <a:xfrm>
            <a:off x="228600" y="749808"/>
            <a:ext cx="777240" cy="329184"/>
          </a:xfrm>
          <a:prstGeom prst="rect">
            <a:avLst/>
          </a:prstGeom>
          <a:noFill/>
          <a:ln/>
        </p:spPr>
        <p:txBody>
          <a:bodyPr wrap="square" lIns="0" tIns="0" rIns="0" bIns="0" rtlCol="0" anchor="ctr"/>
          <a:lstStyle/>
          <a:p>
            <a:pPr algn="ctr" indent="0" marL="0">
              <a:buNone/>
            </a:pPr>
            <a:r>
              <a:rPr lang="en-US" sz="900" b="1" dirty="0">
                <a:solidFill>
                  <a:srgbClr val="0D1117"/>
                </a:solidFill>
                <a:latin typeface="Calibri" pitchFamily="34" charset="0"/>
                <a:ea typeface="Calibri" pitchFamily="34" charset="-122"/>
                <a:cs typeface="Calibri" pitchFamily="34" charset="-120"/>
              </a:rPr>
              <a:t>HIGH</a:t>
            </a:r>
            <a:endParaRPr lang="en-US" sz="900" dirty="0"/>
          </a:p>
        </p:txBody>
      </p:sp>
      <p:sp>
        <p:nvSpPr>
          <p:cNvPr id="7" name="Text 5"/>
          <p:cNvSpPr/>
          <p:nvPr/>
        </p:nvSpPr>
        <p:spPr>
          <a:xfrm>
            <a:off x="1097280" y="786384"/>
            <a:ext cx="7680960" cy="274320"/>
          </a:xfrm>
          <a:prstGeom prst="rect">
            <a:avLst/>
          </a:prstGeom>
          <a:noFill/>
          <a:ln/>
        </p:spPr>
        <p:txBody>
          <a:bodyPr wrap="square" lIns="0" tIns="0" rIns="0" bIns="0" rtlCol="0" anchor="ctr"/>
          <a:lstStyle/>
          <a:p>
            <a:pPr indent="0" marL="0">
              <a:buNone/>
            </a:pPr>
            <a:r>
              <a:rPr lang="en-US" sz="1100" b="1" dirty="0">
                <a:solidFill>
                  <a:srgbClr val="F8FAFC"/>
                </a:solidFill>
                <a:latin typeface="Calibri" pitchFamily="34" charset="0"/>
                <a:ea typeface="Calibri" pitchFamily="34" charset="-122"/>
                <a:cs typeface="Calibri" pitchFamily="34" charset="-120"/>
              </a:rPr>
              <a:t>middleware.js: 1,100+ lines doing five jobs</a:t>
            </a:r>
            <a:endParaRPr lang="en-US" sz="1100" dirty="0"/>
          </a:p>
        </p:txBody>
      </p:sp>
      <p:sp>
        <p:nvSpPr>
          <p:cNvPr id="8" name="Text 6"/>
          <p:cNvSpPr/>
          <p:nvPr/>
        </p:nvSpPr>
        <p:spPr>
          <a:xfrm>
            <a:off x="1097280" y="1097280"/>
            <a:ext cx="7589520" cy="329184"/>
          </a:xfrm>
          <a:prstGeom prst="rect">
            <a:avLst/>
          </a:prstGeom>
          <a:noFill/>
          <a:ln/>
        </p:spPr>
        <p:txBody>
          <a:bodyPr wrap="square" lIns="0" tIns="0" rIns="0" bIns="0" rtlCol="0" anchor="t"/>
          <a:lstStyle/>
          <a:p>
            <a:pPr indent="0" marL="0">
              <a:buNone/>
            </a:pPr>
            <a:r>
              <a:rPr lang="en-US" sz="950" dirty="0">
                <a:solidFill>
                  <a:srgbClr val="94A3B8"/>
                </a:solidFill>
                <a:latin typeface="Calibri" pitchFamily="34" charset="0"/>
                <a:ea typeface="Calibri" pitchFamily="34" charset="-122"/>
                <a:cs typeface="Calibri" pitchFamily="34" charset="-120"/>
              </a:rPr>
              <a:t>Auth, rate limiting, CORS, demo proxy, and org resolution all live in one file. A bug here takes down the platform. Demo helper functions (~600 lines) should be a separate module.</a:t>
            </a:r>
            <a:endParaRPr lang="en-US" sz="950" dirty="0"/>
          </a:p>
        </p:txBody>
      </p:sp>
      <p:sp>
        <p:nvSpPr>
          <p:cNvPr id="9" name="Shape 7"/>
          <p:cNvSpPr/>
          <p:nvPr/>
        </p:nvSpPr>
        <p:spPr>
          <a:xfrm>
            <a:off x="228600" y="1591056"/>
            <a:ext cx="8686800" cy="749808"/>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10" name="Shape 8"/>
          <p:cNvSpPr/>
          <p:nvPr/>
        </p:nvSpPr>
        <p:spPr>
          <a:xfrm>
            <a:off x="228600" y="1591056"/>
            <a:ext cx="777240" cy="329184"/>
          </a:xfrm>
          <a:prstGeom prst="rect">
            <a:avLst/>
          </a:prstGeom>
          <a:solidFill>
            <a:srgbClr val="F59E0B"/>
          </a:solidFill>
          <a:ln w="12700">
            <a:solidFill>
              <a:srgbClr val="F59E0B"/>
            </a:solidFill>
            <a:prstDash val="solid"/>
          </a:ln>
        </p:spPr>
      </p:sp>
      <p:sp>
        <p:nvSpPr>
          <p:cNvPr id="11" name="Text 9"/>
          <p:cNvSpPr/>
          <p:nvPr/>
        </p:nvSpPr>
        <p:spPr>
          <a:xfrm>
            <a:off x="228600" y="1591056"/>
            <a:ext cx="777240" cy="329184"/>
          </a:xfrm>
          <a:prstGeom prst="rect">
            <a:avLst/>
          </a:prstGeom>
          <a:noFill/>
          <a:ln/>
        </p:spPr>
        <p:txBody>
          <a:bodyPr wrap="square" lIns="0" tIns="0" rIns="0" bIns="0" rtlCol="0" anchor="ctr"/>
          <a:lstStyle/>
          <a:p>
            <a:pPr algn="ctr" indent="0" marL="0">
              <a:buNone/>
            </a:pPr>
            <a:r>
              <a:rPr lang="en-US" sz="900" b="1" dirty="0">
                <a:solidFill>
                  <a:srgbClr val="0D1117"/>
                </a:solidFill>
                <a:latin typeface="Calibri" pitchFamily="34" charset="0"/>
                <a:ea typeface="Calibri" pitchFamily="34" charset="-122"/>
                <a:cs typeface="Calibri" pitchFamily="34" charset="-120"/>
              </a:rPr>
              <a:t>HIGH</a:t>
            </a:r>
            <a:endParaRPr lang="en-US" sz="900" dirty="0"/>
          </a:p>
        </p:txBody>
      </p:sp>
      <p:sp>
        <p:nvSpPr>
          <p:cNvPr id="12" name="Text 10"/>
          <p:cNvSpPr/>
          <p:nvPr/>
        </p:nvSpPr>
        <p:spPr>
          <a:xfrm>
            <a:off x="1097280" y="1627632"/>
            <a:ext cx="7680960" cy="274320"/>
          </a:xfrm>
          <a:prstGeom prst="rect">
            <a:avLst/>
          </a:prstGeom>
          <a:noFill/>
          <a:ln/>
        </p:spPr>
        <p:txBody>
          <a:bodyPr wrap="square" lIns="0" tIns="0" rIns="0" bIns="0" rtlCol="0" anchor="ctr"/>
          <a:lstStyle/>
          <a:p>
            <a:pPr indent="0" marL="0">
              <a:buNone/>
            </a:pPr>
            <a:r>
              <a:rPr lang="en-US" sz="1100" b="1" dirty="0">
                <a:solidFill>
                  <a:srgbClr val="F8FAFC"/>
                </a:solidFill>
                <a:latin typeface="Calibri" pitchFamily="34" charset="0"/>
                <a:ea typeface="Calibri" pitchFamily="34" charset="-122"/>
                <a:cs typeface="Calibri" pitchFamily="34" charset="-120"/>
              </a:rPr>
              <a:t>No TypeScript on a security-sensitive multi-tenant API</a:t>
            </a:r>
            <a:endParaRPr lang="en-US" sz="1100" dirty="0"/>
          </a:p>
        </p:txBody>
      </p:sp>
      <p:sp>
        <p:nvSpPr>
          <p:cNvPr id="13" name="Text 11"/>
          <p:cNvSpPr/>
          <p:nvPr/>
        </p:nvSpPr>
        <p:spPr>
          <a:xfrm>
            <a:off x="1097280" y="1938528"/>
            <a:ext cx="7589520" cy="329184"/>
          </a:xfrm>
          <a:prstGeom prst="rect">
            <a:avLst/>
          </a:prstGeom>
          <a:noFill/>
          <a:ln/>
        </p:spPr>
        <p:txBody>
          <a:bodyPr wrap="square" lIns="0" tIns="0" rIns="0" bIns="0" rtlCol="0" anchor="t"/>
          <a:lstStyle/>
          <a:p>
            <a:pPr indent="0" marL="0">
              <a:buNone/>
            </a:pPr>
            <a:r>
              <a:rPr lang="en-US" sz="950" dirty="0">
                <a:solidFill>
                  <a:srgbClr val="94A3B8"/>
                </a:solidFill>
                <a:latin typeface="Calibri" pitchFamily="34" charset="0"/>
                <a:ea typeface="Calibri" pitchFamily="34" charset="-122"/>
                <a:cs typeface="Calibri" pitchFamily="34" charset="-120"/>
              </a:rPr>
              <a:t>50+ route dirs with no static type checks. Org ID injection bugs and API contract drift are caught at runtime. Migration should start with app/lib/ core modules.</a:t>
            </a:r>
            <a:endParaRPr lang="en-US" sz="950" dirty="0"/>
          </a:p>
        </p:txBody>
      </p:sp>
      <p:sp>
        <p:nvSpPr>
          <p:cNvPr id="14" name="Shape 12"/>
          <p:cNvSpPr/>
          <p:nvPr/>
        </p:nvSpPr>
        <p:spPr>
          <a:xfrm>
            <a:off x="228600" y="2432304"/>
            <a:ext cx="8686800" cy="749808"/>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15" name="Shape 13"/>
          <p:cNvSpPr/>
          <p:nvPr/>
        </p:nvSpPr>
        <p:spPr>
          <a:xfrm>
            <a:off x="228600" y="2432304"/>
            <a:ext cx="777240" cy="329184"/>
          </a:xfrm>
          <a:prstGeom prst="rect">
            <a:avLst/>
          </a:prstGeom>
          <a:solidFill>
            <a:srgbClr val="F59E0B"/>
          </a:solidFill>
          <a:ln w="12700">
            <a:solidFill>
              <a:srgbClr val="F59E0B"/>
            </a:solidFill>
            <a:prstDash val="solid"/>
          </a:ln>
        </p:spPr>
      </p:sp>
      <p:sp>
        <p:nvSpPr>
          <p:cNvPr id="16" name="Text 14"/>
          <p:cNvSpPr/>
          <p:nvPr/>
        </p:nvSpPr>
        <p:spPr>
          <a:xfrm>
            <a:off x="228600" y="2432304"/>
            <a:ext cx="777240" cy="329184"/>
          </a:xfrm>
          <a:prstGeom prst="rect">
            <a:avLst/>
          </a:prstGeom>
          <a:noFill/>
          <a:ln/>
        </p:spPr>
        <p:txBody>
          <a:bodyPr wrap="square" lIns="0" tIns="0" rIns="0" bIns="0" rtlCol="0" anchor="ctr"/>
          <a:lstStyle/>
          <a:p>
            <a:pPr algn="ctr" indent="0" marL="0">
              <a:buNone/>
            </a:pPr>
            <a:r>
              <a:rPr lang="en-US" sz="900" b="1" dirty="0">
                <a:solidFill>
                  <a:srgbClr val="0D1117"/>
                </a:solidFill>
                <a:latin typeface="Calibri" pitchFamily="34" charset="0"/>
                <a:ea typeface="Calibri" pitchFamily="34" charset="-122"/>
                <a:cs typeface="Calibri" pitchFamily="34" charset="-120"/>
              </a:rPr>
              <a:t>MEDIUM</a:t>
            </a:r>
            <a:endParaRPr lang="en-US" sz="900" dirty="0"/>
          </a:p>
        </p:txBody>
      </p:sp>
      <p:sp>
        <p:nvSpPr>
          <p:cNvPr id="17" name="Text 15"/>
          <p:cNvSpPr/>
          <p:nvPr/>
        </p:nvSpPr>
        <p:spPr>
          <a:xfrm>
            <a:off x="1097280" y="2468880"/>
            <a:ext cx="7680960" cy="274320"/>
          </a:xfrm>
          <a:prstGeom prst="rect">
            <a:avLst/>
          </a:prstGeom>
          <a:noFill/>
          <a:ln/>
        </p:spPr>
        <p:txBody>
          <a:bodyPr wrap="square" lIns="0" tIns="0" rIns="0" bIns="0" rtlCol="0" anchor="ctr"/>
          <a:lstStyle/>
          <a:p>
            <a:pPr indent="0" marL="0">
              <a:buNone/>
            </a:pPr>
            <a:r>
              <a:rPr lang="en-US" sz="1100" b="1" dirty="0">
                <a:solidFill>
                  <a:srgbClr val="F8FAFC"/>
                </a:solidFill>
                <a:latin typeface="Calibri" pitchFamily="34" charset="0"/>
                <a:ea typeface="Calibri" pitchFamily="34" charset="-122"/>
                <a:cs typeface="Calibri" pitchFamily="34" charset="-120"/>
              </a:rPr>
              <a:t>In-memory rate limiter is instance-local on serverless</a:t>
            </a:r>
            <a:endParaRPr lang="en-US" sz="1100" dirty="0"/>
          </a:p>
        </p:txBody>
      </p:sp>
      <p:sp>
        <p:nvSpPr>
          <p:cNvPr id="18" name="Text 16"/>
          <p:cNvSpPr/>
          <p:nvPr/>
        </p:nvSpPr>
        <p:spPr>
          <a:xfrm>
            <a:off x="1097280" y="2779776"/>
            <a:ext cx="7589520" cy="329184"/>
          </a:xfrm>
          <a:prstGeom prst="rect">
            <a:avLst/>
          </a:prstGeom>
          <a:noFill/>
          <a:ln/>
        </p:spPr>
        <p:txBody>
          <a:bodyPr wrap="square" lIns="0" tIns="0" rIns="0" bIns="0" rtlCol="0" anchor="t"/>
          <a:lstStyle/>
          <a:p>
            <a:pPr indent="0" marL="0">
              <a:buNone/>
            </a:pPr>
            <a:r>
              <a:rPr lang="en-US" sz="950" dirty="0">
                <a:solidFill>
                  <a:srgbClr val="94A3B8"/>
                </a:solidFill>
                <a:latin typeface="Calibri" pitchFamily="34" charset="0"/>
                <a:ea typeface="Calibri" pitchFamily="34" charset="-122"/>
                <a:cs typeface="Calibri" pitchFamily="34" charset="-120"/>
              </a:rPr>
              <a:t>On Vercel or multi-instance deploys, each instance has its own counter. Distributed attackers can bypass per-IP limits. Upstash is the fix but is not the default.</a:t>
            </a:r>
            <a:endParaRPr lang="en-US" sz="950" dirty="0"/>
          </a:p>
        </p:txBody>
      </p:sp>
      <p:sp>
        <p:nvSpPr>
          <p:cNvPr id="19" name="Shape 17"/>
          <p:cNvSpPr/>
          <p:nvPr/>
        </p:nvSpPr>
        <p:spPr>
          <a:xfrm>
            <a:off x="228600" y="3273552"/>
            <a:ext cx="8686800" cy="749808"/>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20" name="Shape 18"/>
          <p:cNvSpPr/>
          <p:nvPr/>
        </p:nvSpPr>
        <p:spPr>
          <a:xfrm>
            <a:off x="228600" y="3273552"/>
            <a:ext cx="777240" cy="329184"/>
          </a:xfrm>
          <a:prstGeom prst="rect">
            <a:avLst/>
          </a:prstGeom>
          <a:solidFill>
            <a:srgbClr val="F59E0B"/>
          </a:solidFill>
          <a:ln w="12700">
            <a:solidFill>
              <a:srgbClr val="F59E0B"/>
            </a:solidFill>
            <a:prstDash val="solid"/>
          </a:ln>
        </p:spPr>
      </p:sp>
      <p:sp>
        <p:nvSpPr>
          <p:cNvPr id="21" name="Text 19"/>
          <p:cNvSpPr/>
          <p:nvPr/>
        </p:nvSpPr>
        <p:spPr>
          <a:xfrm>
            <a:off x="228600" y="3273552"/>
            <a:ext cx="777240" cy="329184"/>
          </a:xfrm>
          <a:prstGeom prst="rect">
            <a:avLst/>
          </a:prstGeom>
          <a:noFill/>
          <a:ln/>
        </p:spPr>
        <p:txBody>
          <a:bodyPr wrap="square" lIns="0" tIns="0" rIns="0" bIns="0" rtlCol="0" anchor="ctr"/>
          <a:lstStyle/>
          <a:p>
            <a:pPr algn="ctr" indent="0" marL="0">
              <a:buNone/>
            </a:pPr>
            <a:r>
              <a:rPr lang="en-US" sz="900" b="1" dirty="0">
                <a:solidFill>
                  <a:srgbClr val="0D1117"/>
                </a:solidFill>
                <a:latin typeface="Calibri" pitchFamily="34" charset="0"/>
                <a:ea typeface="Calibri" pitchFamily="34" charset="-122"/>
                <a:cs typeface="Calibri" pitchFamily="34" charset="-120"/>
              </a:rPr>
              <a:t>MEDIUM</a:t>
            </a:r>
            <a:endParaRPr lang="en-US" sz="900" dirty="0"/>
          </a:p>
        </p:txBody>
      </p:sp>
      <p:sp>
        <p:nvSpPr>
          <p:cNvPr id="22" name="Text 20"/>
          <p:cNvSpPr/>
          <p:nvPr/>
        </p:nvSpPr>
        <p:spPr>
          <a:xfrm>
            <a:off x="1097280" y="3310128"/>
            <a:ext cx="7680960" cy="274320"/>
          </a:xfrm>
          <a:prstGeom prst="rect">
            <a:avLst/>
          </a:prstGeom>
          <a:noFill/>
          <a:ln/>
        </p:spPr>
        <p:txBody>
          <a:bodyPr wrap="square" lIns="0" tIns="0" rIns="0" bIns="0" rtlCol="0" anchor="ctr"/>
          <a:lstStyle/>
          <a:p>
            <a:pPr indent="0" marL="0">
              <a:buNone/>
            </a:pPr>
            <a:r>
              <a:rPr lang="en-US" sz="1100" b="1" dirty="0">
                <a:solidFill>
                  <a:srgbClr val="F8FAFC"/>
                </a:solidFill>
                <a:latin typeface="Calibri" pitchFamily="34" charset="0"/>
                <a:ea typeface="Calibri" pitchFamily="34" charset="-122"/>
                <a:cs typeface="Calibri" pitchFamily="34" charset="-120"/>
              </a:rPr>
              <a:t>xlsx v0.18.5 carries a known supply-chain advisory</a:t>
            </a:r>
            <a:endParaRPr lang="en-US" sz="1100" dirty="0"/>
          </a:p>
        </p:txBody>
      </p:sp>
      <p:sp>
        <p:nvSpPr>
          <p:cNvPr id="23" name="Text 21"/>
          <p:cNvSpPr/>
          <p:nvPr/>
        </p:nvSpPr>
        <p:spPr>
          <a:xfrm>
            <a:off x="1097280" y="3621024"/>
            <a:ext cx="7589520" cy="329184"/>
          </a:xfrm>
          <a:prstGeom prst="rect">
            <a:avLst/>
          </a:prstGeom>
          <a:noFill/>
          <a:ln/>
        </p:spPr>
        <p:txBody>
          <a:bodyPr wrap="square" lIns="0" tIns="0" rIns="0" bIns="0" rtlCol="0" anchor="t"/>
          <a:lstStyle/>
          <a:p>
            <a:pPr indent="0" marL="0">
              <a:buNone/>
            </a:pPr>
            <a:r>
              <a:rPr lang="en-US" sz="950" dirty="0">
                <a:solidFill>
                  <a:srgbClr val="94A3B8"/>
                </a:solidFill>
                <a:latin typeface="Calibri" pitchFamily="34" charset="0"/>
                <a:ea typeface="Calibri" pitchFamily="34" charset="-122"/>
                <a:cs typeface="Calibri" pitchFamily="34" charset="-120"/>
              </a:rPr>
              <a:t>SheetJS community edition has had security advisories and licensing complications. Evaluate exceljs as a replacement — usage appears limited to a small number of routes.</a:t>
            </a:r>
            <a:endParaRPr lang="en-US" sz="950" dirty="0"/>
          </a:p>
        </p:txBody>
      </p:sp>
      <p:sp>
        <p:nvSpPr>
          <p:cNvPr id="24" name="Shape 22"/>
          <p:cNvSpPr/>
          <p:nvPr/>
        </p:nvSpPr>
        <p:spPr>
          <a:xfrm>
            <a:off x="228600" y="4114800"/>
            <a:ext cx="8686800" cy="749808"/>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25" name="Shape 23"/>
          <p:cNvSpPr/>
          <p:nvPr/>
        </p:nvSpPr>
        <p:spPr>
          <a:xfrm>
            <a:off x="228600" y="4114800"/>
            <a:ext cx="777240" cy="329184"/>
          </a:xfrm>
          <a:prstGeom prst="rect">
            <a:avLst/>
          </a:prstGeom>
          <a:solidFill>
            <a:srgbClr val="22D3EE"/>
          </a:solidFill>
          <a:ln w="12700">
            <a:solidFill>
              <a:srgbClr val="22D3EE"/>
            </a:solidFill>
            <a:prstDash val="solid"/>
          </a:ln>
        </p:spPr>
      </p:sp>
      <p:sp>
        <p:nvSpPr>
          <p:cNvPr id="26" name="Text 24"/>
          <p:cNvSpPr/>
          <p:nvPr/>
        </p:nvSpPr>
        <p:spPr>
          <a:xfrm>
            <a:off x="228600" y="4114800"/>
            <a:ext cx="777240" cy="329184"/>
          </a:xfrm>
          <a:prstGeom prst="rect">
            <a:avLst/>
          </a:prstGeom>
          <a:noFill/>
          <a:ln/>
        </p:spPr>
        <p:txBody>
          <a:bodyPr wrap="square" lIns="0" tIns="0" rIns="0" bIns="0" rtlCol="0" anchor="ctr"/>
          <a:lstStyle/>
          <a:p>
            <a:pPr algn="ctr" indent="0" marL="0">
              <a:buNone/>
            </a:pPr>
            <a:r>
              <a:rPr lang="en-US" sz="900" b="1" dirty="0">
                <a:solidFill>
                  <a:srgbClr val="0D1117"/>
                </a:solidFill>
                <a:latin typeface="Calibri" pitchFamily="34" charset="0"/>
                <a:ea typeface="Calibri" pitchFamily="34" charset="-122"/>
                <a:cs typeface="Calibri" pitchFamily="34" charset="-120"/>
              </a:rPr>
              <a:t>LOW</a:t>
            </a:r>
            <a:endParaRPr lang="en-US" sz="900" dirty="0"/>
          </a:p>
        </p:txBody>
      </p:sp>
      <p:sp>
        <p:nvSpPr>
          <p:cNvPr id="27" name="Text 25"/>
          <p:cNvSpPr/>
          <p:nvPr/>
        </p:nvSpPr>
        <p:spPr>
          <a:xfrm>
            <a:off x="1097280" y="4151376"/>
            <a:ext cx="7680960" cy="274320"/>
          </a:xfrm>
          <a:prstGeom prst="rect">
            <a:avLst/>
          </a:prstGeom>
          <a:noFill/>
          <a:ln/>
        </p:spPr>
        <p:txBody>
          <a:bodyPr wrap="square" lIns="0" tIns="0" rIns="0" bIns="0" rtlCol="0" anchor="ctr"/>
          <a:lstStyle/>
          <a:p>
            <a:pPr indent="0" marL="0">
              <a:buNone/>
            </a:pPr>
            <a:r>
              <a:rPr lang="en-US" sz="1100" b="1" dirty="0">
                <a:solidFill>
                  <a:srgbClr val="F8FAFC"/>
                </a:solidFill>
                <a:latin typeface="Calibri" pitchFamily="34" charset="0"/>
                <a:ea typeface="Calibri" pitchFamily="34" charset="-122"/>
                <a:cs typeface="Calibri" pitchFamily="34" charset="-120"/>
              </a:rPr>
              <a:t>next-auth v4 — migration debt will compound over time</a:t>
            </a:r>
            <a:endParaRPr lang="en-US" sz="1100" dirty="0"/>
          </a:p>
        </p:txBody>
      </p:sp>
      <p:sp>
        <p:nvSpPr>
          <p:cNvPr id="28" name="Text 26"/>
          <p:cNvSpPr/>
          <p:nvPr/>
        </p:nvSpPr>
        <p:spPr>
          <a:xfrm>
            <a:off x="1097280" y="4462272"/>
            <a:ext cx="7589520" cy="329184"/>
          </a:xfrm>
          <a:prstGeom prst="rect">
            <a:avLst/>
          </a:prstGeom>
          <a:noFill/>
          <a:ln/>
        </p:spPr>
        <p:txBody>
          <a:bodyPr wrap="square" lIns="0" tIns="0" rIns="0" bIns="0" rtlCol="0" anchor="t"/>
          <a:lstStyle/>
          <a:p>
            <a:pPr indent="0" marL="0">
              <a:buNone/>
            </a:pPr>
            <a:r>
              <a:rPr lang="en-US" sz="950" dirty="0">
                <a:solidFill>
                  <a:srgbClr val="94A3B8"/>
                </a:solidFill>
                <a:latin typeface="Calibri" pitchFamily="34" charset="0"/>
                <a:ea typeface="Calibri" pitchFamily="34" charset="-122"/>
                <a:cs typeface="Calibri" pitchFamily="34" charset="-120"/>
              </a:rPr>
              <a:t>Auth.js (NextAuth v5) is a significantly different API. v4 receives security patches for now, but the migration difficulty increases the longer it is deferred.</a:t>
            </a:r>
            <a:endParaRPr lang="en-US" sz="9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0D1117"/>
        </a:solidFill>
      </p:bgPr>
    </p:bg>
    <p:spTree>
      <p:nvGrpSpPr>
        <p:cNvPr id="1" name=""/>
        <p:cNvGrpSpPr/>
        <p:nvPr/>
      </p:nvGrpSpPr>
      <p:grpSpPr>
        <a:xfrm>
          <a:off x="0" y="0"/>
          <a:ext cx="0" cy="0"/>
          <a:chOff x="0" y="0"/>
          <a:chExt cx="0" cy="0"/>
        </a:xfrm>
      </p:grpSpPr>
      <p:sp>
        <p:nvSpPr>
          <p:cNvPr id="2" name="Shape 0"/>
          <p:cNvSpPr/>
          <p:nvPr/>
        </p:nvSpPr>
        <p:spPr>
          <a:xfrm>
            <a:off x="0" y="0"/>
            <a:ext cx="9144000" cy="640080"/>
          </a:xfrm>
          <a:prstGeom prst="rect">
            <a:avLst/>
          </a:prstGeom>
          <a:solidFill>
            <a:srgbClr val="161B22"/>
          </a:solidFill>
          <a:ln w="12700">
            <a:solidFill>
              <a:srgbClr val="161B22"/>
            </a:solidFill>
            <a:prstDash val="solid"/>
          </a:ln>
        </p:spPr>
      </p:sp>
      <p:sp>
        <p:nvSpPr>
          <p:cNvPr id="3" name="Text 1"/>
          <p:cNvSpPr/>
          <p:nvPr/>
        </p:nvSpPr>
        <p:spPr>
          <a:xfrm>
            <a:off x="365760" y="164592"/>
            <a:ext cx="8229600" cy="320040"/>
          </a:xfrm>
          <a:prstGeom prst="rect">
            <a:avLst/>
          </a:prstGeom>
          <a:noFill/>
          <a:ln/>
        </p:spPr>
        <p:txBody>
          <a:bodyPr wrap="square" lIns="0" tIns="0" rIns="0" bIns="0" rtlCol="0" anchor="ctr"/>
          <a:lstStyle/>
          <a:p>
            <a:pPr indent="0" marL="0">
              <a:buNone/>
            </a:pPr>
            <a:r>
              <a:rPr lang="en-US" sz="1100" b="1" spc="300" kern="0" dirty="0">
                <a:solidFill>
                  <a:srgbClr val="F97316"/>
                </a:solidFill>
                <a:latin typeface="Calibri" pitchFamily="34" charset="0"/>
                <a:ea typeface="Calibri" pitchFamily="34" charset="-122"/>
                <a:cs typeface="Calibri" pitchFamily="34" charset="-120"/>
              </a:rPr>
              <a:t>TECH STACK SNAPSHOT</a:t>
            </a:r>
            <a:endParaRPr lang="en-US" sz="1100" dirty="0"/>
          </a:p>
        </p:txBody>
      </p:sp>
      <p:sp>
        <p:nvSpPr>
          <p:cNvPr id="4" name="Shape 2"/>
          <p:cNvSpPr/>
          <p:nvPr/>
        </p:nvSpPr>
        <p:spPr>
          <a:xfrm>
            <a:off x="228600" y="749808"/>
            <a:ext cx="2834640" cy="4160520"/>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5" name="Shape 3"/>
          <p:cNvSpPr/>
          <p:nvPr/>
        </p:nvSpPr>
        <p:spPr>
          <a:xfrm>
            <a:off x="228600" y="749808"/>
            <a:ext cx="2834640" cy="384048"/>
          </a:xfrm>
          <a:prstGeom prst="rect">
            <a:avLst/>
          </a:prstGeom>
          <a:solidFill>
            <a:srgbClr val="6366F1"/>
          </a:solidFill>
          <a:ln w="12700">
            <a:solidFill>
              <a:srgbClr val="6366F1"/>
            </a:solidFill>
            <a:prstDash val="solid"/>
          </a:ln>
        </p:spPr>
      </p:sp>
      <p:sp>
        <p:nvSpPr>
          <p:cNvPr id="6" name="Text 4"/>
          <p:cNvSpPr/>
          <p:nvPr/>
        </p:nvSpPr>
        <p:spPr>
          <a:xfrm>
            <a:off x="338328" y="795528"/>
            <a:ext cx="2615184" cy="292608"/>
          </a:xfrm>
          <a:prstGeom prst="rect">
            <a:avLst/>
          </a:prstGeom>
          <a:noFill/>
          <a:ln/>
        </p:spPr>
        <p:txBody>
          <a:bodyPr wrap="square" lIns="0" tIns="0" rIns="0" bIns="0" rtlCol="0" anchor="ctr"/>
          <a:lstStyle/>
          <a:p>
            <a:pPr indent="0" marL="0">
              <a:buNone/>
            </a:pPr>
            <a:r>
              <a:rPr lang="en-US" sz="1100" b="1" dirty="0">
                <a:solidFill>
                  <a:srgbClr val="0D1117"/>
                </a:solidFill>
                <a:latin typeface="Calibri" pitchFamily="34" charset="0"/>
                <a:ea typeface="Calibri" pitchFamily="34" charset="-122"/>
                <a:cs typeface="Calibri" pitchFamily="34" charset="-120"/>
              </a:rPr>
              <a:t>Platform</a:t>
            </a:r>
            <a:endParaRPr lang="en-US" sz="1100" dirty="0"/>
          </a:p>
        </p:txBody>
      </p:sp>
      <p:sp>
        <p:nvSpPr>
          <p:cNvPr id="7" name="Text 5"/>
          <p:cNvSpPr/>
          <p:nvPr/>
        </p:nvSpPr>
        <p:spPr>
          <a:xfrm>
            <a:off x="365760" y="1225296"/>
            <a:ext cx="2560320" cy="237744"/>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Framework</a:t>
            </a:r>
            <a:endParaRPr lang="en-US" sz="900" dirty="0"/>
          </a:p>
        </p:txBody>
      </p:sp>
      <p:sp>
        <p:nvSpPr>
          <p:cNvPr id="8" name="Text 6"/>
          <p:cNvSpPr/>
          <p:nvPr/>
        </p:nvSpPr>
        <p:spPr>
          <a:xfrm>
            <a:off x="365760" y="1481328"/>
            <a:ext cx="2560320" cy="27432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Next.js 15 (App Router)</a:t>
            </a:r>
            <a:endParaRPr lang="en-US" sz="1000" dirty="0"/>
          </a:p>
        </p:txBody>
      </p:sp>
      <p:sp>
        <p:nvSpPr>
          <p:cNvPr id="9" name="Shape 7"/>
          <p:cNvSpPr/>
          <p:nvPr/>
        </p:nvSpPr>
        <p:spPr>
          <a:xfrm>
            <a:off x="320040" y="1837944"/>
            <a:ext cx="2651760" cy="0"/>
          </a:xfrm>
          <a:prstGeom prst="line">
            <a:avLst/>
          </a:prstGeom>
          <a:noFill/>
          <a:ln w="6350">
            <a:solidFill>
              <a:srgbClr val="1E293B"/>
            </a:solidFill>
            <a:prstDash val="solid"/>
          </a:ln>
        </p:spPr>
      </p:sp>
      <p:sp>
        <p:nvSpPr>
          <p:cNvPr id="10" name="Text 8"/>
          <p:cNvSpPr/>
          <p:nvPr/>
        </p:nvSpPr>
        <p:spPr>
          <a:xfrm>
            <a:off x="365760" y="1984248"/>
            <a:ext cx="2560320" cy="237744"/>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Language</a:t>
            </a:r>
            <a:endParaRPr lang="en-US" sz="900" dirty="0"/>
          </a:p>
        </p:txBody>
      </p:sp>
      <p:sp>
        <p:nvSpPr>
          <p:cNvPr id="11" name="Text 9"/>
          <p:cNvSpPr/>
          <p:nvPr/>
        </p:nvSpPr>
        <p:spPr>
          <a:xfrm>
            <a:off x="365760" y="2240280"/>
            <a:ext cx="2560320" cy="27432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JavaScript (ESM)</a:t>
            </a:r>
            <a:endParaRPr lang="en-US" sz="1000" dirty="0"/>
          </a:p>
        </p:txBody>
      </p:sp>
      <p:sp>
        <p:nvSpPr>
          <p:cNvPr id="12" name="Shape 10"/>
          <p:cNvSpPr/>
          <p:nvPr/>
        </p:nvSpPr>
        <p:spPr>
          <a:xfrm>
            <a:off x="320040" y="2596896"/>
            <a:ext cx="2651760" cy="0"/>
          </a:xfrm>
          <a:prstGeom prst="line">
            <a:avLst/>
          </a:prstGeom>
          <a:noFill/>
          <a:ln w="6350">
            <a:solidFill>
              <a:srgbClr val="1E293B"/>
            </a:solidFill>
            <a:prstDash val="solid"/>
          </a:ln>
        </p:spPr>
      </p:sp>
      <p:sp>
        <p:nvSpPr>
          <p:cNvPr id="13" name="Text 11"/>
          <p:cNvSpPr/>
          <p:nvPr/>
        </p:nvSpPr>
        <p:spPr>
          <a:xfrm>
            <a:off x="365760" y="2743200"/>
            <a:ext cx="2560320" cy="237744"/>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Styling</a:t>
            </a:r>
            <a:endParaRPr lang="en-US" sz="900" dirty="0"/>
          </a:p>
        </p:txBody>
      </p:sp>
      <p:sp>
        <p:nvSpPr>
          <p:cNvPr id="14" name="Text 12"/>
          <p:cNvSpPr/>
          <p:nvPr/>
        </p:nvSpPr>
        <p:spPr>
          <a:xfrm>
            <a:off x="365760" y="2999232"/>
            <a:ext cx="2560320" cy="27432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Tailwind CSS 3</a:t>
            </a:r>
            <a:endParaRPr lang="en-US" sz="1000" dirty="0"/>
          </a:p>
        </p:txBody>
      </p:sp>
      <p:sp>
        <p:nvSpPr>
          <p:cNvPr id="15" name="Shape 13"/>
          <p:cNvSpPr/>
          <p:nvPr/>
        </p:nvSpPr>
        <p:spPr>
          <a:xfrm>
            <a:off x="320040" y="3355848"/>
            <a:ext cx="2651760" cy="0"/>
          </a:xfrm>
          <a:prstGeom prst="line">
            <a:avLst/>
          </a:prstGeom>
          <a:noFill/>
          <a:ln w="6350">
            <a:solidFill>
              <a:srgbClr val="1E293B"/>
            </a:solidFill>
            <a:prstDash val="solid"/>
          </a:ln>
        </p:spPr>
      </p:sp>
      <p:sp>
        <p:nvSpPr>
          <p:cNvPr id="16" name="Text 14"/>
          <p:cNvSpPr/>
          <p:nvPr/>
        </p:nvSpPr>
        <p:spPr>
          <a:xfrm>
            <a:off x="365760" y="3502152"/>
            <a:ext cx="2560320" cy="237744"/>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Runtime</a:t>
            </a:r>
            <a:endParaRPr lang="en-US" sz="900" dirty="0"/>
          </a:p>
        </p:txBody>
      </p:sp>
      <p:sp>
        <p:nvSpPr>
          <p:cNvPr id="17" name="Text 15"/>
          <p:cNvSpPr/>
          <p:nvPr/>
        </p:nvSpPr>
        <p:spPr>
          <a:xfrm>
            <a:off x="365760" y="3758184"/>
            <a:ext cx="2560320" cy="27432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Node.js 20+</a:t>
            </a:r>
            <a:endParaRPr lang="en-US" sz="1000" dirty="0"/>
          </a:p>
        </p:txBody>
      </p:sp>
      <p:sp>
        <p:nvSpPr>
          <p:cNvPr id="18" name="Shape 16"/>
          <p:cNvSpPr/>
          <p:nvPr/>
        </p:nvSpPr>
        <p:spPr>
          <a:xfrm>
            <a:off x="3200400" y="749808"/>
            <a:ext cx="2834640" cy="4160520"/>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19" name="Shape 17"/>
          <p:cNvSpPr/>
          <p:nvPr/>
        </p:nvSpPr>
        <p:spPr>
          <a:xfrm>
            <a:off x="3200400" y="749808"/>
            <a:ext cx="2834640" cy="384048"/>
          </a:xfrm>
          <a:prstGeom prst="rect">
            <a:avLst/>
          </a:prstGeom>
          <a:solidFill>
            <a:srgbClr val="10B981"/>
          </a:solidFill>
          <a:ln w="12700">
            <a:solidFill>
              <a:srgbClr val="10B981"/>
            </a:solidFill>
            <a:prstDash val="solid"/>
          </a:ln>
        </p:spPr>
      </p:sp>
      <p:sp>
        <p:nvSpPr>
          <p:cNvPr id="20" name="Text 18"/>
          <p:cNvSpPr/>
          <p:nvPr/>
        </p:nvSpPr>
        <p:spPr>
          <a:xfrm>
            <a:off x="3310128" y="795528"/>
            <a:ext cx="2615184" cy="292608"/>
          </a:xfrm>
          <a:prstGeom prst="rect">
            <a:avLst/>
          </a:prstGeom>
          <a:noFill/>
          <a:ln/>
        </p:spPr>
        <p:txBody>
          <a:bodyPr wrap="square" lIns="0" tIns="0" rIns="0" bIns="0" rtlCol="0" anchor="ctr"/>
          <a:lstStyle/>
          <a:p>
            <a:pPr indent="0" marL="0">
              <a:buNone/>
            </a:pPr>
            <a:r>
              <a:rPr lang="en-US" sz="1100" b="1" dirty="0">
                <a:solidFill>
                  <a:srgbClr val="0D1117"/>
                </a:solidFill>
                <a:latin typeface="Calibri" pitchFamily="34" charset="0"/>
                <a:ea typeface="Calibri" pitchFamily="34" charset="-122"/>
                <a:cs typeface="Calibri" pitchFamily="34" charset="-120"/>
              </a:rPr>
              <a:t>Data &amp; Auth</a:t>
            </a:r>
            <a:endParaRPr lang="en-US" sz="1100" dirty="0"/>
          </a:p>
        </p:txBody>
      </p:sp>
      <p:sp>
        <p:nvSpPr>
          <p:cNvPr id="21" name="Text 19"/>
          <p:cNvSpPr/>
          <p:nvPr/>
        </p:nvSpPr>
        <p:spPr>
          <a:xfrm>
            <a:off x="3337560" y="1225296"/>
            <a:ext cx="2560320" cy="237744"/>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Database</a:t>
            </a:r>
            <a:endParaRPr lang="en-US" sz="900" dirty="0"/>
          </a:p>
        </p:txBody>
      </p:sp>
      <p:sp>
        <p:nvSpPr>
          <p:cNvPr id="22" name="Text 20"/>
          <p:cNvSpPr/>
          <p:nvPr/>
        </p:nvSpPr>
        <p:spPr>
          <a:xfrm>
            <a:off x="3337560" y="1481328"/>
            <a:ext cx="2560320" cy="27432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Postgres (Neon / Docker)</a:t>
            </a:r>
            <a:endParaRPr lang="en-US" sz="1000" dirty="0"/>
          </a:p>
        </p:txBody>
      </p:sp>
      <p:sp>
        <p:nvSpPr>
          <p:cNvPr id="23" name="Shape 21"/>
          <p:cNvSpPr/>
          <p:nvPr/>
        </p:nvSpPr>
        <p:spPr>
          <a:xfrm>
            <a:off x="3291840" y="1837944"/>
            <a:ext cx="2651760" cy="0"/>
          </a:xfrm>
          <a:prstGeom prst="line">
            <a:avLst/>
          </a:prstGeom>
          <a:noFill/>
          <a:ln w="6350">
            <a:solidFill>
              <a:srgbClr val="1E293B"/>
            </a:solidFill>
            <a:prstDash val="solid"/>
          </a:ln>
        </p:spPr>
      </p:sp>
      <p:sp>
        <p:nvSpPr>
          <p:cNvPr id="24" name="Text 22"/>
          <p:cNvSpPr/>
          <p:nvPr/>
        </p:nvSpPr>
        <p:spPr>
          <a:xfrm>
            <a:off x="3337560" y="1984248"/>
            <a:ext cx="2560320" cy="237744"/>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ORM</a:t>
            </a:r>
            <a:endParaRPr lang="en-US" sz="900" dirty="0"/>
          </a:p>
        </p:txBody>
      </p:sp>
      <p:sp>
        <p:nvSpPr>
          <p:cNvPr id="25" name="Text 23"/>
          <p:cNvSpPr/>
          <p:nvPr/>
        </p:nvSpPr>
        <p:spPr>
          <a:xfrm>
            <a:off x="3337560" y="2240280"/>
            <a:ext cx="2560320" cy="27432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Drizzle (schema mgmt only)</a:t>
            </a:r>
            <a:endParaRPr lang="en-US" sz="1000" dirty="0"/>
          </a:p>
        </p:txBody>
      </p:sp>
      <p:sp>
        <p:nvSpPr>
          <p:cNvPr id="26" name="Shape 24"/>
          <p:cNvSpPr/>
          <p:nvPr/>
        </p:nvSpPr>
        <p:spPr>
          <a:xfrm>
            <a:off x="3291840" y="2596896"/>
            <a:ext cx="2651760" cy="0"/>
          </a:xfrm>
          <a:prstGeom prst="line">
            <a:avLst/>
          </a:prstGeom>
          <a:noFill/>
          <a:ln w="6350">
            <a:solidFill>
              <a:srgbClr val="1E293B"/>
            </a:solidFill>
            <a:prstDash val="solid"/>
          </a:ln>
        </p:spPr>
      </p:sp>
      <p:sp>
        <p:nvSpPr>
          <p:cNvPr id="27" name="Text 25"/>
          <p:cNvSpPr/>
          <p:nvPr/>
        </p:nvSpPr>
        <p:spPr>
          <a:xfrm>
            <a:off x="3337560" y="2743200"/>
            <a:ext cx="2560320" cy="237744"/>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Auth UI</a:t>
            </a:r>
            <a:endParaRPr lang="en-US" sz="900" dirty="0"/>
          </a:p>
        </p:txBody>
      </p:sp>
      <p:sp>
        <p:nvSpPr>
          <p:cNvPr id="28" name="Text 26"/>
          <p:cNvSpPr/>
          <p:nvPr/>
        </p:nvSpPr>
        <p:spPr>
          <a:xfrm>
            <a:off x="3337560" y="2999232"/>
            <a:ext cx="2560320" cy="27432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NextAuth v4</a:t>
            </a:r>
            <a:endParaRPr lang="en-US" sz="1000" dirty="0"/>
          </a:p>
        </p:txBody>
      </p:sp>
      <p:sp>
        <p:nvSpPr>
          <p:cNvPr id="29" name="Shape 27"/>
          <p:cNvSpPr/>
          <p:nvPr/>
        </p:nvSpPr>
        <p:spPr>
          <a:xfrm>
            <a:off x="3291840" y="3355848"/>
            <a:ext cx="2651760" cy="0"/>
          </a:xfrm>
          <a:prstGeom prst="line">
            <a:avLst/>
          </a:prstGeom>
          <a:noFill/>
          <a:ln w="6350">
            <a:solidFill>
              <a:srgbClr val="1E293B"/>
            </a:solidFill>
            <a:prstDash val="solid"/>
          </a:ln>
        </p:spPr>
      </p:sp>
      <p:sp>
        <p:nvSpPr>
          <p:cNvPr id="30" name="Text 28"/>
          <p:cNvSpPr/>
          <p:nvPr/>
        </p:nvSpPr>
        <p:spPr>
          <a:xfrm>
            <a:off x="3337560" y="3502152"/>
            <a:ext cx="2560320" cy="237744"/>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Auth API</a:t>
            </a:r>
            <a:endParaRPr lang="en-US" sz="900" dirty="0"/>
          </a:p>
        </p:txBody>
      </p:sp>
      <p:sp>
        <p:nvSpPr>
          <p:cNvPr id="31" name="Text 29"/>
          <p:cNvSpPr/>
          <p:nvPr/>
        </p:nvSpPr>
        <p:spPr>
          <a:xfrm>
            <a:off x="3337560" y="3758184"/>
            <a:ext cx="2560320" cy="27432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SHA-256 API keys</a:t>
            </a:r>
            <a:endParaRPr lang="en-US" sz="1000" dirty="0"/>
          </a:p>
        </p:txBody>
      </p:sp>
      <p:sp>
        <p:nvSpPr>
          <p:cNvPr id="32" name="Shape 30"/>
          <p:cNvSpPr/>
          <p:nvPr/>
        </p:nvSpPr>
        <p:spPr>
          <a:xfrm>
            <a:off x="6172200" y="749808"/>
            <a:ext cx="2834640" cy="4160520"/>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33" name="Shape 31"/>
          <p:cNvSpPr/>
          <p:nvPr/>
        </p:nvSpPr>
        <p:spPr>
          <a:xfrm>
            <a:off x="6172200" y="749808"/>
            <a:ext cx="2834640" cy="384048"/>
          </a:xfrm>
          <a:prstGeom prst="rect">
            <a:avLst/>
          </a:prstGeom>
          <a:solidFill>
            <a:srgbClr val="22D3EE"/>
          </a:solidFill>
          <a:ln w="12700">
            <a:solidFill>
              <a:srgbClr val="22D3EE"/>
            </a:solidFill>
            <a:prstDash val="solid"/>
          </a:ln>
        </p:spPr>
      </p:sp>
      <p:sp>
        <p:nvSpPr>
          <p:cNvPr id="34" name="Text 32"/>
          <p:cNvSpPr/>
          <p:nvPr/>
        </p:nvSpPr>
        <p:spPr>
          <a:xfrm>
            <a:off x="6281928" y="795528"/>
            <a:ext cx="2615184" cy="292608"/>
          </a:xfrm>
          <a:prstGeom prst="rect">
            <a:avLst/>
          </a:prstGeom>
          <a:noFill/>
          <a:ln/>
        </p:spPr>
        <p:txBody>
          <a:bodyPr wrap="square" lIns="0" tIns="0" rIns="0" bIns="0" rtlCol="0" anchor="ctr"/>
          <a:lstStyle/>
          <a:p>
            <a:pPr indent="0" marL="0">
              <a:buNone/>
            </a:pPr>
            <a:r>
              <a:rPr lang="en-US" sz="1100" b="1" dirty="0">
                <a:solidFill>
                  <a:srgbClr val="0D1117"/>
                </a:solidFill>
                <a:latin typeface="Calibri" pitchFamily="34" charset="0"/>
                <a:ea typeface="Calibri" pitchFamily="34" charset="-122"/>
                <a:cs typeface="Calibri" pitchFamily="34" charset="-120"/>
              </a:rPr>
              <a:t>SDKs &amp; Testing</a:t>
            </a:r>
            <a:endParaRPr lang="en-US" sz="1100" dirty="0"/>
          </a:p>
        </p:txBody>
      </p:sp>
      <p:sp>
        <p:nvSpPr>
          <p:cNvPr id="35" name="Text 33"/>
          <p:cNvSpPr/>
          <p:nvPr/>
        </p:nvSpPr>
        <p:spPr>
          <a:xfrm>
            <a:off x="6309360" y="1225296"/>
            <a:ext cx="2560320" cy="237744"/>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Node SDK</a:t>
            </a:r>
            <a:endParaRPr lang="en-US" sz="900" dirty="0"/>
          </a:p>
        </p:txBody>
      </p:sp>
      <p:sp>
        <p:nvSpPr>
          <p:cNvPr id="36" name="Text 34"/>
          <p:cNvSpPr/>
          <p:nvPr/>
        </p:nvSpPr>
        <p:spPr>
          <a:xfrm>
            <a:off x="6309360" y="1481328"/>
            <a:ext cx="2560320" cy="27432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npm: dashclaw v2.0.3</a:t>
            </a:r>
            <a:endParaRPr lang="en-US" sz="1000" dirty="0"/>
          </a:p>
        </p:txBody>
      </p:sp>
      <p:sp>
        <p:nvSpPr>
          <p:cNvPr id="37" name="Shape 35"/>
          <p:cNvSpPr/>
          <p:nvPr/>
        </p:nvSpPr>
        <p:spPr>
          <a:xfrm>
            <a:off x="6263640" y="1837944"/>
            <a:ext cx="2651760" cy="0"/>
          </a:xfrm>
          <a:prstGeom prst="line">
            <a:avLst/>
          </a:prstGeom>
          <a:noFill/>
          <a:ln w="6350">
            <a:solidFill>
              <a:srgbClr val="1E293B"/>
            </a:solidFill>
            <a:prstDash val="solid"/>
          </a:ln>
        </p:spPr>
      </p:sp>
      <p:sp>
        <p:nvSpPr>
          <p:cNvPr id="38" name="Text 36"/>
          <p:cNvSpPr/>
          <p:nvPr/>
        </p:nvSpPr>
        <p:spPr>
          <a:xfrm>
            <a:off x="6309360" y="1984248"/>
            <a:ext cx="2560320" cy="237744"/>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Python SDK</a:t>
            </a:r>
            <a:endParaRPr lang="en-US" sz="900" dirty="0"/>
          </a:p>
        </p:txBody>
      </p:sp>
      <p:sp>
        <p:nvSpPr>
          <p:cNvPr id="39" name="Text 37"/>
          <p:cNvSpPr/>
          <p:nvPr/>
        </p:nvSpPr>
        <p:spPr>
          <a:xfrm>
            <a:off x="6309360" y="2240280"/>
            <a:ext cx="2560320" cy="27432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PyPI: dashclaw</a:t>
            </a:r>
            <a:endParaRPr lang="en-US" sz="1000" dirty="0"/>
          </a:p>
        </p:txBody>
      </p:sp>
      <p:sp>
        <p:nvSpPr>
          <p:cNvPr id="40" name="Shape 38"/>
          <p:cNvSpPr/>
          <p:nvPr/>
        </p:nvSpPr>
        <p:spPr>
          <a:xfrm>
            <a:off x="6263640" y="2596896"/>
            <a:ext cx="2651760" cy="0"/>
          </a:xfrm>
          <a:prstGeom prst="line">
            <a:avLst/>
          </a:prstGeom>
          <a:noFill/>
          <a:ln w="6350">
            <a:solidFill>
              <a:srgbClr val="1E293B"/>
            </a:solidFill>
            <a:prstDash val="solid"/>
          </a:ln>
        </p:spPr>
      </p:sp>
      <p:sp>
        <p:nvSpPr>
          <p:cNvPr id="41" name="Text 39"/>
          <p:cNvSpPr/>
          <p:nvPr/>
        </p:nvSpPr>
        <p:spPr>
          <a:xfrm>
            <a:off x="6309360" y="2743200"/>
            <a:ext cx="2560320" cy="237744"/>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Testing</a:t>
            </a:r>
            <a:endParaRPr lang="en-US" sz="900" dirty="0"/>
          </a:p>
        </p:txBody>
      </p:sp>
      <p:sp>
        <p:nvSpPr>
          <p:cNvPr id="42" name="Text 40"/>
          <p:cNvSpPr/>
          <p:nvPr/>
        </p:nvSpPr>
        <p:spPr>
          <a:xfrm>
            <a:off x="6309360" y="2999232"/>
            <a:ext cx="2560320" cy="27432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Vitest + custom API suites</a:t>
            </a:r>
            <a:endParaRPr lang="en-US" sz="1000" dirty="0"/>
          </a:p>
        </p:txBody>
      </p:sp>
      <p:sp>
        <p:nvSpPr>
          <p:cNvPr id="43" name="Shape 41"/>
          <p:cNvSpPr/>
          <p:nvPr/>
        </p:nvSpPr>
        <p:spPr>
          <a:xfrm>
            <a:off x="6263640" y="3355848"/>
            <a:ext cx="2651760" cy="0"/>
          </a:xfrm>
          <a:prstGeom prst="line">
            <a:avLst/>
          </a:prstGeom>
          <a:noFill/>
          <a:ln w="6350">
            <a:solidFill>
              <a:srgbClr val="1E293B"/>
            </a:solidFill>
            <a:prstDash val="solid"/>
          </a:ln>
        </p:spPr>
      </p:sp>
      <p:sp>
        <p:nvSpPr>
          <p:cNvPr id="44" name="Text 42"/>
          <p:cNvSpPr/>
          <p:nvPr/>
        </p:nvSpPr>
        <p:spPr>
          <a:xfrm>
            <a:off x="6309360" y="3502152"/>
            <a:ext cx="2560320" cy="237744"/>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CI</a:t>
            </a:r>
            <a:endParaRPr lang="en-US" sz="900" dirty="0"/>
          </a:p>
        </p:txBody>
      </p:sp>
      <p:sp>
        <p:nvSpPr>
          <p:cNvPr id="45" name="Text 43"/>
          <p:cNvSpPr/>
          <p:nvPr/>
        </p:nvSpPr>
        <p:spPr>
          <a:xfrm>
            <a:off x="6309360" y="3758184"/>
            <a:ext cx="2560320" cy="274320"/>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GitHub Actions (9 gates)</a:t>
            </a:r>
            <a:endParaRPr lang="en-US" sz="1000" dirty="0"/>
          </a:p>
        </p:txBody>
      </p:sp>
      <p:sp>
        <p:nvSpPr>
          <p:cNvPr id="46" name="Shape 44"/>
          <p:cNvSpPr/>
          <p:nvPr/>
        </p:nvSpPr>
        <p:spPr>
          <a:xfrm>
            <a:off x="228600" y="4572000"/>
            <a:ext cx="8686800" cy="384048"/>
          </a:xfrm>
          <a:prstGeom prst="rect">
            <a:avLst/>
          </a:prstGeom>
          <a:solidFill>
            <a:srgbClr val="1C2330"/>
          </a:solidFill>
          <a:ln w="12700">
            <a:solidFill>
              <a:srgbClr val="1E293B"/>
            </a:solidFill>
            <a:prstDash val="solid"/>
          </a:ln>
        </p:spPr>
      </p:sp>
      <p:sp>
        <p:nvSpPr>
          <p:cNvPr id="47" name="Text 45"/>
          <p:cNvSpPr/>
          <p:nvPr/>
        </p:nvSpPr>
        <p:spPr>
          <a:xfrm>
            <a:off x="365760" y="4636008"/>
            <a:ext cx="8412480" cy="256032"/>
          </a:xfrm>
          <a:prstGeom prst="rect">
            <a:avLst/>
          </a:prstGeom>
          <a:noFill/>
          <a:ln/>
        </p:spPr>
        <p:txBody>
          <a:bodyPr wrap="square" rtlCol="0" anchor="ctr"/>
          <a:lstStyle/>
          <a:p>
            <a:pPr indent="0" marL="0">
              <a:buNone/>
            </a:pPr>
            <a:r>
              <a:rPr lang="en-US" sz="850" dirty="0">
                <a:solidFill>
                  <a:srgbClr val="94A3B8"/>
                </a:solidFill>
                <a:latin typeface="Calibri" pitchFamily="34" charset="0"/>
                <a:ea typeface="Calibri" pitchFamily="34" charset="-122"/>
                <a:cs typeface="Calibri" pitchFamily="34" charset="-120"/>
              </a:rPr>
              <a:t>Key deps: recharts · react-grid-layout · drizzle-orm · @neondatabase/serverless · next-auth · lucide-react · resend · stripe · zod · redis · openai</a:t>
            </a:r>
            <a:endParaRPr lang="en-US" sz="8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0D1117"/>
        </a:solidFill>
      </p:bgPr>
    </p:bg>
    <p:spTree>
      <p:nvGrpSpPr>
        <p:cNvPr id="1" name=""/>
        <p:cNvGrpSpPr/>
        <p:nvPr/>
      </p:nvGrpSpPr>
      <p:grpSpPr>
        <a:xfrm>
          <a:off x="0" y="0"/>
          <a:ext cx="0" cy="0"/>
          <a:chOff x="0" y="0"/>
          <a:chExt cx="0" cy="0"/>
        </a:xfrm>
      </p:grpSpPr>
      <p:sp>
        <p:nvSpPr>
          <p:cNvPr id="2" name="Shape 0"/>
          <p:cNvSpPr/>
          <p:nvPr/>
        </p:nvSpPr>
        <p:spPr>
          <a:xfrm>
            <a:off x="0" y="0"/>
            <a:ext cx="9144000" cy="640080"/>
          </a:xfrm>
          <a:prstGeom prst="rect">
            <a:avLst/>
          </a:prstGeom>
          <a:solidFill>
            <a:srgbClr val="161B22"/>
          </a:solidFill>
          <a:ln w="12700">
            <a:solidFill>
              <a:srgbClr val="161B22"/>
            </a:solidFill>
            <a:prstDash val="solid"/>
          </a:ln>
        </p:spPr>
      </p:sp>
      <p:sp>
        <p:nvSpPr>
          <p:cNvPr id="3" name="Text 1"/>
          <p:cNvSpPr/>
          <p:nvPr/>
        </p:nvSpPr>
        <p:spPr>
          <a:xfrm>
            <a:off x="365760" y="164592"/>
            <a:ext cx="8229600" cy="320040"/>
          </a:xfrm>
          <a:prstGeom prst="rect">
            <a:avLst/>
          </a:prstGeom>
          <a:noFill/>
          <a:ln/>
        </p:spPr>
        <p:txBody>
          <a:bodyPr wrap="square" lIns="0" tIns="0" rIns="0" bIns="0" rtlCol="0" anchor="ctr"/>
          <a:lstStyle/>
          <a:p>
            <a:pPr indent="0" marL="0">
              <a:buNone/>
            </a:pPr>
            <a:r>
              <a:rPr lang="en-US" sz="1100" b="1" spc="300" kern="0" dirty="0">
                <a:solidFill>
                  <a:srgbClr val="F97316"/>
                </a:solidFill>
                <a:latin typeface="Calibri" pitchFamily="34" charset="0"/>
                <a:ea typeface="Calibri" pitchFamily="34" charset="-122"/>
                <a:cs typeface="Calibri" pitchFamily="34" charset="-120"/>
              </a:rPr>
              <a:t>RECOMMENDED ACTION PLAN</a:t>
            </a:r>
            <a:endParaRPr lang="en-US" sz="1100" dirty="0"/>
          </a:p>
        </p:txBody>
      </p:sp>
      <p:sp>
        <p:nvSpPr>
          <p:cNvPr id="4" name="Shape 2"/>
          <p:cNvSpPr/>
          <p:nvPr/>
        </p:nvSpPr>
        <p:spPr>
          <a:xfrm>
            <a:off x="228600" y="749808"/>
            <a:ext cx="8686800" cy="749808"/>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5" name="Shape 3"/>
          <p:cNvSpPr/>
          <p:nvPr/>
        </p:nvSpPr>
        <p:spPr>
          <a:xfrm>
            <a:off x="228600" y="749808"/>
            <a:ext cx="502920" cy="749808"/>
          </a:xfrm>
          <a:prstGeom prst="rect">
            <a:avLst/>
          </a:prstGeom>
          <a:solidFill>
            <a:srgbClr val="1C2330"/>
          </a:solidFill>
          <a:ln w="12700">
            <a:solidFill>
              <a:srgbClr val="1E293B"/>
            </a:solidFill>
            <a:prstDash val="solid"/>
          </a:ln>
        </p:spPr>
      </p:sp>
      <p:sp>
        <p:nvSpPr>
          <p:cNvPr id="6" name="Text 4"/>
          <p:cNvSpPr/>
          <p:nvPr/>
        </p:nvSpPr>
        <p:spPr>
          <a:xfrm>
            <a:off x="228600" y="950976"/>
            <a:ext cx="502920" cy="347472"/>
          </a:xfrm>
          <a:prstGeom prst="rect">
            <a:avLst/>
          </a:prstGeom>
          <a:noFill/>
          <a:ln/>
        </p:spPr>
        <p:txBody>
          <a:bodyPr wrap="square" lIns="0" tIns="0" rIns="0" bIns="0" rtlCol="0" anchor="ctr"/>
          <a:lstStyle/>
          <a:p>
            <a:pPr algn="ctr" indent="0" marL="0">
              <a:buNone/>
            </a:pPr>
            <a:r>
              <a:rPr lang="en-US" sz="1400" b="1" dirty="0">
                <a:solidFill>
                  <a:srgbClr val="F97316"/>
                </a:solidFill>
                <a:latin typeface="Calibri" pitchFamily="34" charset="0"/>
                <a:ea typeface="Calibri" pitchFamily="34" charset="-122"/>
                <a:cs typeface="Calibri" pitchFamily="34" charset="-120"/>
              </a:rPr>
              <a:t>01</a:t>
            </a:r>
            <a:endParaRPr lang="en-US" sz="1400" dirty="0"/>
          </a:p>
        </p:txBody>
      </p:sp>
      <p:sp>
        <p:nvSpPr>
          <p:cNvPr id="7" name="Text 5"/>
          <p:cNvSpPr/>
          <p:nvPr/>
        </p:nvSpPr>
        <p:spPr>
          <a:xfrm>
            <a:off x="822960" y="786384"/>
            <a:ext cx="2743200" cy="201168"/>
          </a:xfrm>
          <a:prstGeom prst="rect">
            <a:avLst/>
          </a:prstGeom>
          <a:noFill/>
          <a:ln/>
        </p:spPr>
        <p:txBody>
          <a:bodyPr wrap="square" lIns="0" tIns="0" rIns="0" bIns="0" rtlCol="0" anchor="ctr"/>
          <a:lstStyle/>
          <a:p>
            <a:pPr indent="0" marL="0">
              <a:buNone/>
            </a:pPr>
            <a:r>
              <a:rPr lang="en-US" sz="800" spc="100" kern="0" dirty="0">
                <a:solidFill>
                  <a:srgbClr val="94A3B8"/>
                </a:solidFill>
                <a:latin typeface="Calibri" pitchFamily="34" charset="0"/>
                <a:ea typeface="Calibri" pitchFamily="34" charset="-122"/>
                <a:cs typeface="Calibri" pitchFamily="34" charset="-120"/>
              </a:rPr>
              <a:t>HIGHEST IMPACT</a:t>
            </a:r>
            <a:endParaRPr lang="en-US" sz="800" dirty="0"/>
          </a:p>
        </p:txBody>
      </p:sp>
      <p:sp>
        <p:nvSpPr>
          <p:cNvPr id="8" name="Text 6"/>
          <p:cNvSpPr/>
          <p:nvPr/>
        </p:nvSpPr>
        <p:spPr>
          <a:xfrm>
            <a:off x="822960" y="987552"/>
            <a:ext cx="5943600" cy="256032"/>
          </a:xfrm>
          <a:prstGeom prst="rect">
            <a:avLst/>
          </a:prstGeom>
          <a:noFill/>
          <a:ln/>
        </p:spPr>
        <p:txBody>
          <a:bodyPr wrap="square" lIns="0" tIns="0" rIns="0" bIns="0" rtlCol="0" anchor="ctr"/>
          <a:lstStyle/>
          <a:p>
            <a:pPr indent="0" marL="0">
              <a:buNone/>
            </a:pPr>
            <a:r>
              <a:rPr lang="en-US" sz="1100" b="1" dirty="0">
                <a:solidFill>
                  <a:srgbClr val="F8FAFC"/>
                </a:solidFill>
                <a:latin typeface="Calibri" pitchFamily="34" charset="0"/>
                <a:ea typeface="Calibri" pitchFamily="34" charset="-122"/>
                <a:cs typeface="Calibri" pitchFamily="34" charset="-120"/>
              </a:rPr>
              <a:t>Extract demo fixture logic from middleware.js</a:t>
            </a:r>
            <a:endParaRPr lang="en-US" sz="1100" dirty="0"/>
          </a:p>
        </p:txBody>
      </p:sp>
      <p:sp>
        <p:nvSpPr>
          <p:cNvPr id="9" name="Text 7"/>
          <p:cNvSpPr/>
          <p:nvPr/>
        </p:nvSpPr>
        <p:spPr>
          <a:xfrm>
            <a:off x="822960" y="1234440"/>
            <a:ext cx="5943600" cy="219456"/>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Split into middleware.js (orchestration) + app/lib/demo/demoHandlers.js (~600 lines). Reduces the blast radius of middleware changes dramatically.</a:t>
            </a:r>
            <a:endParaRPr lang="en-US" sz="900" dirty="0"/>
          </a:p>
        </p:txBody>
      </p:sp>
      <p:sp>
        <p:nvSpPr>
          <p:cNvPr id="10" name="Shape 8"/>
          <p:cNvSpPr/>
          <p:nvPr/>
        </p:nvSpPr>
        <p:spPr>
          <a:xfrm>
            <a:off x="7635240" y="969264"/>
            <a:ext cx="1097280" cy="329184"/>
          </a:xfrm>
          <a:prstGeom prst="rect">
            <a:avLst/>
          </a:prstGeom>
          <a:solidFill>
            <a:srgbClr val="10B981"/>
          </a:solidFill>
          <a:ln w="12700">
            <a:solidFill>
              <a:srgbClr val="10B981"/>
            </a:solidFill>
            <a:prstDash val="solid"/>
          </a:ln>
        </p:spPr>
      </p:sp>
      <p:sp>
        <p:nvSpPr>
          <p:cNvPr id="11" name="Text 9"/>
          <p:cNvSpPr/>
          <p:nvPr/>
        </p:nvSpPr>
        <p:spPr>
          <a:xfrm>
            <a:off x="7635240" y="969264"/>
            <a:ext cx="1097280" cy="329184"/>
          </a:xfrm>
          <a:prstGeom prst="rect">
            <a:avLst/>
          </a:prstGeom>
          <a:noFill/>
          <a:ln/>
        </p:spPr>
        <p:txBody>
          <a:bodyPr wrap="square" lIns="0" tIns="0" rIns="0" bIns="0" rtlCol="0" anchor="ctr"/>
          <a:lstStyle/>
          <a:p>
            <a:pPr algn="ctr" indent="0" marL="0">
              <a:buNone/>
            </a:pPr>
            <a:r>
              <a:rPr lang="en-US" sz="850" b="1" dirty="0">
                <a:solidFill>
                  <a:srgbClr val="0D1117"/>
                </a:solidFill>
                <a:latin typeface="Calibri" pitchFamily="34" charset="0"/>
                <a:ea typeface="Calibri" pitchFamily="34" charset="-122"/>
                <a:cs typeface="Calibri" pitchFamily="34" charset="-120"/>
              </a:rPr>
              <a:t>1–2 days</a:t>
            </a:r>
            <a:endParaRPr lang="en-US" sz="850" dirty="0"/>
          </a:p>
        </p:txBody>
      </p:sp>
      <p:sp>
        <p:nvSpPr>
          <p:cNvPr id="12" name="Shape 10"/>
          <p:cNvSpPr/>
          <p:nvPr/>
        </p:nvSpPr>
        <p:spPr>
          <a:xfrm>
            <a:off x="228600" y="1591056"/>
            <a:ext cx="8686800" cy="749808"/>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13" name="Shape 11"/>
          <p:cNvSpPr/>
          <p:nvPr/>
        </p:nvSpPr>
        <p:spPr>
          <a:xfrm>
            <a:off x="228600" y="1591056"/>
            <a:ext cx="502920" cy="749808"/>
          </a:xfrm>
          <a:prstGeom prst="rect">
            <a:avLst/>
          </a:prstGeom>
          <a:solidFill>
            <a:srgbClr val="1C2330"/>
          </a:solidFill>
          <a:ln w="12700">
            <a:solidFill>
              <a:srgbClr val="1E293B"/>
            </a:solidFill>
            <a:prstDash val="solid"/>
          </a:ln>
        </p:spPr>
      </p:sp>
      <p:sp>
        <p:nvSpPr>
          <p:cNvPr id="14" name="Text 12"/>
          <p:cNvSpPr/>
          <p:nvPr/>
        </p:nvSpPr>
        <p:spPr>
          <a:xfrm>
            <a:off x="228600" y="1792224"/>
            <a:ext cx="502920" cy="347472"/>
          </a:xfrm>
          <a:prstGeom prst="rect">
            <a:avLst/>
          </a:prstGeom>
          <a:noFill/>
          <a:ln/>
        </p:spPr>
        <p:txBody>
          <a:bodyPr wrap="square" lIns="0" tIns="0" rIns="0" bIns="0" rtlCol="0" anchor="ctr"/>
          <a:lstStyle/>
          <a:p>
            <a:pPr algn="ctr" indent="0" marL="0">
              <a:buNone/>
            </a:pPr>
            <a:r>
              <a:rPr lang="en-US" sz="1400" b="1" dirty="0">
                <a:solidFill>
                  <a:srgbClr val="F97316"/>
                </a:solidFill>
                <a:latin typeface="Calibri" pitchFamily="34" charset="0"/>
                <a:ea typeface="Calibri" pitchFamily="34" charset="-122"/>
                <a:cs typeface="Calibri" pitchFamily="34" charset="-120"/>
              </a:rPr>
              <a:t>02</a:t>
            </a:r>
            <a:endParaRPr lang="en-US" sz="1400" dirty="0"/>
          </a:p>
        </p:txBody>
      </p:sp>
      <p:sp>
        <p:nvSpPr>
          <p:cNvPr id="15" name="Text 13"/>
          <p:cNvSpPr/>
          <p:nvPr/>
        </p:nvSpPr>
        <p:spPr>
          <a:xfrm>
            <a:off x="822960" y="1627632"/>
            <a:ext cx="2743200" cy="201168"/>
          </a:xfrm>
          <a:prstGeom prst="rect">
            <a:avLst/>
          </a:prstGeom>
          <a:noFill/>
          <a:ln/>
        </p:spPr>
        <p:txBody>
          <a:bodyPr wrap="square" lIns="0" tIns="0" rIns="0" bIns="0" rtlCol="0" anchor="ctr"/>
          <a:lstStyle/>
          <a:p>
            <a:pPr indent="0" marL="0">
              <a:buNone/>
            </a:pPr>
            <a:r>
              <a:rPr lang="en-US" sz="800" spc="100" kern="0" dirty="0">
                <a:solidFill>
                  <a:srgbClr val="94A3B8"/>
                </a:solidFill>
                <a:latin typeface="Calibri" pitchFamily="34" charset="0"/>
                <a:ea typeface="Calibri" pitchFamily="34" charset="-122"/>
                <a:cs typeface="Calibri" pitchFamily="34" charset="-120"/>
              </a:rPr>
              <a:t>HIGH IMPACT</a:t>
            </a:r>
            <a:endParaRPr lang="en-US" sz="800" dirty="0"/>
          </a:p>
        </p:txBody>
      </p:sp>
      <p:sp>
        <p:nvSpPr>
          <p:cNvPr id="16" name="Text 14"/>
          <p:cNvSpPr/>
          <p:nvPr/>
        </p:nvSpPr>
        <p:spPr>
          <a:xfrm>
            <a:off x="822960" y="1828800"/>
            <a:ext cx="5943600" cy="256032"/>
          </a:xfrm>
          <a:prstGeom prst="rect">
            <a:avLst/>
          </a:prstGeom>
          <a:noFill/>
          <a:ln/>
        </p:spPr>
        <p:txBody>
          <a:bodyPr wrap="square" lIns="0" tIns="0" rIns="0" bIns="0" rtlCol="0" anchor="ctr"/>
          <a:lstStyle/>
          <a:p>
            <a:pPr indent="0" marL="0">
              <a:buNone/>
            </a:pPr>
            <a:r>
              <a:rPr lang="en-US" sz="1100" b="1" dirty="0">
                <a:solidFill>
                  <a:srgbClr val="F8FAFC"/>
                </a:solidFill>
                <a:latin typeface="Calibri" pitchFamily="34" charset="0"/>
                <a:ea typeface="Calibri" pitchFamily="34" charset="-122"/>
                <a:cs typeface="Calibri" pitchFamily="34" charset="-120"/>
              </a:rPr>
              <a:t>Add TypeScript to app/lib/ core modules</a:t>
            </a:r>
            <a:endParaRPr lang="en-US" sz="1100" dirty="0"/>
          </a:p>
        </p:txBody>
      </p:sp>
      <p:sp>
        <p:nvSpPr>
          <p:cNvPr id="17" name="Text 15"/>
          <p:cNvSpPr/>
          <p:nvPr/>
        </p:nvSpPr>
        <p:spPr>
          <a:xfrm>
            <a:off x="822960" y="2075688"/>
            <a:ext cx="5943600" cy="219456"/>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Start with org.js, guard.js, signals.js, and encryption.js. Enable allowJs in tsconfig for a gradual migration. Focus on the highest-risk files first.</a:t>
            </a:r>
            <a:endParaRPr lang="en-US" sz="900" dirty="0"/>
          </a:p>
        </p:txBody>
      </p:sp>
      <p:sp>
        <p:nvSpPr>
          <p:cNvPr id="18" name="Shape 16"/>
          <p:cNvSpPr/>
          <p:nvPr/>
        </p:nvSpPr>
        <p:spPr>
          <a:xfrm>
            <a:off x="7635240" y="1810512"/>
            <a:ext cx="1097280" cy="329184"/>
          </a:xfrm>
          <a:prstGeom prst="rect">
            <a:avLst/>
          </a:prstGeom>
          <a:solidFill>
            <a:srgbClr val="F59E0B"/>
          </a:solidFill>
          <a:ln w="12700">
            <a:solidFill>
              <a:srgbClr val="F59E0B"/>
            </a:solidFill>
            <a:prstDash val="solid"/>
          </a:ln>
        </p:spPr>
      </p:sp>
      <p:sp>
        <p:nvSpPr>
          <p:cNvPr id="19" name="Text 17"/>
          <p:cNvSpPr/>
          <p:nvPr/>
        </p:nvSpPr>
        <p:spPr>
          <a:xfrm>
            <a:off x="7635240" y="1810512"/>
            <a:ext cx="1097280" cy="329184"/>
          </a:xfrm>
          <a:prstGeom prst="rect">
            <a:avLst/>
          </a:prstGeom>
          <a:noFill/>
          <a:ln/>
        </p:spPr>
        <p:txBody>
          <a:bodyPr wrap="square" lIns="0" tIns="0" rIns="0" bIns="0" rtlCol="0" anchor="ctr"/>
          <a:lstStyle/>
          <a:p>
            <a:pPr algn="ctr" indent="0" marL="0">
              <a:buNone/>
            </a:pPr>
            <a:r>
              <a:rPr lang="en-US" sz="850" b="1" dirty="0">
                <a:solidFill>
                  <a:srgbClr val="0D1117"/>
                </a:solidFill>
                <a:latin typeface="Calibri" pitchFamily="34" charset="0"/>
                <a:ea typeface="Calibri" pitchFamily="34" charset="-122"/>
                <a:cs typeface="Calibri" pitchFamily="34" charset="-120"/>
              </a:rPr>
              <a:t>1–2 weeks</a:t>
            </a:r>
            <a:endParaRPr lang="en-US" sz="850" dirty="0"/>
          </a:p>
        </p:txBody>
      </p:sp>
      <p:sp>
        <p:nvSpPr>
          <p:cNvPr id="20" name="Shape 18"/>
          <p:cNvSpPr/>
          <p:nvPr/>
        </p:nvSpPr>
        <p:spPr>
          <a:xfrm>
            <a:off x="228600" y="2432304"/>
            <a:ext cx="8686800" cy="749808"/>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21" name="Shape 19"/>
          <p:cNvSpPr/>
          <p:nvPr/>
        </p:nvSpPr>
        <p:spPr>
          <a:xfrm>
            <a:off x="228600" y="2432304"/>
            <a:ext cx="502920" cy="749808"/>
          </a:xfrm>
          <a:prstGeom prst="rect">
            <a:avLst/>
          </a:prstGeom>
          <a:solidFill>
            <a:srgbClr val="1C2330"/>
          </a:solidFill>
          <a:ln w="12700">
            <a:solidFill>
              <a:srgbClr val="1E293B"/>
            </a:solidFill>
            <a:prstDash val="solid"/>
          </a:ln>
        </p:spPr>
      </p:sp>
      <p:sp>
        <p:nvSpPr>
          <p:cNvPr id="22" name="Text 20"/>
          <p:cNvSpPr/>
          <p:nvPr/>
        </p:nvSpPr>
        <p:spPr>
          <a:xfrm>
            <a:off x="228600" y="2633472"/>
            <a:ext cx="502920" cy="347472"/>
          </a:xfrm>
          <a:prstGeom prst="rect">
            <a:avLst/>
          </a:prstGeom>
          <a:noFill/>
          <a:ln/>
        </p:spPr>
        <p:txBody>
          <a:bodyPr wrap="square" lIns="0" tIns="0" rIns="0" bIns="0" rtlCol="0" anchor="ctr"/>
          <a:lstStyle/>
          <a:p>
            <a:pPr algn="ctr" indent="0" marL="0">
              <a:buNone/>
            </a:pPr>
            <a:r>
              <a:rPr lang="en-US" sz="1400" b="1" dirty="0">
                <a:solidFill>
                  <a:srgbClr val="F97316"/>
                </a:solidFill>
                <a:latin typeface="Calibri" pitchFamily="34" charset="0"/>
                <a:ea typeface="Calibri" pitchFamily="34" charset="-122"/>
                <a:cs typeface="Calibri" pitchFamily="34" charset="-120"/>
              </a:rPr>
              <a:t>03</a:t>
            </a:r>
            <a:endParaRPr lang="en-US" sz="1400" dirty="0"/>
          </a:p>
        </p:txBody>
      </p:sp>
      <p:sp>
        <p:nvSpPr>
          <p:cNvPr id="23" name="Text 21"/>
          <p:cNvSpPr/>
          <p:nvPr/>
        </p:nvSpPr>
        <p:spPr>
          <a:xfrm>
            <a:off x="822960" y="2468880"/>
            <a:ext cx="2743200" cy="201168"/>
          </a:xfrm>
          <a:prstGeom prst="rect">
            <a:avLst/>
          </a:prstGeom>
          <a:noFill/>
          <a:ln/>
        </p:spPr>
        <p:txBody>
          <a:bodyPr wrap="square" lIns="0" tIns="0" rIns="0" bIns="0" rtlCol="0" anchor="ctr"/>
          <a:lstStyle/>
          <a:p>
            <a:pPr indent="0" marL="0">
              <a:buNone/>
            </a:pPr>
            <a:r>
              <a:rPr lang="en-US" sz="800" spc="100" kern="0" dirty="0">
                <a:solidFill>
                  <a:srgbClr val="94A3B8"/>
                </a:solidFill>
                <a:latin typeface="Calibri" pitchFamily="34" charset="0"/>
                <a:ea typeface="Calibri" pitchFamily="34" charset="-122"/>
                <a:cs typeface="Calibri" pitchFamily="34" charset="-120"/>
              </a:rPr>
              <a:t>MEDIUM IMPACT</a:t>
            </a:r>
            <a:endParaRPr lang="en-US" sz="800" dirty="0"/>
          </a:p>
        </p:txBody>
      </p:sp>
      <p:sp>
        <p:nvSpPr>
          <p:cNvPr id="24" name="Text 22"/>
          <p:cNvSpPr/>
          <p:nvPr/>
        </p:nvSpPr>
        <p:spPr>
          <a:xfrm>
            <a:off x="822960" y="2670048"/>
            <a:ext cx="5943600" cy="256032"/>
          </a:xfrm>
          <a:prstGeom prst="rect">
            <a:avLst/>
          </a:prstGeom>
          <a:noFill/>
          <a:ln/>
        </p:spPr>
        <p:txBody>
          <a:bodyPr wrap="square" lIns="0" tIns="0" rIns="0" bIns="0" rtlCol="0" anchor="ctr"/>
          <a:lstStyle/>
          <a:p>
            <a:pPr indent="0" marL="0">
              <a:buNone/>
            </a:pPr>
            <a:r>
              <a:rPr lang="en-US" sz="1100" b="1" dirty="0">
                <a:solidFill>
                  <a:srgbClr val="F8FAFC"/>
                </a:solidFill>
                <a:latin typeface="Calibri" pitchFamily="34" charset="0"/>
                <a:ea typeface="Calibri" pitchFamily="34" charset="-122"/>
                <a:cs typeface="Calibri" pitchFamily="34" charset="-120"/>
              </a:rPr>
              <a:t>Replace xlsx with exceljs</a:t>
            </a:r>
            <a:endParaRPr lang="en-US" sz="1100" dirty="0"/>
          </a:p>
        </p:txBody>
      </p:sp>
      <p:sp>
        <p:nvSpPr>
          <p:cNvPr id="25" name="Text 23"/>
          <p:cNvSpPr/>
          <p:nvPr/>
        </p:nvSpPr>
        <p:spPr>
          <a:xfrm>
            <a:off x="822960" y="2916936"/>
            <a:ext cx="5943600" cy="219456"/>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Audit all xlsx import sites, verify usage is export-only, then swap in exceljs. Eliminates a supply-chain risk with low migration cost.</a:t>
            </a:r>
            <a:endParaRPr lang="en-US" sz="900" dirty="0"/>
          </a:p>
        </p:txBody>
      </p:sp>
      <p:sp>
        <p:nvSpPr>
          <p:cNvPr id="26" name="Shape 24"/>
          <p:cNvSpPr/>
          <p:nvPr/>
        </p:nvSpPr>
        <p:spPr>
          <a:xfrm>
            <a:off x="7635240" y="2651760"/>
            <a:ext cx="1097280" cy="329184"/>
          </a:xfrm>
          <a:prstGeom prst="rect">
            <a:avLst/>
          </a:prstGeom>
          <a:solidFill>
            <a:srgbClr val="10B981"/>
          </a:solidFill>
          <a:ln w="12700">
            <a:solidFill>
              <a:srgbClr val="10B981"/>
            </a:solidFill>
            <a:prstDash val="solid"/>
          </a:ln>
        </p:spPr>
      </p:sp>
      <p:sp>
        <p:nvSpPr>
          <p:cNvPr id="27" name="Text 25"/>
          <p:cNvSpPr/>
          <p:nvPr/>
        </p:nvSpPr>
        <p:spPr>
          <a:xfrm>
            <a:off x="7635240" y="2651760"/>
            <a:ext cx="1097280" cy="329184"/>
          </a:xfrm>
          <a:prstGeom prst="rect">
            <a:avLst/>
          </a:prstGeom>
          <a:noFill/>
          <a:ln/>
        </p:spPr>
        <p:txBody>
          <a:bodyPr wrap="square" lIns="0" tIns="0" rIns="0" bIns="0" rtlCol="0" anchor="ctr"/>
          <a:lstStyle/>
          <a:p>
            <a:pPr algn="ctr" indent="0" marL="0">
              <a:buNone/>
            </a:pPr>
            <a:r>
              <a:rPr lang="en-US" sz="850" b="1" dirty="0">
                <a:solidFill>
                  <a:srgbClr val="0D1117"/>
                </a:solidFill>
                <a:latin typeface="Calibri" pitchFamily="34" charset="0"/>
                <a:ea typeface="Calibri" pitchFamily="34" charset="-122"/>
                <a:cs typeface="Calibri" pitchFamily="34" charset="-120"/>
              </a:rPr>
              <a:t>&lt; 1 day</a:t>
            </a:r>
            <a:endParaRPr lang="en-US" sz="850" dirty="0"/>
          </a:p>
        </p:txBody>
      </p:sp>
      <p:sp>
        <p:nvSpPr>
          <p:cNvPr id="28" name="Shape 26"/>
          <p:cNvSpPr/>
          <p:nvPr/>
        </p:nvSpPr>
        <p:spPr>
          <a:xfrm>
            <a:off x="228600" y="3273552"/>
            <a:ext cx="8686800" cy="749808"/>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29" name="Shape 27"/>
          <p:cNvSpPr/>
          <p:nvPr/>
        </p:nvSpPr>
        <p:spPr>
          <a:xfrm>
            <a:off x="228600" y="3273552"/>
            <a:ext cx="502920" cy="749808"/>
          </a:xfrm>
          <a:prstGeom prst="rect">
            <a:avLst/>
          </a:prstGeom>
          <a:solidFill>
            <a:srgbClr val="1C2330"/>
          </a:solidFill>
          <a:ln w="12700">
            <a:solidFill>
              <a:srgbClr val="1E293B"/>
            </a:solidFill>
            <a:prstDash val="solid"/>
          </a:ln>
        </p:spPr>
      </p:sp>
      <p:sp>
        <p:nvSpPr>
          <p:cNvPr id="30" name="Text 28"/>
          <p:cNvSpPr/>
          <p:nvPr/>
        </p:nvSpPr>
        <p:spPr>
          <a:xfrm>
            <a:off x="228600" y="3474720"/>
            <a:ext cx="502920" cy="347472"/>
          </a:xfrm>
          <a:prstGeom prst="rect">
            <a:avLst/>
          </a:prstGeom>
          <a:noFill/>
          <a:ln/>
        </p:spPr>
        <p:txBody>
          <a:bodyPr wrap="square" lIns="0" tIns="0" rIns="0" bIns="0" rtlCol="0" anchor="ctr"/>
          <a:lstStyle/>
          <a:p>
            <a:pPr algn="ctr" indent="0" marL="0">
              <a:buNone/>
            </a:pPr>
            <a:r>
              <a:rPr lang="en-US" sz="1400" b="1" dirty="0">
                <a:solidFill>
                  <a:srgbClr val="F97316"/>
                </a:solidFill>
                <a:latin typeface="Calibri" pitchFamily="34" charset="0"/>
                <a:ea typeface="Calibri" pitchFamily="34" charset="-122"/>
                <a:cs typeface="Calibri" pitchFamily="34" charset="-120"/>
              </a:rPr>
              <a:t>04</a:t>
            </a:r>
            <a:endParaRPr lang="en-US" sz="1400" dirty="0"/>
          </a:p>
        </p:txBody>
      </p:sp>
      <p:sp>
        <p:nvSpPr>
          <p:cNvPr id="31" name="Text 29"/>
          <p:cNvSpPr/>
          <p:nvPr/>
        </p:nvSpPr>
        <p:spPr>
          <a:xfrm>
            <a:off x="822960" y="3310128"/>
            <a:ext cx="2743200" cy="201168"/>
          </a:xfrm>
          <a:prstGeom prst="rect">
            <a:avLst/>
          </a:prstGeom>
          <a:noFill/>
          <a:ln/>
        </p:spPr>
        <p:txBody>
          <a:bodyPr wrap="square" lIns="0" tIns="0" rIns="0" bIns="0" rtlCol="0" anchor="ctr"/>
          <a:lstStyle/>
          <a:p>
            <a:pPr indent="0" marL="0">
              <a:buNone/>
            </a:pPr>
            <a:r>
              <a:rPr lang="en-US" sz="800" spc="100" kern="0" dirty="0">
                <a:solidFill>
                  <a:srgbClr val="94A3B8"/>
                </a:solidFill>
                <a:latin typeface="Calibri" pitchFamily="34" charset="0"/>
                <a:ea typeface="Calibri" pitchFamily="34" charset="-122"/>
                <a:cs typeface="Calibri" pitchFamily="34" charset="-120"/>
              </a:rPr>
              <a:t>MEDIUM IMPACT</a:t>
            </a:r>
            <a:endParaRPr lang="en-US" sz="800" dirty="0"/>
          </a:p>
        </p:txBody>
      </p:sp>
      <p:sp>
        <p:nvSpPr>
          <p:cNvPr id="32" name="Text 30"/>
          <p:cNvSpPr/>
          <p:nvPr/>
        </p:nvSpPr>
        <p:spPr>
          <a:xfrm>
            <a:off x="822960" y="3511296"/>
            <a:ext cx="5943600" cy="256032"/>
          </a:xfrm>
          <a:prstGeom prst="rect">
            <a:avLst/>
          </a:prstGeom>
          <a:noFill/>
          <a:ln/>
        </p:spPr>
        <p:txBody>
          <a:bodyPr wrap="square" lIns="0" tIns="0" rIns="0" bIns="0" rtlCol="0" anchor="ctr"/>
          <a:lstStyle/>
          <a:p>
            <a:pPr indent="0" marL="0">
              <a:buNone/>
            </a:pPr>
            <a:r>
              <a:rPr lang="en-US" sz="1100" b="1" dirty="0">
                <a:solidFill>
                  <a:srgbClr val="F8FAFC"/>
                </a:solidFill>
                <a:latin typeface="Calibri" pitchFamily="34" charset="0"/>
                <a:ea typeface="Calibri" pitchFamily="34" charset="-122"/>
                <a:cs typeface="Calibri" pitchFamily="34" charset="-120"/>
              </a:rPr>
              <a:t>Make Upstash the production-default for rate limiting</a:t>
            </a:r>
            <a:endParaRPr lang="en-US" sz="1100" dirty="0"/>
          </a:p>
        </p:txBody>
      </p:sp>
      <p:sp>
        <p:nvSpPr>
          <p:cNvPr id="33" name="Text 31"/>
          <p:cNvSpPr/>
          <p:nvPr/>
        </p:nvSpPr>
        <p:spPr>
          <a:xfrm>
            <a:off x="822960" y="3758184"/>
            <a:ext cx="5943600" cy="219456"/>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Add a startup warning when NODE_ENV=production and UPSTASH_REDIS_REST_URL is absent. Document this in QUICK-START.md and the Vercel deployment guide.</a:t>
            </a:r>
            <a:endParaRPr lang="en-US" sz="900" dirty="0"/>
          </a:p>
        </p:txBody>
      </p:sp>
      <p:sp>
        <p:nvSpPr>
          <p:cNvPr id="34" name="Shape 32"/>
          <p:cNvSpPr/>
          <p:nvPr/>
        </p:nvSpPr>
        <p:spPr>
          <a:xfrm>
            <a:off x="7635240" y="3493008"/>
            <a:ext cx="1097280" cy="329184"/>
          </a:xfrm>
          <a:prstGeom prst="rect">
            <a:avLst/>
          </a:prstGeom>
          <a:solidFill>
            <a:srgbClr val="10B981"/>
          </a:solidFill>
          <a:ln w="12700">
            <a:solidFill>
              <a:srgbClr val="10B981"/>
            </a:solidFill>
            <a:prstDash val="solid"/>
          </a:ln>
        </p:spPr>
      </p:sp>
      <p:sp>
        <p:nvSpPr>
          <p:cNvPr id="35" name="Text 33"/>
          <p:cNvSpPr/>
          <p:nvPr/>
        </p:nvSpPr>
        <p:spPr>
          <a:xfrm>
            <a:off x="7635240" y="3493008"/>
            <a:ext cx="1097280" cy="329184"/>
          </a:xfrm>
          <a:prstGeom prst="rect">
            <a:avLst/>
          </a:prstGeom>
          <a:noFill/>
          <a:ln/>
        </p:spPr>
        <p:txBody>
          <a:bodyPr wrap="square" lIns="0" tIns="0" rIns="0" bIns="0" rtlCol="0" anchor="ctr"/>
          <a:lstStyle/>
          <a:p>
            <a:pPr algn="ctr" indent="0" marL="0">
              <a:buNone/>
            </a:pPr>
            <a:r>
              <a:rPr lang="en-US" sz="850" b="1" dirty="0">
                <a:solidFill>
                  <a:srgbClr val="0D1117"/>
                </a:solidFill>
                <a:latin typeface="Calibri" pitchFamily="34" charset="0"/>
                <a:ea typeface="Calibri" pitchFamily="34" charset="-122"/>
                <a:cs typeface="Calibri" pitchFamily="34" charset="-120"/>
              </a:rPr>
              <a:t>2–4 hours</a:t>
            </a:r>
            <a:endParaRPr lang="en-US" sz="850" dirty="0"/>
          </a:p>
        </p:txBody>
      </p:sp>
      <p:sp>
        <p:nvSpPr>
          <p:cNvPr id="36" name="Shape 34"/>
          <p:cNvSpPr/>
          <p:nvPr/>
        </p:nvSpPr>
        <p:spPr>
          <a:xfrm>
            <a:off x="228600" y="4114800"/>
            <a:ext cx="8686800" cy="749808"/>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37" name="Shape 35"/>
          <p:cNvSpPr/>
          <p:nvPr/>
        </p:nvSpPr>
        <p:spPr>
          <a:xfrm>
            <a:off x="228600" y="4114800"/>
            <a:ext cx="502920" cy="749808"/>
          </a:xfrm>
          <a:prstGeom prst="rect">
            <a:avLst/>
          </a:prstGeom>
          <a:solidFill>
            <a:srgbClr val="1C2330"/>
          </a:solidFill>
          <a:ln w="12700">
            <a:solidFill>
              <a:srgbClr val="1E293B"/>
            </a:solidFill>
            <a:prstDash val="solid"/>
          </a:ln>
        </p:spPr>
      </p:sp>
      <p:sp>
        <p:nvSpPr>
          <p:cNvPr id="38" name="Text 36"/>
          <p:cNvSpPr/>
          <p:nvPr/>
        </p:nvSpPr>
        <p:spPr>
          <a:xfrm>
            <a:off x="228600" y="4315968"/>
            <a:ext cx="502920" cy="347472"/>
          </a:xfrm>
          <a:prstGeom prst="rect">
            <a:avLst/>
          </a:prstGeom>
          <a:noFill/>
          <a:ln/>
        </p:spPr>
        <p:txBody>
          <a:bodyPr wrap="square" lIns="0" tIns="0" rIns="0" bIns="0" rtlCol="0" anchor="ctr"/>
          <a:lstStyle/>
          <a:p>
            <a:pPr algn="ctr" indent="0" marL="0">
              <a:buNone/>
            </a:pPr>
            <a:r>
              <a:rPr lang="en-US" sz="1400" b="1" dirty="0">
                <a:solidFill>
                  <a:srgbClr val="F97316"/>
                </a:solidFill>
                <a:latin typeface="Calibri" pitchFamily="34" charset="0"/>
                <a:ea typeface="Calibri" pitchFamily="34" charset="-122"/>
                <a:cs typeface="Calibri" pitchFamily="34" charset="-120"/>
              </a:rPr>
              <a:t>05</a:t>
            </a:r>
            <a:endParaRPr lang="en-US" sz="1400" dirty="0"/>
          </a:p>
        </p:txBody>
      </p:sp>
      <p:sp>
        <p:nvSpPr>
          <p:cNvPr id="39" name="Text 37"/>
          <p:cNvSpPr/>
          <p:nvPr/>
        </p:nvSpPr>
        <p:spPr>
          <a:xfrm>
            <a:off x="822960" y="4151376"/>
            <a:ext cx="2743200" cy="201168"/>
          </a:xfrm>
          <a:prstGeom prst="rect">
            <a:avLst/>
          </a:prstGeom>
          <a:noFill/>
          <a:ln/>
        </p:spPr>
        <p:txBody>
          <a:bodyPr wrap="square" lIns="0" tIns="0" rIns="0" bIns="0" rtlCol="0" anchor="ctr"/>
          <a:lstStyle/>
          <a:p>
            <a:pPr indent="0" marL="0">
              <a:buNone/>
            </a:pPr>
            <a:r>
              <a:rPr lang="en-US" sz="800" spc="100" kern="0" dirty="0">
                <a:solidFill>
                  <a:srgbClr val="94A3B8"/>
                </a:solidFill>
                <a:latin typeface="Calibri" pitchFamily="34" charset="0"/>
                <a:ea typeface="Calibri" pitchFamily="34" charset="-122"/>
                <a:cs typeface="Calibri" pitchFamily="34" charset="-120"/>
              </a:rPr>
              <a:t>LOWER IMPACT</a:t>
            </a:r>
            <a:endParaRPr lang="en-US" sz="800" dirty="0"/>
          </a:p>
        </p:txBody>
      </p:sp>
      <p:sp>
        <p:nvSpPr>
          <p:cNvPr id="40" name="Text 38"/>
          <p:cNvSpPr/>
          <p:nvPr/>
        </p:nvSpPr>
        <p:spPr>
          <a:xfrm>
            <a:off x="822960" y="4352544"/>
            <a:ext cx="5943600" cy="256032"/>
          </a:xfrm>
          <a:prstGeom prst="rect">
            <a:avLst/>
          </a:prstGeom>
          <a:noFill/>
          <a:ln/>
        </p:spPr>
        <p:txBody>
          <a:bodyPr wrap="square" lIns="0" tIns="0" rIns="0" bIns="0" rtlCol="0" anchor="ctr"/>
          <a:lstStyle/>
          <a:p>
            <a:pPr indent="0" marL="0">
              <a:buNone/>
            </a:pPr>
            <a:r>
              <a:rPr lang="en-US" sz="1100" b="1" dirty="0">
                <a:solidFill>
                  <a:srgbClr val="F8FAFC"/>
                </a:solidFill>
                <a:latin typeface="Calibri" pitchFamily="34" charset="0"/>
                <a:ea typeface="Calibri" pitchFamily="34" charset="-122"/>
                <a:cs typeface="Calibri" pitchFamily="34" charset="-120"/>
              </a:rPr>
              <a:t>Add prompt template regression test suite</a:t>
            </a:r>
            <a:endParaRPr lang="en-US" sz="1100" dirty="0"/>
          </a:p>
        </p:txBody>
      </p:sp>
      <p:sp>
        <p:nvSpPr>
          <p:cNvPr id="41" name="Text 39"/>
          <p:cNvSpPr/>
          <p:nvPr/>
        </p:nvSpPr>
        <p:spPr>
          <a:xfrm>
            <a:off x="822960" y="4599432"/>
            <a:ext cx="5943600" cy="219456"/>
          </a:xfrm>
          <a:prstGeom prst="rect">
            <a:avLst/>
          </a:prstGeom>
          <a:noFill/>
          <a:ln/>
        </p:spPr>
        <p:txBody>
          <a:bodyPr wrap="square" lIns="0" tIns="0" rIns="0" bIns="0" rtlCol="0" anchor="ctr"/>
          <a:lstStyle/>
          <a:p>
            <a:pPr indent="0" marL="0">
              <a:buNone/>
            </a:pPr>
            <a:r>
              <a:rPr lang="en-US" sz="900" dirty="0">
                <a:solidFill>
                  <a:srgbClr val="94A3B8"/>
                </a:solidFill>
                <a:latin typeface="Calibri" pitchFamily="34" charset="0"/>
                <a:ea typeface="Calibri" pitchFamily="34" charset="-122"/>
                <a:cs typeface="Calibri" pitchFamily="34" charset="-120"/>
              </a:rPr>
              <a:t>Create __tests__/unit/prompt.test.js covering all variable formats, edge cases, and the specific backslash-escaping bug caught in v1.10.1. Prevents recurrence.</a:t>
            </a:r>
            <a:endParaRPr lang="en-US" sz="900" dirty="0"/>
          </a:p>
        </p:txBody>
      </p:sp>
      <p:sp>
        <p:nvSpPr>
          <p:cNvPr id="42" name="Shape 40"/>
          <p:cNvSpPr/>
          <p:nvPr/>
        </p:nvSpPr>
        <p:spPr>
          <a:xfrm>
            <a:off x="7635240" y="4334256"/>
            <a:ext cx="1097280" cy="329184"/>
          </a:xfrm>
          <a:prstGeom prst="rect">
            <a:avLst/>
          </a:prstGeom>
          <a:solidFill>
            <a:srgbClr val="10B981"/>
          </a:solidFill>
          <a:ln w="12700">
            <a:solidFill>
              <a:srgbClr val="10B981"/>
            </a:solidFill>
            <a:prstDash val="solid"/>
          </a:ln>
        </p:spPr>
      </p:sp>
      <p:sp>
        <p:nvSpPr>
          <p:cNvPr id="43" name="Text 41"/>
          <p:cNvSpPr/>
          <p:nvPr/>
        </p:nvSpPr>
        <p:spPr>
          <a:xfrm>
            <a:off x="7635240" y="4334256"/>
            <a:ext cx="1097280" cy="329184"/>
          </a:xfrm>
          <a:prstGeom prst="rect">
            <a:avLst/>
          </a:prstGeom>
          <a:noFill/>
          <a:ln/>
        </p:spPr>
        <p:txBody>
          <a:bodyPr wrap="square" lIns="0" tIns="0" rIns="0" bIns="0" rtlCol="0" anchor="ctr"/>
          <a:lstStyle/>
          <a:p>
            <a:pPr algn="ctr" indent="0" marL="0">
              <a:buNone/>
            </a:pPr>
            <a:r>
              <a:rPr lang="en-US" sz="850" b="1" dirty="0">
                <a:solidFill>
                  <a:srgbClr val="0D1117"/>
                </a:solidFill>
                <a:latin typeface="Calibri" pitchFamily="34" charset="0"/>
                <a:ea typeface="Calibri" pitchFamily="34" charset="-122"/>
                <a:cs typeface="Calibri" pitchFamily="34" charset="-120"/>
              </a:rPr>
              <a:t>4–8 hours</a:t>
            </a:r>
            <a:endParaRPr lang="en-US" sz="8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0D1117"/>
        </a:solidFill>
      </p:bgPr>
    </p:bg>
    <p:spTree>
      <p:nvGrpSpPr>
        <p:cNvPr id="1" name=""/>
        <p:cNvGrpSpPr/>
        <p:nvPr/>
      </p:nvGrpSpPr>
      <p:grpSpPr>
        <a:xfrm>
          <a:off x="0" y="0"/>
          <a:ext cx="0" cy="0"/>
          <a:chOff x="0" y="0"/>
          <a:chExt cx="0" cy="0"/>
        </a:xfrm>
      </p:grpSpPr>
      <p:sp>
        <p:nvSpPr>
          <p:cNvPr id="2" name="Shape 0"/>
          <p:cNvSpPr/>
          <p:nvPr/>
        </p:nvSpPr>
        <p:spPr>
          <a:xfrm>
            <a:off x="0" y="0"/>
            <a:ext cx="9144000" cy="640080"/>
          </a:xfrm>
          <a:prstGeom prst="rect">
            <a:avLst/>
          </a:prstGeom>
          <a:solidFill>
            <a:srgbClr val="161B22"/>
          </a:solidFill>
          <a:ln w="12700">
            <a:solidFill>
              <a:srgbClr val="161B22"/>
            </a:solidFill>
            <a:prstDash val="solid"/>
          </a:ln>
        </p:spPr>
      </p:sp>
      <p:sp>
        <p:nvSpPr>
          <p:cNvPr id="3" name="Text 1"/>
          <p:cNvSpPr/>
          <p:nvPr/>
        </p:nvSpPr>
        <p:spPr>
          <a:xfrm>
            <a:off x="365760" y="164592"/>
            <a:ext cx="8229600" cy="320040"/>
          </a:xfrm>
          <a:prstGeom prst="rect">
            <a:avLst/>
          </a:prstGeom>
          <a:noFill/>
          <a:ln/>
        </p:spPr>
        <p:txBody>
          <a:bodyPr wrap="square" lIns="0" tIns="0" rIns="0" bIns="0" rtlCol="0" anchor="ctr"/>
          <a:lstStyle/>
          <a:p>
            <a:pPr indent="0" marL="0">
              <a:buNone/>
            </a:pPr>
            <a:r>
              <a:rPr lang="en-US" sz="1100" b="1" spc="300" kern="0" dirty="0">
                <a:solidFill>
                  <a:srgbClr val="F97316"/>
                </a:solidFill>
                <a:latin typeface="Calibri" pitchFamily="34" charset="0"/>
                <a:ea typeface="Calibri" pitchFamily="34" charset="-122"/>
                <a:cs typeface="Calibri" pitchFamily="34" charset="-120"/>
              </a:rPr>
              <a:t>APPENDIX: FILE METRICS &amp; REPO STATS</a:t>
            </a:r>
            <a:endParaRPr lang="en-US" sz="1100" dirty="0"/>
          </a:p>
        </p:txBody>
      </p:sp>
      <p:sp>
        <p:nvSpPr>
          <p:cNvPr id="4" name="Shape 2"/>
          <p:cNvSpPr/>
          <p:nvPr/>
        </p:nvSpPr>
        <p:spPr>
          <a:xfrm>
            <a:off x="228600" y="749808"/>
            <a:ext cx="4023360" cy="4160520"/>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5" name="Text 3"/>
          <p:cNvSpPr/>
          <p:nvPr/>
        </p:nvSpPr>
        <p:spPr>
          <a:xfrm>
            <a:off x="411480" y="841248"/>
            <a:ext cx="3657600" cy="292608"/>
          </a:xfrm>
          <a:prstGeom prst="rect">
            <a:avLst/>
          </a:prstGeom>
          <a:noFill/>
          <a:ln/>
        </p:spPr>
        <p:txBody>
          <a:bodyPr wrap="square" rtlCol="0" anchor="ctr"/>
          <a:lstStyle/>
          <a:p>
            <a:pPr indent="0" marL="0">
              <a:buNone/>
            </a:pPr>
            <a:r>
              <a:rPr lang="en-US" sz="1200" b="1" dirty="0">
                <a:solidFill>
                  <a:srgbClr val="22D3EE"/>
                </a:solidFill>
                <a:latin typeface="Calibri" pitchFamily="34" charset="0"/>
                <a:ea typeface="Calibri" pitchFamily="34" charset="-122"/>
                <a:cs typeface="Calibri" pitchFamily="34" charset="-120"/>
              </a:rPr>
              <a:t>Notable Large Files</a:t>
            </a:r>
            <a:endParaRPr lang="en-US" sz="1200" dirty="0"/>
          </a:p>
        </p:txBody>
      </p:sp>
      <p:sp>
        <p:nvSpPr>
          <p:cNvPr id="6" name="Shape 4"/>
          <p:cNvSpPr/>
          <p:nvPr/>
        </p:nvSpPr>
        <p:spPr>
          <a:xfrm>
            <a:off x="365760" y="1197864"/>
            <a:ext cx="3657600" cy="0"/>
          </a:xfrm>
          <a:prstGeom prst="line">
            <a:avLst/>
          </a:prstGeom>
          <a:noFill/>
          <a:ln w="6350">
            <a:solidFill>
              <a:srgbClr val="1E293B"/>
            </a:solidFill>
            <a:prstDash val="solid"/>
          </a:ln>
        </p:spPr>
      </p:sp>
      <p:sp>
        <p:nvSpPr>
          <p:cNvPr id="7" name="Text 5"/>
          <p:cNvSpPr/>
          <p:nvPr/>
        </p:nvSpPr>
        <p:spPr>
          <a:xfrm>
            <a:off x="411480" y="1234440"/>
            <a:ext cx="3566160" cy="256032"/>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middleware.js</a:t>
            </a:r>
            <a:endParaRPr lang="en-US" sz="1000" dirty="0"/>
          </a:p>
        </p:txBody>
      </p:sp>
      <p:sp>
        <p:nvSpPr>
          <p:cNvPr id="8" name="Text 6"/>
          <p:cNvSpPr/>
          <p:nvPr/>
        </p:nvSpPr>
        <p:spPr>
          <a:xfrm>
            <a:off x="411480" y="1490472"/>
            <a:ext cx="3566160" cy="182880"/>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1,100+ lines — needs split</a:t>
            </a:r>
            <a:endParaRPr lang="en-US" sz="850" dirty="0"/>
          </a:p>
        </p:txBody>
      </p:sp>
      <p:sp>
        <p:nvSpPr>
          <p:cNvPr id="9" name="Shape 7"/>
          <p:cNvSpPr/>
          <p:nvPr/>
        </p:nvSpPr>
        <p:spPr>
          <a:xfrm>
            <a:off x="365760" y="1709928"/>
            <a:ext cx="3657600" cy="0"/>
          </a:xfrm>
          <a:prstGeom prst="line">
            <a:avLst/>
          </a:prstGeom>
          <a:noFill/>
          <a:ln w="6350">
            <a:solidFill>
              <a:srgbClr val="1E293B"/>
            </a:solidFill>
            <a:prstDash val="solid"/>
          </a:ln>
        </p:spPr>
      </p:sp>
      <p:sp>
        <p:nvSpPr>
          <p:cNvPr id="10" name="Text 8"/>
          <p:cNvSpPr/>
          <p:nvPr/>
        </p:nvSpPr>
        <p:spPr>
          <a:xfrm>
            <a:off x="411480" y="1746504"/>
            <a:ext cx="3566160" cy="256032"/>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PROJECT_DETAILS.md</a:t>
            </a:r>
            <a:endParaRPr lang="en-US" sz="1000" dirty="0"/>
          </a:p>
        </p:txBody>
      </p:sp>
      <p:sp>
        <p:nvSpPr>
          <p:cNvPr id="11" name="Text 9"/>
          <p:cNvSpPr/>
          <p:nvPr/>
        </p:nvSpPr>
        <p:spPr>
          <a:xfrm>
            <a:off x="411480" y="2002536"/>
            <a:ext cx="3566160" cy="182880"/>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canonical architecture ref</a:t>
            </a:r>
            <a:endParaRPr lang="en-US" sz="850" dirty="0"/>
          </a:p>
        </p:txBody>
      </p:sp>
      <p:sp>
        <p:nvSpPr>
          <p:cNvPr id="12" name="Shape 10"/>
          <p:cNvSpPr/>
          <p:nvPr/>
        </p:nvSpPr>
        <p:spPr>
          <a:xfrm>
            <a:off x="365760" y="2221992"/>
            <a:ext cx="3657600" cy="0"/>
          </a:xfrm>
          <a:prstGeom prst="line">
            <a:avLst/>
          </a:prstGeom>
          <a:noFill/>
          <a:ln w="6350">
            <a:solidFill>
              <a:srgbClr val="1E293B"/>
            </a:solidFill>
            <a:prstDash val="solid"/>
          </a:ln>
        </p:spPr>
      </p:sp>
      <p:sp>
        <p:nvSpPr>
          <p:cNvPr id="13" name="Text 11"/>
          <p:cNvSpPr/>
          <p:nvPr/>
        </p:nvSpPr>
        <p:spPr>
          <a:xfrm>
            <a:off x="411480" y="2258568"/>
            <a:ext cx="3566160" cy="256032"/>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sdk/dashclaw.js</a:t>
            </a:r>
            <a:endParaRPr lang="en-US" sz="1000" dirty="0"/>
          </a:p>
        </p:txBody>
      </p:sp>
      <p:sp>
        <p:nvSpPr>
          <p:cNvPr id="14" name="Text 12"/>
          <p:cNvSpPr/>
          <p:nvPr/>
        </p:nvSpPr>
        <p:spPr>
          <a:xfrm>
            <a:off x="411480" y="2514600"/>
            <a:ext cx="3566160" cy="182880"/>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178+ SDK methods</a:t>
            </a:r>
            <a:endParaRPr lang="en-US" sz="850" dirty="0"/>
          </a:p>
        </p:txBody>
      </p:sp>
      <p:sp>
        <p:nvSpPr>
          <p:cNvPr id="15" name="Shape 13"/>
          <p:cNvSpPr/>
          <p:nvPr/>
        </p:nvSpPr>
        <p:spPr>
          <a:xfrm>
            <a:off x="365760" y="2734056"/>
            <a:ext cx="3657600" cy="0"/>
          </a:xfrm>
          <a:prstGeom prst="line">
            <a:avLst/>
          </a:prstGeom>
          <a:noFill/>
          <a:ln w="6350">
            <a:solidFill>
              <a:srgbClr val="1E293B"/>
            </a:solidFill>
            <a:prstDash val="solid"/>
          </a:ln>
        </p:spPr>
      </p:sp>
      <p:sp>
        <p:nvSpPr>
          <p:cNvPr id="16" name="Text 14"/>
          <p:cNvSpPr/>
          <p:nvPr/>
        </p:nvSpPr>
        <p:spPr>
          <a:xfrm>
            <a:off x="411480" y="2770632"/>
            <a:ext cx="3566160" cy="256032"/>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app/lib/demo/demoFixtures.js</a:t>
            </a:r>
            <a:endParaRPr lang="en-US" sz="1000" dirty="0"/>
          </a:p>
        </p:txBody>
      </p:sp>
      <p:sp>
        <p:nvSpPr>
          <p:cNvPr id="17" name="Text 15"/>
          <p:cNvSpPr/>
          <p:nvPr/>
        </p:nvSpPr>
        <p:spPr>
          <a:xfrm>
            <a:off x="411480" y="3026664"/>
            <a:ext cx="3566160" cy="182880"/>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fixture data for demo mode</a:t>
            </a:r>
            <a:endParaRPr lang="en-US" sz="850" dirty="0"/>
          </a:p>
        </p:txBody>
      </p:sp>
      <p:sp>
        <p:nvSpPr>
          <p:cNvPr id="18" name="Shape 16"/>
          <p:cNvSpPr/>
          <p:nvPr/>
        </p:nvSpPr>
        <p:spPr>
          <a:xfrm>
            <a:off x="365760" y="3246120"/>
            <a:ext cx="3657600" cy="0"/>
          </a:xfrm>
          <a:prstGeom prst="line">
            <a:avLst/>
          </a:prstGeom>
          <a:noFill/>
          <a:ln w="6350">
            <a:solidFill>
              <a:srgbClr val="1E293B"/>
            </a:solidFill>
            <a:prstDash val="solid"/>
          </a:ln>
        </p:spPr>
      </p:sp>
      <p:sp>
        <p:nvSpPr>
          <p:cNvPr id="19" name="Text 17"/>
          <p:cNvSpPr/>
          <p:nvPr/>
        </p:nvSpPr>
        <p:spPr>
          <a:xfrm>
            <a:off x="411480" y="3282696"/>
            <a:ext cx="3566160" cy="256032"/>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scripts/test-actions.mjs</a:t>
            </a:r>
            <a:endParaRPr lang="en-US" sz="1000" dirty="0"/>
          </a:p>
        </p:txBody>
      </p:sp>
      <p:sp>
        <p:nvSpPr>
          <p:cNvPr id="20" name="Text 18"/>
          <p:cNvSpPr/>
          <p:nvPr/>
        </p:nvSpPr>
        <p:spPr>
          <a:xfrm>
            <a:off x="411480" y="3538728"/>
            <a:ext cx="3566160" cy="182880"/>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~219 assertions, 19 phases</a:t>
            </a:r>
            <a:endParaRPr lang="en-US" sz="850" dirty="0"/>
          </a:p>
        </p:txBody>
      </p:sp>
      <p:sp>
        <p:nvSpPr>
          <p:cNvPr id="21" name="Shape 19"/>
          <p:cNvSpPr/>
          <p:nvPr/>
        </p:nvSpPr>
        <p:spPr>
          <a:xfrm>
            <a:off x="365760" y="3758184"/>
            <a:ext cx="3657600" cy="0"/>
          </a:xfrm>
          <a:prstGeom prst="line">
            <a:avLst/>
          </a:prstGeom>
          <a:noFill/>
          <a:ln w="6350">
            <a:solidFill>
              <a:srgbClr val="1E293B"/>
            </a:solidFill>
            <a:prstDash val="solid"/>
          </a:ln>
        </p:spPr>
      </p:sp>
      <p:sp>
        <p:nvSpPr>
          <p:cNvPr id="22" name="Text 20"/>
          <p:cNvSpPr/>
          <p:nvPr/>
        </p:nvSpPr>
        <p:spPr>
          <a:xfrm>
            <a:off x="411480" y="3794760"/>
            <a:ext cx="3566160" cy="256032"/>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scripts/test-full-api.mjs</a:t>
            </a:r>
            <a:endParaRPr lang="en-US" sz="1000" dirty="0"/>
          </a:p>
        </p:txBody>
      </p:sp>
      <p:sp>
        <p:nvSpPr>
          <p:cNvPr id="23" name="Text 21"/>
          <p:cNvSpPr/>
          <p:nvPr/>
        </p:nvSpPr>
        <p:spPr>
          <a:xfrm>
            <a:off x="411480" y="4050792"/>
            <a:ext cx="3566160" cy="182880"/>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~186 assertions, 15 phases</a:t>
            </a:r>
            <a:endParaRPr lang="en-US" sz="850" dirty="0"/>
          </a:p>
        </p:txBody>
      </p:sp>
      <p:sp>
        <p:nvSpPr>
          <p:cNvPr id="24" name="Shape 22"/>
          <p:cNvSpPr/>
          <p:nvPr/>
        </p:nvSpPr>
        <p:spPr>
          <a:xfrm>
            <a:off x="365760" y="4270248"/>
            <a:ext cx="3657600" cy="0"/>
          </a:xfrm>
          <a:prstGeom prst="line">
            <a:avLst/>
          </a:prstGeom>
          <a:noFill/>
          <a:ln w="6350">
            <a:solidFill>
              <a:srgbClr val="1E293B"/>
            </a:solidFill>
            <a:prstDash val="solid"/>
          </a:ln>
        </p:spPr>
      </p:sp>
      <p:sp>
        <p:nvSpPr>
          <p:cNvPr id="25" name="Text 23"/>
          <p:cNvSpPr/>
          <p:nvPr/>
        </p:nvSpPr>
        <p:spPr>
          <a:xfrm>
            <a:off x="411480" y="4306824"/>
            <a:ext cx="3566160" cy="256032"/>
          </a:xfrm>
          <a:prstGeom prst="rect">
            <a:avLst/>
          </a:prstGeom>
          <a:noFill/>
          <a:ln/>
        </p:spPr>
        <p:txBody>
          <a:bodyPr wrap="square" lIns="0" tIns="0" rIns="0" bIns="0" rtlCol="0" anchor="ctr"/>
          <a:lstStyle/>
          <a:p>
            <a:pPr indent="0" marL="0">
              <a:buNone/>
            </a:pPr>
            <a:r>
              <a:rPr lang="en-US" sz="1000" b="1" dirty="0">
                <a:solidFill>
                  <a:srgbClr val="F8FAFC"/>
                </a:solidFill>
                <a:latin typeface="Calibri" pitchFamily="34" charset="0"/>
                <a:ea typeface="Calibri" pitchFamily="34" charset="-122"/>
                <a:cs typeface="Calibri" pitchFamily="34" charset="-120"/>
              </a:rPr>
              <a:t>scripts/migrate-multi-tenant.mjs</a:t>
            </a:r>
            <a:endParaRPr lang="en-US" sz="1000" dirty="0"/>
          </a:p>
        </p:txBody>
      </p:sp>
      <p:sp>
        <p:nvSpPr>
          <p:cNvPr id="26" name="Text 24"/>
          <p:cNvSpPr/>
          <p:nvPr/>
        </p:nvSpPr>
        <p:spPr>
          <a:xfrm>
            <a:off x="411480" y="4562856"/>
            <a:ext cx="3566160" cy="182880"/>
          </a:xfrm>
          <a:prstGeom prst="rect">
            <a:avLst/>
          </a:prstGeom>
          <a:noFill/>
          <a:ln/>
        </p:spPr>
        <p:txBody>
          <a:bodyPr wrap="square" lIns="0" tIns="0" rIns="0" bIns="0" rtlCol="0" anchor="ctr"/>
          <a:lstStyle/>
          <a:p>
            <a:pPr indent="0" marL="0">
              <a:buNone/>
            </a:pPr>
            <a:r>
              <a:rPr lang="en-US" sz="850" dirty="0">
                <a:solidFill>
                  <a:srgbClr val="94A3B8"/>
                </a:solidFill>
                <a:latin typeface="Calibri" pitchFamily="34" charset="0"/>
                <a:ea typeface="Calibri" pitchFamily="34" charset="-122"/>
                <a:cs typeface="Calibri" pitchFamily="34" charset="-120"/>
              </a:rPr>
              <a:t>20+ step idempotent migration</a:t>
            </a:r>
            <a:endParaRPr lang="en-US" sz="850" dirty="0"/>
          </a:p>
        </p:txBody>
      </p:sp>
      <p:sp>
        <p:nvSpPr>
          <p:cNvPr id="27" name="Shape 25"/>
          <p:cNvSpPr/>
          <p:nvPr/>
        </p:nvSpPr>
        <p:spPr>
          <a:xfrm>
            <a:off x="4480560" y="749808"/>
            <a:ext cx="4434840" cy="1920240"/>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28" name="Text 26"/>
          <p:cNvSpPr/>
          <p:nvPr/>
        </p:nvSpPr>
        <p:spPr>
          <a:xfrm>
            <a:off x="4663440" y="841248"/>
            <a:ext cx="4023360" cy="292608"/>
          </a:xfrm>
          <a:prstGeom prst="rect">
            <a:avLst/>
          </a:prstGeom>
          <a:noFill/>
          <a:ln/>
        </p:spPr>
        <p:txBody>
          <a:bodyPr wrap="square" rtlCol="0" anchor="ctr"/>
          <a:lstStyle/>
          <a:p>
            <a:pPr indent="0" marL="0">
              <a:buNone/>
            </a:pPr>
            <a:r>
              <a:rPr lang="en-US" sz="1200" b="1" dirty="0">
                <a:solidFill>
                  <a:srgbClr val="22D3EE"/>
                </a:solidFill>
                <a:latin typeface="Calibri" pitchFamily="34" charset="0"/>
                <a:ea typeface="Calibri" pitchFamily="34" charset="-122"/>
                <a:cs typeface="Calibri" pitchFamily="34" charset="-120"/>
              </a:rPr>
              <a:t>Repo Stats</a:t>
            </a:r>
            <a:endParaRPr lang="en-US" sz="1200" dirty="0"/>
          </a:p>
        </p:txBody>
      </p:sp>
      <p:sp>
        <p:nvSpPr>
          <p:cNvPr id="29" name="Text 27"/>
          <p:cNvSpPr/>
          <p:nvPr/>
        </p:nvSpPr>
        <p:spPr>
          <a:xfrm>
            <a:off x="4663440" y="1234440"/>
            <a:ext cx="1645920" cy="201168"/>
          </a:xfrm>
          <a:prstGeom prst="rect">
            <a:avLst/>
          </a:prstGeom>
          <a:noFill/>
          <a:ln/>
        </p:spPr>
        <p:txBody>
          <a:bodyPr wrap="square" lIns="0" tIns="0" rIns="0" bIns="0" rtlCol="0" anchor="ctr"/>
          <a:lstStyle/>
          <a:p>
            <a:pPr indent="0" marL="0">
              <a:buNone/>
            </a:pPr>
            <a:r>
              <a:rPr lang="en-US" sz="950" dirty="0">
                <a:solidFill>
                  <a:srgbClr val="94A3B8"/>
                </a:solidFill>
                <a:latin typeface="Calibri" pitchFamily="34" charset="0"/>
                <a:ea typeface="Calibri" pitchFamily="34" charset="-122"/>
                <a:cs typeface="Calibri" pitchFamily="34" charset="-120"/>
              </a:rPr>
              <a:t>Version:</a:t>
            </a:r>
            <a:endParaRPr lang="en-US" sz="950" dirty="0"/>
          </a:p>
        </p:txBody>
      </p:sp>
      <p:sp>
        <p:nvSpPr>
          <p:cNvPr id="30" name="Text 28"/>
          <p:cNvSpPr/>
          <p:nvPr/>
        </p:nvSpPr>
        <p:spPr>
          <a:xfrm>
            <a:off x="6309360" y="1234440"/>
            <a:ext cx="2377440" cy="201168"/>
          </a:xfrm>
          <a:prstGeom prst="rect">
            <a:avLst/>
          </a:prstGeom>
          <a:noFill/>
          <a:ln/>
        </p:spPr>
        <p:txBody>
          <a:bodyPr wrap="square" lIns="0" tIns="0" rIns="0" bIns="0" rtlCol="0" anchor="ctr"/>
          <a:lstStyle/>
          <a:p>
            <a:pPr indent="0" marL="0">
              <a:buNone/>
            </a:pPr>
            <a:r>
              <a:rPr lang="en-US" sz="950" dirty="0">
                <a:solidFill>
                  <a:srgbClr val="F8FAFC"/>
                </a:solidFill>
                <a:latin typeface="Calibri" pitchFamily="34" charset="0"/>
                <a:ea typeface="Calibri" pitchFamily="34" charset="-122"/>
                <a:cs typeface="Calibri" pitchFamily="34" charset="-120"/>
              </a:rPr>
              <a:t>2.3.2 (2026-02-25)</a:t>
            </a:r>
            <a:endParaRPr lang="en-US" sz="950" dirty="0"/>
          </a:p>
        </p:txBody>
      </p:sp>
      <p:sp>
        <p:nvSpPr>
          <p:cNvPr id="31" name="Text 29"/>
          <p:cNvSpPr/>
          <p:nvPr/>
        </p:nvSpPr>
        <p:spPr>
          <a:xfrm>
            <a:off x="4663440" y="1453896"/>
            <a:ext cx="1645920" cy="201168"/>
          </a:xfrm>
          <a:prstGeom prst="rect">
            <a:avLst/>
          </a:prstGeom>
          <a:noFill/>
          <a:ln/>
        </p:spPr>
        <p:txBody>
          <a:bodyPr wrap="square" lIns="0" tIns="0" rIns="0" bIns="0" rtlCol="0" anchor="ctr"/>
          <a:lstStyle/>
          <a:p>
            <a:pPr indent="0" marL="0">
              <a:buNone/>
            </a:pPr>
            <a:r>
              <a:rPr lang="en-US" sz="950" dirty="0">
                <a:solidFill>
                  <a:srgbClr val="94A3B8"/>
                </a:solidFill>
                <a:latin typeface="Calibri" pitchFamily="34" charset="0"/>
                <a:ea typeface="Calibri" pitchFamily="34" charset="-122"/>
                <a:cs typeface="Calibri" pitchFamily="34" charset="-120"/>
              </a:rPr>
              <a:t>API Routes:</a:t>
            </a:r>
            <a:endParaRPr lang="en-US" sz="950" dirty="0"/>
          </a:p>
        </p:txBody>
      </p:sp>
      <p:sp>
        <p:nvSpPr>
          <p:cNvPr id="32" name="Text 30"/>
          <p:cNvSpPr/>
          <p:nvPr/>
        </p:nvSpPr>
        <p:spPr>
          <a:xfrm>
            <a:off x="6309360" y="1453896"/>
            <a:ext cx="2377440" cy="201168"/>
          </a:xfrm>
          <a:prstGeom prst="rect">
            <a:avLst/>
          </a:prstGeom>
          <a:noFill/>
          <a:ln/>
        </p:spPr>
        <p:txBody>
          <a:bodyPr wrap="square" lIns="0" tIns="0" rIns="0" bIns="0" rtlCol="0" anchor="ctr"/>
          <a:lstStyle/>
          <a:p>
            <a:pPr indent="0" marL="0">
              <a:buNone/>
            </a:pPr>
            <a:r>
              <a:rPr lang="en-US" sz="950" dirty="0">
                <a:solidFill>
                  <a:srgbClr val="F8FAFC"/>
                </a:solidFill>
                <a:latin typeface="Calibri" pitchFamily="34" charset="0"/>
                <a:ea typeface="Calibri" pitchFamily="34" charset="-122"/>
                <a:cs typeface="Calibri" pitchFamily="34" charset="-120"/>
              </a:rPr>
              <a:t>50+ directories</a:t>
            </a:r>
            <a:endParaRPr lang="en-US" sz="950" dirty="0"/>
          </a:p>
        </p:txBody>
      </p:sp>
      <p:sp>
        <p:nvSpPr>
          <p:cNvPr id="33" name="Text 31"/>
          <p:cNvSpPr/>
          <p:nvPr/>
        </p:nvSpPr>
        <p:spPr>
          <a:xfrm>
            <a:off x="4663440" y="1673352"/>
            <a:ext cx="1645920" cy="201168"/>
          </a:xfrm>
          <a:prstGeom prst="rect">
            <a:avLst/>
          </a:prstGeom>
          <a:noFill/>
          <a:ln/>
        </p:spPr>
        <p:txBody>
          <a:bodyPr wrap="square" lIns="0" tIns="0" rIns="0" bIns="0" rtlCol="0" anchor="ctr"/>
          <a:lstStyle/>
          <a:p>
            <a:pPr indent="0" marL="0">
              <a:buNone/>
            </a:pPr>
            <a:r>
              <a:rPr lang="en-US" sz="950" dirty="0">
                <a:solidFill>
                  <a:srgbClr val="94A3B8"/>
                </a:solidFill>
                <a:latin typeface="Calibri" pitchFamily="34" charset="0"/>
                <a:ea typeface="Calibri" pitchFamily="34" charset="-122"/>
                <a:cs typeface="Calibri" pitchFamily="34" charset="-120"/>
              </a:rPr>
              <a:t>SDK Methods:</a:t>
            </a:r>
            <a:endParaRPr lang="en-US" sz="950" dirty="0"/>
          </a:p>
        </p:txBody>
      </p:sp>
      <p:sp>
        <p:nvSpPr>
          <p:cNvPr id="34" name="Text 32"/>
          <p:cNvSpPr/>
          <p:nvPr/>
        </p:nvSpPr>
        <p:spPr>
          <a:xfrm>
            <a:off x="6309360" y="1673352"/>
            <a:ext cx="2377440" cy="201168"/>
          </a:xfrm>
          <a:prstGeom prst="rect">
            <a:avLst/>
          </a:prstGeom>
          <a:noFill/>
          <a:ln/>
        </p:spPr>
        <p:txBody>
          <a:bodyPr wrap="square" lIns="0" tIns="0" rIns="0" bIns="0" rtlCol="0" anchor="ctr"/>
          <a:lstStyle/>
          <a:p>
            <a:pPr indent="0" marL="0">
              <a:buNone/>
            </a:pPr>
            <a:r>
              <a:rPr lang="en-US" sz="950" dirty="0">
                <a:solidFill>
                  <a:srgbClr val="F8FAFC"/>
                </a:solidFill>
                <a:latin typeface="Calibri" pitchFamily="34" charset="0"/>
                <a:ea typeface="Calibri" pitchFamily="34" charset="-122"/>
                <a:cs typeface="Calibri" pitchFamily="34" charset="-120"/>
              </a:rPr>
              <a:t>178+ (Node), full parity (Python)</a:t>
            </a:r>
            <a:endParaRPr lang="en-US" sz="950" dirty="0"/>
          </a:p>
        </p:txBody>
      </p:sp>
      <p:sp>
        <p:nvSpPr>
          <p:cNvPr id="35" name="Text 33"/>
          <p:cNvSpPr/>
          <p:nvPr/>
        </p:nvSpPr>
        <p:spPr>
          <a:xfrm>
            <a:off x="4663440" y="1892808"/>
            <a:ext cx="1645920" cy="201168"/>
          </a:xfrm>
          <a:prstGeom prst="rect">
            <a:avLst/>
          </a:prstGeom>
          <a:noFill/>
          <a:ln/>
        </p:spPr>
        <p:txBody>
          <a:bodyPr wrap="square" lIns="0" tIns="0" rIns="0" bIns="0" rtlCol="0" anchor="ctr"/>
          <a:lstStyle/>
          <a:p>
            <a:pPr indent="0" marL="0">
              <a:buNone/>
            </a:pPr>
            <a:r>
              <a:rPr lang="en-US" sz="950" dirty="0">
                <a:solidFill>
                  <a:srgbClr val="94A3B8"/>
                </a:solidFill>
                <a:latin typeface="Calibri" pitchFamily="34" charset="0"/>
                <a:ea typeface="Calibri" pitchFamily="34" charset="-122"/>
                <a:cs typeface="Calibri" pitchFamily="34" charset="-120"/>
              </a:rPr>
              <a:t>Scripts:</a:t>
            </a:r>
            <a:endParaRPr lang="en-US" sz="950" dirty="0"/>
          </a:p>
        </p:txBody>
      </p:sp>
      <p:sp>
        <p:nvSpPr>
          <p:cNvPr id="36" name="Text 34"/>
          <p:cNvSpPr/>
          <p:nvPr/>
        </p:nvSpPr>
        <p:spPr>
          <a:xfrm>
            <a:off x="6309360" y="1892808"/>
            <a:ext cx="2377440" cy="201168"/>
          </a:xfrm>
          <a:prstGeom prst="rect">
            <a:avLst/>
          </a:prstGeom>
          <a:noFill/>
          <a:ln/>
        </p:spPr>
        <p:txBody>
          <a:bodyPr wrap="square" lIns="0" tIns="0" rIns="0" bIns="0" rtlCol="0" anchor="ctr"/>
          <a:lstStyle/>
          <a:p>
            <a:pPr indent="0" marL="0">
              <a:buNone/>
            </a:pPr>
            <a:r>
              <a:rPr lang="en-US" sz="950" dirty="0">
                <a:solidFill>
                  <a:srgbClr val="F8FAFC"/>
                </a:solidFill>
                <a:latin typeface="Calibri" pitchFamily="34" charset="0"/>
                <a:ea typeface="Calibri" pitchFamily="34" charset="-122"/>
                <a:cs typeface="Calibri" pitchFamily="34" charset="-120"/>
              </a:rPr>
              <a:t>50+ migration + CI + test scripts</a:t>
            </a:r>
            <a:endParaRPr lang="en-US" sz="950" dirty="0"/>
          </a:p>
        </p:txBody>
      </p:sp>
      <p:sp>
        <p:nvSpPr>
          <p:cNvPr id="37" name="Text 35"/>
          <p:cNvSpPr/>
          <p:nvPr/>
        </p:nvSpPr>
        <p:spPr>
          <a:xfrm>
            <a:off x="4663440" y="2112264"/>
            <a:ext cx="1645920" cy="201168"/>
          </a:xfrm>
          <a:prstGeom prst="rect">
            <a:avLst/>
          </a:prstGeom>
          <a:noFill/>
          <a:ln/>
        </p:spPr>
        <p:txBody>
          <a:bodyPr wrap="square" lIns="0" tIns="0" rIns="0" bIns="0" rtlCol="0" anchor="ctr"/>
          <a:lstStyle/>
          <a:p>
            <a:pPr indent="0" marL="0">
              <a:buNone/>
            </a:pPr>
            <a:r>
              <a:rPr lang="en-US" sz="950" dirty="0">
                <a:solidFill>
                  <a:srgbClr val="94A3B8"/>
                </a:solidFill>
                <a:latin typeface="Calibri" pitchFamily="34" charset="0"/>
                <a:ea typeface="Calibri" pitchFamily="34" charset="-122"/>
                <a:cs typeface="Calibri" pitchFamily="34" charset="-120"/>
              </a:rPr>
              <a:t>Migrations:</a:t>
            </a:r>
            <a:endParaRPr lang="en-US" sz="950" dirty="0"/>
          </a:p>
        </p:txBody>
      </p:sp>
      <p:sp>
        <p:nvSpPr>
          <p:cNvPr id="38" name="Text 36"/>
          <p:cNvSpPr/>
          <p:nvPr/>
        </p:nvSpPr>
        <p:spPr>
          <a:xfrm>
            <a:off x="6309360" y="2112264"/>
            <a:ext cx="2377440" cy="201168"/>
          </a:xfrm>
          <a:prstGeom prst="rect">
            <a:avLst/>
          </a:prstGeom>
          <a:noFill/>
          <a:ln/>
        </p:spPr>
        <p:txBody>
          <a:bodyPr wrap="square" lIns="0" tIns="0" rIns="0" bIns="0" rtlCol="0" anchor="ctr"/>
          <a:lstStyle/>
          <a:p>
            <a:pPr indent="0" marL="0">
              <a:buNone/>
            </a:pPr>
            <a:r>
              <a:rPr lang="en-US" sz="950" dirty="0">
                <a:solidFill>
                  <a:srgbClr val="F8FAFC"/>
                </a:solidFill>
                <a:latin typeface="Calibri" pitchFamily="34" charset="0"/>
                <a:ea typeface="Calibri" pitchFamily="34" charset="-122"/>
                <a:cs typeface="Calibri" pitchFamily="34" charset="-120"/>
              </a:rPr>
              <a:t>23+ migration steps (all idempotent)</a:t>
            </a:r>
            <a:endParaRPr lang="en-US" sz="950" dirty="0"/>
          </a:p>
        </p:txBody>
      </p:sp>
      <p:sp>
        <p:nvSpPr>
          <p:cNvPr id="39" name="Text 37"/>
          <p:cNvSpPr/>
          <p:nvPr/>
        </p:nvSpPr>
        <p:spPr>
          <a:xfrm>
            <a:off x="4663440" y="2331720"/>
            <a:ext cx="1645920" cy="201168"/>
          </a:xfrm>
          <a:prstGeom prst="rect">
            <a:avLst/>
          </a:prstGeom>
          <a:noFill/>
          <a:ln/>
        </p:spPr>
        <p:txBody>
          <a:bodyPr wrap="square" lIns="0" tIns="0" rIns="0" bIns="0" rtlCol="0" anchor="ctr"/>
          <a:lstStyle/>
          <a:p>
            <a:pPr indent="0" marL="0">
              <a:buNone/>
            </a:pPr>
            <a:r>
              <a:rPr lang="en-US" sz="950" dirty="0">
                <a:solidFill>
                  <a:srgbClr val="94A3B8"/>
                </a:solidFill>
                <a:latin typeface="Calibri" pitchFamily="34" charset="0"/>
                <a:ea typeface="Calibri" pitchFamily="34" charset="-122"/>
                <a:cs typeface="Calibri" pitchFamily="34" charset="-120"/>
              </a:rPr>
              <a:t>Changelog entries:</a:t>
            </a:r>
            <a:endParaRPr lang="en-US" sz="950" dirty="0"/>
          </a:p>
        </p:txBody>
      </p:sp>
      <p:sp>
        <p:nvSpPr>
          <p:cNvPr id="40" name="Text 38"/>
          <p:cNvSpPr/>
          <p:nvPr/>
        </p:nvSpPr>
        <p:spPr>
          <a:xfrm>
            <a:off x="6309360" y="2331720"/>
            <a:ext cx="2377440" cy="201168"/>
          </a:xfrm>
          <a:prstGeom prst="rect">
            <a:avLst/>
          </a:prstGeom>
          <a:noFill/>
          <a:ln/>
        </p:spPr>
        <p:txBody>
          <a:bodyPr wrap="square" lIns="0" tIns="0" rIns="0" bIns="0" rtlCol="0" anchor="ctr"/>
          <a:lstStyle/>
          <a:p>
            <a:pPr indent="0" marL="0">
              <a:buNone/>
            </a:pPr>
            <a:r>
              <a:rPr lang="en-US" sz="950" dirty="0">
                <a:solidFill>
                  <a:srgbClr val="F8FAFC"/>
                </a:solidFill>
                <a:latin typeface="Calibri" pitchFamily="34" charset="0"/>
                <a:ea typeface="Calibri" pitchFamily="34" charset="-122"/>
                <a:cs typeface="Calibri" pitchFamily="34" charset="-120"/>
              </a:rPr>
              <a:t>v1.0.0 → v2.3.2 (all documented)</a:t>
            </a:r>
            <a:endParaRPr lang="en-US" sz="950" dirty="0"/>
          </a:p>
        </p:txBody>
      </p:sp>
      <p:sp>
        <p:nvSpPr>
          <p:cNvPr id="41" name="Shape 39"/>
          <p:cNvSpPr/>
          <p:nvPr/>
        </p:nvSpPr>
        <p:spPr>
          <a:xfrm>
            <a:off x="4480560" y="2788920"/>
            <a:ext cx="4434840" cy="2121408"/>
          </a:xfrm>
          <a:prstGeom prst="rect">
            <a:avLst/>
          </a:prstGeom>
          <a:solidFill>
            <a:srgbClr val="161B22"/>
          </a:solidFill>
          <a:ln w="12700">
            <a:solidFill>
              <a:srgbClr val="161B22"/>
            </a:solidFill>
            <a:prstDash val="solid"/>
          </a:ln>
          <a:effectLst>
            <a:outerShdw sx="100000" sy="100000" kx="0" ky="0" algn="bl" rotWithShape="0" blurRad="101600" dist="38100" dir="8100000">
              <a:srgbClr val="000000">
                <a:alpha val="40000"/>
              </a:srgbClr>
            </a:outerShdw>
          </a:effectLst>
        </p:spPr>
      </p:sp>
      <p:sp>
        <p:nvSpPr>
          <p:cNvPr id="42" name="Text 40"/>
          <p:cNvSpPr/>
          <p:nvPr/>
        </p:nvSpPr>
        <p:spPr>
          <a:xfrm>
            <a:off x="4663440" y="2871216"/>
            <a:ext cx="4023360" cy="292608"/>
          </a:xfrm>
          <a:prstGeom prst="rect">
            <a:avLst/>
          </a:prstGeom>
          <a:noFill/>
          <a:ln/>
        </p:spPr>
        <p:txBody>
          <a:bodyPr wrap="square" rtlCol="0" anchor="ctr"/>
          <a:lstStyle/>
          <a:p>
            <a:pPr indent="0" marL="0">
              <a:buNone/>
            </a:pPr>
            <a:r>
              <a:rPr lang="en-US" sz="1200" b="1" dirty="0">
                <a:solidFill>
                  <a:srgbClr val="22D3EE"/>
                </a:solidFill>
                <a:latin typeface="Calibri" pitchFamily="34" charset="0"/>
                <a:ea typeface="Calibri" pitchFamily="34" charset="-122"/>
                <a:cs typeface="Calibri" pitchFamily="34" charset="-120"/>
              </a:rPr>
              <a:t>CI Gates (all PRs to main)</a:t>
            </a:r>
            <a:endParaRPr lang="en-US" sz="1200" dirty="0"/>
          </a:p>
        </p:txBody>
      </p:sp>
      <p:sp>
        <p:nvSpPr>
          <p:cNvPr id="43" name="Shape 41"/>
          <p:cNvSpPr/>
          <p:nvPr/>
        </p:nvSpPr>
        <p:spPr>
          <a:xfrm>
            <a:off x="4663440" y="3255264"/>
            <a:ext cx="182880" cy="182880"/>
          </a:xfrm>
          <a:prstGeom prst="rect">
            <a:avLst/>
          </a:prstGeom>
          <a:solidFill>
            <a:srgbClr val="10B981"/>
          </a:solidFill>
          <a:ln w="12700">
            <a:solidFill>
              <a:srgbClr val="10B981"/>
            </a:solidFill>
            <a:prstDash val="solid"/>
          </a:ln>
        </p:spPr>
      </p:sp>
      <p:sp>
        <p:nvSpPr>
          <p:cNvPr id="44" name="Text 42"/>
          <p:cNvSpPr/>
          <p:nvPr/>
        </p:nvSpPr>
        <p:spPr>
          <a:xfrm>
            <a:off x="4901184" y="3255264"/>
            <a:ext cx="1828800" cy="182880"/>
          </a:xfrm>
          <a:prstGeom prst="rect">
            <a:avLst/>
          </a:prstGeom>
          <a:noFill/>
          <a:ln/>
        </p:spPr>
        <p:txBody>
          <a:bodyPr wrap="square" lIns="0" tIns="0" rIns="0" bIns="0" rtlCol="0" anchor="ctr"/>
          <a:lstStyle/>
          <a:p>
            <a:pPr indent="0" marL="0">
              <a:buNone/>
            </a:pPr>
            <a:r>
              <a:rPr lang="en-US" sz="900" dirty="0">
                <a:solidFill>
                  <a:srgbClr val="F8FAFC"/>
                </a:solidFill>
                <a:latin typeface="Calibri" pitchFamily="34" charset="0"/>
                <a:ea typeface="Calibri" pitchFamily="34" charset="-122"/>
                <a:cs typeface="Calibri" pitchFamily="34" charset="-120"/>
              </a:rPr>
              <a:t>npm ci</a:t>
            </a:r>
            <a:endParaRPr lang="en-US" sz="900" dirty="0"/>
          </a:p>
        </p:txBody>
      </p:sp>
      <p:sp>
        <p:nvSpPr>
          <p:cNvPr id="45" name="Shape 43"/>
          <p:cNvSpPr/>
          <p:nvPr/>
        </p:nvSpPr>
        <p:spPr>
          <a:xfrm>
            <a:off x="4663440" y="3566160"/>
            <a:ext cx="182880" cy="182880"/>
          </a:xfrm>
          <a:prstGeom prst="rect">
            <a:avLst/>
          </a:prstGeom>
          <a:solidFill>
            <a:srgbClr val="10B981"/>
          </a:solidFill>
          <a:ln w="12700">
            <a:solidFill>
              <a:srgbClr val="10B981"/>
            </a:solidFill>
            <a:prstDash val="solid"/>
          </a:ln>
        </p:spPr>
      </p:sp>
      <p:sp>
        <p:nvSpPr>
          <p:cNvPr id="46" name="Text 44"/>
          <p:cNvSpPr/>
          <p:nvPr/>
        </p:nvSpPr>
        <p:spPr>
          <a:xfrm>
            <a:off x="4901184" y="3566160"/>
            <a:ext cx="1828800" cy="182880"/>
          </a:xfrm>
          <a:prstGeom prst="rect">
            <a:avLst/>
          </a:prstGeom>
          <a:noFill/>
          <a:ln/>
        </p:spPr>
        <p:txBody>
          <a:bodyPr wrap="square" lIns="0" tIns="0" rIns="0" bIns="0" rtlCol="0" anchor="ctr"/>
          <a:lstStyle/>
          <a:p>
            <a:pPr indent="0" marL="0">
              <a:buNone/>
            </a:pPr>
            <a:r>
              <a:rPr lang="en-US" sz="900" dirty="0">
                <a:solidFill>
                  <a:srgbClr val="F8FAFC"/>
                </a:solidFill>
                <a:latin typeface="Calibri" pitchFamily="34" charset="0"/>
                <a:ea typeface="Calibri" pitchFamily="34" charset="-122"/>
                <a:cs typeface="Calibri" pitchFamily="34" charset="-120"/>
              </a:rPr>
              <a:t>npm run lint</a:t>
            </a:r>
            <a:endParaRPr lang="en-US" sz="900" dirty="0"/>
          </a:p>
        </p:txBody>
      </p:sp>
      <p:sp>
        <p:nvSpPr>
          <p:cNvPr id="47" name="Shape 45"/>
          <p:cNvSpPr/>
          <p:nvPr/>
        </p:nvSpPr>
        <p:spPr>
          <a:xfrm>
            <a:off x="4663440" y="3877056"/>
            <a:ext cx="182880" cy="182880"/>
          </a:xfrm>
          <a:prstGeom prst="rect">
            <a:avLst/>
          </a:prstGeom>
          <a:solidFill>
            <a:srgbClr val="10B981"/>
          </a:solidFill>
          <a:ln w="12700">
            <a:solidFill>
              <a:srgbClr val="10B981"/>
            </a:solidFill>
            <a:prstDash val="solid"/>
          </a:ln>
        </p:spPr>
      </p:sp>
      <p:sp>
        <p:nvSpPr>
          <p:cNvPr id="48" name="Text 46"/>
          <p:cNvSpPr/>
          <p:nvPr/>
        </p:nvSpPr>
        <p:spPr>
          <a:xfrm>
            <a:off x="4901184" y="3877056"/>
            <a:ext cx="1828800" cy="182880"/>
          </a:xfrm>
          <a:prstGeom prst="rect">
            <a:avLst/>
          </a:prstGeom>
          <a:noFill/>
          <a:ln/>
        </p:spPr>
        <p:txBody>
          <a:bodyPr wrap="square" lIns="0" tIns="0" rIns="0" bIns="0" rtlCol="0" anchor="ctr"/>
          <a:lstStyle/>
          <a:p>
            <a:pPr indent="0" marL="0">
              <a:buNone/>
            </a:pPr>
            <a:r>
              <a:rPr lang="en-US" sz="900" dirty="0">
                <a:solidFill>
                  <a:srgbClr val="F8FAFC"/>
                </a:solidFill>
                <a:latin typeface="Calibri" pitchFamily="34" charset="0"/>
                <a:ea typeface="Calibri" pitchFamily="34" charset="-122"/>
                <a:cs typeface="Calibri" pitchFamily="34" charset="-120"/>
              </a:rPr>
              <a:t>scripts:check-syntax</a:t>
            </a:r>
            <a:endParaRPr lang="en-US" sz="900" dirty="0"/>
          </a:p>
        </p:txBody>
      </p:sp>
      <p:sp>
        <p:nvSpPr>
          <p:cNvPr id="49" name="Shape 47"/>
          <p:cNvSpPr/>
          <p:nvPr/>
        </p:nvSpPr>
        <p:spPr>
          <a:xfrm>
            <a:off x="4663440" y="4187952"/>
            <a:ext cx="182880" cy="182880"/>
          </a:xfrm>
          <a:prstGeom prst="rect">
            <a:avLst/>
          </a:prstGeom>
          <a:solidFill>
            <a:srgbClr val="10B981"/>
          </a:solidFill>
          <a:ln w="12700">
            <a:solidFill>
              <a:srgbClr val="10B981"/>
            </a:solidFill>
            <a:prstDash val="solid"/>
          </a:ln>
        </p:spPr>
      </p:sp>
      <p:sp>
        <p:nvSpPr>
          <p:cNvPr id="50" name="Text 48"/>
          <p:cNvSpPr/>
          <p:nvPr/>
        </p:nvSpPr>
        <p:spPr>
          <a:xfrm>
            <a:off x="4901184" y="4187952"/>
            <a:ext cx="1828800" cy="182880"/>
          </a:xfrm>
          <a:prstGeom prst="rect">
            <a:avLst/>
          </a:prstGeom>
          <a:noFill/>
          <a:ln/>
        </p:spPr>
        <p:txBody>
          <a:bodyPr wrap="square" lIns="0" tIns="0" rIns="0" bIns="0" rtlCol="0" anchor="ctr"/>
          <a:lstStyle/>
          <a:p>
            <a:pPr indent="0" marL="0">
              <a:buNone/>
            </a:pPr>
            <a:r>
              <a:rPr lang="en-US" sz="900" dirty="0">
                <a:solidFill>
                  <a:srgbClr val="F8FAFC"/>
                </a:solidFill>
                <a:latin typeface="Calibri" pitchFamily="34" charset="0"/>
                <a:ea typeface="Calibri" pitchFamily="34" charset="-122"/>
                <a:cs typeface="Calibri" pitchFamily="34" charset="-120"/>
              </a:rPr>
              <a:t>docs:check</a:t>
            </a:r>
            <a:endParaRPr lang="en-US" sz="900" dirty="0"/>
          </a:p>
        </p:txBody>
      </p:sp>
      <p:sp>
        <p:nvSpPr>
          <p:cNvPr id="51" name="Shape 49"/>
          <p:cNvSpPr/>
          <p:nvPr/>
        </p:nvSpPr>
        <p:spPr>
          <a:xfrm>
            <a:off x="4663440" y="4498848"/>
            <a:ext cx="182880" cy="182880"/>
          </a:xfrm>
          <a:prstGeom prst="rect">
            <a:avLst/>
          </a:prstGeom>
          <a:solidFill>
            <a:srgbClr val="10B981"/>
          </a:solidFill>
          <a:ln w="12700">
            <a:solidFill>
              <a:srgbClr val="10B981"/>
            </a:solidFill>
            <a:prstDash val="solid"/>
          </a:ln>
        </p:spPr>
      </p:sp>
      <p:sp>
        <p:nvSpPr>
          <p:cNvPr id="52" name="Text 50"/>
          <p:cNvSpPr/>
          <p:nvPr/>
        </p:nvSpPr>
        <p:spPr>
          <a:xfrm>
            <a:off x="4901184" y="4498848"/>
            <a:ext cx="1828800" cy="182880"/>
          </a:xfrm>
          <a:prstGeom prst="rect">
            <a:avLst/>
          </a:prstGeom>
          <a:noFill/>
          <a:ln/>
        </p:spPr>
        <p:txBody>
          <a:bodyPr wrap="square" lIns="0" tIns="0" rIns="0" bIns="0" rtlCol="0" anchor="ctr"/>
          <a:lstStyle/>
          <a:p>
            <a:pPr indent="0" marL="0">
              <a:buNone/>
            </a:pPr>
            <a:r>
              <a:rPr lang="en-US" sz="900" dirty="0">
                <a:solidFill>
                  <a:srgbClr val="F8FAFC"/>
                </a:solidFill>
                <a:latin typeface="Calibri" pitchFamily="34" charset="0"/>
                <a:ea typeface="Calibri" pitchFamily="34" charset="-122"/>
                <a:cs typeface="Calibri" pitchFamily="34" charset="-120"/>
              </a:rPr>
              <a:t>openapi:check</a:t>
            </a:r>
            <a:endParaRPr lang="en-US" sz="900" dirty="0"/>
          </a:p>
        </p:txBody>
      </p:sp>
      <p:sp>
        <p:nvSpPr>
          <p:cNvPr id="53" name="Shape 51"/>
          <p:cNvSpPr/>
          <p:nvPr/>
        </p:nvSpPr>
        <p:spPr>
          <a:xfrm>
            <a:off x="6766560" y="3255264"/>
            <a:ext cx="182880" cy="182880"/>
          </a:xfrm>
          <a:prstGeom prst="rect">
            <a:avLst/>
          </a:prstGeom>
          <a:solidFill>
            <a:srgbClr val="10B981"/>
          </a:solidFill>
          <a:ln w="12700">
            <a:solidFill>
              <a:srgbClr val="10B981"/>
            </a:solidFill>
            <a:prstDash val="solid"/>
          </a:ln>
        </p:spPr>
      </p:sp>
      <p:sp>
        <p:nvSpPr>
          <p:cNvPr id="54" name="Text 52"/>
          <p:cNvSpPr/>
          <p:nvPr/>
        </p:nvSpPr>
        <p:spPr>
          <a:xfrm>
            <a:off x="7004304" y="3255264"/>
            <a:ext cx="1828800" cy="182880"/>
          </a:xfrm>
          <a:prstGeom prst="rect">
            <a:avLst/>
          </a:prstGeom>
          <a:noFill/>
          <a:ln/>
        </p:spPr>
        <p:txBody>
          <a:bodyPr wrap="square" lIns="0" tIns="0" rIns="0" bIns="0" rtlCol="0" anchor="ctr"/>
          <a:lstStyle/>
          <a:p>
            <a:pPr indent="0" marL="0">
              <a:buNone/>
            </a:pPr>
            <a:r>
              <a:rPr lang="en-US" sz="900" dirty="0">
                <a:solidFill>
                  <a:srgbClr val="F8FAFC"/>
                </a:solidFill>
                <a:latin typeface="Calibri" pitchFamily="34" charset="0"/>
                <a:ea typeface="Calibri" pitchFamily="34" charset="-122"/>
                <a:cs typeface="Calibri" pitchFamily="34" charset="-120"/>
              </a:rPr>
              <a:t>api:inventory:check</a:t>
            </a:r>
            <a:endParaRPr lang="en-US" sz="900" dirty="0"/>
          </a:p>
        </p:txBody>
      </p:sp>
      <p:sp>
        <p:nvSpPr>
          <p:cNvPr id="55" name="Shape 53"/>
          <p:cNvSpPr/>
          <p:nvPr/>
        </p:nvSpPr>
        <p:spPr>
          <a:xfrm>
            <a:off x="6766560" y="3566160"/>
            <a:ext cx="182880" cy="182880"/>
          </a:xfrm>
          <a:prstGeom prst="rect">
            <a:avLst/>
          </a:prstGeom>
          <a:solidFill>
            <a:srgbClr val="10B981"/>
          </a:solidFill>
          <a:ln w="12700">
            <a:solidFill>
              <a:srgbClr val="10B981"/>
            </a:solidFill>
            <a:prstDash val="solid"/>
          </a:ln>
        </p:spPr>
      </p:sp>
      <p:sp>
        <p:nvSpPr>
          <p:cNvPr id="56" name="Text 54"/>
          <p:cNvSpPr/>
          <p:nvPr/>
        </p:nvSpPr>
        <p:spPr>
          <a:xfrm>
            <a:off x="7004304" y="3566160"/>
            <a:ext cx="1828800" cy="182880"/>
          </a:xfrm>
          <a:prstGeom prst="rect">
            <a:avLst/>
          </a:prstGeom>
          <a:noFill/>
          <a:ln/>
        </p:spPr>
        <p:txBody>
          <a:bodyPr wrap="square" lIns="0" tIns="0" rIns="0" bIns="0" rtlCol="0" anchor="ctr"/>
          <a:lstStyle/>
          <a:p>
            <a:pPr indent="0" marL="0">
              <a:buNone/>
            </a:pPr>
            <a:r>
              <a:rPr lang="en-US" sz="900" dirty="0">
                <a:solidFill>
                  <a:srgbClr val="F8FAFC"/>
                </a:solidFill>
                <a:latin typeface="Calibri" pitchFamily="34" charset="0"/>
                <a:ea typeface="Calibri" pitchFamily="34" charset="-122"/>
                <a:cs typeface="Calibri" pitchFamily="34" charset="-120"/>
              </a:rPr>
              <a:t>route-sql:check</a:t>
            </a:r>
            <a:endParaRPr lang="en-US" sz="900" dirty="0"/>
          </a:p>
        </p:txBody>
      </p:sp>
      <p:sp>
        <p:nvSpPr>
          <p:cNvPr id="57" name="Shape 55"/>
          <p:cNvSpPr/>
          <p:nvPr/>
        </p:nvSpPr>
        <p:spPr>
          <a:xfrm>
            <a:off x="6766560" y="3877056"/>
            <a:ext cx="182880" cy="182880"/>
          </a:xfrm>
          <a:prstGeom prst="rect">
            <a:avLst/>
          </a:prstGeom>
          <a:solidFill>
            <a:srgbClr val="10B981"/>
          </a:solidFill>
          <a:ln w="12700">
            <a:solidFill>
              <a:srgbClr val="10B981"/>
            </a:solidFill>
            <a:prstDash val="solid"/>
          </a:ln>
        </p:spPr>
      </p:sp>
      <p:sp>
        <p:nvSpPr>
          <p:cNvPr id="58" name="Text 56"/>
          <p:cNvSpPr/>
          <p:nvPr/>
        </p:nvSpPr>
        <p:spPr>
          <a:xfrm>
            <a:off x="7004304" y="3877056"/>
            <a:ext cx="1828800" cy="182880"/>
          </a:xfrm>
          <a:prstGeom prst="rect">
            <a:avLst/>
          </a:prstGeom>
          <a:noFill/>
          <a:ln/>
        </p:spPr>
        <p:txBody>
          <a:bodyPr wrap="square" lIns="0" tIns="0" rIns="0" bIns="0" rtlCol="0" anchor="ctr"/>
          <a:lstStyle/>
          <a:p>
            <a:pPr indent="0" marL="0">
              <a:buNone/>
            </a:pPr>
            <a:r>
              <a:rPr lang="en-US" sz="900" dirty="0">
                <a:solidFill>
                  <a:srgbClr val="F8FAFC"/>
                </a:solidFill>
                <a:latin typeface="Calibri" pitchFamily="34" charset="0"/>
                <a:ea typeface="Calibri" pitchFamily="34" charset="-122"/>
                <a:cs typeface="Calibri" pitchFamily="34" charset="-120"/>
              </a:rPr>
              <a:t>test -- --run</a:t>
            </a:r>
            <a:endParaRPr lang="en-US" sz="900" dirty="0"/>
          </a:p>
        </p:txBody>
      </p:sp>
      <p:sp>
        <p:nvSpPr>
          <p:cNvPr id="59" name="Shape 57"/>
          <p:cNvSpPr/>
          <p:nvPr/>
        </p:nvSpPr>
        <p:spPr>
          <a:xfrm>
            <a:off x="6766560" y="4187952"/>
            <a:ext cx="182880" cy="182880"/>
          </a:xfrm>
          <a:prstGeom prst="rect">
            <a:avLst/>
          </a:prstGeom>
          <a:solidFill>
            <a:srgbClr val="10B981"/>
          </a:solidFill>
          <a:ln w="12700">
            <a:solidFill>
              <a:srgbClr val="10B981"/>
            </a:solidFill>
            <a:prstDash val="solid"/>
          </a:ln>
        </p:spPr>
      </p:sp>
      <p:sp>
        <p:nvSpPr>
          <p:cNvPr id="60" name="Text 58"/>
          <p:cNvSpPr/>
          <p:nvPr/>
        </p:nvSpPr>
        <p:spPr>
          <a:xfrm>
            <a:off x="7004304" y="4187952"/>
            <a:ext cx="1828800" cy="182880"/>
          </a:xfrm>
          <a:prstGeom prst="rect">
            <a:avLst/>
          </a:prstGeom>
          <a:noFill/>
          <a:ln/>
        </p:spPr>
        <p:txBody>
          <a:bodyPr wrap="square" lIns="0" tIns="0" rIns="0" bIns="0" rtlCol="0" anchor="ctr"/>
          <a:lstStyle/>
          <a:p>
            <a:pPr indent="0" marL="0">
              <a:buNone/>
            </a:pPr>
            <a:r>
              <a:rPr lang="en-US" sz="900" dirty="0">
                <a:solidFill>
                  <a:srgbClr val="F8FAFC"/>
                </a:solidFill>
                <a:latin typeface="Calibri" pitchFamily="34" charset="0"/>
                <a:ea typeface="Calibri" pitchFamily="34" charset="-122"/>
                <a:cs typeface="Calibri" pitchFamily="34" charset="-120"/>
              </a:rPr>
              <a:t>build</a:t>
            </a:r>
            <a:endParaRPr lang="en-US" sz="9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8</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Office Theme</vt:lpstr>
      <vt:lpstr>Slide 1</vt:lpstr>
      <vt:lpstr>Slide 2</vt:lpstr>
      <vt:lpstr>Slide 3</vt:lpstr>
      <vt:lpstr>Slide 4</vt:lpstr>
      <vt:lpstr>Slide 5</vt:lpstr>
      <vt:lpstr>Slide 6</vt:lpstr>
      <vt:lpstr>Slide 7</vt:lpstr>
      <vt:lpstr>Slide 8</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DashClaw Codebase Intelligence Report</dc:title>
  <dc:subject>PptxGenJS Presentation</dc:subject>
  <dc:creator>Codebase Archaeologist</dc:creator>
  <cp:lastModifiedBy>Codebase Archaeologist</cp:lastModifiedBy>
  <cp:revision>1</cp:revision>
  <dcterms:created xsi:type="dcterms:W3CDTF">2026-03-07T19:19:08Z</dcterms:created>
  <dcterms:modified xsi:type="dcterms:W3CDTF">2026-03-07T19:19:08Z</dcterms:modified>
</cp:coreProperties>
</file>