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685800"/>
            <a:ext cx="5486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1600" kern="0" dirty="0">
                <a:solidFill>
                  <a:srgbClr val="F2EFE7">
                    <a:alpha val="50000"/>
                  </a:srgbClr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PITCH DECK · 2026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7619695" y="685800"/>
            <a:ext cx="3657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spc="800" kern="0" dirty="0">
                <a:solidFill>
                  <a:srgbClr val="FF6A3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pronounce.renlab.ai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914400" y="1828800"/>
            <a:ext cx="10362895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3000" spc="-400" kern="0" dirty="0">
                <a:solidFill>
                  <a:srgbClr val="F2EFE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Pronounce</a:t>
            </a:r>
            <a:endParaRPr lang="en-US" sz="13000" dirty="0"/>
          </a:p>
        </p:txBody>
      </p:sp>
      <p:sp>
        <p:nvSpPr>
          <p:cNvPr id="5" name="Text 3"/>
          <p:cNvSpPr/>
          <p:nvPr/>
        </p:nvSpPr>
        <p:spPr>
          <a:xfrm>
            <a:off x="914400" y="3840480"/>
            <a:ext cx="9448495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3600" dirty="0">
                <a:solidFill>
                  <a:srgbClr val="F2EFE7">
                    <a:alpha val="75000"/>
                  </a:srgbClr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How to pronounce kubectl, nginx, GIF — with receipts.</a:t>
            </a:r>
            <a:endParaRPr lang="en-US" sz="3600" dirty="0"/>
          </a:p>
        </p:txBody>
      </p:sp>
      <p:sp>
        <p:nvSpPr>
          <p:cNvPr id="6" name="Text 4"/>
          <p:cNvSpPr/>
          <p:nvPr/>
        </p:nvSpPr>
        <p:spPr>
          <a:xfrm>
            <a:off x="914400" y="4937760"/>
            <a:ext cx="9448495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600" dirty="0">
                <a:solidFill>
                  <a:srgbClr val="F2EFE7">
                    <a:alpha val="50000"/>
                  </a:srgbClr>
                </a:solidFill>
              </a:rPr>
              <a:t>Pronounce — the dictionary engineers reach for when they realize they've been saying kubectl wrong for three years.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914400" y="5943600"/>
            <a:ext cx="10362895" cy="0"/>
          </a:xfrm>
          <a:prstGeom prst="line">
            <a:avLst/>
          </a:prstGeom>
          <a:noFill/>
          <a:ln w="6350">
            <a:solidFill>
              <a:srgbClr val="F2EFE7">
                <a:alpha val="30000"/>
              </a:srgbClr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914400" y="608076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spc="1400" kern="0" dirty="0">
                <a:solidFill>
                  <a:srgbClr val="F2EFE7">
                    <a:alpha val="60000"/>
                  </a:srgbClr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Developer tool · CLI · open-source dictionary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1645920"/>
            <a:ext cx="10362895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0" i="1" spc="-800" kern="0" dirty="0">
                <a:solidFill>
                  <a:srgbClr val="FF6A3D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Thank you.</a:t>
            </a:r>
            <a:endParaRPr lang="en-US" sz="15000" dirty="0"/>
          </a:p>
        </p:txBody>
      </p:sp>
      <p:sp>
        <p:nvSpPr>
          <p:cNvPr id="3" name="Text 1"/>
          <p:cNvSpPr/>
          <p:nvPr/>
        </p:nvSpPr>
        <p:spPr>
          <a:xfrm>
            <a:off x="914400" y="4572000"/>
            <a:ext cx="10362895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600" dirty="0">
                <a:solidFill>
                  <a:srgbClr val="F2EFE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Star on GitHub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914400" y="5212080"/>
            <a:ext cx="1036289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spc="400" kern="0" dirty="0">
                <a:solidFill>
                  <a:srgbClr val="FF6A3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https://github.com/anzy-renlab-ai/pronounce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685800"/>
            <a:ext cx="1036289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1800" kern="0" dirty="0">
                <a:solidFill>
                  <a:srgbClr val="FF6A3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01 — THE PROBLEM</a:t>
            </a:r>
            <a:endParaRPr lang="en-US" sz="1200" dirty="0"/>
          </a:p>
        </p:txBody>
      </p:sp>
      <p:sp>
        <p:nvSpPr>
          <p:cNvPr id="3" name="Shape 1"/>
          <p:cNvSpPr/>
          <p:nvPr/>
        </p:nvSpPr>
        <p:spPr>
          <a:xfrm>
            <a:off x="914400" y="1097280"/>
            <a:ext cx="640080" cy="0"/>
          </a:xfrm>
          <a:prstGeom prst="line">
            <a:avLst/>
          </a:prstGeom>
          <a:noFill/>
          <a:ln w="25400">
            <a:solidFill>
              <a:srgbClr val="FF6A3D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31520" y="1463040"/>
            <a:ext cx="137160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4000" i="1" dirty="0">
                <a:solidFill>
                  <a:srgbClr val="FF6A3D">
                    <a:alpha val="30000"/>
                  </a:srgbClr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</a:t>
            </a:r>
            <a:endParaRPr lang="en-US" sz="24000" dirty="0"/>
          </a:p>
        </p:txBody>
      </p:sp>
      <p:sp>
        <p:nvSpPr>
          <p:cNvPr id="5" name="Text 3"/>
          <p:cNvSpPr/>
          <p:nvPr/>
        </p:nvSpPr>
        <p:spPr>
          <a:xfrm>
            <a:off x="1828800" y="2103120"/>
            <a:ext cx="9448495" cy="3291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600"/>
              </a:spcAft>
              <a:buNone/>
            </a:pPr>
            <a:r>
              <a:rPr lang="en-US" sz="4000" dirty="0">
                <a:solidFill>
                  <a:srgbClr val="F2EFE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Engineers butcher project names daily — kub-cuttle, eng-inks, jraffic. Every standup, every </a:t>
            </a:r>
            <a:pPr indent="0" marL="0">
              <a:spcAft>
                <a:spcPts val="600"/>
              </a:spcAft>
              <a:buNone/>
            </a:pPr>
            <a:r>
              <a:rPr lang="en-US" sz="4000" i="1" dirty="0">
                <a:solidFill>
                  <a:srgbClr val="FF6A3D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conference</a:t>
            </a:r>
            <a:pPr indent="0" marL="0">
              <a:spcAft>
                <a:spcPts val="600"/>
              </a:spcAft>
              <a:buNone/>
            </a:pPr>
            <a:r>
              <a:rPr lang="en-US" sz="4000" dirty="0">
                <a:solidFill>
                  <a:srgbClr val="F2EFE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talk, every Loom. There's no canonical answer because the names are jargon Webster doesn't cover.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914400" y="5943600"/>
            <a:ext cx="1036289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800" kern="0" dirty="0">
                <a:solidFill>
                  <a:srgbClr val="F2EFE7">
                    <a:alpha val="60000"/>
                  </a:srgbClr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Target: Backend engineers, DevOps, SREs, AI coding agent users, conference speakers, dev-tool YouTubers.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685800"/>
            <a:ext cx="1036289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1800" kern="0" dirty="0">
                <a:solidFill>
                  <a:srgbClr val="FF6A3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02 — OUR ANSWER</a:t>
            </a:r>
            <a:endParaRPr lang="en-US" sz="1200" dirty="0"/>
          </a:p>
        </p:txBody>
      </p:sp>
      <p:sp>
        <p:nvSpPr>
          <p:cNvPr id="3" name="Shape 1"/>
          <p:cNvSpPr/>
          <p:nvPr/>
        </p:nvSpPr>
        <p:spPr>
          <a:xfrm>
            <a:off x="914400" y="1097280"/>
            <a:ext cx="640080" cy="0"/>
          </a:xfrm>
          <a:prstGeom prst="line">
            <a:avLst/>
          </a:prstGeom>
          <a:noFill/>
          <a:ln w="25400">
            <a:solidFill>
              <a:srgbClr val="FF6A3D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14400" y="1920240"/>
            <a:ext cx="10362895" cy="3291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600"/>
              </a:spcAft>
              <a:buNone/>
            </a:pPr>
            <a:r>
              <a:rPr lang="en-US" sz="4600" dirty="0">
                <a:solidFill>
                  <a:srgbClr val="F2EFE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Pronounce is a 540+ entry community dictionary of how engineers actually say developer jargon — kubectl, nginx, GIF, JSON, Pydantic, Knative — with cited sources (creator interviews, project FAQs, Wikipedia). One Bash CLI, one webapp, one Claude Code skill, zero </a:t>
            </a:r>
            <a:pPr indent="0" marL="0">
              <a:spcAft>
                <a:spcPts val="600"/>
              </a:spcAft>
              <a:buNone/>
            </a:pPr>
            <a:r>
              <a:rPr lang="en-US" sz="4600" i="1" dirty="0">
                <a:solidFill>
                  <a:srgbClr val="FF6A3D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dependencies</a:t>
            </a:r>
            <a:pPr indent="0" marL="0">
              <a:spcAft>
                <a:spcPts val="600"/>
              </a:spcAft>
              <a:buNone/>
            </a:pPr>
            <a:r>
              <a:rPr lang="en-US" sz="4600" dirty="0">
                <a:solidFill>
                  <a:srgbClr val="F2EFE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.</a:t>
            </a:r>
            <a:endParaRPr lang="en-US" sz="4600" dirty="0"/>
          </a:p>
        </p:txBody>
      </p:sp>
      <p:sp>
        <p:nvSpPr>
          <p:cNvPr id="5" name="Text 3"/>
          <p:cNvSpPr/>
          <p:nvPr/>
        </p:nvSpPr>
        <p:spPr>
          <a:xfrm>
            <a:off x="914400" y="5486400"/>
            <a:ext cx="10362895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spc="400" kern="0" dirty="0">
                <a:solidFill>
                  <a:srgbClr val="F2EFE7">
                    <a:alpha val="65000"/>
                  </a:srgbClr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Why now / AI coding agents (Claude / Cursor) hit the same wall: they read 'kubectl' and have no idea how to say it. A pronunciation MCP server fixes that in one install. Meanwhile remote-first work makes pronunciation drift worse — colleagues never hear each other say the words.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685800"/>
            <a:ext cx="1036289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1800" kern="0" dirty="0">
                <a:solidFill>
                  <a:srgbClr val="FF6A3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03 — CAPABILITIES</a:t>
            </a:r>
            <a:endParaRPr lang="en-US" sz="1200" dirty="0"/>
          </a:p>
        </p:txBody>
      </p:sp>
      <p:sp>
        <p:nvSpPr>
          <p:cNvPr id="3" name="Shape 1"/>
          <p:cNvSpPr/>
          <p:nvPr/>
        </p:nvSpPr>
        <p:spPr>
          <a:xfrm>
            <a:off x="914400" y="1097280"/>
            <a:ext cx="640080" cy="0"/>
          </a:xfrm>
          <a:prstGeom prst="line">
            <a:avLst/>
          </a:prstGeom>
          <a:noFill/>
          <a:ln w="25400">
            <a:solidFill>
              <a:srgbClr val="FF6A3D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14400" y="1371600"/>
            <a:ext cx="10362895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3200" dirty="0">
                <a:solidFill>
                  <a:srgbClr val="F2EFE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Made for </a:t>
            </a:r>
            <a:pPr indent="0" marL="0">
              <a:buNone/>
            </a:pPr>
            <a:r>
              <a:rPr lang="en-US" sz="3200" i="1" dirty="0">
                <a:solidFill>
                  <a:srgbClr val="FF6A3D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Backend engineers, DevOps, SREs, AI coding agent users, conference speakers, dev-tool YouTubers.</a:t>
            </a:r>
            <a:pPr indent="0" marL="0">
              <a:buNone/>
            </a:pPr>
            <a:r>
              <a:rPr lang="en-US" sz="3200" dirty="0">
                <a:solidFill>
                  <a:srgbClr val="F2EFE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.</a:t>
            </a:r>
            <a:endParaRPr lang="en-US" sz="3200" dirty="0"/>
          </a:p>
        </p:txBody>
      </p:sp>
      <p:sp>
        <p:nvSpPr>
          <p:cNvPr id="5" name="Text 3"/>
          <p:cNvSpPr/>
          <p:nvPr/>
        </p:nvSpPr>
        <p:spPr>
          <a:xfrm>
            <a:off x="914400" y="2377440"/>
            <a:ext cx="594360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3000" i="1" dirty="0">
                <a:solidFill>
                  <a:srgbClr val="FF6A3D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01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1554480" y="2377440"/>
            <a:ext cx="4358488" cy="502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b="1" dirty="0">
                <a:solidFill>
                  <a:srgbClr val="F2EFE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540+ sourced entries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1554480" y="2880360"/>
            <a:ext cx="4358488" cy="579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F2EFE7">
                    <a:alpha val="70000"/>
                  </a:srgbClr>
                </a:solidFill>
              </a:rPr>
              <a:t>Every word tagged with confidence (creator-clarified / consensus / contested) and a citable source URL.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6095848" y="2377440"/>
            <a:ext cx="594360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3000" i="1" dirty="0">
                <a:solidFill>
                  <a:srgbClr val="FF6A3D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02</a:t>
            </a:r>
            <a:endParaRPr lang="en-US" sz="3000" dirty="0"/>
          </a:p>
        </p:txBody>
      </p:sp>
      <p:sp>
        <p:nvSpPr>
          <p:cNvPr id="9" name="Text 7"/>
          <p:cNvSpPr/>
          <p:nvPr/>
        </p:nvSpPr>
        <p:spPr>
          <a:xfrm>
            <a:off x="6735928" y="2377440"/>
            <a:ext cx="4358488" cy="502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b="1" dirty="0">
                <a:solidFill>
                  <a:srgbClr val="F2EFE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Multi-reading audio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6735928" y="2880360"/>
            <a:ext cx="4358488" cy="579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F2EFE7">
                    <a:alpha val="70000"/>
                  </a:srgbClr>
                </a:solidFill>
              </a:rPr>
              <a:t>Contested words like GIF and SQL play 'jif … or: gif' — you hear the debate, not just one side.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914400" y="3550920"/>
            <a:ext cx="594360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3000" i="1" dirty="0">
                <a:solidFill>
                  <a:srgbClr val="FF6A3D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03</a:t>
            </a:r>
            <a:endParaRPr lang="en-US" sz="3000" dirty="0"/>
          </a:p>
        </p:txBody>
      </p:sp>
      <p:sp>
        <p:nvSpPr>
          <p:cNvPr id="12" name="Text 10"/>
          <p:cNvSpPr/>
          <p:nvPr/>
        </p:nvSpPr>
        <p:spPr>
          <a:xfrm>
            <a:off x="1554480" y="3550920"/>
            <a:ext cx="4358488" cy="502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b="1" dirty="0">
                <a:solidFill>
                  <a:srgbClr val="F2EFE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Claude Code skill built-in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1554480" y="4053840"/>
            <a:ext cx="4358488" cy="579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F2EFE7">
                    <a:alpha val="70000"/>
                  </a:srgbClr>
                </a:solidFill>
              </a:rPr>
              <a:t>Ask Claude 'how do you pronounce X' — it returns audio + IPA + source, not a phonetic guess.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6095848" y="3550920"/>
            <a:ext cx="594360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3000" i="1" dirty="0">
                <a:solidFill>
                  <a:srgbClr val="FF6A3D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04</a:t>
            </a:r>
            <a:endParaRPr lang="en-US" sz="3000" dirty="0"/>
          </a:p>
        </p:txBody>
      </p:sp>
      <p:sp>
        <p:nvSpPr>
          <p:cNvPr id="15" name="Text 13"/>
          <p:cNvSpPr/>
          <p:nvPr/>
        </p:nvSpPr>
        <p:spPr>
          <a:xfrm>
            <a:off x="6735928" y="3550920"/>
            <a:ext cx="4358488" cy="502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b="1" dirty="0">
                <a:solidFill>
                  <a:srgbClr val="F2EFE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Zero dependencies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6735928" y="4053840"/>
            <a:ext cx="4358488" cy="579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F2EFE7">
                    <a:alpha val="70000"/>
                  </a:srgbClr>
                </a:solidFill>
              </a:rPr>
              <a:t>~250 lines of Bash wrapping macOS `say`. No npm, no sudo, no surprises.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914400" y="4724400"/>
            <a:ext cx="594360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3000" i="1" dirty="0">
                <a:solidFill>
                  <a:srgbClr val="FF6A3D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05</a:t>
            </a:r>
            <a:endParaRPr lang="en-US" sz="3000" dirty="0"/>
          </a:p>
        </p:txBody>
      </p:sp>
      <p:sp>
        <p:nvSpPr>
          <p:cNvPr id="18" name="Text 16"/>
          <p:cNvSpPr/>
          <p:nvPr/>
        </p:nvSpPr>
        <p:spPr>
          <a:xfrm>
            <a:off x="1554480" y="4724400"/>
            <a:ext cx="4358488" cy="502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b="1" dirty="0">
                <a:solidFill>
                  <a:srgbClr val="F2EFE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MCP server</a:t>
            </a:r>
            <a:endParaRPr lang="en-US" sz="2000" dirty="0"/>
          </a:p>
        </p:txBody>
      </p:sp>
      <p:sp>
        <p:nvSpPr>
          <p:cNvPr id="19" name="Text 17"/>
          <p:cNvSpPr/>
          <p:nvPr/>
        </p:nvSpPr>
        <p:spPr>
          <a:xfrm>
            <a:off x="1554480" y="5227320"/>
            <a:ext cx="4358488" cy="579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F2EFE7">
                    <a:alpha val="70000"/>
                  </a:srgbClr>
                </a:solidFill>
              </a:rPr>
              <a:t>Plug into Cursor / Claude / any MCP client. The agent gets pronunciation tools for free.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6095848" y="4724400"/>
            <a:ext cx="594360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3000" i="1" dirty="0">
                <a:solidFill>
                  <a:srgbClr val="FF6A3D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06</a:t>
            </a:r>
            <a:endParaRPr lang="en-US" sz="3000" dirty="0"/>
          </a:p>
        </p:txBody>
      </p:sp>
      <p:sp>
        <p:nvSpPr>
          <p:cNvPr id="21" name="Text 19"/>
          <p:cNvSpPr/>
          <p:nvPr/>
        </p:nvSpPr>
        <p:spPr>
          <a:xfrm>
            <a:off x="6735928" y="4724400"/>
            <a:ext cx="4358488" cy="502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b="1" dirty="0">
                <a:solidFill>
                  <a:srgbClr val="F2EFE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Community-owned</a:t>
            </a:r>
            <a:endParaRPr lang="en-US" sz="2000" dirty="0"/>
          </a:p>
        </p:txBody>
      </p:sp>
      <p:sp>
        <p:nvSpPr>
          <p:cNvPr id="22" name="Text 20"/>
          <p:cNvSpPr/>
          <p:nvPr/>
        </p:nvSpPr>
        <p:spPr>
          <a:xfrm>
            <a:off x="6735928" y="5227320"/>
            <a:ext cx="4358488" cy="579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F2EFE7">
                    <a:alpha val="70000"/>
                  </a:srgbClr>
                </a:solidFill>
              </a:rPr>
              <a:t>Dictionary is a TSV file. Open a PR. Get your favorite mispronounced project shipped.</a:t>
            </a:r>
            <a:endParaRPr lang="en-US" sz="13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685800"/>
            <a:ext cx="1036289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1800" kern="0" dirty="0">
                <a:solidFill>
                  <a:srgbClr val="FF6A3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04 — THE MARKET</a:t>
            </a:r>
            <a:endParaRPr lang="en-US" sz="1200" dirty="0"/>
          </a:p>
        </p:txBody>
      </p:sp>
      <p:sp>
        <p:nvSpPr>
          <p:cNvPr id="3" name="Shape 1"/>
          <p:cNvSpPr/>
          <p:nvPr/>
        </p:nvSpPr>
        <p:spPr>
          <a:xfrm>
            <a:off x="914400" y="1097280"/>
            <a:ext cx="640080" cy="0"/>
          </a:xfrm>
          <a:prstGeom prst="line">
            <a:avLst/>
          </a:prstGeom>
          <a:noFill/>
          <a:ln w="25400">
            <a:solidFill>
              <a:srgbClr val="FF6A3D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14400" y="1828800"/>
            <a:ext cx="10362895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3000" i="1" spc="-600" kern="0" dirty="0">
                <a:solidFill>
                  <a:srgbClr val="FF6A3D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30M+ developers worldwide (Stack Overflow 2024). Every one of them mispronounces at least one project name a week.</a:t>
            </a:r>
            <a:endParaRPr lang="en-US" sz="13000" dirty="0"/>
          </a:p>
        </p:txBody>
      </p:sp>
      <p:sp>
        <p:nvSpPr>
          <p:cNvPr id="5" name="Text 3"/>
          <p:cNvSpPr/>
          <p:nvPr/>
        </p:nvSpPr>
        <p:spPr>
          <a:xfrm>
            <a:off x="914400" y="4937760"/>
            <a:ext cx="10362895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dirty="0">
                <a:solidFill>
                  <a:srgbClr val="F2EFE7">
                    <a:alpha val="75000"/>
                  </a:srgbClr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for backend engineers, devops, sres, ai coding agent users, conference speakers, dev-tool youtubers..</a:t>
            </a:r>
            <a:endParaRPr lang="en-US" sz="2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685800"/>
            <a:ext cx="1036289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1800" kern="0" dirty="0">
                <a:solidFill>
                  <a:srgbClr val="FF6A3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05 — WHAT IS WORKING</a:t>
            </a:r>
            <a:endParaRPr lang="en-US" sz="1200" dirty="0"/>
          </a:p>
        </p:txBody>
      </p:sp>
      <p:sp>
        <p:nvSpPr>
          <p:cNvPr id="3" name="Shape 1"/>
          <p:cNvSpPr/>
          <p:nvPr/>
        </p:nvSpPr>
        <p:spPr>
          <a:xfrm>
            <a:off x="914400" y="1097280"/>
            <a:ext cx="640080" cy="0"/>
          </a:xfrm>
          <a:prstGeom prst="line">
            <a:avLst/>
          </a:prstGeom>
          <a:noFill/>
          <a:ln w="25400">
            <a:solidFill>
              <a:srgbClr val="FF6A3D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1097280" y="2194560"/>
            <a:ext cx="3088538" cy="203682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6600" i="1" spc="-200" kern="0" dirty="0">
                <a:solidFill>
                  <a:srgbClr val="FF6A3D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544</a:t>
            </a:r>
            <a:endParaRPr lang="en-US" sz="6600" dirty="0"/>
          </a:p>
        </p:txBody>
      </p:sp>
      <p:sp>
        <p:nvSpPr>
          <p:cNvPr id="5" name="Text 3"/>
          <p:cNvSpPr/>
          <p:nvPr/>
        </p:nvSpPr>
        <p:spPr>
          <a:xfrm>
            <a:off x="1097280" y="4231386"/>
            <a:ext cx="308853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400" kern="0" dirty="0">
                <a:solidFill>
                  <a:srgbClr val="4ADE8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from 0 in 6 weeks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097280" y="4786884"/>
            <a:ext cx="3088538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spc="1200" kern="0" dirty="0">
                <a:solidFill>
                  <a:srgbClr val="F2EFE7">
                    <a:alpha val="60000"/>
                  </a:srgbClr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DICTIONARY ENTRIES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4322978" y="2377440"/>
            <a:ext cx="0" cy="3337560"/>
          </a:xfrm>
          <a:prstGeom prst="line">
            <a:avLst/>
          </a:prstGeom>
          <a:noFill/>
          <a:ln w="6350">
            <a:solidFill>
              <a:srgbClr val="F2EFE7">
                <a:alpha val="20000"/>
              </a:srgbClr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551578" y="2194560"/>
            <a:ext cx="3088538" cy="203682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6600" i="1" spc="-200" kern="0" dirty="0">
                <a:solidFill>
                  <a:srgbClr val="FF6A3D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</a:t>
            </a:r>
            <a:endParaRPr lang="en-US" sz="6600" dirty="0"/>
          </a:p>
        </p:txBody>
      </p:sp>
      <p:sp>
        <p:nvSpPr>
          <p:cNvPr id="9" name="Text 7"/>
          <p:cNvSpPr/>
          <p:nvPr/>
        </p:nvSpPr>
        <p:spPr>
          <a:xfrm>
            <a:off x="4551578" y="4231386"/>
            <a:ext cx="308853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400" kern="0" dirty="0">
                <a:solidFill>
                  <a:srgbClr val="4ADE8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first pronunciation MCP on record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4551578" y="4786884"/>
            <a:ext cx="3088538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spc="1200" kern="0" dirty="0">
                <a:solidFill>
                  <a:srgbClr val="F2EFE7">
                    <a:alpha val="60000"/>
                  </a:srgbClr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MCP SERVERS BUILT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7777277" y="2377440"/>
            <a:ext cx="0" cy="3337560"/>
          </a:xfrm>
          <a:prstGeom prst="line">
            <a:avLst/>
          </a:prstGeom>
          <a:noFill/>
          <a:ln w="6350">
            <a:solidFill>
              <a:srgbClr val="F2EFE7">
                <a:alpha val="20000"/>
              </a:srgbClr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8005877" y="2194560"/>
            <a:ext cx="3088538" cy="203682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6600" i="1" spc="-200" kern="0" dirty="0">
                <a:solidFill>
                  <a:srgbClr val="FF6A3D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611</a:t>
            </a:r>
            <a:endParaRPr lang="en-US" sz="6600" dirty="0"/>
          </a:p>
        </p:txBody>
      </p:sp>
      <p:sp>
        <p:nvSpPr>
          <p:cNvPr id="13" name="Text 11"/>
          <p:cNvSpPr/>
          <p:nvPr/>
        </p:nvSpPr>
        <p:spPr>
          <a:xfrm>
            <a:off x="8005877" y="4231386"/>
            <a:ext cx="308853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400" kern="0" dirty="0">
                <a:solidFill>
                  <a:srgbClr val="4ADE8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Bing + Yandex via IndexNow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8005877" y="4786884"/>
            <a:ext cx="3088538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spc="1200" kern="0" dirty="0">
                <a:solidFill>
                  <a:srgbClr val="F2EFE7">
                    <a:alpha val="60000"/>
                  </a:srgbClr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PAGES INDEXED</a:t>
            </a:r>
            <a:endParaRPr lang="en-US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685800"/>
            <a:ext cx="1036289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1800" kern="0" dirty="0">
                <a:solidFill>
                  <a:srgbClr val="FF6A3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06 — THE BUSINESS</a:t>
            </a:r>
            <a:endParaRPr lang="en-US" sz="1200" dirty="0"/>
          </a:p>
        </p:txBody>
      </p:sp>
      <p:sp>
        <p:nvSpPr>
          <p:cNvPr id="3" name="Shape 1"/>
          <p:cNvSpPr/>
          <p:nvPr/>
        </p:nvSpPr>
        <p:spPr>
          <a:xfrm>
            <a:off x="914400" y="1097280"/>
            <a:ext cx="640080" cy="0"/>
          </a:xfrm>
          <a:prstGeom prst="line">
            <a:avLst/>
          </a:prstGeom>
          <a:noFill/>
          <a:ln w="25400">
            <a:solidFill>
              <a:srgbClr val="FF6A3D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914400" y="1828800"/>
            <a:ext cx="10362895" cy="4343400"/>
          </a:xfrm>
          <a:prstGeom prst="rect">
            <a:avLst/>
          </a:prstGeom>
          <a:solidFill>
            <a:srgbClr val="0A0A0A"/>
          </a:solidFill>
          <a:ln w="25400">
            <a:solidFill>
              <a:srgbClr val="FF6A3D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234440" y="2148840"/>
            <a:ext cx="972281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spc="1400" kern="0" dirty="0">
                <a:solidFill>
                  <a:srgbClr val="F2EFE7">
                    <a:alpha val="60000"/>
                  </a:srgbClr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OPEN SOURCE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1234440" y="2606040"/>
            <a:ext cx="9722815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4400" i="1" spc="-200" kern="0" dirty="0">
                <a:solidFill>
                  <a:srgbClr val="FF6A3D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$0</a:t>
            </a:r>
            <a:endParaRPr lang="en-US" sz="4400" dirty="0"/>
          </a:p>
        </p:txBody>
      </p:sp>
      <p:sp>
        <p:nvSpPr>
          <p:cNvPr id="7" name="Text 5"/>
          <p:cNvSpPr/>
          <p:nvPr/>
        </p:nvSpPr>
        <p:spPr>
          <a:xfrm>
            <a:off x="1234440" y="3840480"/>
            <a:ext cx="9722815" cy="2011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300" dirty="0">
                <a:solidFill>
                  <a:srgbClr val="F2EFE7">
                    <a:alpha val="80000"/>
                  </a:srgbClr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· MIT license</a:t>
            </a:r>
            <a:endParaRPr lang="en-US" sz="13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300" dirty="0">
                <a:solidFill>
                  <a:srgbClr val="F2EFE7">
                    <a:alpha val="80000"/>
                  </a:srgbClr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· All 544 entries</a:t>
            </a:r>
            <a:endParaRPr lang="en-US" sz="13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300" dirty="0">
                <a:solidFill>
                  <a:srgbClr val="F2EFE7">
                    <a:alpha val="80000"/>
                  </a:srgbClr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· CLI + webapp + MCP server + Claude Code skill</a:t>
            </a:r>
            <a:endParaRPr lang="en-US" sz="13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300" dirty="0">
                <a:solidFill>
                  <a:srgbClr val="F2EFE7">
                    <a:alpha val="80000"/>
                  </a:srgbClr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· Community-maintained</a:t>
            </a:r>
            <a:endParaRPr lang="en-US" sz="13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685800"/>
            <a:ext cx="1036289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1800" kern="0" dirty="0">
                <a:solidFill>
                  <a:srgbClr val="FF6A3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08 — BUILT BY</a:t>
            </a:r>
            <a:endParaRPr lang="en-US" sz="1200" dirty="0"/>
          </a:p>
        </p:txBody>
      </p:sp>
      <p:sp>
        <p:nvSpPr>
          <p:cNvPr id="3" name="Shape 1"/>
          <p:cNvSpPr/>
          <p:nvPr/>
        </p:nvSpPr>
        <p:spPr>
          <a:xfrm>
            <a:off x="914400" y="1097280"/>
            <a:ext cx="640080" cy="0"/>
          </a:xfrm>
          <a:prstGeom prst="line">
            <a:avLst/>
          </a:prstGeom>
          <a:noFill/>
          <a:ln w="25400">
            <a:solidFill>
              <a:srgbClr val="FF6A3D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14400" y="1371600"/>
            <a:ext cx="10362895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3200" dirty="0">
                <a:solidFill>
                  <a:srgbClr val="F2EFE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 small team with opinions.</a:t>
            </a:r>
            <a:endParaRPr lang="en-US" sz="3200" dirty="0"/>
          </a:p>
        </p:txBody>
      </p:sp>
      <p:sp>
        <p:nvSpPr>
          <p:cNvPr id="5" name="Shape 3"/>
          <p:cNvSpPr/>
          <p:nvPr/>
        </p:nvSpPr>
        <p:spPr>
          <a:xfrm>
            <a:off x="5455768" y="2560320"/>
            <a:ext cx="1280160" cy="1280160"/>
          </a:xfrm>
          <a:prstGeom prst="ellipse">
            <a:avLst/>
          </a:prstGeom>
          <a:solidFill>
            <a:srgbClr val="0A0A0A"/>
          </a:solidFill>
          <a:ln w="12700">
            <a:solidFill>
              <a:srgbClr val="FF6A3D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5455768" y="2560320"/>
            <a:ext cx="128016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200" i="1" dirty="0">
                <a:solidFill>
                  <a:srgbClr val="FF6A3D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</a:t>
            </a:r>
            <a:endParaRPr lang="en-US" sz="4200" dirty="0"/>
          </a:p>
        </p:txBody>
      </p:sp>
      <p:sp>
        <p:nvSpPr>
          <p:cNvPr id="7" name="Text 5"/>
          <p:cNvSpPr/>
          <p:nvPr/>
        </p:nvSpPr>
        <p:spPr>
          <a:xfrm>
            <a:off x="914400" y="4114800"/>
            <a:ext cx="1036289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2EFE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alvin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914400" y="4572000"/>
            <a:ext cx="1036289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spc="1400" kern="0" dirty="0">
                <a:solidFill>
                  <a:srgbClr val="FF6A3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MAINTAINER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1097280" y="4937760"/>
            <a:ext cx="9997135" cy="1280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2EFE7">
                    <a:alpha val="60000"/>
                  </a:srgbClr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Engineer · built say-it after the 47th time someone said 'kub-cuttle' on a call.</a:t>
            </a:r>
            <a:endParaRPr lang="en-US" sz="11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685800"/>
            <a:ext cx="1036289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1800" kern="0" dirty="0">
                <a:solidFill>
                  <a:srgbClr val="FF6A3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09 — THE ASK</a:t>
            </a:r>
            <a:endParaRPr lang="en-US" sz="1200" dirty="0"/>
          </a:p>
        </p:txBody>
      </p:sp>
      <p:sp>
        <p:nvSpPr>
          <p:cNvPr id="3" name="Shape 1"/>
          <p:cNvSpPr/>
          <p:nvPr/>
        </p:nvSpPr>
        <p:spPr>
          <a:xfrm>
            <a:off x="914400" y="1097280"/>
            <a:ext cx="640080" cy="0"/>
          </a:xfrm>
          <a:prstGeom prst="line">
            <a:avLst/>
          </a:prstGeom>
          <a:noFill/>
          <a:ln w="25400">
            <a:solidFill>
              <a:srgbClr val="FF6A3D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14400" y="1645920"/>
            <a:ext cx="10362895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800" dirty="0">
                <a:solidFill>
                  <a:srgbClr val="F2EFE7">
                    <a:alpha val="70000"/>
                  </a:srgbClr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Raising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914400" y="2286000"/>
            <a:ext cx="10362895" cy="2377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0" i="1" spc="-600" kern="0" dirty="0">
                <a:solidFill>
                  <a:srgbClr val="FF6A3D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Stars · contributions · feedback</a:t>
            </a:r>
            <a:endParaRPr lang="en-US" sz="13000" dirty="0"/>
          </a:p>
        </p:txBody>
      </p:sp>
      <p:sp>
        <p:nvSpPr>
          <p:cNvPr id="6" name="Text 4"/>
          <p:cNvSpPr/>
          <p:nvPr/>
        </p:nvSpPr>
        <p:spPr>
          <a:xfrm>
            <a:off x="914400" y="5120640"/>
            <a:ext cx="10362895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spc="400" kern="0" dirty="0">
                <a:solidFill>
                  <a:srgbClr val="F2EFE7">
                    <a:alpha val="70000"/>
                  </a:srgbClr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To fund / Every star nudges more devs to contribute their favorite mispronounced project.</a:t>
            </a:r>
            <a:endParaRPr lang="en-US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Pronounce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Pronounce — Pitch Deck</dc:title>
  <dc:subject>PptxGenJS Presentation</dc:subject>
  <dc:creator>Pronounce</dc:creator>
  <cp:lastModifiedBy>Pronounce</cp:lastModifiedBy>
  <cp:revision>1</cp:revision>
  <dcterms:created xsi:type="dcterms:W3CDTF">2026-05-17T07:14:11Z</dcterms:created>
  <dcterms:modified xsi:type="dcterms:W3CDTF">2026-05-17T07:14:11Z</dcterms:modified>
</cp:coreProperties>
</file>