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9c5d8839de29490d" /><Relationship Type="http://schemas.openxmlformats.org/package/2006/relationships/metadata/core-properties" Target="/docProps/core.xml" Id="R4055f88f5b3941f0" /><Relationship Type="http://schemas.openxmlformats.org/officeDocument/2006/relationships/extended-properties" Target="/docProps/app.xml" Id="R51b204b8016c4f6a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b820ae78f9494768"/>
    <p:sldId id="257" r:id="Rbb523ab93e194683"/>
    <p:sldId id="258" r:id="R7b3dadc819574e8b"/>
    <p:sldId id="259" r:id="R6c2684641b484129"/>
    <p:sldId id="260" r:id="R3fe49f136e714a57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b820ae78f9494768" /><Relationship Type="http://schemas.openxmlformats.org/officeDocument/2006/relationships/slide" Target="/ppt/slides/slide2.xml" Id="Rbb523ab93e194683" /><Relationship Type="http://schemas.openxmlformats.org/officeDocument/2006/relationships/slide" Target="/ppt/slides/slide3.xml" Id="R7b3dadc819574e8b" /><Relationship Type="http://schemas.openxmlformats.org/officeDocument/2006/relationships/slide" Target="/ppt/slides/slide4.xml" Id="R6c2684641b484129" /><Relationship Type="http://schemas.openxmlformats.org/officeDocument/2006/relationships/slide" Target="/ppt/slides/slide5.xml" Id="R3fe49f136e714a57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f45983758ad415e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45ce8628d8b4e8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6d6ba34d06344f2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f9ed96437c04e8e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a32875cf63341fb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ac643f594c0d4b3e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c1aff3205b46a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8826e8428bd489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778d49ba8f546b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579f271c4f24a9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fe3ef0d0b444d77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Per-paragraph overrides inside one textbox</a:t>
            </a:r>
          </a:p>
        </p:txBody>
      </p:sp>
      <p:sp>
        <p:nvSpPr>
          <p:cNvPr id="10001" name="TextBox 2"/>
          <p:cNvSpPr txBox="1"/>
          <p:nvPr/>
        </p:nvSpPr>
        <p:spPr>
          <a:xfrm xmlns:a="http://schemas.openxmlformats.org/drawingml/2006/main">
            <a:off x="457200" y="1097280"/>
            <a:ext cx="11887200" cy="502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AEE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/>
              <a:t>[shape default: align=left, single-spaced]  Lorem ipsum dolor sit amet, consectetur adipiscing elit. Vivamus lacinia odio vitae vestibulum vestibulum.</a:t>
            </a:r>
          </a:p>
          <a:p xmlns:a="http://schemas.openxmlformats.org/drawingml/2006/main">
            <a:pPr algn="ctr"/>
            <a:r>
              <a:rPr lang="en-US"/>
              <a:t>[paragraph override: align=center]  Lorem ipsum dolor sit amet, consectetur adipiscing elit. Vivamus lacinia odio vitae vestibulum vestibulum.</a:t>
            </a:r>
          </a:p>
          <a:p xmlns:a="http://schemas.openxmlformats.org/drawingml/2006/main">
            <a:pPr algn="r"/>
            <a:r>
              <a:rPr lang="en-US"/>
              <a:t>[paragraph override: align=right]  Lorem ipsum dolor sit amet, consectetur adipiscing elit. Vivamus lacinia odio vitae vestibulum vestibulum.</a:t>
            </a:r>
          </a:p>
          <a:p xmlns:a="http://schemas.openxmlformats.org/drawingml/2006/main">
            <a:pPr algn="just">
              <a:lnSpc>
                <a:spcPct val="200000"/>
              </a:lnSpc>
            </a:pPr>
            <a:r>
              <a:rPr lang="en-US"/>
              <a:t>[paragraph override: align=justify + lineSpacing=2x]  Lorem ipsum dolor sit amet, consectetur adipiscing elit. Vivamus lacinia odio vitae vestibulum vestibulum. Lorem ipsum dolor sit amet, consectetur adipiscing elit. Vivamus lacinia odio vitae vestibulum vestibulum.</a:t>
            </a:r>
          </a:p>
          <a:p xmlns:a="http://schemas.openxmlformats.org/drawingml/2006/main">
            <a:pPr>
              <a:lnSpc>
                <a:spcPts val="1800"/>
              </a:lnSpc>
            </a:pPr>
            <a:r>
              <a:rPr lang="en-US"/>
              <a:t>[paragraph override: lineSpacing=18pt fixed]  Lorem ipsum dolor sit amet, consectetur adipiscing elit. Vivamus lacinia odio vitae vestibulum vestibulum.</a:t>
            </a:r>
          </a:p>
        </p:txBody>
      </p:sp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Paragraph indents — indent / marginLeft / marginRight</a:t>
            </a:r>
          </a:p>
        </p:txBody>
      </p:sp>
      <p:sp>
        <p:nvSpPr>
          <p:cNvPr id="10003" name="TextBox 2"/>
          <p:cNvSpPr txBox="1"/>
          <p:nvPr/>
        </p:nvSpPr>
        <p:spPr>
          <a:xfrm xmlns:a="http://schemas.openxmlformats.org/drawingml/2006/main">
            <a:off x="457200" y="1188720"/>
            <a:ext cx="118872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AEE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/>
              <a:t>[default: no indent]  Lorem ipsum dolor sit amet, consectetur adipiscing elit. Vivamus lacinia odio vitae vestibulum vestibulum. Lorem ipsum dolor sit amet, consectetur adipiscing elit. Vivamus lacinia odio vitae vestibulum vestibulum.</a:t>
            </a:r>
          </a:p>
        </p:txBody>
      </p:sp>
      <p:sp>
        <p:nvSpPr>
          <p:cNvPr id="10004" name="TextBox 3"/>
          <p:cNvSpPr txBox="1"/>
          <p:nvPr/>
        </p:nvSpPr>
        <p:spPr>
          <a:xfrm xmlns:a="http://schemas.openxmlformats.org/drawingml/2006/main">
            <a:off x="457200" y="2286000"/>
            <a:ext cx="118872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DADC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914400"/>
            <a:r>
              <a:rPr lang="en-US" sz="1400"/>
              <a:t>[marginLeft=1in]  Lorem ipsum dolor sit amet, consectetur adipiscing elit. Vivamus lacinia odio vitae vestibulum vestibulum. Lorem ipsum dolor sit amet, consectetur adipiscing elit. Vivamus lacinia odio vitae vestibulum vestibulum.</a:t>
            </a:r>
          </a:p>
        </p:txBody>
      </p:sp>
      <p:sp>
        <p:nvSpPr>
          <p:cNvPr id="10005" name="TextBox 4"/>
          <p:cNvSpPr txBox="1"/>
          <p:nvPr/>
        </p:nvSpPr>
        <p:spPr>
          <a:xfrm xmlns:a="http://schemas.openxmlformats.org/drawingml/2006/main">
            <a:off x="457200" y="3383280"/>
            <a:ext cx="118872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indent="457200"/>
            <a:r>
              <a:rPr lang="en-US" sz="1400"/>
              <a:t>[indent=0.5in first-line]  Lorem ipsum dolor sit amet, consectetur adipiscing elit. Vivamus lacinia odio vitae vestibulum vestibulum. Lorem ipsum dolor sit amet, consectetur adipiscing elit. Vivamus lacinia odio vitae vestibulum vestibulum.</a:t>
            </a:r>
          </a:p>
        </p:txBody>
      </p:sp>
      <p:sp>
        <p:nvSpPr>
          <p:cNvPr id="10006" name="TextBox 5"/>
          <p:cNvSpPr txBox="1"/>
          <p:nvPr/>
        </p:nvSpPr>
        <p:spPr>
          <a:xfrm xmlns:a="http://schemas.openxmlformats.org/drawingml/2006/main">
            <a:off x="457200" y="4480560"/>
            <a:ext cx="118872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DADC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548640" indent="-457200"/>
            <a:r>
              <a:rPr lang="en-US" sz="1400"/>
              <a:t>[hanging: marginLeft=0.6in + indent=-0.5in]  Lorem ipsum dolor sit amet, consectetur adipiscing elit. Vivamus lacinia odio vitae vestibulum vestibulum. Lorem ipsum dolor sit amet, consectetur adipiscing elit. Vivamus lacinia odio vitae vestibulum vestibulum.</a:t>
            </a:r>
          </a:p>
        </p:txBody>
      </p:sp>
      <p:sp>
        <p:nvSpPr>
          <p:cNvPr id="10007" name="TextBox 6"/>
          <p:cNvSpPr txBox="1"/>
          <p:nvPr/>
        </p:nvSpPr>
        <p:spPr>
          <a:xfrm xmlns:a="http://schemas.openxmlformats.org/drawingml/2006/main">
            <a:off x="457200" y="5577840"/>
            <a:ext cx="118872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R="1828800"/>
            <a:r>
              <a:rPr lang="en-US" sz="1400"/>
              <a:t>[marginRight=2in]  Lorem ipsum dolor sit amet, consectetur adipiscing elit. Vivamus lacinia odio vitae vestibulum vestibulum. Lorem ipsum dolor sit amet, consectetur adipiscing elit. Vivamus lacinia odio vitae vestibulum vestibulum.</a:t>
            </a:r>
          </a:p>
        </p:txBody>
      </p:sp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8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Per-paragraph styling (no runs needed)</a:t>
            </a:r>
          </a:p>
        </p:txBody>
      </p:sp>
      <p:sp>
        <p:nvSpPr>
          <p:cNvPr id="10009" name="TextBox 2"/>
          <p:cNvSpPr txBox="1"/>
          <p:nvPr/>
        </p:nvSpPr>
        <p:spPr>
          <a:xfrm xmlns:a="http://schemas.openxmlformats.org/drawingml/2006/main">
            <a:off x="457200" y="1097280"/>
            <a:ext cx="11887200" cy="45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AEE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/>
              <a:t>[shape default: 14pt black]  Default paragraph styling.</a:t>
            </a:r>
          </a:p>
          <a:p xmlns:a="http://schemas.openxmlformats.org/drawingml/2006/main">
            <a:pPr/>
            <a:r>
              <a:rPr lang="en-US" b="1"/>
              <a:t>[bold=true at paragraph level]  Whole paragraph is bold.</a:t>
            </a:r>
          </a:p>
          <a:p xmlns:a="http://schemas.openxmlformats.org/drawingml/2006/main">
            <a:pPr/>
            <a:r>
              <a:rPr lang="en-US" i="1"/>
              <a:t>[italic=true at paragraph level]  Whole paragraph is italic.</a:t>
            </a:r>
          </a:p>
          <a:p xmlns:a="http://schemas.openxmlformats.org/drawingml/2006/main">
            <a:pPr/>
            <a:r>
              <a:rPr lang="en-US">
                <a:solidFill>
                  <a:srgbClr val="E63946"/>
                </a:solidFill>
              </a:rPr>
              <a:t>[color=E63946 at paragraph level]  Whole paragraph is red.</a:t>
            </a:r>
          </a:p>
          <a:p xmlns:a="http://schemas.openxmlformats.org/drawingml/2006/main">
            <a:pPr/>
            <a:r>
              <a:rPr lang="en-US" sz="2200"/>
              <a:t>[size=22 at paragraph level]  Whole paragraph is 22pt.</a:t>
            </a:r>
          </a:p>
          <a:p xmlns:a="http://schemas.openxmlformats.org/drawingml/2006/main">
            <a:pPr/>
            <a:r>
              <a:rPr lang="fr-FR">
                <a:solidFill>
                  <a:srgbClr val="2A9D8F"/>
                </a:solidFill>
              </a:rPr>
              <a:t>[lang=fr-FR at paragraph level]  Lorem ipsum dolor sit amet.</a:t>
            </a:r>
          </a:p>
        </p:txBody>
      </p:sp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Per-run typography in one paragraph</a:t>
            </a:r>
            <a:r>
              <a:rPr lang="en-US"/>
              <a:t>Mix </a:t>
            </a:r>
            <a:r>
              <a:rPr lang="en-US" sz="2400">
                <a:latin typeface="Times New Roman"/>
                <a:ea typeface="Times New Roman"/>
              </a:rPr>
              <a:t>Times </a:t>
            </a:r>
            <a:r>
              <a:rPr lang="en-US" sz="1800">
                <a:latin typeface="Courier New"/>
                <a:ea typeface="Courier New"/>
              </a:rPr>
              <a:t>Courier </a:t>
            </a:r>
            <a:r>
              <a:rPr lang="en-US" sz="2800" b="1">
                <a:latin typeface="Georgia"/>
                <a:ea typeface="Georgia"/>
              </a:rPr>
              <a:t>Georgia</a:t>
            </a:r>
          </a:p>
        </p:txBody>
      </p:sp>
      <p:sp>
        <p:nvSpPr>
          <p:cNvPr id="10011" name="TextBox 2"/>
          <p:cNvSpPr txBox="1"/>
          <p:nvPr/>
        </p:nvSpPr>
        <p:spPr>
          <a:xfrm xmlns:a="http://schemas.openxmlformats.org/drawingml/2006/main">
            <a:off x="457200" y="1371600"/>
            <a:ext cx="11887200" cy="914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000"/>
              <a:t/>
            </a:r>
            <a:r>
              <a:rPr lang="en-US"/>
              <a:t>Normal </a:t>
            </a:r>
            <a:r>
              <a:rPr lang="en-US" spc="-100">
                <a:solidFill>
                  <a:srgbClr val="E63946"/>
                </a:solidFill>
              </a:rPr>
              <a:t>TIGHTENED </a:t>
            </a:r>
            <a:r>
              <a:rPr lang="en-US" spc="400">
                <a:solidFill>
                  <a:srgbClr val="2A9D8F"/>
                </a:solidFill>
              </a:rPr>
              <a:t>LOOSENED </a:t>
            </a:r>
            <a:r>
              <a:rPr lang="en-US" spc="800">
                <a:solidFill>
                  <a:srgbClr val="1D3557"/>
                </a:solidFill>
              </a:rPr>
              <a:t>EXPANDED</a:t>
            </a:r>
          </a:p>
        </p:txBody>
      </p:sp>
      <p:sp>
        <p:nvSpPr>
          <p:cNvPr id="10012" name="TextBox 3"/>
          <p:cNvSpPr txBox="1"/>
          <p:nvPr/>
        </p:nvSpPr>
        <p:spPr>
          <a:xfrm xmlns:a="http://schemas.openxmlformats.org/drawingml/2006/main">
            <a:off x="457200" y="2743200"/>
            <a:ext cx="11887200" cy="914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000" b="1"/>
              <a:t/>
            </a:r>
            <a:r>
              <a:rPr lang="en-US" kern="0"/>
              <a:t>AV AT WA — kern=0  </a:t>
            </a:r>
            <a:r>
              <a:rPr lang="en-US" kern="1">
                <a:solidFill>
                  <a:srgbClr val="E63946"/>
                </a:solidFill>
              </a:rPr>
              <a:t>AV AT WA — kern=1</a:t>
            </a:r>
          </a:p>
        </p:txBody>
      </p:sp>
      <p:sp>
        <p:nvSpPr>
          <p:cNvPr id="10013" name="TextBox 4"/>
          <p:cNvSpPr txBox="1"/>
          <p:nvPr/>
        </p:nvSpPr>
        <p:spPr>
          <a:xfrm xmlns:a="http://schemas.openxmlformats.org/drawingml/2006/main">
            <a:off x="457200" y="3931920"/>
            <a:ext cx="11887200" cy="914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000" b="1"/>
              <a:t/>
            </a:r>
            <a:r>
              <a:rPr lang="en-US"/>
              <a:t>English: color  </a:t>
            </a:r>
            <a:r>
              <a:rPr lang="en-GB">
                <a:solidFill>
                  <a:srgbClr val="2A9D8F"/>
                </a:solidFill>
              </a:rPr>
              <a:t>British: colour  </a:t>
            </a:r>
            <a:r>
              <a:rPr lang="fr-FR">
                <a:solidFill>
                  <a:srgbClr val="E63946"/>
                </a:solidFill>
              </a:rPr>
              <a:t>Français: couleur</a:t>
            </a:r>
          </a:p>
        </p:txBody>
      </p:sp>
      <p:sp>
        <p:nvSpPr>
          <p:cNvPr id="10014" name="TextBox 5"/>
          <p:cNvSpPr txBox="1"/>
          <p:nvPr/>
        </p:nvSpPr>
        <p:spPr>
          <a:xfrm xmlns:a="http://schemas.openxmlformats.org/drawingml/2006/main">
            <a:off x="457200" y="5120640"/>
            <a:ext cx="11887200" cy="914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000"/>
              <a:t/>
            </a:r>
          </a:p>
        </p:txBody>
      </p:sp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5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subscript / superscript aliases</a:t>
            </a:r>
            <a:r>
              <a:rPr lang="en-US"/>
              <a:t>H</a:t>
            </a:r>
            <a:r>
              <a:rPr lang="en-US" baseline="-25000"/>
              <a:t>2</a:t>
            </a:r>
            <a:r>
              <a:rPr lang="en-US"/>
              <a:t>SO</a:t>
            </a:r>
            <a:r>
              <a:rPr lang="en-US" baseline="-25000"/>
              <a:t>4</a:t>
            </a:r>
            <a:r>
              <a:rPr lang="en-US"/>
              <a:t>   x</a:t>
            </a:r>
            <a:r>
              <a:rPr lang="en-US" baseline="30000"/>
              <a:t>2</a:t>
            </a:r>
            <a:r>
              <a:rPr lang="en-US"/>
              <a:t> + y</a:t>
            </a:r>
            <a:r>
              <a:rPr lang="en-US" baseline="30000"/>
              <a:t>2</a:t>
            </a:r>
            <a:r>
              <a:rPr lang="en-US"/>
              <a:t> = r</a:t>
            </a:r>
            <a:r>
              <a:rPr lang="en-US" baseline="30000"/>
              <a:t>2</a:t>
            </a:r>
          </a:p>
        </p:txBody>
      </p:sp>
      <p:sp>
        <p:nvSpPr>
          <p:cNvPr id="10016" name="TextBox 2"/>
          <p:cNvSpPr txBox="1"/>
          <p:nvPr/>
        </p:nvSpPr>
        <p:spPr>
          <a:xfrm xmlns:a="http://schemas.openxmlformats.org/drawingml/2006/main">
            <a:off x="457200" y="1371600"/>
            <a:ext cx="11887200" cy="914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400"/>
              <a:t/>
            </a:r>
          </a:p>
        </p:txBody>
      </p:sp>
      <p:sp>
        <p:nvSpPr>
          <p:cNvPr id="10017" name="TextBox 3"/>
          <p:cNvSpPr txBox="1"/>
          <p:nvPr/>
        </p:nvSpPr>
        <p:spPr>
          <a:xfrm xmlns:a="http://schemas.openxmlformats.org/drawingml/2006/main">
            <a:off x="457200" y="2560320"/>
            <a:ext cx="118872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i="1">
                <a:solidFill>
                  <a:srgbClr val="666666"/>
                </a:solidFill>
              </a:rPr>
              <a:t>subscript=true   ≡   baseline=sub      superscript=true   ≡   baseline=super</a:t>
            </a:r>
            <a:r>
              <a:rPr lang="en-US"/>
              <a:t>Custom: </a:t>
            </a:r>
            <a:r>
              <a:rPr lang="en-US" baseline="50000">
                <a:solidFill>
                  <a:srgbClr val="E63946"/>
                </a:solidFill>
              </a:rPr>
              <a:t>50%</a:t>
            </a:r>
            <a:r>
              <a:rPr lang="en-US"/>
              <a:t> higher  /  </a:t>
            </a:r>
            <a:r>
              <a:rPr lang="en-US" baseline="-40000">
                <a:solidFill>
                  <a:srgbClr val="2A9D8F"/>
                </a:solidFill>
              </a:rPr>
              <a:t>-40%</a:t>
            </a:r>
            <a:r>
              <a:rPr lang="en-US"/>
              <a:t> lower</a:t>
            </a:r>
          </a:p>
        </p:txBody>
      </p:sp>
      <p:sp>
        <p:nvSpPr>
          <p:cNvPr id="10018" name="TextBox 4"/>
          <p:cNvSpPr txBox="1"/>
          <p:nvPr/>
        </p:nvSpPr>
        <p:spPr>
          <a:xfrm xmlns:a="http://schemas.openxmlformats.org/drawingml/2006/main">
            <a:off x="457200" y="3383280"/>
            <a:ext cx="11887200" cy="914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400"/>
              <a:t/>
            </a:r>
            <a:r>
              <a:rPr lang="en-US"/>
              <a:t>default  </a:t>
            </a:r>
            <a:r>
              <a:rPr lang="en-US" cap="small">
                <a:solidFill>
                  <a:srgbClr val="2A9D8F"/>
                </a:solidFill>
              </a:rPr>
              <a:t>small caps  </a:t>
            </a:r>
            <a:r>
              <a:rPr lang="en-US" cap="all">
                <a:solidFill>
                  <a:srgbClr val="E63946"/>
                </a:solidFill>
              </a:rPr>
              <a:t>ALL CAPS</a:t>
            </a:r>
          </a:p>
        </p:txBody>
      </p:sp>
      <p:sp>
        <p:nvSpPr>
          <p:cNvPr id="10019" name="TextBox 5"/>
          <p:cNvSpPr txBox="1"/>
          <p:nvPr/>
        </p:nvSpPr>
        <p:spPr>
          <a:xfrm xmlns:a="http://schemas.openxmlformats.org/drawingml/2006/main">
            <a:off x="457200" y="4572000"/>
            <a:ext cx="118872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i="1">
                <a:solidFill>
                  <a:srgbClr val="666666"/>
                </a:solidFill>
              </a:rPr>
              <a:t>baseline= accepts signed integer percent (super≡+30, sub≡-25 by convention). Custom values give arbitrary vertical offset.</a:t>
            </a:r>
          </a:p>
        </p:txBody>
      </p:sp>
      <p:sp>
        <p:nvSpPr>
          <p:cNvPr id="10020" name="TextBox 6"/>
          <p:cNvSpPr txBox="1"/>
          <p:nvPr/>
        </p:nvSpPr>
        <p:spPr>
          <a:xfrm xmlns:a="http://schemas.openxmlformats.org/drawingml/2006/main">
            <a:off x="457200" y="5394960"/>
            <a:ext cx="118872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000" b="1"/>
              <a:t/>
            </a:r>
          </a:p>
        </p:txBody>
      </p:sp>
      <p:sp>
        <p:nvSpPr>
          <p:cNvPr id="10021" name="TextBox 7"/>
          <p:cNvSpPr txBox="1"/>
          <p:nvPr/>
        </p:nvSpPr>
        <p:spPr>
          <a:xfrm xmlns:a="http://schemas.openxmlformats.org/drawingml/2006/main">
            <a:off x="457200" y="6217920"/>
            <a:ext cx="118872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>
                <a:solidFill>
                  <a:srgbClr val="666666"/>
                </a:solidFill>
              </a:rPr>
              <a:t>Per-run cap=small / cap=all / cap=none, plus allCaps / smallCaps boolean aliases.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2026-05-19T18:57:53Z</dcterms:created>
  <cp:lastModifiedBy>OfficeCLI</cp:lastModifiedBy>
  <dcterms:modified xsi:type="dcterms:W3CDTF">2026-05-19T18:57:53Z</dcterms:modified>
</cp:coreProperties>
</file>