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5167c1f8e47940d8" /><Relationship Type="http://schemas.openxmlformats.org/package/2006/relationships/metadata/core-properties" Target="/docProps/core.xml" Id="R8409f8e7d778452f" /><Relationship Type="http://schemas.openxmlformats.org/officeDocument/2006/relationships/extended-properties" Target="/docProps/app.xml" Id="R696f3eb235ff412c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dc2e96e8722e4ff6"/>
    <p:sldId id="257" r:id="R56264edf8f7c46bf"/>
    <p:sldId id="258" r:id="R2dddacbfdb5b4af2"/>
    <p:sldId id="259" r:id="R29ec507a1a28424c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dc2e96e8722e4ff6" /><Relationship Type="http://schemas.openxmlformats.org/officeDocument/2006/relationships/slide" Target="/ppt/slides/slide2.xml" Id="R56264edf8f7c46bf" /><Relationship Type="http://schemas.openxmlformats.org/officeDocument/2006/relationships/slide" Target="/ppt/slides/slide3.xml" Id="R2dddacbfdb5b4af2" /><Relationship Type="http://schemas.openxmlformats.org/officeDocument/2006/relationships/slide" Target="/ppt/slides/slide4.xml" Id="R29ec507a1a28424c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392a408070f4319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ee72fda33b049eb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d5cb43f33364966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2c5794441bd4672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a662bd2e6244ec5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b24f82404aa84639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d97c06b067410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a3b2f519824af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afffc6792c473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68acabbb284f6d" /></Relationships>
</file>

<file path=ppt/slides/slide1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Grow a Table — Theme vs Per-Cell Stamp</a:t>
            </a:r>
          </a:p>
        </p:txBody>
      </p:sp>
      <p:sp>
        <p:nvSpPr>
          <p:cNvPr id="10001" name="TextBox 2"/>
          <p:cNvSpPr/>
          <p:nvPr/>
        </p:nvSpPr>
        <p:spPr>
          <a:xfrm xmlns:a="http://schemas.openxmlformats.org/drawingml/2006/main">
            <a:off x="457200" y="914400"/>
            <a:ext cx="5486400" cy="36576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/>
              <a:t>A) style=medium2  (auto-follows)</a:t>
            </a:r>
          </a:p>
        </p:txBody>
      </p:sp>
      <p:graphicFrame>
        <p:nvGraphicFramePr>
          <p:cNvPr id="10002" name="Table 1"/>
          <p:cNvGraphicFramePr/>
          <p:nvPr/>
        </p:nvGraphicFramePr>
        <p:xfrm>
          <a:off xmlns:a="http://schemas.openxmlformats.org/drawingml/2006/main" x="457200" y="1371600"/>
          <a:ext xmlns:a="http://schemas.openxmlformats.org/drawingml/2006/main" cx="3657600" cy="2743200"/>
        </p:xfrm>
        <a:graphic xmlns:a="http://schemas.openxmlformats.org/drawingml/2006/main">
          <a:graphicData uri="http://schemas.openxmlformats.org/drawingml/2006/table">
            <a:tbl>
              <a:tblPr firstRow="1" lastCol="1" bandRow="1">
                <a:tableStyleId>{073A0DAA-6AF3-43AB-8588-CEC1D06C72B9}</a:tableStyleId>
              </a:tblPr>
              <a:tblGrid>
                <a:gridCol w="914400"/>
                <a:gridCol w="914400"/>
                <a:gridCol w="914400"/>
                <a:gridCol w="914400"/>
              </a:tblGrid>
              <a:tr h="685800">
                <a:tc>
                  <a:txBody>
                    <a:bodyPr/>
                    <a:lstStyle/>
                    <a:p>
                      <a:r>
                        <a:rPr lang="en-US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H1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H2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Total</a:t>
                      </a:r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/>
                        <a:t>Alice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/>
                        <a:t>465</a:t>
                      </a:r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/>
                        <a:t>Bob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/>
                        <a:t>430</a:t>
                      </a:r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/>
                        <a:t>Carol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/>
                        <a:t>610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03" name="TextBox 3"/>
          <p:cNvSpPr/>
          <p:nvPr/>
        </p:nvSpPr>
        <p:spPr>
          <a:xfrm xmlns:a="http://schemas.openxmlformats.org/drawingml/2006/main">
            <a:off x="6400800" y="914400"/>
            <a:ext cx="5486400" cy="36576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/>
              <a:t>B) headerFill/bodyFill  (manual top-up)</a:t>
            </a:r>
          </a:p>
        </p:txBody>
      </p:sp>
      <p:graphicFrame>
        <p:nvGraphicFramePr>
          <p:cNvPr id="10004" name="Table 2"/>
          <p:cNvGraphicFramePr/>
          <p:nvPr/>
        </p:nvGraphicFramePr>
        <p:xfrm>
          <a:off xmlns:a="http://schemas.openxmlformats.org/drawingml/2006/main" x="6400800" y="1371600"/>
          <a:ext xmlns:a="http://schemas.openxmlformats.org/drawingml/2006/main" cx="3657600" cy="27432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914400"/>
                <a:gridCol w="914400"/>
                <a:gridCol w="914400"/>
                <a:gridCol w="914400"/>
              </a:tblGrid>
              <a:tr h="685800">
                <a:tc>
                  <a:txBody>
                    <a:bodyPr/>
                    <a:lstStyle/>
                    <a:p>
                      <a:r>
                        <a:rPr lang="en-US"/>
                        <a:t>Name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H1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H2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/>
                        <a:t>Alice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220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245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465</a:t>
                      </a:r>
                    </a:p>
                  </a:txBody>
                  <a:tcPr>
                    <a:solidFill>
                      <a:srgbClr val="B4C7E7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/>
                        <a:t>Bob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225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430</a:t>
                      </a:r>
                    </a:p>
                  </a:txBody>
                  <a:tcPr>
                    <a:solidFill>
                      <a:srgbClr val="B4C7E7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/>
                        <a:t>Carol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275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335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610</a:t>
                      </a:r>
                    </a:p>
                  </a:txBody>
                  <a:tcPr>
                    <a:solidFill>
                      <a:srgbClr val="B4C7E7"/>
                    </a:solidFill>
                  </a:tcPr>
                </a:tc>
              </a:tr>
            </a:tbl>
          </a:graphicData>
        </a:graphic>
      </p:graphicFrame>
    </p:spTree>
  </p:cSld>
</p:sld>
</file>

<file path=ppt/slides/slide2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Per-Row Height + Per-Column Width</a:t>
            </a:r>
          </a:p>
        </p:txBody>
      </p:sp>
      <p:graphicFrame>
        <p:nvGraphicFramePr>
          <p:cNvPr id="10006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36576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1828800"/>
                <a:gridCol w="1371600"/>
                <a:gridCol w="6400800"/>
                <a:gridCol w="13716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Field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Short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Wide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Narrow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Standard row height (0.6in)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x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lang="en-US"/>
                        <a:t>Body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Taller row (1in) for emphasis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</a:t>
                      </a:r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r>
                        <a:rPr lang="en-US"/>
                        <a:t>Notes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Tallest row (1.5in) — multi-line content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z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slides/slide3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7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Uniform rowHeight (table-level)</a:t>
            </a:r>
          </a:p>
        </p:txBody>
      </p:sp>
      <p:graphicFrame>
        <p:nvGraphicFramePr>
          <p:cNvPr id="10008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36576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3657600"/>
                <a:gridCol w="3657600"/>
                <a:gridCol w="3657600"/>
              </a:tblGrid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Step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Action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Result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Init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OK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Process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OK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Verify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OK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Commit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OK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</p:sld>
</file>

<file path=ppt/slides/slide4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9" name="TextBox 1"/>
          <p:cNvSpPr/>
          <p:nvPr/>
        </p:nvSpPr>
        <p:spPr>
          <a:xfrm xmlns:a="http://schemas.openxmlformats.org/drawingml/2006/main">
            <a:off x="457200" y="274320"/>
            <a:ext cx="10972800" cy="91440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Cell Merging — gridSpan (horizontal) + merge.down (vertical)</a:t>
            </a:r>
          </a:p>
        </p:txBody>
      </p:sp>
      <p:sp>
        <p:nvSpPr>
          <p:cNvPr id="10010" name="TextBox 2"/>
          <p:cNvSpPr/>
          <p:nvPr/>
        </p:nvSpPr>
        <p:spPr>
          <a:xfrm xmlns:a="http://schemas.openxmlformats.org/drawingml/2006/main">
            <a:off x="457200" y="914400"/>
            <a:ext cx="10972800" cy="36576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/>
              <a:t>1) gridSpan=N on first cell of a row — one wide cell across all N columns</a:t>
            </a:r>
          </a:p>
        </p:txBody>
      </p:sp>
      <p:graphicFrame>
        <p:nvGraphicFramePr>
          <p:cNvPr id="10011" name="Table 1"/>
          <p:cNvGraphicFramePr/>
          <p:nvPr/>
        </p:nvGraphicFramePr>
        <p:xfrm>
          <a:off xmlns:a="http://schemas.openxmlformats.org/drawingml/2006/main" x="457200" y="1371600"/>
          <a:ext xmlns:a="http://schemas.openxmlformats.org/drawingml/2006/main" cx="10972800" cy="20574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2743200"/>
                <a:gridCol w="2743200"/>
                <a:gridCol w="2743200"/>
                <a:gridCol w="2743200"/>
              </a:tblGrid>
              <a:tr h="685800"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150</a:t>
                      </a:r>
                    </a:p>
                  </a:txBody>
                  <a:tcPr/>
                </a:tc>
              </a:tr>
              <a:tr h="685800">
                <a:tc gridSpan="4">
                  <a:txBody>
                    <a:bodyPr/>
                    <a:lstStyle/>
                    <a:p>
                      <a:r>
                        <a:rPr lang="en-US" b="1"/>
                        <a:t>Footnote: figures in thousands USD, unaudited.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12" name="TextBox 3"/>
          <p:cNvSpPr/>
          <p:nvPr/>
        </p:nvSpPr>
        <p:spPr>
          <a:xfrm xmlns:a="http://schemas.openxmlformats.org/drawingml/2006/main">
            <a:off x="457200" y="3017520"/>
            <a:ext cx="10972800" cy="36576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/>
              <a:t>2) merge.down=N on a cell — one tall cell spanning N rows (vMerge + rowSpan)</a:t>
            </a:r>
          </a:p>
        </p:txBody>
      </p:sp>
      <p:graphicFrame>
        <p:nvGraphicFramePr>
          <p:cNvPr id="10013" name="Table 2"/>
          <p:cNvGraphicFramePr/>
          <p:nvPr/>
        </p:nvGraphicFramePr>
        <p:xfrm>
          <a:off xmlns:a="http://schemas.openxmlformats.org/drawingml/2006/main" x="457200" y="3474720"/>
          <a:ext xmlns:a="http://schemas.openxmlformats.org/drawingml/2006/main" cx="10972800" cy="27432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2743200"/>
                <a:gridCol w="2743200"/>
                <a:gridCol w="2743200"/>
                <a:gridCol w="27432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Month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Sales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Notes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57200">
                <a:tc rowSpan="3">
                  <a:txBody>
                    <a:bodyPr/>
                    <a:lstStyle/>
                    <a:p>
                      <a:r>
                        <a:rPr lang="en-US" b="1"/>
                        <a:t>North</a:t>
                      </a:r>
                    </a:p>
                  </a:txBody>
                  <a:tcPr anchor="ctr"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Jan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 vMerge="1"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Feb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 vMerge="1"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 rowSpan="2">
                  <a:txBody>
                    <a:bodyPr/>
                    <a:lstStyle/>
                    <a:p>
                      <a:r>
                        <a:rPr lang="en-US" b="1"/>
                        <a:t>South</a:t>
                      </a:r>
                    </a:p>
                  </a:txBody>
                  <a:tcPr anchor="ctr"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Jan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 vMerge="1"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Feb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OfficeCLI/1.0.92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2026-05-17T09:05:14Z</dcterms:created>
  <cp:lastModifiedBy>OfficeCLI</cp:lastModifiedBy>
  <dcterms:modified xsi:type="dcterms:W3CDTF">2026-05-17T09:05:14Z</dcterms:modified>
</cp:coreProperties>
</file>