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94fae292ad5a4c60" /><Relationship Type="http://schemas.openxmlformats.org/package/2006/relationships/metadata/core-properties" Target="/docProps/core.xml" Id="R336dc832c05e43a9" /><Relationship Type="http://schemas.openxmlformats.org/officeDocument/2006/relationships/extended-properties" Target="/docProps/app.xml" Id="R4764b95fd0184da1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8e06ff0e53864710"/>
    <p:sldId id="257" r:id="Rb59c5cd997fe4c00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8e06ff0e53864710" /><Relationship Type="http://schemas.openxmlformats.org/officeDocument/2006/relationships/slide" Target="/ppt/slides/slide2.xml" Id="Rb59c5cd997fe4c00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c4ebad404fe04a47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05f11514c8e94a65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7f2e6f764974d79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45e56600bc44cf9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eb08feca2bb4e80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39a614baecbc4269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b47250bec2a488f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fddf8d9b2fa4eaf" /></Relationships>
</file>

<file path=ppt/slides/slide1.xml><?xml version="1.0" encoding="utf-8"?>
<p:sld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" name="TextBox 1"/>
          <p:cNvSpPr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  <a:ln xmlns:a="http://schemas.openxmlformats.org/drawingml/2006/main" w="9525">
            <a:solidFill>
              <a:srgbClr val="595959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Two-Level Header (gridSpan)</a:t>
            </a:r>
          </a:p>
        </p:txBody>
      </p:sp>
      <p:graphicFrame>
        <p:nvGraphicFramePr>
          <p:cNvPr id="10001" name="Table 1"/>
          <p:cNvGraphicFramePr/>
          <p:nvPr/>
        </p:nvGraphicFramePr>
        <p:xfrm>
          <a:off xmlns:a="http://schemas.openxmlformats.org/drawingml/2006/main" x="457200" y="1097280"/>
          <a:ext xmlns:a="http://schemas.openxmlformats.org/drawingml/2006/main" cx="10972800" cy="3200400"/>
        </p:xfrm>
        <a:graphic xmlns:a="http://schemas.openxmlformats.org/drawingml/2006/main">
          <a:graphicData uri="http://schemas.openxmlformats.org/drawingml/2006/table">
            <a:tbl>
              <a:tblPr firstRow="1" bandRow="1"/>
              <a:tblGrid>
                <a:gridCol w="2194560"/>
                <a:gridCol w="2194560"/>
                <a:gridCol w="2194560"/>
                <a:gridCol w="2194560"/>
                <a:gridCol w="2194560"/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rgbClr val="FFFFFF"/>
                          </a:solidFill>
                        </a:rPr>
                        <a:t>Department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rgbClr val="FFFFFF"/>
                          </a:solidFill>
                        </a:rPr>
                        <a:t>2024 Performance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2E75B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rgbClr val="FFFFFF"/>
                          </a:solidFill>
                        </a:rPr>
                        <a:t>2025 Forecast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2E75B6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r>
                        <a:rPr lang="en-US"/>
                        <a:t/>
                      </a:r>
                    </a:p>
                  </a:txBody>
                  <a:tcP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rgbClr val="FFFFFF"/>
                          </a:solidFill>
                        </a:rPr>
                        <a:t>Revenue</a:t>
                      </a:r>
                    </a:p>
                  </a:txBody>
                  <a:tcP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rgbClr val="FFFFFF"/>
                          </a:solidFill>
                        </a:rPr>
                        <a:t>Margin</a:t>
                      </a:r>
                    </a:p>
                  </a:txBody>
                  <a:tcP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rgbClr val="FFFFFF"/>
                          </a:solidFill>
                        </a:rPr>
                        <a:t>Revenue</a:t>
                      </a:r>
                    </a:p>
                  </a:txBody>
                  <a:tcP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rgbClr val="FFFFFF"/>
                          </a:solidFill>
                        </a:rPr>
                        <a:t>Margin</a:t>
                      </a:r>
                    </a:p>
                  </a:txBody>
                  <a:tcPr>
                    <a:solidFill>
                      <a:srgbClr val="5B9BD5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r>
                        <a:rPr lang="en-US" b="1"/>
                        <a:t>Engineering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1.20M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18%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1.45M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22%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r>
                        <a:rPr lang="en-US" b="1"/>
                        <a:t>Sales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2.30M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12%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2.80M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15%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r>
                        <a:rPr lang="en-US" b="1"/>
                        <a:t>Marketing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0.95M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25%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1.10M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28%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r>
                        <a:rPr lang="en-US" b="1"/>
                        <a:t>Operations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0.78M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30%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0.85M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32%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</a:tr>
            </a:tbl>
          </a:graphicData>
        </a:graphic>
      </p:graphicFrame>
    </p:spTree>
  </p:cSld>
</p:sld>
</file>

<file path=ppt/slides/slide2.xml><?xml version="1.0" encoding="utf-8"?>
<p:sld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2" name="TextBox 1"/>
          <p:cNvSpPr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  <a:ln xmlns:a="http://schemas.openxmlformats.org/drawingml/2006/main" w="9525">
            <a:solidFill>
              <a:srgbClr val="595959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Full-Width Section Headers</a:t>
            </a:r>
          </a:p>
        </p:txBody>
      </p:sp>
      <p:graphicFrame>
        <p:nvGraphicFramePr>
          <p:cNvPr id="10003" name="Table 1"/>
          <p:cNvGraphicFramePr/>
          <p:nvPr/>
        </p:nvGraphicFramePr>
        <p:xfrm>
          <a:off xmlns:a="http://schemas.openxmlformats.org/drawingml/2006/main" x="457200" y="1097280"/>
          <a:ext xmlns:a="http://schemas.openxmlformats.org/drawingml/2006/main" cx="10972800" cy="4114800"/>
        </p:xfrm>
        <a:graphic xmlns:a="http://schemas.openxmlformats.org/drawingml/2006/main">
          <a:graphicData uri="http://schemas.openxmlformats.org/drawingml/2006/table">
            <a:tbl>
              <a:tblPr firstRow="1" bandRow="1"/>
              <a:tblGrid>
                <a:gridCol w="2743200"/>
                <a:gridCol w="2743200"/>
                <a:gridCol w="2743200"/>
                <a:gridCol w="2743200"/>
              </a:tblGrid>
              <a:tr h="457200"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FFFF"/>
                          </a:solidFill>
                        </a:rPr>
                        <a:t>Item</a:t>
                      </a:r>
                    </a:p>
                  </a:txBody>
                  <a:tcPr>
                    <a:solidFill>
                      <a:srgbClr val="1F386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FFFF"/>
                          </a:solidFill>
                        </a:rPr>
                        <a:t>Owner</a:t>
                      </a:r>
                    </a:p>
                  </a:txBody>
                  <a:tcPr>
                    <a:solidFill>
                      <a:srgbClr val="1F386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FFFF"/>
                          </a:solidFill>
                        </a:rPr>
                        <a:t>Due</a:t>
                      </a:r>
                    </a:p>
                  </a:txBody>
                  <a:tcPr>
                    <a:solidFill>
                      <a:srgbClr val="1F386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FFFF"/>
                          </a:solidFill>
                        </a:rPr>
                        <a:t>Status</a:t>
                      </a:r>
                    </a:p>
                  </a:txBody>
                  <a:tcPr>
                    <a:solidFill>
                      <a:srgbClr val="1F3864"/>
                    </a:solidFill>
                  </a:tcPr>
                </a:tc>
              </a:tr>
              <a:tr h="457200">
                <a:tc gridSpan="4">
                  <a:txBody>
                    <a:bodyPr/>
                    <a:lstStyle/>
                    <a:p>
                      <a:r>
                        <a:rPr lang="en-US" b="1"/>
                        <a:t>◆ Phase 1 — Discovery</a:t>
                      </a:r>
                    </a:p>
                  </a:txBody>
                  <a:tcPr>
                    <a:solidFill>
                      <a:srgbClr val="FFE6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/>
                        <a:t>Stakeholder interviews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Alice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Mar 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rgbClr val="00B050"/>
                          </a:solidFill>
                        </a:rPr>
                        <a:t>✓ Done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/>
                        <a:t>Market research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Bob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Mar 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rgbClr val="00B050"/>
                          </a:solidFill>
                        </a:rPr>
                        <a:t>✓ Done</a:t>
                      </a:r>
                    </a:p>
                  </a:txBody>
                  <a:tcPr/>
                </a:tc>
              </a:tr>
              <a:tr h="457200">
                <a:tc gridSpan="4">
                  <a:txBody>
                    <a:bodyPr/>
                    <a:lstStyle/>
                    <a:p>
                      <a:r>
                        <a:rPr lang="en-US" b="1"/>
                        <a:t>◆ Phase 2 — Design</a:t>
                      </a:r>
                    </a:p>
                  </a:txBody>
                  <a:tcPr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/>
                        <a:t>Architecture spec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Carol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Apr 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rgbClr val="FFC000"/>
                          </a:solidFill>
                        </a:rPr>
                        <a:t>◐ WIP</a:t>
                      </a:r>
                    </a:p>
                  </a:txBody>
                  <a:tcPr/>
                </a:tc>
              </a:tr>
              <a:tr h="457200">
                <a:tc gridSpan="4">
                  <a:txBody>
                    <a:bodyPr/>
                    <a:lstStyle/>
                    <a:p>
                      <a:r>
                        <a:rPr lang="en-US" b="1"/>
                        <a:t>◆ Phase 3 — Build</a:t>
                      </a:r>
                    </a:p>
                  </a:txBody>
                  <a:tcPr>
                    <a:solidFill>
                      <a:srgbClr val="F4B08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/>
                        <a:t>Backend services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Dave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Jun 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◯ Not started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/>
                        <a:t>Frontend UI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Eve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Jul 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◯ Not started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OfficeCLI/1.0.92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2026-05-17T09:05:03Z</dcterms:created>
  <cp:lastModifiedBy>OfficeCLI</cp:lastModifiedBy>
  <dcterms:modified xsi:type="dcterms:W3CDTF">2026-05-17T09:05:03Z</dcterms:modified>
</cp:coreProperties>
</file>