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0008ae0f60f84d7a" /><Relationship Type="http://schemas.openxmlformats.org/package/2006/relationships/metadata/core-properties" Target="/docProps/core.xml" Id="R138622f9795c498a" /><Relationship Type="http://schemas.openxmlformats.org/officeDocument/2006/relationships/extended-properties" Target="/docProps/app.xml" Id="R6190eb36c1004bb8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cebabc4b94d841f8"/>
    <p:sldId id="257" r:id="R6a32eef7c5d94597"/>
    <p:sldId id="258" r:id="Rf015bb1cb0ed4ee1"/>
    <p:sldId id="259" r:id="R27b2af502eba4c47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cebabc4b94d841f8" /><Relationship Type="http://schemas.openxmlformats.org/officeDocument/2006/relationships/slide" Target="/ppt/slides/slide2.xml" Id="R6a32eef7c5d94597" /><Relationship Type="http://schemas.openxmlformats.org/officeDocument/2006/relationships/slide" Target="/ppt/slides/slide3.xml" Id="Rf015bb1cb0ed4ee1" /><Relationship Type="http://schemas.openxmlformats.org/officeDocument/2006/relationships/slide" Target="/ppt/slides/slide4.xml" Id="R27b2af502eba4c47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195ffc71437472d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1030342a3324059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daa77b2ddbe4885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c7656f5f5304d40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1167e39c5dc45b6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70044337e3514f55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f1349d53b9d406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45458691cc041f0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9d6889baf7747fa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4b3bdf2e61446e3" /></Relationships>
</file>

<file path=ppt/slides/slide1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914400" y="2286000"/>
            <a:ext cx="10058400" cy="109728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1F3864"/>
                </a:solidFill>
              </a:rPr>
              <a:t>Q4 2025 Financial Review</a:t>
            </a:r>
          </a:p>
        </p:txBody>
      </p:sp>
      <p:sp>
        <p:nvSpPr>
          <p:cNvPr id="10001" name="TextBox 2"/>
          <p:cNvSpPr/>
          <p:nvPr/>
        </p:nvSpPr>
        <p:spPr>
          <a:xfrm xmlns:a="http://schemas.openxmlformats.org/drawingml/2006/main">
            <a:off x="914400" y="3657600"/>
            <a:ext cx="10058400" cy="73152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2200">
                <a:solidFill>
                  <a:srgbClr val="595959"/>
                </a:solidFill>
              </a:rPr>
              <a:t>Revenue · Expenses · Margin · Forecast</a:t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>
                <a:solidFill>
                  <a:srgbClr val="1F3864"/>
                </a:solidFill>
              </a:rPr>
              <a:t>Quarterly P&amp;L (USD, thousands)</a:t>
            </a:r>
          </a:p>
        </p:txBody>
      </p:sp>
      <p:graphicFrame>
        <p:nvGraphicFramePr>
          <p:cNvPr id="10003" name="Table 1"/>
          <p:cNvGraphicFramePr/>
          <p:nvPr/>
        </p:nvGraphicFramePr>
        <p:xfrm>
          <a:off xmlns:a="http://schemas.openxmlformats.org/drawingml/2006/main" x="457200" y="1097280"/>
          <a:ext xmlns:a="http://schemas.openxmlformats.org/drawingml/2006/main" cx="10972800" cy="5029200"/>
        </p:xfrm>
        <a:graphic xmlns:a="http://schemas.openxmlformats.org/drawingml/2006/main">
          <a:graphicData uri="http://schemas.openxmlformats.org/drawingml/2006/table">
            <a:tbl>
              <a:tblPr firstRow="1" bandRow="1"/>
              <a:tblGrid>
                <a:gridCol w="1828800"/>
                <a:gridCol w="1828800"/>
                <a:gridCol w="1828800"/>
                <a:gridCol w="1828800"/>
                <a:gridCol w="1828800"/>
                <a:gridCol w="1828800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Line Item</a:t>
                      </a:r>
                    </a:p>
                  </a:txBody>
                  <a:tcPr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Q1</a:t>
                      </a:r>
                    </a:p>
                  </a:txBody>
                  <a:tcPr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Q2</a:t>
                      </a:r>
                    </a:p>
                  </a:txBody>
                  <a:tcPr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Q3</a:t>
                      </a:r>
                    </a:p>
                  </a:txBody>
                  <a:tcPr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Q4</a:t>
                      </a:r>
                    </a:p>
                  </a:txBody>
                  <a:tcPr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FY Total</a:t>
                      </a:r>
                    </a:p>
                  </a:txBody>
                  <a:tcPr>
                    <a:solidFill>
                      <a:srgbClr val="1F3864"/>
                    </a:solidFill>
                  </a:tcPr>
                </a:tc>
              </a:tr>
              <a:tr h="457200">
                <a:tc gridSpan="6"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  Product 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1,200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1,350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1,480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1,720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/>
                        <a:t>5,750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 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480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520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590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640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/>
                        <a:t>2,230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  Licensing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/>
                        <a:t>620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  Subtotal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1,800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2,010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2,235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2,555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/>
                        <a:t>8,600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</a:tr>
              <a:tr h="457200">
                <a:tc gridSpan="6"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FFFF"/>
                          </a:solidFill>
                        </a:rPr>
                        <a:t>EXPENSES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  COGS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720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810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895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1,025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/>
                        <a:t>3,450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  Operating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380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410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445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490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/>
                        <a:t>1,725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  Subtotal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1,100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1,220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1,340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1,515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/>
                        <a:t>5,175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FFFF"/>
                          </a:solidFill>
                        </a:rPr>
                        <a:t>NET INCOME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700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790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895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1,040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3,425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</p:sld>
</file>

<file path=ppt/slides/slide3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4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>
                <a:solidFill>
                  <a:srgbClr val="1F3864"/>
                </a:solidFill>
              </a:rPr>
              <a:t>Risk Register</a:t>
            </a:r>
          </a:p>
        </p:txBody>
      </p:sp>
      <p:graphicFrame>
        <p:nvGraphicFramePr>
          <p:cNvPr id="10005" name="Table 1"/>
          <p:cNvGraphicFramePr/>
          <p:nvPr/>
        </p:nvGraphicFramePr>
        <p:xfrm>
          <a:off xmlns:a="http://schemas.openxmlformats.org/drawingml/2006/main" x="457200" y="1097280"/>
          <a:ext xmlns:a="http://schemas.openxmlformats.org/drawingml/2006/main" cx="10972800" cy="365760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94560"/>
                <a:gridCol w="2194560"/>
                <a:gridCol w="2194560"/>
                <a:gridCol w="2194560"/>
                <a:gridCol w="2194560"/>
              </a:tblGrid>
              <a:tr h="609600">
                <a:tc>
                  <a:txBody>
                    <a:bodyPr/>
                    <a:lstStyle/>
                    <a:p>
                      <a:r>
                        <a:rPr lang="en-US"/>
                        <a:t>Risk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Impact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Likelihood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Owner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Status</a:t>
                      </a:r>
                    </a:p>
                  </a:txBody>
                  <a:tcPr/>
                </a:tc>
              </a:tr>
              <a:tr h="609600">
                <a:tc>
                  <a:txBody>
                    <a:bodyPr/>
                    <a:lstStyle/>
                    <a:p>
                      <a:r>
                        <a:rPr lang="en-US"/>
                        <a:t>FX volatility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High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Medium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CFO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At risk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r>
                        <a:rPr lang="en-US"/>
                        <a:t>Supply chain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Medium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On track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r>
                        <a:rPr lang="en-US"/>
                        <a:t>Talent attrition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High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High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CPO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Critical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r>
                        <a:rPr lang="en-US"/>
                        <a:t>Reg compliance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Medium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Medium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GC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On track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r>
                        <a:rPr lang="en-US"/>
                        <a:t>Cybersecurity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High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FFFF"/>
                          </a:solidFill>
                        </a:rPr>
                        <a:t>On track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</p:sld>
</file>

<file path=ppt/slides/slide4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6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>
                <a:solidFill>
                  <a:srgbClr val="1F3864"/>
                </a:solidFill>
              </a:rPr>
              <a:t>KPI Summary</a:t>
            </a:r>
          </a:p>
        </p:txBody>
      </p:sp>
      <p:graphicFrame>
        <p:nvGraphicFramePr>
          <p:cNvPr id="10007" name="Table 1"/>
          <p:cNvGraphicFramePr/>
          <p:nvPr/>
        </p:nvGraphicFramePr>
        <p:xfrm>
          <a:off xmlns:a="http://schemas.openxmlformats.org/drawingml/2006/main" x="1828800" y="1371600"/>
          <a:ext xmlns:a="http://schemas.openxmlformats.org/drawingml/2006/main" cx="8229600" cy="3200400"/>
        </p:xfrm>
        <a:graphic xmlns:a="http://schemas.openxmlformats.org/drawingml/2006/main">
          <a:graphicData uri="http://schemas.openxmlformats.org/drawingml/2006/table">
            <a:tbl>
              <a:tblPr firstRow="1" firstCol="1" lastRow="1" bandRow="1">
                <a:tableStyleId>{D7AC3CCA-C797-4891-BE02-D94E43425B78}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533400">
                <a:tc>
                  <a:txBody>
                    <a:bodyPr/>
                    <a:lstStyle/>
                    <a:p>
                      <a:r>
                        <a:rPr lang="en-US"/>
                        <a:t>Metric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Target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Actual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Variance</a:t>
                      </a:r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en-US"/>
                        <a:t>Revenue ($M)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8.0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8.6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+7.5%</a:t>
                      </a:r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en-US"/>
                        <a:t>Gross Margin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38%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40.1%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+2.1pp</a:t>
                      </a:r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en-US"/>
                        <a:t>Op Margin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19.8%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+1.8pp</a:t>
                      </a:r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en-US"/>
                        <a:t>CAC Payback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14 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 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-2 mo</a:t>
                      </a:r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en-US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Beat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OfficeCLI/1.0.92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2026-05-17T09:04:50Z</dcterms:created>
  <cp:lastModifiedBy>OfficeCLI</cp:lastModifiedBy>
  <dcterms:modified xsi:type="dcterms:W3CDTF">2026-05-17T09:04:50Z</dcterms:modified>
</cp:coreProperties>
</file>