
<file path=[Content_Types].xml><?xml version="1.0" encoding="utf-8"?>
<Types xmlns="http://schemas.openxmlformats.org/package/2006/content-types">
  <Default Extension="xml" ContentType="application/vnd.openxmlformats-officedocument.presentationml.presentation.main+xml"/>
  <Default Extension="rels" ContentType="application/vnd.openxmlformats-package.relationships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</Types>
</file>

<file path=_rels/.rels>&#65279;<?xml version="1.0" encoding="utf-8"?><Relationships xmlns="http://schemas.openxmlformats.org/package/2006/relationships"><Relationship Type="http://schemas.openxmlformats.org/officeDocument/2006/relationships/officeDocument" Target="/ppt/presentation.xml" Id="Re76f2a60c91143d2" /><Relationship Type="http://schemas.openxmlformats.org/package/2006/relationships/metadata/core-properties" Target="/docProps/core.xml" Id="Rad0eea9b85e444d4" /><Relationship Type="http://schemas.openxmlformats.org/officeDocument/2006/relationships/extended-properties" Target="/docProps/app.xml" Id="R00b771a0b2de47cb" /></Relationships>
</file>

<file path=ppt/presentation.xml><?xml version="1.0" encoding="utf-8"?>
<p:presentation xmlns:r="http://schemas.openxmlformats.org/officeDocument/2006/relationships" xmlns:p="http://schemas.openxmlformats.org/presentationml/2006/main">
  <p:sldMasterIdLst>
    <p:sldMasterId xmlns:r="http://schemas.openxmlformats.org/officeDocument/2006/relationships" id="2147483648" r:id="rId1"/>
  </p:sldMasterIdLst>
  <p:sldIdLst>
    <p:sldId id="256" r:id="R6c80a4ef9dd14019"/>
    <p:sldId id="257" r:id="R1de02248595a4fd4"/>
    <p:sldId id="258" r:id="R57b42c7135c444dd"/>
  </p:sldIdLst>
  <p:sldSz cx="12192000" cy="6858000"/>
  <p:notesSz cx="6858000" cy="9144000"/>
</p:presentation>
</file>

<file path=ppt/_rels/presentation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Id1" /><Relationship Type="http://schemas.openxmlformats.org/officeDocument/2006/relationships/theme" Target="/ppt/theme/theme1.xml" Id="rId2" /><Relationship Type="http://schemas.openxmlformats.org/officeDocument/2006/relationships/slide" Target="/ppt/slides/slide1.xml" Id="R6c80a4ef9dd14019" /><Relationship Type="http://schemas.openxmlformats.org/officeDocument/2006/relationships/slide" Target="/ppt/slides/slide2.xml" Id="R1de02248595a4fd4" /><Relationship Type="http://schemas.openxmlformats.org/officeDocument/2006/relationships/slide" Target="/ppt/slides/slide3.xml" Id="R57b42c7135c444dd" /></Relationships>
</file>

<file path=ppt/slideLayouts/_rels/slideLayout1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3aee7240ceca4b16" /></Relationships>
</file>

<file path=ppt/slideLayouts/_rels/slideLayout2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cf45614485594976" /></Relationships>
</file>

<file path=ppt/slideLayouts/_rels/slideLayout3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b89e3d6ffcf8490c" /></Relationships>
</file>

<file path=ppt/slideLayouts/_rels/slideLayout4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095f6ec7587643d3" /></Relationships>
</file>

<file path=ppt/slideLayouts/_rels/slideLayout5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f3c8af2df0804750" /></Relationships>
</file>

<file path=ppt/slideLayouts/slideLayout1.xml><?xml version="1.0" encoding="utf-8"?>
<p:sldLayout xmlns:p="http://schemas.openxmlformats.org/presentationml/2006/main" type="blank">
  <p:cSld name="Blank">
    <p:spTree>
      <p:nvGrpSpPr>
        <p:cNvPr id="1" name=""/>
        <p:cNvGrpSpPr/>
        <p:nvPr/>
      </p:nvGrpSpPr>
      <p:grpSpPr/>
    </p:spTree>
  </p:cSld>
</p:sldLayout>
</file>

<file path=ppt/slideLayouts/slideLayout2.xml><?xml version="1.0" encoding="utf-8"?>
<p:sldLayout xmlns:p="http://schemas.openxmlformats.org/presentationml/2006/main" type="title">
  <p:cSld name="Title Slide">
    <p:spTree>
      <p:nvGrpSpPr>
        <p:cNvPr id="1" name=""/>
        <p:cNvGrpSpPr/>
        <p:nvPr/>
      </p:nvGrpSpPr>
      <p:grpSpPr/>
      <p:sp>
        <p:nvSpPr>
          <p:cNvPr id="2" name="Title"/>
          <p:cNvSpPr>
            <a:spLocks xmlns:a="http://schemas.openxmlformats.org/drawingml/2006/main" noGrp="1"/>
          </p:cNvSpPr>
          <p:nvPr>
            <p:ph type="ctrTitle"/>
          </p:nvPr>
        </p:nvSpPr>
        <p:spPr>
          <a:xfrm xmlns:a="http://schemas.openxmlformats.org/drawingml/2006/main">
            <a:off x="685800" y="2130425"/>
            <a:ext cx="7772400" cy="1470025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  <p:sp>
        <p:nvSpPr>
          <p:cNvPr id="3" name="Subtitle"/>
          <p:cNvSpPr>
            <a:spLocks xmlns:a="http://schemas.openxmlformats.org/drawingml/2006/main" noGrp="1"/>
          </p:cNvSpPr>
          <p:nvPr>
            <p:ph type="subTitle" idx="1"/>
          </p:nvPr>
        </p:nvSpPr>
        <p:spPr>
          <a:xfrm xmlns:a="http://schemas.openxmlformats.org/drawingml/2006/main">
            <a:off x="1371600" y="3886200"/>
            <a:ext cx="6400800" cy="1752600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</p:spTree>
  </p:cSld>
</p:sldLayout>
</file>

<file path=ppt/slideLayouts/slideLayout3.xml><?xml version="1.0" encoding="utf-8"?>
<p:sldLayout xmlns:p="http://schemas.openxmlformats.org/presentationml/2006/main" type="objTx">
  <p:cSld name="Title and Content">
    <p:spTree>
      <p:nvGrpSpPr>
        <p:cNvPr id="1" name=""/>
        <p:cNvGrpSpPr/>
        <p:nvPr/>
      </p:nvGrpSpPr>
      <p:grpSpPr/>
      <p:sp>
        <p:nvSpPr>
          <p:cNvPr id="2" name="Title"/>
          <p:cNvSpPr>
            <a:spLocks xmlns:a="http://schemas.openxmlformats.org/drawingml/2006/main" noGrp="1"/>
          </p:cNvSpPr>
          <p:nvPr>
            <p:ph type="title"/>
          </p:nvPr>
        </p:nvSpPr>
        <p:spPr>
          <a:xfrm xmlns:a="http://schemas.openxmlformats.org/drawingml/2006/main">
            <a:off x="838200" y="365125"/>
            <a:ext cx="10515600" cy="1325563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  <p:sp>
        <p:nvSpPr>
          <p:cNvPr id="3" name="Content"/>
          <p:cNvSpPr>
            <a:spLocks xmlns:a="http://schemas.openxmlformats.org/drawingml/2006/main" noGrp="1"/>
          </p:cNvSpPr>
          <p:nvPr>
            <p:ph type="body" idx="1"/>
          </p:nvPr>
        </p:nvSpPr>
        <p:spPr>
          <a:xfrm xmlns:a="http://schemas.openxmlformats.org/drawingml/2006/main">
            <a:off x="838200" y="1825625"/>
            <a:ext cx="10515600" cy="4351338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</p:spTree>
  </p:cSld>
</p:sldLayout>
</file>

<file path=ppt/slideLayouts/slideLayout4.xml><?xml version="1.0" encoding="utf-8"?>
<p:sldLayout xmlns:p="http://schemas.openxmlformats.org/presentationml/2006/main" type="twoColTx">
  <p:cSld name="Two Content">
    <p:spTree>
      <p:nvGrpSpPr>
        <p:cNvPr id="1" name=""/>
        <p:cNvGrpSpPr/>
        <p:nvPr/>
      </p:nvGrpSpPr>
      <p:grpSpPr/>
      <p:sp>
        <p:nvSpPr>
          <p:cNvPr id="2" name="Title"/>
          <p:cNvSpPr>
            <a:spLocks xmlns:a="http://schemas.openxmlformats.org/drawingml/2006/main" noGrp="1"/>
          </p:cNvSpPr>
          <p:nvPr>
            <p:ph type="title"/>
          </p:nvPr>
        </p:nvSpPr>
        <p:spPr>
          <a:xfrm xmlns:a="http://schemas.openxmlformats.org/drawingml/2006/main">
            <a:off x="838200" y="365125"/>
            <a:ext cx="10515600" cy="1325563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  <p:sp>
        <p:nvSpPr>
          <p:cNvPr id="3" name="Content Left"/>
          <p:cNvSpPr>
            <a:spLocks xmlns:a="http://schemas.openxmlformats.org/drawingml/2006/main" noGrp="1"/>
          </p:cNvSpPr>
          <p:nvPr>
            <p:ph type="body" idx="1"/>
          </p:nvPr>
        </p:nvSpPr>
        <p:spPr>
          <a:xfrm xmlns:a="http://schemas.openxmlformats.org/drawingml/2006/main">
            <a:off x="838200" y="1825625"/>
            <a:ext cx="5181600" cy="4351338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  <p:sp>
        <p:nvSpPr>
          <p:cNvPr id="4" name="Content Right"/>
          <p:cNvSpPr>
            <a:spLocks xmlns:a="http://schemas.openxmlformats.org/drawingml/2006/main" noGrp="1"/>
          </p:cNvSpPr>
          <p:nvPr>
            <p:ph type="body" idx="2"/>
          </p:nvPr>
        </p:nvSpPr>
        <p:spPr>
          <a:xfrm xmlns:a="http://schemas.openxmlformats.org/drawingml/2006/main">
            <a:off x="6172200" y="1825625"/>
            <a:ext cx="5181600" cy="4351338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</p:spTree>
  </p:cSld>
</p:sldLayout>
</file>

<file path=ppt/slideLayouts/slideLayout5.xml><?xml version="1.0" encoding="utf-8"?>
<p:sldLayout xmlns:p="http://schemas.openxmlformats.org/presentationml/2006/main" type="titleOnly">
  <p:cSld name="Title Only">
    <p:spTree>
      <p:nvGrpSpPr>
        <p:cNvPr id="1" name=""/>
        <p:cNvGrpSpPr/>
        <p:nvPr/>
      </p:nvGrpSpPr>
      <p:grpSpPr/>
      <p:sp>
        <p:nvSpPr>
          <p:cNvPr id="2" name="Title"/>
          <p:cNvSpPr>
            <a:spLocks xmlns:a="http://schemas.openxmlformats.org/drawingml/2006/main" noGrp="1"/>
          </p:cNvSpPr>
          <p:nvPr>
            <p:ph type="title"/>
          </p:nvPr>
        </p:nvSpPr>
        <p:spPr>
          <a:xfrm xmlns:a="http://schemas.openxmlformats.org/drawingml/2006/main">
            <a:off x="838200" y="365125"/>
            <a:ext cx="10515600" cy="1325563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</p:spTree>
  </p:cSld>
</p:sldLayout>
</file>

<file path=ppt/slideMasters/_rels/slideMaster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Id1" /><Relationship Type="http://schemas.openxmlformats.org/officeDocument/2006/relationships/theme" Target="/ppt/theme/theme1.xml" Id="Rc0074490cb38462f" /><Relationship Type="http://schemas.openxmlformats.org/officeDocument/2006/relationships/slideLayout" Target="/ppt/slideLayouts/slideLayout2.xml" Id="rId2" /><Relationship Type="http://schemas.openxmlformats.org/officeDocument/2006/relationships/slideLayout" Target="/ppt/slideLayouts/slideLayout3.xml" Id="rId3" /><Relationship Type="http://schemas.openxmlformats.org/officeDocument/2006/relationships/slideLayout" Target="/ppt/slideLayouts/slideLayout4.xml" Id="rId4" /><Relationship Type="http://schemas.openxmlformats.org/officeDocument/2006/relationships/slideLayout" Target="/ppt/slideLayouts/slideLayout5.xml" Id="rId5" /></Relationships>
</file>

<file path=ppt/slideMasters/slideMaster1.xml><?xml version="1.0" encoding="utf-8"?>
<p:sldMaster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</p:spTree>
  </p:cSld>
  <p:clrMap bg1="lt1" tx1="dk1" bg2="lt2" tx2="dk2" accent1="accent1" accent2="accent2" accent3="accent3" accent4="accent4" accent5="accent5" accent6="accent6" hlink="hlink" folHlink="folHlink"/>
  <p:sldLayoutIdLst>
    <p:sldLayoutId xmlns:r="http://schemas.openxmlformats.org/officeDocument/2006/relationships" id="2147483649" r:id="rId1"/>
    <p:sldLayoutId xmlns:r="http://schemas.openxmlformats.org/officeDocument/2006/relationships" id="2147483650" r:id="rId2"/>
    <p:sldLayoutId xmlns:r="http://schemas.openxmlformats.org/officeDocument/2006/relationships" id="2147483651" r:id="rId3"/>
    <p:sldLayoutId xmlns:r="http://schemas.openxmlformats.org/officeDocument/2006/relationships" id="2147483652" r:id="rId4"/>
    <p:sldLayoutId xmlns:r="http://schemas.openxmlformats.org/officeDocument/2006/relationships" id="2147483653" r:id="rId5"/>
  </p:sldLayoutIdLst>
</p:sldMaster>
</file>

<file path=ppt/slides/_rels/slide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69e627087b4941b9" /></Relationships>
</file>

<file path=ppt/slides/_rels/slide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0e0ce46f18e040e1" /></Relationships>
</file>

<file path=ppt/slides/_rels/slide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f9a60b8d61da40ca" /></Relationships>
</file>

<file path=ppt/slides/slide1.xml><?xml version="1.0" encoding="utf-8"?>
<p:sld xmlns:a="http://schemas.openxmlformats.org/drawingml/2006/main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00" name="TextBox 1"/>
          <p:cNvSpPr/>
          <p:nvPr/>
        </p:nvSpPr>
        <p:spPr>
          <a:xfrm xmlns:a="http://schemas.openxmlformats.org/drawingml/2006/main">
            <a:off x="457200" y="274320"/>
            <a:ext cx="10972800" cy="548640"/>
          </a:xfrm>
          <a:prstGeom xmlns:a="http://schemas.openxmlformats.org/drawingml/2006/main" prst="rect">
            <a:avLst/>
          </a:prstGeom>
          <a:ln xmlns:a="http://schemas.openxmlformats.org/drawingml/2006/main" w="9525">
            <a:solidFill>
              <a:srgbClr val="595959"/>
            </a:solidFill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2800" b="1"/>
              <a:t>Basic Table — Inline Data</a:t>
            </a:r>
          </a:p>
        </p:txBody>
      </p:sp>
      <p:graphicFrame>
        <p:nvGraphicFramePr>
          <p:cNvPr id="10001" name="Table 1"/>
          <p:cNvGraphicFramePr/>
          <p:nvPr/>
        </p:nvGraphicFramePr>
        <p:xfrm>
          <a:off xmlns:a="http://schemas.openxmlformats.org/drawingml/2006/main" x="457200" y="1097280"/>
          <a:ext xmlns:a="http://schemas.openxmlformats.org/drawingml/2006/main" cx="10972800" cy="1828800"/>
        </p:xfrm>
        <a:graphic xmlns:a="http://schemas.openxmlformats.org/drawingml/2006/main">
          <a:graphicData uri="http://schemas.openxmlformats.org/drawingml/2006/table">
            <a:tbl>
              <a:tblPr firstRow="1" bandRow="1"/>
              <a:tblGrid>
                <a:gridCol w="2194560"/>
                <a:gridCol w="2194560"/>
                <a:gridCol w="2194560"/>
                <a:gridCol w="2194560"/>
                <a:gridCol w="2194560"/>
              </a:tblGrid>
              <a:tr h="457200">
                <a:tc>
                  <a:txBody>
                    <a:bodyPr/>
                    <a:lstStyle/>
                    <a:p>
                      <a:r>
                        <a:rPr lang="en-US"/>
                        <a:t>Region</a:t>
                      </a:r>
                    </a:p>
                  </a:txBody>
                  <a:tcPr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/>
                        <a:t>Q1</a:t>
                      </a:r>
                    </a:p>
                  </a:txBody>
                  <a:tcPr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/>
                        <a:t>Q2</a:t>
                      </a:r>
                    </a:p>
                  </a:txBody>
                  <a:tcPr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/>
                        <a:t>Q3</a:t>
                      </a:r>
                    </a:p>
                  </a:txBody>
                  <a:tcPr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/>
                        <a:t>Q4</a:t>
                      </a:r>
                    </a:p>
                  </a:txBody>
                  <a:tcPr>
                    <a:solidFill>
                      <a:srgbClr val="4472C4"/>
                    </a:solidFill>
                  </a:tcPr>
                </a:tc>
              </a:tr>
              <a:tr h="457200">
                <a:tc>
                  <a:txBody>
                    <a:bodyPr/>
                    <a:lstStyle/>
                    <a:p>
                      <a:r>
                        <a:rPr lang="en-US"/>
                        <a:t>North</a:t>
                      </a:r>
                    </a:p>
                  </a:txBody>
                  <a:tcPr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/>
                        <a:t>120</a:t>
                      </a:r>
                    </a:p>
                  </a:txBody>
                  <a:tcPr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/>
                        <a:t>135</a:t>
                      </a:r>
                    </a:p>
                  </a:txBody>
                  <a:tcPr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/>
                        <a:t>142</a:t>
                      </a:r>
                    </a:p>
                  </a:txBody>
                  <a:tcPr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/>
                        <a:t>168</a:t>
                      </a:r>
                    </a:p>
                  </a:txBody>
                  <a:tcPr>
                    <a:solidFill>
                      <a:srgbClr val="DEEAF6"/>
                    </a:solidFill>
                  </a:tcPr>
                </a:tc>
              </a:tr>
              <a:tr h="457200">
                <a:tc>
                  <a:txBody>
                    <a:bodyPr/>
                    <a:lstStyle/>
                    <a:p>
                      <a:r>
                        <a:rPr lang="en-US"/>
                        <a:t>South</a:t>
                      </a:r>
                    </a:p>
                  </a:txBody>
                  <a:tcPr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/>
                        <a:t>98</a:t>
                      </a:r>
                    </a:p>
                  </a:txBody>
                  <a:tcPr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/>
                        <a:t>110</a:t>
                      </a:r>
                    </a:p>
                  </a:txBody>
                  <a:tcPr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/>
                        <a:t>121</a:t>
                      </a:r>
                    </a:p>
                  </a:txBody>
                  <a:tcPr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/>
                        <a:t>140</a:t>
                      </a:r>
                    </a:p>
                  </a:txBody>
                  <a:tcPr>
                    <a:solidFill>
                      <a:srgbClr val="DEEAF6"/>
                    </a:solidFill>
                  </a:tcPr>
                </a:tc>
              </a:tr>
              <a:tr h="457200">
                <a:tc>
                  <a:txBody>
                    <a:bodyPr/>
                    <a:lstStyle/>
                    <a:p>
                      <a:r>
                        <a:rPr lang="en-US"/>
                        <a:t>East</a:t>
                      </a:r>
                    </a:p>
                  </a:txBody>
                  <a:tcPr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/>
                        <a:t>165</a:t>
                      </a:r>
                    </a:p>
                  </a:txBody>
                  <a:tcPr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/>
                        <a:t>178</a:t>
                      </a:r>
                    </a:p>
                  </a:txBody>
                  <a:tcPr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/>
                        <a:t>190</a:t>
                      </a:r>
                    </a:p>
                  </a:txBody>
                  <a:tcPr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/>
                        <a:t>205</a:t>
                      </a:r>
                    </a:p>
                  </a:txBody>
                  <a:tcPr>
                    <a:solidFill>
                      <a:srgbClr val="DEEAF6"/>
                    </a:solidFill>
                  </a:tcPr>
                </a:tc>
              </a:tr>
            </a:tbl>
          </a:graphicData>
        </a:graphic>
      </p:graphicFrame>
    </p:spTree>
  </p:cSld>
</p:sld>
</file>

<file path=ppt/slides/slide2.xml><?xml version="1.0" encoding="utf-8"?>
<p:sld xmlns:a="http://schemas.openxmlformats.org/drawingml/2006/main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02" name="TextBox 1"/>
          <p:cNvSpPr/>
          <p:nvPr/>
        </p:nvSpPr>
        <p:spPr>
          <a:xfrm xmlns:a="http://schemas.openxmlformats.org/drawingml/2006/main">
            <a:off x="457200" y="274320"/>
            <a:ext cx="10972800" cy="548640"/>
          </a:xfrm>
          <a:prstGeom xmlns:a="http://schemas.openxmlformats.org/drawingml/2006/main" prst="rect">
            <a:avLst/>
          </a:prstGeom>
          <a:ln xmlns:a="http://schemas.openxmlformats.org/drawingml/2006/main" w="9525">
            <a:solidFill>
              <a:srgbClr val="595959"/>
            </a:solidFill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2800" b="1"/>
              <a:t>Basic Table — Per-Cell Set</a:t>
            </a:r>
          </a:p>
        </p:txBody>
      </p:sp>
      <p:graphicFrame>
        <p:nvGraphicFramePr>
          <p:cNvPr id="10003" name="Table 1"/>
          <p:cNvGraphicFramePr/>
          <p:nvPr/>
        </p:nvGraphicFramePr>
        <p:xfrm>
          <a:off xmlns:a="http://schemas.openxmlformats.org/drawingml/2006/main" x="457200" y="1097280"/>
          <a:ext xmlns:a="http://schemas.openxmlformats.org/drawingml/2006/main" cx="9144000" cy="2286000"/>
        </p:xfrm>
        <a:graphic xmlns:a="http://schemas.openxmlformats.org/drawingml/2006/main">
          <a:graphicData uri="http://schemas.openxmlformats.org/drawingml/2006/table">
            <a:tbl>
              <a:tblPr firstRow="1" bandRow="1"/>
              <a:tblGrid>
                <a:gridCol w="3048000"/>
                <a:gridCol w="3048000"/>
                <a:gridCol w="3048000"/>
              </a:tblGrid>
              <a:tr h="571500">
                <a:tc>
                  <a:txBody>
                    <a:bodyPr/>
                    <a:lstStyle/>
                    <a:p>
                      <a:r>
                        <a:rPr lang="en-US" b="1">
                          <a:solidFill>
                            <a:srgbClr val="FFFFFF"/>
                          </a:solidFill>
                        </a:rPr>
                        <a:t>Product</a:t>
                      </a:r>
                    </a:p>
                  </a:txBody>
                  <a:tcPr>
                    <a:solidFill>
                      <a:srgbClr val="2E75B6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b="1">
                          <a:solidFill>
                            <a:srgbClr val="FFFFFF"/>
                          </a:solidFill>
                        </a:rPr>
                        <a:t>Units</a:t>
                      </a:r>
                    </a:p>
                  </a:txBody>
                  <a:tcPr>
                    <a:solidFill>
                      <a:srgbClr val="2E75B6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b="1">
                          <a:solidFill>
                            <a:srgbClr val="FFFFFF"/>
                          </a:solidFill>
                        </a:rPr>
                        <a:t>Revenue</a:t>
                      </a:r>
                    </a:p>
                  </a:txBody>
                  <a:tcPr>
                    <a:solidFill>
                      <a:srgbClr val="2E75B6"/>
                    </a:solidFill>
                  </a:tcPr>
                </a:tc>
              </a:tr>
              <a:tr h="571500">
                <a:tc>
                  <a:txBody>
                    <a:bodyPr/>
                    <a:lstStyle/>
                    <a:p>
                      <a:r>
                        <a:rPr lang="en-US"/>
                        <a:t>Widget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1,200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$48,000</a:t>
                      </a:r>
                    </a:p>
                  </a:txBody>
                  <a:tcPr/>
                </a:tc>
              </a:tr>
              <a:tr h="571500">
                <a:tc>
                  <a:txBody>
                    <a:bodyPr/>
                    <a:lstStyle/>
                    <a:p>
                      <a:r>
                        <a:rPr lang="en-US"/>
                        <a:t>Gizmo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850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$72,250</a:t>
                      </a:r>
                    </a:p>
                  </a:txBody>
                  <a:tcPr/>
                </a:tc>
              </a:tr>
              <a:tr h="571500">
                <a:tc>
                  <a:txBody>
                    <a:bodyPr/>
                    <a:lstStyle/>
                    <a:p>
                      <a:r>
                        <a:rPr lang="en-US"/>
                        <a:t>Sprocket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430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$25,800</a:t>
                      </a:r>
                    </a:p>
                  </a:txBody>
                  <a:tcPr/>
                </a:tc>
              </a:tr>
            </a:tbl>
          </a:graphicData>
        </a:graphic>
      </p:graphicFrame>
    </p:spTree>
  </p:cSld>
</p:sld>
</file>

<file path=ppt/slides/slide3.xml><?xml version="1.0" encoding="utf-8"?>
<p:sld xmlns:a="http://schemas.openxmlformats.org/drawingml/2006/main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04" name="TextBox 1"/>
          <p:cNvSpPr/>
          <p:nvPr/>
        </p:nvSpPr>
        <p:spPr>
          <a:xfrm xmlns:a="http://schemas.openxmlformats.org/drawingml/2006/main">
            <a:off x="457200" y="274320"/>
            <a:ext cx="10972800" cy="548640"/>
          </a:xfrm>
          <a:prstGeom xmlns:a="http://schemas.openxmlformats.org/drawingml/2006/main" prst="rect">
            <a:avLst/>
          </a:prstGeom>
          <a:ln xmlns:a="http://schemas.openxmlformats.org/drawingml/2006/main" w="9525">
            <a:solidFill>
              <a:srgbClr val="595959"/>
            </a:solidFill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2800" b="1"/>
              <a:t>Cell Fill Variations</a:t>
            </a:r>
          </a:p>
        </p:txBody>
      </p:sp>
      <p:graphicFrame>
        <p:nvGraphicFramePr>
          <p:cNvPr id="10005" name="Table 1"/>
          <p:cNvGraphicFramePr/>
          <p:nvPr/>
        </p:nvGraphicFramePr>
        <p:xfrm>
          <a:off xmlns:a="http://schemas.openxmlformats.org/drawingml/2006/main" x="457200" y="1097280"/>
          <a:ext xmlns:a="http://schemas.openxmlformats.org/drawingml/2006/main" cx="10972800" cy="3657600"/>
        </p:xfrm>
        <a:graphic xmlns:a="http://schemas.openxmlformats.org/drawingml/2006/main"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/>
                <a:gridCol w="5486400"/>
              </a:tblGrid>
              <a:tr h="731520">
                <a:tc>
                  <a:txBody>
                    <a:bodyPr/>
                    <a:lstStyle/>
                    <a:p>
                      <a:r>
                        <a:rPr lang="en-US" b="1">
                          <a:solidFill>
                            <a:srgbClr val="FFFFFF"/>
                          </a:solidFill>
                        </a:rPr>
                        <a:t>fill spec</a:t>
                      </a:r>
                    </a:p>
                  </a:txBody>
                  <a:tcPr>
                    <a:lnL w="12700">
                      <a:solidFill>
                        <a:srgbClr val="808080"/>
                      </a:solidFill>
                      <a:prstDash val="solid"/>
                    </a:lnL>
                    <a:lnR w="12700">
                      <a:solidFill>
                        <a:srgbClr val="808080"/>
                      </a:solidFill>
                      <a:prstDash val="solid"/>
                    </a:lnR>
                    <a:lnT w="12700">
                      <a:solidFill>
                        <a:srgbClr val="808080"/>
                      </a:solidFill>
                      <a:prstDash val="solid"/>
                    </a:lnT>
                    <a:lnB w="12700">
                      <a:solidFill>
                        <a:srgbClr val="808080"/>
                      </a:solidFill>
                      <a:prstDash val="solid"/>
                    </a:lnB>
                    <a:solidFill>
                      <a:srgbClr val="40404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b="1">
                          <a:solidFill>
                            <a:srgbClr val="FFFFFF"/>
                          </a:solidFill>
                        </a:rPr>
                        <a:t>rendered</a:t>
                      </a:r>
                    </a:p>
                  </a:txBody>
                  <a:tcPr>
                    <a:lnL w="12700">
                      <a:solidFill>
                        <a:srgbClr val="808080"/>
                      </a:solidFill>
                      <a:prstDash val="solid"/>
                    </a:lnL>
                    <a:lnR w="12700">
                      <a:solidFill>
                        <a:srgbClr val="808080"/>
                      </a:solidFill>
                      <a:prstDash val="solid"/>
                    </a:lnR>
                    <a:lnT w="12700">
                      <a:solidFill>
                        <a:srgbClr val="808080"/>
                      </a:solidFill>
                      <a:prstDash val="solid"/>
                    </a:lnT>
                    <a:lnB w="12700">
                      <a:solidFill>
                        <a:srgbClr val="808080"/>
                      </a:solidFill>
                      <a:prstDash val="solid"/>
                    </a:lnB>
                    <a:solidFill>
                      <a:srgbClr val="404040"/>
                    </a:solidFill>
                  </a:tcPr>
                </a:tc>
              </a:tr>
              <a:tr h="731520">
                <a:tc>
                  <a:txBody>
                    <a:bodyPr/>
                    <a:lstStyle/>
                    <a:p>
                      <a:r>
                        <a:rPr lang="en-US"/>
                        <a:t>fill=FF0000  (solid hex)</a:t>
                      </a:r>
                    </a:p>
                  </a:txBody>
                  <a:tcPr>
                    <a:lnL w="12700">
                      <a:solidFill>
                        <a:srgbClr val="808080"/>
                      </a:solidFill>
                      <a:prstDash val="solid"/>
                    </a:lnL>
                    <a:lnR w="12700">
                      <a:solidFill>
                        <a:srgbClr val="808080"/>
                      </a:solidFill>
                      <a:prstDash val="solid"/>
                    </a:lnR>
                    <a:lnT w="12700">
                      <a:solidFill>
                        <a:srgbClr val="808080"/>
                      </a:solidFill>
                      <a:prstDash val="solid"/>
                    </a:lnT>
                    <a:lnB w="12700">
                      <a:solidFill>
                        <a:srgbClr val="80808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>
                      <a:solidFill>
                        <a:srgbClr val="808080"/>
                      </a:solidFill>
                      <a:prstDash val="solid"/>
                    </a:lnL>
                    <a:lnR w="12700">
                      <a:solidFill>
                        <a:srgbClr val="808080"/>
                      </a:solidFill>
                      <a:prstDash val="solid"/>
                    </a:lnR>
                    <a:lnT w="12700">
                      <a:solidFill>
                        <a:srgbClr val="808080"/>
                      </a:solidFill>
                      <a:prstDash val="solid"/>
                    </a:lnT>
                    <a:lnB w="12700">
                      <a:solidFill>
                        <a:srgbClr val="808080"/>
                      </a:solidFill>
                      <a:prstDash val="solid"/>
                    </a:lnB>
                    <a:solidFill>
                      <a:srgbClr val="FF0000"/>
                    </a:solidFill>
                  </a:tcPr>
                </a:tc>
              </a:tr>
              <a:tr h="731520">
                <a:tc>
                  <a:txBody>
                    <a:bodyPr/>
                    <a:lstStyle/>
                    <a:p>
                      <a:r>
                        <a:rPr lang="en-US"/>
                        <a:t>fill=red  /  fill=rgb(255,0,0)  (named / rgb forms)</a:t>
                      </a:r>
                    </a:p>
                  </a:txBody>
                  <a:tcPr>
                    <a:lnL w="12700">
                      <a:solidFill>
                        <a:srgbClr val="808080"/>
                      </a:solidFill>
                      <a:prstDash val="solid"/>
                    </a:lnL>
                    <a:lnR w="12700">
                      <a:solidFill>
                        <a:srgbClr val="808080"/>
                      </a:solidFill>
                      <a:prstDash val="solid"/>
                    </a:lnR>
                    <a:lnT w="12700">
                      <a:solidFill>
                        <a:srgbClr val="808080"/>
                      </a:solidFill>
                      <a:prstDash val="solid"/>
                    </a:lnT>
                    <a:lnB w="12700">
                      <a:solidFill>
                        <a:srgbClr val="80808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>
                      <a:solidFill>
                        <a:srgbClr val="808080"/>
                      </a:solidFill>
                      <a:prstDash val="solid"/>
                    </a:lnL>
                    <a:lnR w="12700">
                      <a:solidFill>
                        <a:srgbClr val="808080"/>
                      </a:solidFill>
                      <a:prstDash val="solid"/>
                    </a:lnR>
                    <a:lnT w="12700">
                      <a:solidFill>
                        <a:srgbClr val="808080"/>
                      </a:solidFill>
                      <a:prstDash val="solid"/>
                    </a:lnT>
                    <a:lnB w="12700">
                      <a:solidFill>
                        <a:srgbClr val="808080"/>
                      </a:solidFill>
                      <a:prstDash val="solid"/>
                    </a:lnB>
                    <a:solidFill>
                      <a:srgbClr val="FF0000"/>
                    </a:solidFill>
                  </a:tcPr>
                </a:tc>
              </a:tr>
              <a:tr h="731520">
                <a:tc>
                  <a:txBody>
                    <a:bodyPr/>
                    <a:lstStyle/>
                    <a:p>
                      <a:r>
                        <a:rPr lang="en-US"/>
                        <a:t>fill=accent1  (theme color, follows deck theme)</a:t>
                      </a:r>
                    </a:p>
                  </a:txBody>
                  <a:tcPr>
                    <a:lnL w="12700">
                      <a:solidFill>
                        <a:srgbClr val="808080"/>
                      </a:solidFill>
                      <a:prstDash val="solid"/>
                    </a:lnL>
                    <a:lnR w="12700">
                      <a:solidFill>
                        <a:srgbClr val="808080"/>
                      </a:solidFill>
                      <a:prstDash val="solid"/>
                    </a:lnR>
                    <a:lnT w="12700">
                      <a:solidFill>
                        <a:srgbClr val="808080"/>
                      </a:solidFill>
                      <a:prstDash val="solid"/>
                    </a:lnT>
                    <a:lnB w="12700">
                      <a:solidFill>
                        <a:srgbClr val="80808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>
                      <a:solidFill>
                        <a:srgbClr val="808080"/>
                      </a:solidFill>
                      <a:prstDash val="solid"/>
                    </a:lnL>
                    <a:lnR w="12700">
                      <a:solidFill>
                        <a:srgbClr val="808080"/>
                      </a:solidFill>
                      <a:prstDash val="solid"/>
                    </a:lnR>
                    <a:lnT w="12700">
                      <a:solidFill>
                        <a:srgbClr val="808080"/>
                      </a:solidFill>
                      <a:prstDash val="solid"/>
                    </a:lnT>
                    <a:lnB w="12700">
                      <a:solidFill>
                        <a:srgbClr val="808080"/>
                      </a:solidFill>
                      <a:prstDash val="solid"/>
                    </a:lnB>
                    <a:solidFill>
                      <a:schemeClr val="accent1"/>
                    </a:solidFill>
                  </a:tcPr>
                </a:tc>
              </a:tr>
              <a:tr h="731520">
                <a:tc>
                  <a:txBody>
                    <a:bodyPr/>
                    <a:lstStyle/>
                    <a:p>
                      <a:r>
                        <a:rPr lang="en-US"/>
                        <a:t>fill="FF0000-0000FF-90"  (gradient, 90° angle)</a:t>
                      </a:r>
                    </a:p>
                  </a:txBody>
                  <a:tcPr>
                    <a:lnL w="12700">
                      <a:solidFill>
                        <a:srgbClr val="808080"/>
                      </a:solidFill>
                      <a:prstDash val="solid"/>
                    </a:lnL>
                    <a:lnR w="12700">
                      <a:solidFill>
                        <a:srgbClr val="808080"/>
                      </a:solidFill>
                      <a:prstDash val="solid"/>
                    </a:lnR>
                    <a:lnT w="12700">
                      <a:solidFill>
                        <a:srgbClr val="808080"/>
                      </a:solidFill>
                      <a:prstDash val="solid"/>
                    </a:lnT>
                    <a:lnB w="12700">
                      <a:solidFill>
                        <a:srgbClr val="80808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>
                      <a:solidFill>
                        <a:srgbClr val="808080"/>
                      </a:solidFill>
                      <a:prstDash val="solid"/>
                    </a:lnL>
                    <a:lnR w="12700">
                      <a:solidFill>
                        <a:srgbClr val="808080"/>
                      </a:solidFill>
                      <a:prstDash val="solid"/>
                    </a:lnR>
                    <a:lnT w="12700">
                      <a:solidFill>
                        <a:srgbClr val="808080"/>
                      </a:solidFill>
                      <a:prstDash val="solid"/>
                    </a:lnT>
                    <a:lnB w="12700">
                      <a:solidFill>
                        <a:srgbClr val="808080"/>
                      </a:solidFill>
                      <a:prstDash val="solid"/>
                    </a:lnB>
                    <a:gradFill>
                      <a:gsLst>
                        <a:gs pos="0">
                          <a:srgbClr val="FF0000"/>
                        </a:gs>
                        <a:gs pos="100000">
                          <a:srgbClr val="0000FF"/>
                        </a:gs>
                      </a:gsLst>
                      <a:lin ang="5400000" scaled="1"/>
                    </a:gradFill>
                  </a:tcPr>
                </a:tc>
              </a:tr>
            </a:tbl>
          </a:graphicData>
        </a:graphic>
      </p:graphicFrame>
      <p:sp>
        <p:nvSpPr>
          <p:cNvPr id="10006" name="TextBox 2"/>
          <p:cNvSpPr/>
          <p:nvPr/>
        </p:nvSpPr>
        <p:spPr>
          <a:xfrm xmlns:a="http://schemas.openxmlformats.org/drawingml/2006/main">
            <a:off x="457200" y="4937760"/>
            <a:ext cx="10972800" cy="365760"/>
          </a:xfrm>
          <a:prstGeom xmlns:a="http://schemas.openxmlformats.org/drawingml/2006/main" prst="rect">
            <a:avLst/>
          </a:prstGeom>
          <a:ln xmlns:a="http://schemas.openxmlformats.org/drawingml/2006/main" w="9525">
            <a:solidFill>
              <a:srgbClr val="595959"/>
            </a:solidFill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400"/>
              <a:t>fill=none  (explicit no-fill; cell becomes transparent):</a:t>
            </a:r>
          </a:p>
        </p:txBody>
      </p:sp>
      <p:graphicFrame>
        <p:nvGraphicFramePr>
          <p:cNvPr id="10007" name="Table 2"/>
          <p:cNvGraphicFramePr/>
          <p:nvPr/>
        </p:nvGraphicFramePr>
        <p:xfrm>
          <a:off xmlns:a="http://schemas.openxmlformats.org/drawingml/2006/main" x="457200" y="5394960"/>
          <a:ext xmlns:a="http://schemas.openxmlformats.org/drawingml/2006/main" cx="3657600" cy="731520"/>
        </p:xfrm>
        <a:graphic xmlns:a="http://schemas.openxmlformats.org/drawingml/2006/main"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828800"/>
                <a:gridCol w="1828800"/>
              </a:tblGrid>
              <a:tr h="731520">
                <a:tc>
                  <a:txBody>
                    <a:bodyPr/>
                    <a:lstStyle/>
                    <a:p>
                      <a:r>
                        <a:rPr lang="en-US"/>
                        <a:t>solid</a:t>
                      </a:r>
                    </a:p>
                  </a:txBody>
                  <a:tcPr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E69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/>
                        <a:t>none</a:t>
                      </a:r>
                    </a:p>
                  </a:txBody>
                  <a:tcPr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noFill/>
                  </a:tcPr>
                </a:tc>
              </a:tr>
            </a:tbl>
          </a:graphicData>
        </a:graphic>
      </p:graphicFrame>
    </p:spTree>
  </p:cSld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 w="6350" cap="flat">
          <a:solidFill>
            <a:schemeClr val="phClr"/>
          </a:solidFill>
        </a:ln>
        <a:ln w="12700" cap="flat">
          <a:solidFill>
            <a:schemeClr val="phClr"/>
          </a:solidFill>
        </a:ln>
        <a:ln w="19050" cap="flat"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

<file path=docProps/app.xml><?xml version="1.0" encoding="utf-8"?>
<ap:Properties xmlns:ap="http://schemas.openxmlformats.org/officeDocument/2006/extended-properties">
  <ap:Application>OfficeCLI/1.0.92</ap:Application>
</ap: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:creator>OfficeCLI</dc:creator>
  <dcterms:created xsi:type="dcterms:W3CDTF">2026-05-17T09:04:42Z</dcterms:created>
  <cp:lastModifiedBy>OfficeCLI</cp:lastModifiedBy>
  <dcterms:modified xsi:type="dcterms:W3CDTF">2026-05-17T09:04:42Z</dcterms:modified>
</cp:coreProperties>
</file>