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57d7bed499d4dc8" /><Relationship Type="http://schemas.openxmlformats.org/package/2006/relationships/metadata/core-properties" Target="/docProps/core.xml" Id="R98c86e3493fa4f41" /><Relationship Type="http://schemas.openxmlformats.org/officeDocument/2006/relationships/extended-properties" Target="/docProps/app.xml" Id="R25705e485d534c9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589533f33d546c7"/>
    <p:sldId id="257" r:id="R29283dee2e7c402f"/>
    <p:sldId id="258" r:id="Rcce358e26ac348be"/>
    <p:sldId id="259" r:id="Rba2527572d404f59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589533f33d546c7" /><Relationship Type="http://schemas.openxmlformats.org/officeDocument/2006/relationships/slide" Target="/ppt/slides/slide2.xml" Id="R29283dee2e7c402f" /><Relationship Type="http://schemas.openxmlformats.org/officeDocument/2006/relationships/slide" Target="/ppt/slides/slide3.xml" Id="Rcce358e26ac348be" /><Relationship Type="http://schemas.openxmlformats.org/officeDocument/2006/relationships/slide" Target="/ppt/slides/slide4.xml" Id="Rba2527572d404f59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fe15dbf2681482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e62ae277c5b4fd2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cc3567cd0a463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0209dcf40ee463a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545caaf95b47b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3742936dd314acc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0dac6a5bec4b0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5203811c3146a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3033cef29649d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8ae1d136214861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lineSpacing / spaceBefore / spaceAfter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pPr/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pPr/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4572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default (no spacing props set)</a:t>
            </a:r>
          </a:p>
        </p:txBody>
      </p:sp>
      <p:sp>
        <p:nvSpPr>
          <p:cNvPr id="10003" name="TextBox 4"/>
          <p:cNvSpPr/>
          <p:nvPr/>
        </p:nvSpPr>
        <p:spPr>
          <a:xfrm xmlns:a="http://schemas.openxmlformats.org/drawingml/2006/main">
            <a:off x="45720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lnSpc>
                <a:spcPct val="150000"/>
              </a:lnSpc>
            </a:pPr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pPr>
              <a:lnSpc>
                <a:spcPct val="150000"/>
              </a:lnSpc>
            </a:pPr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pPr>
              <a:lnSpc>
                <a:spcPct val="150000"/>
              </a:lnSpc>
            </a:pPr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4" name="TextBox 5"/>
          <p:cNvSpPr/>
          <p:nvPr/>
        </p:nvSpPr>
        <p:spPr>
          <a:xfrm xmlns:a="http://schemas.openxmlformats.org/drawingml/2006/main">
            <a:off x="45720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lineSpacing=1.5x  (multiplier; also accepts 150% / 18pt)</a:t>
            </a:r>
          </a:p>
        </p:txBody>
      </p:sp>
      <p:sp>
        <p:nvSpPr>
          <p:cNvPr id="10005" name="TextBox 6"/>
          <p:cNvSpPr/>
          <p:nvPr/>
        </p:nvSpPr>
        <p:spPr>
          <a:xfrm xmlns:a="http://schemas.openxmlformats.org/drawingml/2006/main">
            <a:off x="8686800" y="1097280"/>
            <a:ext cx="3657600" cy="3200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 sz="1400"/>
              <a:t>Lorem ipsum dolor sit amet, consectetur adipiscing elit. Sed do eiusmod tempor incididunt.</a:t>
            </a:r>
          </a:p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/>
              <a:t>Lorem ipsum dolor sit amet, consectetur adipiscing elit. Sed do eiusmod tempor incididunt.</a:t>
            </a:r>
          </a:p>
          <a:p xmlns:a="http://schemas.openxmlformats.org/drawingml/2006/main">
            <a:pPr>
              <a:spcBef>
                <a:spcPts val="1200"/>
              </a:spcBef>
              <a:spcAft>
                <a:spcPts val="1200"/>
              </a:spcAft>
            </a:pPr>
            <a:r>
              <a:rPr lang="en-US"/>
              <a:t>Lorem ipsum dolor sit amet, consectetur adipiscing elit. Sed do eiusmod tempor incididunt.</a:t>
            </a:r>
          </a:p>
        </p:txBody>
      </p:sp>
      <p:sp>
        <p:nvSpPr>
          <p:cNvPr id="10006" name="TextBox 7"/>
          <p:cNvSpPr/>
          <p:nvPr/>
        </p:nvSpPr>
        <p:spPr>
          <a:xfrm xmlns:a="http://schemas.openxmlformats.org/drawingml/2006/main">
            <a:off x="8686800" y="438912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spaceBefore=12pt  spaceAfter=12pt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7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spacing / kern / cap</a:t>
            </a:r>
          </a:p>
        </p:txBody>
      </p:sp>
      <p:sp>
        <p:nvSpPr>
          <p:cNvPr id="10008" name="TextBox 2"/>
          <p:cNvSpPr/>
          <p:nvPr/>
        </p:nvSpPr>
        <p:spPr>
          <a:xfrm xmlns:a="http://schemas.openxmlformats.org/drawingml/2006/main">
            <a:off x="457200" y="137160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/>
              <a:t>Tight Loose Spacing TYPOGRAPHY  (default)</a:t>
            </a:r>
          </a:p>
        </p:txBody>
      </p:sp>
      <p:sp>
        <p:nvSpPr>
          <p:cNvPr id="10009" name="TextBox 3"/>
          <p:cNvSpPr/>
          <p:nvPr/>
        </p:nvSpPr>
        <p:spPr>
          <a:xfrm xmlns:a="http://schemas.openxmlformats.org/drawingml/2006/main">
            <a:off x="457200" y="210312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-5000"/>
              <a:t>Tight Loose Spacing TYPOGRAPHY  (spacing=-50)</a:t>
            </a:r>
          </a:p>
        </p:txBody>
      </p:sp>
      <p:sp>
        <p:nvSpPr>
          <p:cNvPr id="10010" name="TextBox 4"/>
          <p:cNvSpPr/>
          <p:nvPr/>
        </p:nvSpPr>
        <p:spPr>
          <a:xfrm xmlns:a="http://schemas.openxmlformats.org/drawingml/2006/main">
            <a:off x="457200" y="283464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20000"/>
              <a:t>Tight Loose Spacing TYPOGRAPHY  (spacing=200)</a:t>
            </a:r>
          </a:p>
        </p:txBody>
      </p:sp>
      <p:sp>
        <p:nvSpPr>
          <p:cNvPr id="10011" name="TextBox 5"/>
          <p:cNvSpPr/>
          <p:nvPr/>
        </p:nvSpPr>
        <p:spPr>
          <a:xfrm xmlns:a="http://schemas.openxmlformats.org/drawingml/2006/main">
            <a:off x="457200" y="3566160"/>
            <a:ext cx="118872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 b="1" spc="50000"/>
              <a:t>Tight Loose Spacing TYPOGRAPHY  (spacing=500)</a:t>
            </a:r>
          </a:p>
        </p:txBody>
      </p:sp>
      <p:sp>
        <p:nvSpPr>
          <p:cNvPr id="10012" name="TextBox 6"/>
          <p:cNvSpPr/>
          <p:nvPr/>
        </p:nvSpPr>
        <p:spPr>
          <a:xfrm xmlns:a="http://schemas.openxmlformats.org/drawingml/2006/main">
            <a:off x="457200" y="4572000"/>
            <a:ext cx="54864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kern="1"/>
              <a:t>AVATAR  Yawning  (kern=1)  — kern on from 0.01pt</a:t>
            </a:r>
          </a:p>
        </p:txBody>
      </p:sp>
      <p:sp>
        <p:nvSpPr>
          <p:cNvPr id="10013" name="TextBox 7"/>
          <p:cNvSpPr/>
          <p:nvPr/>
        </p:nvSpPr>
        <p:spPr>
          <a:xfrm xmlns:a="http://schemas.openxmlformats.org/drawingml/2006/main">
            <a:off x="6400800" y="4572000"/>
            <a:ext cx="54864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kern="0"/>
              <a:t>AVATAR  Yawning  (kern=0)  — kern OFF</a:t>
            </a:r>
          </a:p>
        </p:txBody>
      </p:sp>
      <p:sp>
        <p:nvSpPr>
          <p:cNvPr id="10014" name="TextBox 8"/>
          <p:cNvSpPr/>
          <p:nvPr/>
        </p:nvSpPr>
        <p:spPr>
          <a:xfrm xmlns:a="http://schemas.openxmlformats.org/drawingml/2006/main">
            <a:off x="45720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none"/>
              <a:t>cap=none — Default case</a:t>
            </a:r>
          </a:p>
        </p:txBody>
      </p:sp>
      <p:sp>
        <p:nvSpPr>
          <p:cNvPr id="10015" name="TextBox 9"/>
          <p:cNvSpPr/>
          <p:nvPr/>
        </p:nvSpPr>
        <p:spPr>
          <a:xfrm xmlns:a="http://schemas.openxmlformats.org/drawingml/2006/main">
            <a:off x="429768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small"/>
              <a:t>cap=small — Small caps</a:t>
            </a:r>
          </a:p>
        </p:txBody>
      </p:sp>
      <p:sp>
        <p:nvSpPr>
          <p:cNvPr id="10016" name="TextBox 10"/>
          <p:cNvSpPr/>
          <p:nvPr/>
        </p:nvSpPr>
        <p:spPr>
          <a:xfrm xmlns:a="http://schemas.openxmlformats.org/drawingml/2006/main">
            <a:off x="8138160" y="5486400"/>
            <a:ext cx="36576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cap="all"/>
              <a:t>cap=all — All caps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7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direction=rtl + font.cs (complex script)</a:t>
            </a:r>
          </a:p>
        </p:txBody>
      </p:sp>
      <p:sp>
        <p:nvSpPr>
          <p:cNvPr id="10018" name="TextBox 2"/>
          <p:cNvSpPr/>
          <p:nvPr/>
        </p:nvSpPr>
        <p:spPr>
          <a:xfrm xmlns:a="http://schemas.openxmlformats.org/drawingml/2006/main">
            <a:off x="457200" y="1371600"/>
            <a:ext cx="5486400" cy="10972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>
                <a:cs typeface="Arabic Typesetting"/>
              </a:rPr>
              <a:t>مرحبا بالعالم — 2026</a:t>
            </a:r>
          </a:p>
        </p:txBody>
      </p:sp>
      <p:sp>
        <p:nvSpPr>
          <p:cNvPr id="10019" name="TextBox 3"/>
          <p:cNvSpPr/>
          <p:nvPr/>
        </p:nvSpPr>
        <p:spPr>
          <a:xfrm xmlns:a="http://schemas.openxmlformats.org/drawingml/2006/main">
            <a:off x="4572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direction=ltr (default)  +  font.cs="Arabic Typesetting"</a:t>
            </a:r>
          </a:p>
        </p:txBody>
      </p:sp>
      <p:sp>
        <p:nvSpPr>
          <p:cNvPr id="10020" name="TextBox 4"/>
          <p:cNvSpPr/>
          <p:nvPr/>
        </p:nvSpPr>
        <p:spPr>
          <a:xfrm xmlns:a="http://schemas.openxmlformats.org/drawingml/2006/main">
            <a:off x="6400800" y="1371600"/>
            <a:ext cx="5486400" cy="10972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 rtlCol="1"/>
          <a:lstStyle xmlns:a="http://schemas.openxmlformats.org/drawingml/2006/main"/>
          <a:p xmlns:a="http://schemas.openxmlformats.org/drawingml/2006/main">
            <a:pPr algn="r" rtl="1"/>
            <a:r>
              <a:rPr lang="en-US" sz="2400" b="1">
                <a:cs typeface="Arabic Typesetting"/>
              </a:rPr>
              <a:t>مرحبا بالعالم — 2026</a:t>
            </a:r>
          </a:p>
        </p:txBody>
      </p:sp>
      <p:sp>
        <p:nvSpPr>
          <p:cNvPr id="10021" name="TextBox 5"/>
          <p:cNvSpPr/>
          <p:nvPr/>
        </p:nvSpPr>
        <p:spPr>
          <a:xfrm xmlns:a="http://schemas.openxmlformats.org/drawingml/2006/main">
            <a:off x="64008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direction=rtl  +  align=right  (aliases: dir, rtl)</a:t>
            </a:r>
          </a:p>
        </p:txBody>
      </p:sp>
      <p:sp>
        <p:nvSpPr>
          <p:cNvPr id="10022" name="TextBox 6"/>
          <p:cNvSpPr/>
          <p:nvPr/>
        </p:nvSpPr>
        <p:spPr>
          <a:xfrm xmlns:a="http://schemas.openxmlformats.org/drawingml/2006/main">
            <a:off x="457200" y="3383280"/>
            <a:ext cx="114300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 rtlCol="1"/>
          <a:lstStyle xmlns:a="http://schemas.openxmlformats.org/drawingml/2006/main"/>
          <a:p xmlns:a="http://schemas.openxmlformats.org/drawingml/2006/main">
            <a:pPr algn="r" rtl="1"/>
            <a:r>
              <a:rPr lang="en-US" sz="2400" b="1">
                <a:cs typeface="Arial Hebrew"/>
              </a:rPr>
              <a:t>שלום עולם — Hebrew demo</a:t>
            </a:r>
          </a:p>
        </p:txBody>
      </p:sp>
      <p:sp>
        <p:nvSpPr>
          <p:cNvPr id="10023" name="TextBox 7"/>
          <p:cNvSpPr/>
          <p:nvPr/>
        </p:nvSpPr>
        <p:spPr>
          <a:xfrm xmlns:a="http://schemas.openxmlformats.org/drawingml/2006/main">
            <a:off x="457200" y="4846320"/>
            <a:ext cx="114300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Same RTL machinery covers Hebrew, Urdu, Persian etc. — pick the appropriate font.cs face.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font (bare) + lang BCP-47</a:t>
            </a:r>
          </a:p>
        </p:txBody>
      </p:sp>
      <p:sp>
        <p:nvSpPr>
          <p:cNvPr id="10025" name="TextBox 2"/>
          <p:cNvSpPr/>
          <p:nvPr/>
        </p:nvSpPr>
        <p:spPr>
          <a:xfrm xmlns:a="http://schemas.openxmlformats.org/drawingml/2006/main">
            <a:off x="457200" y="1371600"/>
            <a:ext cx="54864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>
                <a:latin typeface="Times New Roman"/>
                <a:ea typeface="Times New Roman"/>
              </a:rPr>
              <a:t>Bare font sets Latin + EastAsian</a:t>
            </a:r>
          </a:p>
        </p:txBody>
      </p:sp>
      <p:sp>
        <p:nvSpPr>
          <p:cNvPr id="10026" name="TextBox 3"/>
          <p:cNvSpPr/>
          <p:nvPr/>
        </p:nvSpPr>
        <p:spPr>
          <a:xfrm xmlns:a="http://schemas.openxmlformats.org/drawingml/2006/main">
            <a:off x="457200" y="28346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font="Times New Roman"  (sets a:latin AND a:ea)</a:t>
            </a:r>
          </a:p>
        </p:txBody>
      </p:sp>
      <p:sp>
        <p:nvSpPr>
          <p:cNvPr id="10027" name="TextBox 4"/>
          <p:cNvSpPr/>
          <p:nvPr/>
        </p:nvSpPr>
        <p:spPr>
          <a:xfrm xmlns:a="http://schemas.openxmlformats.org/drawingml/2006/main">
            <a:off x="6400800" y="1371600"/>
            <a:ext cx="54864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200">
                <a:latin typeface="Georgia"/>
                <a:ea typeface="Yu Mincho"/>
              </a:rPr>
              <a:t>Per-script gives finer control</a:t>
            </a:r>
          </a:p>
        </p:txBody>
      </p:sp>
      <p:sp>
        <p:nvSpPr>
          <p:cNvPr id="10028" name="TextBox 5"/>
          <p:cNvSpPr/>
          <p:nvPr/>
        </p:nvSpPr>
        <p:spPr>
          <a:xfrm xmlns:a="http://schemas.openxmlformats.org/drawingml/2006/main">
            <a:off x="6400800" y="28346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font.latin=Georgia + font.ea="Yu Mincho"  (a:latin / a:ea)</a:t>
            </a:r>
          </a:p>
        </p:txBody>
      </p:sp>
      <p:sp>
        <p:nvSpPr>
          <p:cNvPr id="10029" name="TextBox 6"/>
          <p:cNvSpPr/>
          <p:nvPr/>
        </p:nvSpPr>
        <p:spPr>
          <a:xfrm xmlns:a="http://schemas.openxmlformats.org/drawingml/2006/main">
            <a:off x="45720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GB" sz="1800"/>
              <a:t>Color or colour?</a:t>
            </a:r>
          </a:p>
        </p:txBody>
      </p:sp>
      <p:sp>
        <p:nvSpPr>
          <p:cNvPr id="10030" name="TextBox 7"/>
          <p:cNvSpPr/>
          <p:nvPr/>
        </p:nvSpPr>
        <p:spPr>
          <a:xfrm xmlns:a="http://schemas.openxmlformats.org/drawingml/2006/main">
            <a:off x="45720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lang=en-GB  (British English spellcheck)</a:t>
            </a:r>
          </a:p>
        </p:txBody>
      </p:sp>
      <p:sp>
        <p:nvSpPr>
          <p:cNvPr id="10031" name="TextBox 8"/>
          <p:cNvSpPr/>
          <p:nvPr/>
        </p:nvSpPr>
        <p:spPr>
          <a:xfrm xmlns:a="http://schemas.openxmlformats.org/drawingml/2006/main">
            <a:off x="429768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fr-FR" sz="1800"/>
              <a:t>Couleur en français</a:t>
            </a:r>
          </a:p>
        </p:txBody>
      </p:sp>
      <p:sp>
        <p:nvSpPr>
          <p:cNvPr id="10032" name="TextBox 9"/>
          <p:cNvSpPr/>
          <p:nvPr/>
        </p:nvSpPr>
        <p:spPr>
          <a:xfrm xmlns:a="http://schemas.openxmlformats.org/drawingml/2006/main">
            <a:off x="429768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lang=fr-FR</a:t>
            </a:r>
          </a:p>
        </p:txBody>
      </p:sp>
      <p:sp>
        <p:nvSpPr>
          <p:cNvPr id="10033" name="TextBox 10"/>
          <p:cNvSpPr/>
          <p:nvPr/>
        </p:nvSpPr>
        <p:spPr>
          <a:xfrm xmlns:a="http://schemas.openxmlformats.org/drawingml/2006/main">
            <a:off x="8138160" y="3474720"/>
            <a:ext cx="36576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ja-JP" sz="1800">
                <a:ea typeface="Yu Mincho"/>
              </a:rPr>
              <a:t>日本語のテスト</a:t>
            </a:r>
          </a:p>
        </p:txBody>
      </p:sp>
      <p:sp>
        <p:nvSpPr>
          <p:cNvPr id="10034" name="TextBox 11"/>
          <p:cNvSpPr/>
          <p:nvPr/>
        </p:nvSpPr>
        <p:spPr>
          <a:xfrm xmlns:a="http://schemas.openxmlformats.org/drawingml/2006/main">
            <a:off x="8138160" y="448056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lang=ja-JP + font.ea="Yu Mincho"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2026-05-19T18:31:27Z</dcterms:created>
  <cp:lastModifiedBy>OfficeCLI</cp:lastModifiedBy>
  <dcterms:modified xsi:type="dcterms:W3CDTF">2026-05-19T18:31:27Z</dcterms:modified>
</cp:coreProperties>
</file>