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slide8.xml" ContentType="application/vnd.openxmlformats-officedocument.presentationml.slide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charts/chart29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b2d8024e641b45ce" /><Relationship Type="http://schemas.openxmlformats.org/package/2006/relationships/metadata/core-properties" Target="/docProps/core.xml" Id="R1a314b5f4240474b" /><Relationship Type="http://schemas.openxmlformats.org/officeDocument/2006/relationships/extended-properties" Target="/docProps/app.xml" Id="R623c6a427c2344c4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bc5df66fde744ee4"/>
    <p:sldId id="257" r:id="Rf18931083a7c44bb"/>
    <p:sldId id="258" r:id="R4ea6c8e4655b42af"/>
    <p:sldId id="259" r:id="R02441b29bb474671"/>
    <p:sldId id="260" r:id="Rff102e72548d4bee"/>
    <p:sldId id="261" r:id="R3beba8800a26483c"/>
    <p:sldId id="262" r:id="R97661fd8353f405d"/>
    <p:sldId id="263" r:id="R62b5db48ddb44535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bc5df66fde744ee4" /><Relationship Type="http://schemas.openxmlformats.org/officeDocument/2006/relationships/slide" Target="/ppt/slides/slide2.xml" Id="Rf18931083a7c44bb" /><Relationship Type="http://schemas.openxmlformats.org/officeDocument/2006/relationships/slide" Target="/ppt/slides/slide3.xml" Id="R4ea6c8e4655b42af" /><Relationship Type="http://schemas.openxmlformats.org/officeDocument/2006/relationships/slide" Target="/ppt/slides/slide4.xml" Id="R02441b29bb474671" /><Relationship Type="http://schemas.openxmlformats.org/officeDocument/2006/relationships/slide" Target="/ppt/slides/slide5.xml" Id="Rff102e72548d4bee" /><Relationship Type="http://schemas.openxmlformats.org/officeDocument/2006/relationships/slide" Target="/ppt/slides/slide6.xml" Id="R3beba8800a26483c" /><Relationship Type="http://schemas.openxmlformats.org/officeDocument/2006/relationships/slide" Target="/ppt/slides/slide7.xml" Id="R97661fd8353f405d" /><Relationship Type="http://schemas.openxmlformats.org/officeDocument/2006/relationships/slide" Target="/ppt/slides/slide8.xml" Id="R62b5db48ddb44535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3fb3983919e444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6da3f2fbe7749bd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ded03f91c284fd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d295797ab2d4d00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84961558391483e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1b9ab52250c94c41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f87a5a6b20b4831" /><Relationship Type="http://schemas.openxmlformats.org/officeDocument/2006/relationships/chart" Target="/ppt/slides/charts/chart1.xml" Id="R6581a31e2e5c4ba1" /><Relationship Type="http://schemas.openxmlformats.org/officeDocument/2006/relationships/chart" Target="/ppt/slides/charts/chart2.xml" Id="R939a9459b5134363" /><Relationship Type="http://schemas.openxmlformats.org/officeDocument/2006/relationships/chart" Target="/ppt/slides/charts/chart3.xml" Id="Rb7b31e18933045bb" /><Relationship Type="http://schemas.openxmlformats.org/officeDocument/2006/relationships/chart" Target="/ppt/slides/charts/chart4.xml" Id="R24fd2516977e45c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27bdbf5237429b" /><Relationship Type="http://schemas.openxmlformats.org/officeDocument/2006/relationships/chart" Target="/ppt/slides/charts/chart5.xml" Id="R16a7c4cf4a6e4ec2" /><Relationship Type="http://schemas.openxmlformats.org/officeDocument/2006/relationships/chart" Target="/ppt/slides/charts/chart6.xml" Id="R19bba1c1f38e43e8" /><Relationship Type="http://schemas.openxmlformats.org/officeDocument/2006/relationships/chart" Target="/ppt/slides/charts/chart7.xml" Id="Rd55415f9bc724edf" /><Relationship Type="http://schemas.openxmlformats.org/officeDocument/2006/relationships/chart" Target="/ppt/slides/charts/chart8.xml" Id="R1359de7cbeb0422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8d585d81ce4b46" /><Relationship Type="http://schemas.openxmlformats.org/officeDocument/2006/relationships/chart" Target="/ppt/slides/charts/chart9.xml" Id="R28404c84bbb44d97" /><Relationship Type="http://schemas.openxmlformats.org/officeDocument/2006/relationships/chart" Target="/ppt/slides/charts/chart10.xml" Id="R963f771ece5f4cd9" /><Relationship Type="http://schemas.openxmlformats.org/officeDocument/2006/relationships/chart" Target="/ppt/slides/charts/chart11.xml" Id="R2598ea9134bb4273" /><Relationship Type="http://schemas.openxmlformats.org/officeDocument/2006/relationships/chart" Target="/ppt/slides/charts/chart12.xml" Id="Recd93f955dc942b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3a189d2bdb4d57" /><Relationship Type="http://schemas.openxmlformats.org/officeDocument/2006/relationships/chart" Target="/ppt/slides/charts/chart13.xml" Id="R1fdde63634fd49cc" /><Relationship Type="http://schemas.openxmlformats.org/officeDocument/2006/relationships/chart" Target="/ppt/slides/charts/chart14.xml" Id="R0ff7a25c54a1467b" /><Relationship Type="http://schemas.openxmlformats.org/officeDocument/2006/relationships/chart" Target="/ppt/slides/charts/chart15.xml" Id="Rde9d97721b9b47f9" /><Relationship Type="http://schemas.openxmlformats.org/officeDocument/2006/relationships/chart" Target="/ppt/slides/charts/chart16.xml" Id="Red182509e0914bc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ee85d9d660435a" /><Relationship Type="http://schemas.openxmlformats.org/officeDocument/2006/relationships/chart" Target="/ppt/slides/charts/chart17.xml" Id="Ra9efa324757a4e66" /><Relationship Type="http://schemas.openxmlformats.org/officeDocument/2006/relationships/chart" Target="/ppt/slides/charts/chart18.xml" Id="Rdc300271680946ee" /><Relationship Type="http://schemas.openxmlformats.org/officeDocument/2006/relationships/chart" Target="/ppt/slides/charts/chart19.xml" Id="Re3fe451e0e9c419d" /><Relationship Type="http://schemas.openxmlformats.org/officeDocument/2006/relationships/chart" Target="/ppt/slides/charts/chart20.xml" Id="R29680927cdc24b1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eb3b64e5fc4708" /><Relationship Type="http://schemas.openxmlformats.org/officeDocument/2006/relationships/chart" Target="/ppt/slides/charts/chart21.xml" Id="R481d0b0e837b48f5" /><Relationship Type="http://schemas.openxmlformats.org/officeDocument/2006/relationships/chart" Target="/ppt/slides/charts/chart22.xml" Id="R8f5372b5a00347a3" /><Relationship Type="http://schemas.openxmlformats.org/officeDocument/2006/relationships/chart" Target="/ppt/slides/charts/chart23.xml" Id="R0690154325924d5c" /><Relationship Type="http://schemas.openxmlformats.org/officeDocument/2006/relationships/chart" Target="/ppt/slides/charts/chart24.xml" Id="Rc3e1b30874b14ea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8e58d22f3345f8" /><Relationship Type="http://schemas.openxmlformats.org/officeDocument/2006/relationships/chart" Target="/ppt/slides/charts/chart25.xml" Id="Rf8f7250aba644587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71e4553cb94124" /><Relationship Type="http://schemas.openxmlformats.org/officeDocument/2006/relationships/chart" Target="/ppt/slides/charts/chart26.xml" Id="Rbc44cc74429e4731" /><Relationship Type="http://schemas.openxmlformats.org/officeDocument/2006/relationships/chart" Target="/ppt/slides/charts/chart27.xml" Id="Rcaaaee78dcb54beb" /><Relationship Type="http://schemas.openxmlformats.org/officeDocument/2006/relationships/chart" Target="/ppt/slides/charts/chart28.xml" Id="R0fc493ff9d854bca" /><Relationship Type="http://schemas.openxmlformats.org/officeDocument/2006/relationships/chart" Target="/ppt/slides/charts/chart29.xml" Id="R50ab0a5c7f8e44a5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Default colors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1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 b="0">
                  <a:solidFill>
                    <a:srgbClr val="333333"/>
                  </a:solidFill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dLbls>
          <c:showLegendKey val="0"/>
          <c:showVal val="1"/>
          <c:showCatName val="1"/>
          <c:showSerName val="0"/>
          <c:showPercent val="0"/>
        </c:dLbls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 @ outsideEnd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dLbls>
          <c:dLblPos val="inEnd"/>
          <c:showLegendKey val="0"/>
          <c:showVal val="1"/>
          <c:showCatName val="0"/>
          <c:showSerName val="0"/>
          <c:showPercent val="0"/>
        </c:dLbls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Phase</a:t>
                </a:r>
              </a:p>
            </c:rich>
          </c:tx>
          <c:overlay val="0"/>
        </c:title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2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USD</a:t>
                </a:r>
              </a:p>
            </c:rich>
          </c:tx>
          <c:overlay val="0"/>
        </c:title>
        <c:numFmt formatCode="$#,##0" sourceLinked="0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50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Default + dataTable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dispunits=thousands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100000</c:v>
              </c:pt>
              <c:pt idx="2">
                <c:v>115000</c:v>
              </c:pt>
              <c:pt idx="3">
                <c:v>115000</c:v>
              </c:pt>
              <c:pt idx="4">
                <c:v>145000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100000</c:v>
              </c:pt>
              <c:pt idx="1">
                <c:v>30000</c:v>
              </c:pt>
              <c:pt idx="2">
                <c:v>0</c:v>
              </c:pt>
              <c:pt idx="3">
                <c:v>40000</c:v>
              </c:pt>
              <c:pt idx="4">
                <c:v>0</c:v>
              </c:pt>
              <c:pt idx="5">
                <c:v>145000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15000</c:v>
              </c:pt>
              <c:pt idx="3">
                <c:v>0</c:v>
              </c:pt>
              <c:pt idx="4">
                <c:v>10000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  <c:dispUnits>
          <c:builtInUnit val="thousands"/>
          <c:dispUnitsLbl/>
        </c:dispUnits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chartborder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solidFill xmlns:a="http://schemas.openxmlformats.org/drawingml/2006/main">
          <a:srgbClr val="FAFAFA"/>
        </a:solidFill>
        <a:ln xmlns:a="http://schemas.openxmlformats.org/drawingml/2006/main" w="6350">
          <a:solidFill>
            <a:srgbClr val="CCCCCC"/>
          </a:solidFill>
        </a:ln>
      </c:spPr>
    </c:plotArea>
    <c:legend>
      <c:legendPos val="b"/>
      <c:legendEntry>
        <c:idx val="0"/>
        <c:delete val="1"/>
      </c:legendEntry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2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chartareafill=none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  <c:spPr>
    <a:noFill xmlns:a="http://schemas.openxmlformats.org/drawingml/2006/main"/>
  </c:spPr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200" b="1"/>
            </a:pPr>
            <a:r>
              <a:rPr lang="en-US" sz="2200" b="1">
                <a:solidFill>
                  <a:srgbClr val="1F3864"/>
                </a:solidFill>
                <a:latin typeface="Helvetica"/>
                <a:ea typeface="Helvetica"/>
              </a:rPr>
              <a:t>FY24 P&amp;L Walk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7"/>
              <c:pt idx="0">
                <c:v>Open</c:v>
              </c:pt>
              <c:pt idx="1">
                <c:v>Revenue</c:v>
              </c:pt>
              <c:pt idx="2">
                <c:v>COGS</c:v>
              </c:pt>
              <c:pt idx="3">
                <c:v>Opex</c:v>
              </c:pt>
              <c:pt idx="4">
                <c:v>R&amp;D</c:v>
              </c:pt>
              <c:pt idx="5">
                <c:v>Tax</c:v>
              </c:pt>
              <c:pt idx="6">
                <c:v>Net</c:v>
              </c:pt>
            </c:strLit>
          </c:cat>
          <c:val>
            <c:numLit>
              <c:formatCode>General</c:formatCode>
              <c:ptCount val="7"/>
              <c:pt idx="0">
                <c:v>0</c:v>
              </c:pt>
              <c:pt idx="1">
                <c:v>100</c:v>
              </c:pt>
              <c:pt idx="2">
                <c:v>150</c:v>
              </c:pt>
              <c:pt idx="3">
                <c:v>125</c:v>
              </c:pt>
              <c:pt idx="4">
                <c:v>110</c:v>
              </c:pt>
              <c:pt idx="5">
                <c:v>100</c:v>
              </c:pt>
              <c:pt idx="6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00C853"/>
            </a:solidFill>
          </c:spPr>
          <c:dPt>
            <c:idx val="6"/>
            <c:spPr>
              <a:solidFill xmlns:a="http://schemas.openxmlformats.org/drawingml/2006/main">
                <a:srgbClr val="2962FF"/>
              </a:solidFill>
            </c:spPr>
          </c:dPt>
          <c:cat>
            <c:strLit>
              <c:ptCount val="7"/>
              <c:pt idx="0">
                <c:v>Open</c:v>
              </c:pt>
              <c:pt idx="1">
                <c:v>Revenue</c:v>
              </c:pt>
              <c:pt idx="2">
                <c:v>COGS</c:v>
              </c:pt>
              <c:pt idx="3">
                <c:v>Opex</c:v>
              </c:pt>
              <c:pt idx="4">
                <c:v>R&amp;D</c:v>
              </c:pt>
              <c:pt idx="5">
                <c:v>Tax</c:v>
              </c:pt>
              <c:pt idx="6">
                <c:v>Net</c:v>
              </c:pt>
            </c:strLit>
          </c:cat>
          <c:val>
            <c:numLit>
              <c:formatCode>General</c:formatCode>
              <c:ptCount val="7"/>
              <c:pt idx="0">
                <c:v>100</c:v>
              </c:pt>
              <c:pt idx="1">
                <c:v>80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100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D50000"/>
            </a:solidFill>
          </c:spPr>
          <c:cat>
            <c:strLit>
              <c:ptCount val="7"/>
              <c:pt idx="0">
                <c:v>Open</c:v>
              </c:pt>
              <c:pt idx="1">
                <c:v>Revenue</c:v>
              </c:pt>
              <c:pt idx="2">
                <c:v>COGS</c:v>
              </c:pt>
              <c:pt idx="3">
                <c:v>Opex</c:v>
              </c:pt>
              <c:pt idx="4">
                <c:v>R&amp;D</c:v>
              </c:pt>
              <c:pt idx="5">
                <c:v>Tax</c:v>
              </c:pt>
              <c:pt idx="6">
                <c:v>Net</c:v>
              </c:pt>
            </c:strLit>
          </c:cat>
          <c:val>
            <c:numLit>
              <c:formatCode>General</c:formatCode>
              <c:ptCount val="7"/>
              <c:pt idx="0">
                <c:v>0</c:v>
              </c:pt>
              <c:pt idx="1">
                <c:v>0</c:v>
              </c:pt>
              <c:pt idx="2">
                <c:v>30</c:v>
              </c:pt>
              <c:pt idx="3">
                <c:v>25</c:v>
              </c:pt>
              <c:pt idx="4">
                <c:v>15</c:v>
              </c:pt>
              <c:pt idx="5">
                <c:v>10</c:v>
              </c:pt>
              <c:pt idx="6">
                <c:v>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100" b="0">
                  <a:solidFill>
                    <a:srgbClr val="333333"/>
                  </a:solidFill>
                </a:defRPr>
              </a:pPr>
            </a:p>
          </c:txPr>
          <c:dLblPos val="inEnd"/>
          <c:showLegendKey val="0"/>
          <c:showVal val="1"/>
          <c:showCatName val="1"/>
          <c:showSerName val="0"/>
          <c:showPercent val="0"/>
        </c:dLbls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/>
                </a:r>
              </a:p>
            </c:rich>
          </c:tx>
          <c:overlay val="0"/>
        </c:title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USD</a:t>
                </a:r>
              </a:p>
            </c:rich>
          </c:tx>
          <c:overlay val="0"/>
        </c:title>
        <c:numFmt formatCode="$#,##0" sourceLinked="0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26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ED7D31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27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solidFill xmlns:a="http://schemas.openxmlformats.org/drawingml/2006/main">
              <a:srgbClr val="5B9BD5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FF6B6B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51CF66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28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546A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29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preset=colorful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solidFill xmlns:a="http://schemas.openxmlformats.org/drawingml/2006/main">
              <a:srgbClr val="FF6384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36A2EB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CE56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666666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8E8E8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666666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4444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With legend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7-step P&amp;L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7"/>
              <c:pt idx="0">
                <c:v>Open</c:v>
              </c:pt>
              <c:pt idx="1">
                <c:v>Revenue</c:v>
              </c:pt>
              <c:pt idx="2">
                <c:v>COGS</c:v>
              </c:pt>
              <c:pt idx="3">
                <c:v>Opex</c:v>
              </c:pt>
              <c:pt idx="4">
                <c:v>R&amp;D</c:v>
              </c:pt>
              <c:pt idx="5">
                <c:v>Tax</c:v>
              </c:pt>
              <c:pt idx="6">
                <c:v>Net</c:v>
              </c:pt>
            </c:strLit>
          </c:cat>
          <c:val>
            <c:numLit>
              <c:formatCode>General</c:formatCode>
              <c:ptCount val="7"/>
              <c:pt idx="0">
                <c:v>0</c:v>
              </c:pt>
              <c:pt idx="1">
                <c:v>100</c:v>
              </c:pt>
              <c:pt idx="2">
                <c:v>150</c:v>
              </c:pt>
              <c:pt idx="3">
                <c:v>125</c:v>
              </c:pt>
              <c:pt idx="4">
                <c:v>110</c:v>
              </c:pt>
              <c:pt idx="5">
                <c:v>100</c:v>
              </c:pt>
              <c:pt idx="6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6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7"/>
              <c:pt idx="0">
                <c:v>Open</c:v>
              </c:pt>
              <c:pt idx="1">
                <c:v>Revenue</c:v>
              </c:pt>
              <c:pt idx="2">
                <c:v>COGS</c:v>
              </c:pt>
              <c:pt idx="3">
                <c:v>Opex</c:v>
              </c:pt>
              <c:pt idx="4">
                <c:v>R&amp;D</c:v>
              </c:pt>
              <c:pt idx="5">
                <c:v>Tax</c:v>
              </c:pt>
              <c:pt idx="6">
                <c:v>Net</c:v>
              </c:pt>
            </c:strLit>
          </c:cat>
          <c:val>
            <c:numLit>
              <c:formatCode>General</c:formatCode>
              <c:ptCount val="7"/>
              <c:pt idx="0">
                <c:v>100</c:v>
              </c:pt>
              <c:pt idx="1">
                <c:v>80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100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7"/>
              <c:pt idx="0">
                <c:v>Open</c:v>
              </c:pt>
              <c:pt idx="1">
                <c:v>Revenue</c:v>
              </c:pt>
              <c:pt idx="2">
                <c:v>COGS</c:v>
              </c:pt>
              <c:pt idx="3">
                <c:v>Opex</c:v>
              </c:pt>
              <c:pt idx="4">
                <c:v>R&amp;D</c:v>
              </c:pt>
              <c:pt idx="5">
                <c:v>Tax</c:v>
              </c:pt>
              <c:pt idx="6">
                <c:v>Net</c:v>
              </c:pt>
            </c:strLit>
          </c:cat>
          <c:val>
            <c:numLit>
              <c:formatCode>General</c:formatCode>
              <c:ptCount val="7"/>
              <c:pt idx="0">
                <c:v>0</c:v>
              </c:pt>
              <c:pt idx="1">
                <c:v>0</c:v>
              </c:pt>
              <c:pt idx="2">
                <c:v>30</c:v>
              </c:pt>
              <c:pt idx="3">
                <c:v>25</c:v>
              </c:pt>
              <c:pt idx="4">
                <c:v>15</c:v>
              </c:pt>
              <c:pt idx="5">
                <c:v>10</c:v>
              </c:pt>
              <c:pt idx="6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green/red/blue (default-ish)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00AA00"/>
            </a:solidFill>
          </c:spPr>
          <c:dPt>
            <c:idx val="5"/>
            <c:spPr>
              <a:solidFill xmlns:a="http://schemas.openxmlformats.org/drawingml/2006/main">
                <a:srgbClr val="4472C4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corporate (teal/orange/navy)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008080"/>
            </a:solidFill>
          </c:spPr>
          <c:dPt>
            <c:idx val="5"/>
            <c:spPr>
              <a:solidFill xmlns:a="http://schemas.openxmlformats.org/drawingml/2006/main">
                <a:srgbClr val="1F3864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D866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monochrome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606060"/>
            </a:solidFill>
          </c:spPr>
          <c:dPt>
            <c:idx val="5"/>
            <c:spPr>
              <a:solidFill xmlns:a="http://schemas.openxmlformats.org/drawingml/2006/main">
                <a:srgbClr val="303030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A0A0A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vivid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00C853"/>
            </a:solidFill>
          </c:spPr>
          <c:dPt>
            <c:idx val="5"/>
            <c:spPr>
              <a:solidFill xmlns:a="http://schemas.openxmlformats.org/drawingml/2006/main">
                <a:srgbClr val="2962FF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D5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Basic waterfall — default colors</a:t>
            </a:r>
          </a:p>
        </p:txBody>
      </p:sp>
      <p:graphicFrame>
        <p:nvGraphicFramePr>
          <p:cNvPr id="10001" name="Default color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581a31e2e5c4ba1"/>
          </a:graphicData>
        </a:graphic>
      </p:graphicFrame>
      <p:graphicFrame>
        <p:nvGraphicFramePr>
          <p:cNvPr id="10002" name="Default + dataTabl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39a9459b5134363"/>
          </a:graphicData>
        </a:graphic>
      </p:graphicFrame>
      <p:graphicFrame>
        <p:nvGraphicFramePr>
          <p:cNvPr id="10003" name="With legend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7b31e18933045bb"/>
          </a:graphicData>
        </a:graphic>
      </p:graphicFrame>
      <p:graphicFrame>
        <p:nvGraphicFramePr>
          <p:cNvPr id="10004" name="7-step P&amp;L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4fd2516977e45c9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Color schemes — increaseColor / decreaseColor / totalColor</a:t>
            </a:r>
          </a:p>
        </p:txBody>
      </p:sp>
      <p:graphicFrame>
        <p:nvGraphicFramePr>
          <p:cNvPr id="10006" name="green/red/blue (default-ish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6a7c4cf4a6e4ec2"/>
          </a:graphicData>
        </a:graphic>
      </p:graphicFrame>
      <p:graphicFrame>
        <p:nvGraphicFramePr>
          <p:cNvPr id="10007" name="corporate (teal/orange/navy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9bba1c1f38e43e8"/>
          </a:graphicData>
        </a:graphic>
      </p:graphicFrame>
      <p:graphicFrame>
        <p:nvGraphicFramePr>
          <p:cNvPr id="10008" name="monochrom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55415f9bc724edf"/>
          </a:graphicData>
        </a:graphic>
      </p:graphicFrame>
      <p:graphicFrame>
        <p:nvGraphicFramePr>
          <p:cNvPr id="10009" name="vivi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359de7cbeb04220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11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8404c84bbb44d97"/>
          </a:graphicData>
        </a:graphic>
      </p:graphicFrame>
      <p:graphicFrame>
        <p:nvGraphicFramePr>
          <p:cNvPr id="10012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63f771ece5f4cd9"/>
          </a:graphicData>
        </a:graphic>
      </p:graphicFrame>
      <p:graphicFrame>
        <p:nvGraphicFramePr>
          <p:cNvPr id="10013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598ea9134bb4273"/>
          </a:graphicData>
        </a:graphic>
      </p:graphicFrame>
      <p:graphicFrame>
        <p:nvGraphicFramePr>
          <p:cNvPr id="10014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cd93f955dc942b3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 + labelfont</a:t>
            </a:r>
          </a:p>
        </p:txBody>
      </p:sp>
      <p:graphicFrame>
        <p:nvGraphicFramePr>
          <p:cNvPr id="10016" name="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fdde63634fd49cc"/>
          </a:graphicData>
        </a:graphic>
      </p:graphicFrame>
      <p:graphicFrame>
        <p:nvGraphicFramePr>
          <p:cNvPr id="10017" name="value,category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ff7a25c54a1467b"/>
          </a:graphicData>
        </a:graphic>
      </p:graphicFrame>
      <p:graphicFrame>
        <p:nvGraphicFramePr>
          <p:cNvPr id="10018" name="value @ outsideEnd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e9d97721b9b47f9"/>
          </a:graphicData>
        </a:graphic>
      </p:graphicFrame>
      <p:graphicFrame>
        <p:nvGraphicFramePr>
          <p:cNvPr id="10019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d182509e0914bc0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titles, gridlines, axisnumfmt</a:t>
            </a:r>
          </a:p>
        </p:txBody>
      </p:sp>
      <p:graphicFrame>
        <p:nvGraphicFramePr>
          <p:cNvPr id="10021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9efa324757a4e66"/>
          </a:graphicData>
        </a:graphic>
      </p:graphicFrame>
      <p:graphicFrame>
        <p:nvGraphicFramePr>
          <p:cNvPr id="10022" name="gridlines + minorGridlin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c300271680946ee"/>
          </a:graphicData>
        </a:graphic>
      </p:graphicFrame>
      <p:graphicFrame>
        <p:nvGraphicFramePr>
          <p:cNvPr id="10023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3fe451e0e9c419d"/>
          </a:graphicData>
        </a:graphic>
      </p:graphicFrame>
      <p:graphicFrame>
        <p:nvGraphicFramePr>
          <p:cNvPr id="10024" name="dispunits=thousand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9680927cdc24b12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chartborder, roundedcorners</a:t>
            </a:r>
          </a:p>
        </p:txBody>
      </p:sp>
      <p:graphicFrame>
        <p:nvGraphicFramePr>
          <p:cNvPr id="10026" name="chartareafill + chartborder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81d0b0e837b48f5"/>
          </a:graphicData>
        </a:graphic>
      </p:graphicFrame>
      <p:graphicFrame>
        <p:nvGraphicFramePr>
          <p:cNvPr id="10027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f5372b5a00347a3"/>
          </a:graphicData>
        </a:graphic>
      </p:graphicFrame>
      <p:graphicFrame>
        <p:nvGraphicFramePr>
          <p:cNvPr id="10028" name="plotFill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690154325924d5c"/>
          </a:graphicData>
        </a:graphic>
      </p:graphicFrame>
      <p:graphicFrame>
        <p:nvGraphicFramePr>
          <p:cNvPr id="10029" name="chartareafill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3e1b30874b14eaf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Hero cashflow waterfall — full slide with labels</a:t>
            </a:r>
          </a:p>
        </p:txBody>
      </p:sp>
      <p:graphicFrame>
        <p:nvGraphicFramePr>
          <p:cNvPr id="10031" name="FY24 P&amp;L Walk"/>
          <p:cNvGraphicFramePr/>
          <p:nvPr/>
        </p:nvGraphicFramePr>
        <p:xfrm>
          <a:off xmlns:a="http://schemas.openxmlformats.org/drawingml/2006/main" x="914400" y="960120"/>
          <a:ext xmlns:a="http://schemas.openxmlformats.org/drawingml/2006/main" cx="10332720" cy="566928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8f7250aba644587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2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</a:t>
            </a:r>
          </a:p>
        </p:txBody>
      </p:sp>
      <p:graphicFrame>
        <p:nvGraphicFramePr>
          <p:cNvPr id="10033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c44cc74429e4731"/>
          </a:graphicData>
        </a:graphic>
      </p:graphicFrame>
      <p:graphicFrame>
        <p:nvGraphicFramePr>
          <p:cNvPr id="10034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aaaee78dcb54beb"/>
          </a:graphicData>
        </a:graphic>
      </p:graphicFrame>
      <p:graphicFrame>
        <p:nvGraphicFramePr>
          <p:cNvPr id="10035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fc493ff9d854bca"/>
          </a:graphicData>
        </a:graphic>
      </p:graphicFrame>
      <p:graphicFrame>
        <p:nvGraphicFramePr>
          <p:cNvPr id="10036" name="preset=colorful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0ab0a5c7f8e44a5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2026-05-18T08:29:31Z</dcterms:created>
  <cp:lastModifiedBy>OfficeCLI</cp:lastModifiedBy>
  <dcterms:modified xsi:type="dcterms:W3CDTF">2026-05-18T08:29:31Z</dcterms:modified>
</cp:coreProperties>
</file>