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1.xml" ContentType="application/vnd.openxmlformats-officedocument.presentationml.slide+xml"/>
  <Override PartName="/ppt/slides/charts/chart1.xml" ContentType="application/vnd.openxmlformats-officedocument.drawingml.chart+xml"/>
  <Override PartName="/ppt/slides/charts/chart2.xml" ContentType="application/vnd.openxmlformats-officedocument.drawingml.chart+xml"/>
  <Override PartName="/ppt/slides/charts/chart3.xml" ContentType="application/vnd.openxmlformats-officedocument.drawingml.chart+xml"/>
  <Override PartName="/ppt/slides/charts/chart4.xml" ContentType="application/vnd.openxmlformats-officedocument.drawingml.chart+xml"/>
  <Override PartName="/ppt/slides/slide2.xml" ContentType="application/vnd.openxmlformats-officedocument.presentationml.slide+xml"/>
  <Override PartName="/ppt/slides/charts/chart5.xml" ContentType="application/vnd.openxmlformats-officedocument.drawingml.chart+xml"/>
  <Override PartName="/ppt/slides/charts/chart6.xml" ContentType="application/vnd.openxmlformats-officedocument.drawingml.chart+xml"/>
  <Override PartName="/ppt/slides/charts/chart7.xml" ContentType="application/vnd.openxmlformats-officedocument.drawingml.chart+xml"/>
  <Override PartName="/ppt/slides/charts/chart8.xml" ContentType="application/vnd.openxmlformats-officedocument.drawingml.chart+xml"/>
  <Override PartName="/ppt/slides/slide3.xml" ContentType="application/vnd.openxmlformats-officedocument.presentationml.slide+xml"/>
  <Override PartName="/ppt/slides/charts/chart9.xml" ContentType="application/vnd.openxmlformats-officedocument.drawingml.chart+xml"/>
  <Override PartName="/ppt/slides/charts/chart10.xml" ContentType="application/vnd.openxmlformats-officedocument.drawingml.chart+xml"/>
  <Override PartName="/ppt/slides/charts/chart11.xml" ContentType="application/vnd.openxmlformats-officedocument.drawingml.chart+xml"/>
  <Override PartName="/ppt/slides/charts/chart12.xml" ContentType="application/vnd.openxmlformats-officedocument.drawingml.chart+xml"/>
  <Override PartName="/ppt/slides/slide4.xml" ContentType="application/vnd.openxmlformats-officedocument.presentationml.slide+xml"/>
  <Override PartName="/ppt/slides/charts/chart13.xml" ContentType="application/vnd.openxmlformats-officedocument.drawingml.chart+xml"/>
  <Override PartName="/ppt/slides/charts/chart14.xml" ContentType="application/vnd.openxmlformats-officedocument.drawingml.chart+xml"/>
  <Override PartName="/ppt/slides/charts/chart15.xml" ContentType="application/vnd.openxmlformats-officedocument.drawingml.chart+xml"/>
  <Override PartName="/ppt/slides/charts/chart16.xml" ContentType="application/vnd.openxmlformats-officedocument.drawingml.chart+xml"/>
  <Override PartName="/ppt/slides/slide5.xml" ContentType="application/vnd.openxmlformats-officedocument.presentationml.slide+xml"/>
  <Override PartName="/ppt/slides/charts/chart17.xml" ContentType="application/vnd.openxmlformats-officedocument.drawingml.chart+xml"/>
  <Override PartName="/ppt/slides/charts/chart18.xml" ContentType="application/vnd.openxmlformats-officedocument.drawingml.chart+xml"/>
  <Override PartName="/ppt/slides/charts/chart19.xml" ContentType="application/vnd.openxmlformats-officedocument.drawingml.chart+xml"/>
  <Override PartName="/ppt/slides/charts/chart20.xml" ContentType="application/vnd.openxmlformats-officedocument.drawingml.chart+xml"/>
  <Override PartName="/ppt/slides/slide6.xml" ContentType="application/vnd.openxmlformats-officedocument.presentationml.slide+xml"/>
  <Override PartName="/ppt/slides/charts/chart21.xml" ContentType="application/vnd.openxmlformats-officedocument.drawingml.chart+xml"/>
  <Override PartName="/ppt/slides/charts/chart22.xml" ContentType="application/vnd.openxmlformats-officedocument.drawingml.chart+xml"/>
  <Override PartName="/ppt/slides/charts/chart23.xml" ContentType="application/vnd.openxmlformats-officedocument.drawingml.chart+xml"/>
  <Override PartName="/ppt/slides/charts/chart24.xml" ContentType="application/vnd.openxmlformats-officedocument.drawingml.chart+xml"/>
  <Override PartName="/ppt/slides/slide7.xml" ContentType="application/vnd.openxmlformats-officedocument.presentationml.slide+xml"/>
  <Override PartName="/ppt/slides/charts/chart25.xml" ContentType="application/vnd.openxmlformats-officedocument.drawingml.chart+xml"/>
  <Override PartName="/ppt/slides/charts/chart26.xml" ContentType="application/vnd.openxmlformats-officedocument.drawingml.chart+xml"/>
  <Override PartName="/ppt/slides/charts/chart27.xml" ContentType="application/vnd.openxmlformats-officedocument.drawingml.chart+xml"/>
  <Override PartName="/ppt/slides/charts/chart28.xml" ContentType="application/vnd.openxmlformats-officedocument.drawingml.chart+xml"/>
  <Override PartName="/ppt/slides/slide8.xml" ContentType="application/vnd.openxmlformats-officedocument.presentationml.slide+xml"/>
  <Override PartName="/ppt/slides/charts/chart29.xml" ContentType="application/vnd.openxmlformats-officedocument.drawingml.chart+xml"/>
  <Override PartName="/ppt/slides/charts/chart30.xml" ContentType="application/vnd.openxmlformats-officedocument.drawingml.chart+xml"/>
  <Override PartName="/ppt/slides/charts/chart31.xml" ContentType="application/vnd.openxmlformats-officedocument.drawingml.chart+xml"/>
  <Override PartName="/ppt/slides/charts/chart32.xml" ContentType="application/vnd.openxmlformats-officedocument.drawingml.chart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3b1b5597c7f24e14" /><Relationship Type="http://schemas.openxmlformats.org/package/2006/relationships/metadata/core-properties" Target="/docProps/core.xml" Id="Rb0dd42c91cc14378" /><Relationship Type="http://schemas.openxmlformats.org/officeDocument/2006/relationships/extended-properties" Target="/docProps/app.xml" Id="R10a1e67d6f6342fb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61758a8e627d4ad5"/>
    <p:sldId id="257" r:id="R0e4f48f270394d0f"/>
    <p:sldId id="258" r:id="Rfe234bb63d5a4b64"/>
    <p:sldId id="259" r:id="R9feccaec695c471d"/>
    <p:sldId id="260" r:id="R56f07472a142465e"/>
    <p:sldId id="261" r:id="R013ce6e1c8f047df"/>
    <p:sldId id="262" r:id="R4a32a323fdac4e3f"/>
    <p:sldId id="263" r:id="R0cd6953d856640b4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61758a8e627d4ad5" /><Relationship Type="http://schemas.openxmlformats.org/officeDocument/2006/relationships/slide" Target="/ppt/slides/slide2.xml" Id="R0e4f48f270394d0f" /><Relationship Type="http://schemas.openxmlformats.org/officeDocument/2006/relationships/slide" Target="/ppt/slides/slide3.xml" Id="Rfe234bb63d5a4b64" /><Relationship Type="http://schemas.openxmlformats.org/officeDocument/2006/relationships/slide" Target="/ppt/slides/slide4.xml" Id="R9feccaec695c471d" /><Relationship Type="http://schemas.openxmlformats.org/officeDocument/2006/relationships/slide" Target="/ppt/slides/slide5.xml" Id="R56f07472a142465e" /><Relationship Type="http://schemas.openxmlformats.org/officeDocument/2006/relationships/slide" Target="/ppt/slides/slide6.xml" Id="R013ce6e1c8f047df" /><Relationship Type="http://schemas.openxmlformats.org/officeDocument/2006/relationships/slide" Target="/ppt/slides/slide7.xml" Id="R4a32a323fdac4e3f" /><Relationship Type="http://schemas.openxmlformats.org/officeDocument/2006/relationships/slide" Target="/ppt/slides/slide8.xml" Id="R0cd6953d856640b4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790d5b9cb6542ee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a6859a28384c4a34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d8b6b08394a74b74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71d9cf81fe64a13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244b1cb75a684e45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af7668ff3765490f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5c2f7ffd6c74dfd" /><Relationship Type="http://schemas.openxmlformats.org/officeDocument/2006/relationships/chart" Target="/ppt/slides/charts/chart1.xml" Id="R1c5d33a414394850" /><Relationship Type="http://schemas.openxmlformats.org/officeDocument/2006/relationships/chart" Target="/ppt/slides/charts/chart2.xml" Id="R966d6005bb764ae6" /><Relationship Type="http://schemas.openxmlformats.org/officeDocument/2006/relationships/chart" Target="/ppt/slides/charts/chart3.xml" Id="Rbb702eaa9fa44007" /><Relationship Type="http://schemas.openxmlformats.org/officeDocument/2006/relationships/chart" Target="/ppt/slides/charts/chart4.xml" Id="Rda526ecf717e4144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9b947fde6fd4469" /><Relationship Type="http://schemas.openxmlformats.org/officeDocument/2006/relationships/chart" Target="/ppt/slides/charts/chart5.xml" Id="R0a739afa7a2c4041" /><Relationship Type="http://schemas.openxmlformats.org/officeDocument/2006/relationships/chart" Target="/ppt/slides/charts/chart6.xml" Id="Raf9a63d758234e7e" /><Relationship Type="http://schemas.openxmlformats.org/officeDocument/2006/relationships/chart" Target="/ppt/slides/charts/chart7.xml" Id="R44937f02463e4c1d" /><Relationship Type="http://schemas.openxmlformats.org/officeDocument/2006/relationships/chart" Target="/ppt/slides/charts/chart8.xml" Id="R8516fc36bca54c1f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ad457ea06464e0d" /><Relationship Type="http://schemas.openxmlformats.org/officeDocument/2006/relationships/chart" Target="/ppt/slides/charts/chart9.xml" Id="Re8546c608703410c" /><Relationship Type="http://schemas.openxmlformats.org/officeDocument/2006/relationships/chart" Target="/ppt/slides/charts/chart10.xml" Id="R2cd92a2660c14adf" /><Relationship Type="http://schemas.openxmlformats.org/officeDocument/2006/relationships/chart" Target="/ppt/slides/charts/chart11.xml" Id="R68fee56bf72440ec" /><Relationship Type="http://schemas.openxmlformats.org/officeDocument/2006/relationships/chart" Target="/ppt/slides/charts/chart12.xml" Id="R68c65dd1f3134ad3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557ad8691434017" /><Relationship Type="http://schemas.openxmlformats.org/officeDocument/2006/relationships/chart" Target="/ppt/slides/charts/chart13.xml" Id="R1ec1ed77402e4c47" /><Relationship Type="http://schemas.openxmlformats.org/officeDocument/2006/relationships/chart" Target="/ppt/slides/charts/chart14.xml" Id="Rea677ce6a1f24c96" /><Relationship Type="http://schemas.openxmlformats.org/officeDocument/2006/relationships/chart" Target="/ppt/slides/charts/chart15.xml" Id="R80ccc038a9b6453d" /><Relationship Type="http://schemas.openxmlformats.org/officeDocument/2006/relationships/chart" Target="/ppt/slides/charts/chart16.xml" Id="Rf095d7cac7f74b2f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b9166621fab4b56" /><Relationship Type="http://schemas.openxmlformats.org/officeDocument/2006/relationships/chart" Target="/ppt/slides/charts/chart17.xml" Id="Redff79a8efd247da" /><Relationship Type="http://schemas.openxmlformats.org/officeDocument/2006/relationships/chart" Target="/ppt/slides/charts/chart18.xml" Id="R25f15bad9e8e4267" /><Relationship Type="http://schemas.openxmlformats.org/officeDocument/2006/relationships/chart" Target="/ppt/slides/charts/chart19.xml" Id="R1cbd1653ce3747b7" /><Relationship Type="http://schemas.openxmlformats.org/officeDocument/2006/relationships/chart" Target="/ppt/slides/charts/chart20.xml" Id="Rfdb9539a74bb41be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9ebddd269ff4c91" /><Relationship Type="http://schemas.openxmlformats.org/officeDocument/2006/relationships/chart" Target="/ppt/slides/charts/chart21.xml" Id="R084a09466f384e65" /><Relationship Type="http://schemas.openxmlformats.org/officeDocument/2006/relationships/chart" Target="/ppt/slides/charts/chart22.xml" Id="R185ca650da7d4c8b" /><Relationship Type="http://schemas.openxmlformats.org/officeDocument/2006/relationships/chart" Target="/ppt/slides/charts/chart23.xml" Id="R8a4ddee87e00429f" /><Relationship Type="http://schemas.openxmlformats.org/officeDocument/2006/relationships/chart" Target="/ppt/slides/charts/chart24.xml" Id="R30b0d35edb5c4d50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0e022bf28b442bb" /><Relationship Type="http://schemas.openxmlformats.org/officeDocument/2006/relationships/chart" Target="/ppt/slides/charts/chart25.xml" Id="Raa6b73b9c81842cb" /><Relationship Type="http://schemas.openxmlformats.org/officeDocument/2006/relationships/chart" Target="/ppt/slides/charts/chart26.xml" Id="Ra58607ffd8c047e8" /><Relationship Type="http://schemas.openxmlformats.org/officeDocument/2006/relationships/chart" Target="/ppt/slides/charts/chart27.xml" Id="R1b73298401a649c5" /><Relationship Type="http://schemas.openxmlformats.org/officeDocument/2006/relationships/chart" Target="/ppt/slides/charts/chart28.xml" Id="R3f5caca8011e4fc4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25e434922854d70" /><Relationship Type="http://schemas.openxmlformats.org/officeDocument/2006/relationships/chart" Target="/ppt/slides/charts/chart29.xml" Id="R5fd4b77fbbb949a0" /><Relationship Type="http://schemas.openxmlformats.org/officeDocument/2006/relationships/chart" Target="/ppt/slides/charts/chart30.xml" Id="Rd83bc46789504e54" /><Relationship Type="http://schemas.openxmlformats.org/officeDocument/2006/relationships/chart" Target="/ppt/slides/charts/chart31.xml" Id="R4d717a2fe7e1438a" /><Relationship Type="http://schemas.openxmlformats.org/officeDocument/2006/relationships/chart" Target="/ppt/slides/charts/chart32.xml" Id="R138c5257b7384dcb" /></Relationships>
</file>

<file path=ppt/slides/charts/chart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HLC</a:t>
            </a:r>
          </a:p>
        </c:rich>
      </c:tx>
      <c:overlay val="0"/>
    </c:title>
    <c:plotArea>
      <c:layout/>
      <c:stockChart>
        <c:ser>
          <c:idx val="0"/>
          <c:order val="0"/>
          <c:tx>
            <c:v>High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1"/>
          <c:order val="1"/>
          <c:tx>
            <c:v>Low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2"/>
          <c:order val="2"/>
          <c:tx>
            <c:v>Close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hiLowLines/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0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legend=top + legendFont</a:t>
            </a:r>
          </a:p>
        </c:rich>
      </c:tx>
      <c:overlay val="0"/>
    </c:title>
    <c:plotArea>
      <c:layout/>
      <c:stockChart>
        <c:ser>
          <c:idx val="0"/>
          <c:order val="0"/>
          <c:tx>
            <c:v>High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1"/>
          <c:order val="1"/>
          <c:tx>
            <c:v>Low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2"/>
          <c:order val="2"/>
          <c:tx>
            <c:v>Close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hiLowLines/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t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1000">
              <a:solidFill>
                <a:srgbClr val="333333"/>
              </a:solidFill>
              <a:latin typeface="Calibri"/>
              <a:ea typeface="Calibri"/>
            </a:defRPr>
          </a:pPr>
        </a:p>
      </c:txPr>
    </c:legend>
    <c:plotVisOnly val="1"/>
    <c:dispBlanksAs val="gap"/>
  </c:chart>
</c:chartSpace>
</file>

<file path=ppt/slides/charts/chart1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legend.overlay=true</a:t>
            </a:r>
          </a:p>
        </c:rich>
      </c:tx>
      <c:overlay val="0"/>
    </c:title>
    <c:plotArea>
      <c:layout/>
      <c:stockChart>
        <c:ser>
          <c:idx val="0"/>
          <c:order val="0"/>
          <c:tx>
            <c:v>High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1"/>
          <c:order val="1"/>
          <c:tx>
            <c:v>Low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2"/>
          <c:order val="2"/>
          <c:tx>
            <c:v>Close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hiLowLines/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tr"/>
      <c:overlay val="1"/>
    </c:legend>
    <c:plotVisOnly val="1"/>
    <c:dispBlanksAs val="gap"/>
  </c:chart>
</c:chartSpace>
</file>

<file path=ppt/slides/charts/chart12.xml><?xml version="1.0" encoding="utf-8"?>
<c:chartSpace xmlns:c="http://schemas.openxmlformats.org/drawingml/2006/chart">
  <c:chart>
    <c:autoTitleDeleted val="1"/>
    <c:plotArea>
      <c:layout/>
      <c:stockChart>
        <c:ser>
          <c:idx val="0"/>
          <c:order val="0"/>
          <c:tx>
            <c:v>High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1"/>
          <c:order val="1"/>
          <c:tx>
            <c:v>Low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2"/>
          <c:order val="2"/>
          <c:tx>
            <c:v>Close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hiLowLines/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dataLabels=value</a:t>
            </a:r>
          </a:p>
        </c:rich>
      </c:tx>
      <c:overlay val="0"/>
    </c:title>
    <c:plotArea>
      <c:layout/>
      <c:stockChart>
        <c:ser>
          <c:idx val="0"/>
          <c:order val="0"/>
          <c:tx>
            <c:v>High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1"/>
          <c:order val="1"/>
          <c:tx>
            <c:v>Low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2"/>
          <c:order val="2"/>
          <c:tx>
            <c:v>Close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dLbls>
          <c:txPr>
            <a:bodyPr xmlns:a="http://schemas.openxmlformats.org/drawingml/2006/main"/>
            <a:lstStyle xmlns:a="http://schemas.openxmlformats.org/drawingml/2006/main"/>
            <a:p xmlns:a="http://schemas.openxmlformats.org/drawingml/2006/main">
              <a:pPr>
                <a:defRPr sz="900" b="0">
                  <a:solidFill>
                    <a:srgbClr val="333333"/>
                  </a:solidFill>
                </a:defRPr>
              </a:pPr>
            </a:p>
          </c:txPr>
          <c:showLegendKey val="0"/>
          <c:showVal val="1"/>
          <c:showCatName val="0"/>
          <c:showSerName val="0"/>
          <c:showPercent val="0"/>
        </c:dLbls>
        <c:hiLowLines/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value,series</a:t>
            </a:r>
          </a:p>
        </c:rich>
      </c:tx>
      <c:overlay val="0"/>
    </c:title>
    <c:plotArea>
      <c:layout/>
      <c:stockChart>
        <c:ser>
          <c:idx val="0"/>
          <c:order val="0"/>
          <c:tx>
            <c:v>High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1"/>
          <c:order val="1"/>
          <c:tx>
            <c:v>Low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2"/>
          <c:order val="2"/>
          <c:tx>
            <c:v>Close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dLbls>
          <c:showLegendKey val="0"/>
          <c:showVal val="1"/>
          <c:showCatName val="0"/>
          <c:showSerName val="1"/>
          <c:showPercent val="0"/>
        </c:dLbls>
        <c:hiLowLines/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value,category</a:t>
            </a:r>
          </a:p>
        </c:rich>
      </c:tx>
      <c:overlay val="0"/>
    </c:title>
    <c:plotArea>
      <c:layout/>
      <c:stockChart>
        <c:ser>
          <c:idx val="0"/>
          <c:order val="0"/>
          <c:tx>
            <c:v>High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1"/>
          <c:order val="1"/>
          <c:tx>
            <c:v>Low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2"/>
          <c:order val="2"/>
          <c:tx>
            <c:v>Close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dLbls>
          <c:showLegendKey val="0"/>
          <c:showVal val="1"/>
          <c:showCatName val="1"/>
          <c:showSerName val="0"/>
          <c:showPercent val="0"/>
        </c:dLbls>
        <c:hiLowLines/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dataLabels=none</a:t>
            </a:r>
          </a:p>
        </c:rich>
      </c:tx>
      <c:overlay val="0"/>
    </c:title>
    <c:plotArea>
      <c:layout/>
      <c:stockChart>
        <c:ser>
          <c:idx val="0"/>
          <c:order val="0"/>
          <c:tx>
            <c:v>High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1"/>
          <c:order val="1"/>
          <c:tx>
            <c:v>Low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2"/>
          <c:order val="2"/>
          <c:tx>
            <c:v>Close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hiLowLines/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min/max + titles</a:t>
            </a:r>
          </a:p>
        </c:rich>
      </c:tx>
      <c:overlay val="0"/>
    </c:title>
    <c:plotArea>
      <c:layout/>
      <c:stockChart>
        <c:ser>
          <c:idx val="0"/>
          <c:order val="0"/>
          <c:tx>
            <c:v>High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1"/>
          <c:order val="1"/>
          <c:tx>
            <c:v>Low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2"/>
          <c:order val="2"/>
          <c:tx>
            <c:v>Close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hiLowLines/>
        <c:axId val="1"/>
        <c:axId val="2"/>
      </c:stockChart>
      <c:catAx>
        <c:axId val="1"/>
        <c:scaling>
          <c:orientation val="minMax"/>
        </c:scaling>
        <c:delete val="0"/>
        <c:axPos val="b"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pPr>
                  <a:defRPr sz="1400" b="1"/>
                </a:pPr>
                <a:r>
                  <a:rPr lang="en-US" sz="1400" b="1"/>
                  <a:t>Day</a:t>
                </a:r>
              </a:p>
            </c:rich>
          </c:tx>
          <c:overlay val="0"/>
        </c:title>
        <c:majorTickMark val="out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333333"/>
                </a:solidFill>
                <a:latin typeface="Calibri"/>
                <a:ea typeface="Calibri"/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  <c:max val="160"/>
          <c:min val="100"/>
        </c:scaling>
        <c:delete val="0"/>
        <c:axPos val="l"/>
        <c:majorGridlines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pPr>
                  <a:defRPr sz="1400" b="1"/>
                </a:pPr>
                <a:r>
                  <a:rPr lang="en-US" sz="1400" b="1"/>
                  <a:t>Price (USD)</a:t>
                </a:r>
              </a:p>
            </c:rich>
          </c:tx>
          <c:overlay val="0"/>
        </c:title>
        <c:numFmt formatCode="$#,##0.00" sourceLinked="0"/>
        <c:majorTickMark val="out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333333"/>
                </a:solidFill>
                <a:latin typeface="Calibri"/>
                <a:ea typeface="Calibri"/>
              </a:defRPr>
            </a:pPr>
          </a:p>
        </c:txPr>
        <c:crossAx val="1"/>
        <c:crosses val="autoZero"/>
        <c:crossBetween val="between"/>
        <c:majorUnit val="10"/>
      </c:valAx>
    </c:plotArea>
    <c:legend>
      <c:legendPos val="b"/>
      <c:overlay val="0"/>
    </c:legend>
    <c:plotVisOnly val="1"/>
    <c:dispBlanksAs val="gap"/>
  </c:chart>
</c:chartSpace>
</file>

<file path=ppt/slides/charts/chart1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gridlines + minorGridlines</a:t>
            </a:r>
          </a:p>
        </c:rich>
      </c:tx>
      <c:overlay val="0"/>
    </c:title>
    <c:plotArea>
      <c:layout/>
      <c:stockChart>
        <c:ser>
          <c:idx val="0"/>
          <c:order val="0"/>
          <c:tx>
            <c:v>High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1"/>
          <c:order val="1"/>
          <c:tx>
            <c:v>Low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2"/>
          <c:order val="2"/>
          <c:tx>
            <c:v>Close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hiLowLines/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E0E0E0"/>
              </a:solidFill>
            </a:ln>
          </c:spPr>
        </c:majorGridlines>
        <c:minorGridlines>
          <c:spPr>
            <a:ln xmlns:a="http://schemas.openxmlformats.org/drawingml/2006/main" w="3175">
              <a:solidFill>
                <a:srgbClr val="F0F0F0"/>
              </a:solidFill>
            </a:ln>
          </c:spPr>
        </c:minorGridlines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labelrotation=-30</a:t>
            </a:r>
          </a:p>
        </c:rich>
      </c:tx>
      <c:overlay val="0"/>
    </c:title>
    <c:plotArea>
      <c:layout/>
      <c:stockChart>
        <c:ser>
          <c:idx val="0"/>
          <c:order val="0"/>
          <c:tx>
            <c:v>High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1"/>
          <c:order val="1"/>
          <c:tx>
            <c:v>Low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2"/>
          <c:order val="2"/>
          <c:tx>
            <c:v>Close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hiLowLines/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xmlns:a="http://schemas.openxmlformats.org/drawingml/2006/main" rot="-1800000"/>
          <a:lstStyle xmlns:a="http://schemas.openxmlformats.org/drawingml/2006/main"/>
          <a:p xmlns:a="http://schemas.openxmlformats.org/drawingml/2006/main">
            <a:pPr/>
            <a:endParaRPr lang="en-US"/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 xmlns:a="http://schemas.openxmlformats.org/drawingml/2006/main" rot="-1800000"/>
          <a:lstStyle xmlns:a="http://schemas.openxmlformats.org/drawingml/2006/main"/>
          <a:p xmlns:a="http://schemas.openxmlformats.org/drawingml/2006/main">
            <a:pPr/>
            <a:endParaRPr lang="en-US"/>
          </a:p>
        </c:txPr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OHLC</a:t>
            </a:r>
          </a:p>
        </c:rich>
      </c:tx>
      <c:overlay val="0"/>
    </c:title>
    <c:plotArea>
      <c:layout/>
      <c:stockChart>
        <c:ser>
          <c:idx val="0"/>
          <c:order val="0"/>
          <c:tx>
            <c:v>Open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120</c:v>
              </c:pt>
              <c:pt idx="1">
                <c:v>128</c:v>
              </c:pt>
              <c:pt idx="2">
                <c:v>130</c:v>
              </c:pt>
              <c:pt idx="3">
                <c:v>135</c:v>
              </c:pt>
              <c:pt idx="4">
                <c:v>138</c:v>
              </c:pt>
            </c:numLit>
          </c:val>
        </c:ser>
        <c:ser>
          <c:idx val="1"/>
          <c:order val="1"/>
          <c:tx>
            <c:v>High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2"/>
          <c:order val="2"/>
          <c:tx>
            <c:v>Low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3"/>
          <c:order val="3"/>
          <c:tx>
            <c:v>Close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hiLowLines/>
        <c:upDownBars>
          <c:gapWidth val="150"/>
          <c:upBars>
            <c:spPr>
              <a:solidFill xmlns:a="http://schemas.openxmlformats.org/drawingml/2006/main">
                <a:srgbClr val="4CAF50"/>
              </a:solidFill>
            </c:spPr>
          </c:upBars>
          <c:downBars>
            <c:spPr>
              <a:solidFill xmlns:a="http://schemas.openxmlformats.org/drawingml/2006/main">
                <a:srgbClr val="F44336"/>
              </a:solidFill>
            </c:spPr>
          </c:downBars>
        </c:upDownBars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0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dispunits=hundreds</a:t>
            </a:r>
          </a:p>
        </c:rich>
      </c:tx>
      <c:overlay val="0"/>
    </c:title>
    <c:plotArea>
      <c:layout/>
      <c:stockChart>
        <c:ser>
          <c:idx val="0"/>
          <c:order val="0"/>
          <c:tx>
            <c:v>High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13000</c:v>
              </c:pt>
              <c:pt idx="1">
                <c:v>13500</c:v>
              </c:pt>
              <c:pt idx="2">
                <c:v>14000</c:v>
              </c:pt>
              <c:pt idx="3">
                <c:v>13800</c:v>
              </c:pt>
              <c:pt idx="4">
                <c:v>14500</c:v>
              </c:pt>
            </c:numLit>
          </c:val>
        </c:ser>
        <c:ser>
          <c:idx val="1"/>
          <c:order val="1"/>
          <c:tx>
            <c:v>Low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11800</c:v>
              </c:pt>
              <c:pt idx="1">
                <c:v>12200</c:v>
              </c:pt>
              <c:pt idx="2">
                <c:v>12800</c:v>
              </c:pt>
              <c:pt idx="3">
                <c:v>12500</c:v>
              </c:pt>
              <c:pt idx="4">
                <c:v>13200</c:v>
              </c:pt>
            </c:numLit>
          </c:val>
        </c:ser>
        <c:ser>
          <c:idx val="2"/>
          <c:order val="2"/>
          <c:tx>
            <c:v>Close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12500</c:v>
              </c:pt>
              <c:pt idx="1">
                <c:v>13000</c:v>
              </c:pt>
              <c:pt idx="2">
                <c:v>13500</c:v>
              </c:pt>
              <c:pt idx="3">
                <c:v>13200</c:v>
              </c:pt>
              <c:pt idx="4">
                <c:v>14000</c:v>
              </c:pt>
            </c:numLit>
          </c:val>
        </c:ser>
        <c:hiLowLines/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  <c:dispUnits>
          <c:builtInUnit val="hundreds"/>
          <c:dispUnitsLbl/>
        </c:dispUnits>
      </c:valAx>
    </c:plotArea>
    <c:legend>
      <c:legendPos val="b"/>
      <c:overlay val="0"/>
    </c:legend>
    <c:plotVisOnly val="1"/>
    <c:dispBlanksAs val="gap"/>
  </c:chart>
</c:chartSpace>
</file>

<file path=ppt/slides/charts/chart2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colors</a:t>
            </a:r>
          </a:p>
        </c:rich>
      </c:tx>
      <c:overlay val="0"/>
    </c:title>
    <c:plotArea>
      <c:layout/>
      <c:stockChart>
        <c:ser>
          <c:idx val="0"/>
          <c:order val="0"/>
          <c:tx>
            <c:v>High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1"/>
          <c:order val="1"/>
          <c:tx>
            <c:v>Low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2"/>
          <c:order val="2"/>
          <c:tx>
            <c:v>Close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hiLowLines/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seriesoutline</a:t>
            </a:r>
          </a:p>
        </c:rich>
      </c:tx>
      <c:overlay val="0"/>
    </c:title>
    <c:plotArea>
      <c:layout/>
      <c:stockChart>
        <c:ser>
          <c:idx val="0"/>
          <c:order val="0"/>
          <c:tx>
            <c:v>High</c:v>
          </c:tx>
          <c:spPr>
            <a:ln xmlns:a="http://schemas.openxmlformats.org/drawingml/2006/main" w="12700">
              <a:solidFill>
                <a:srgbClr val="000000"/>
              </a:solidFill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1"/>
          <c:order val="1"/>
          <c:tx>
            <c:v>Low</c:v>
          </c:tx>
          <c:spPr>
            <a:ln xmlns:a="http://schemas.openxmlformats.org/drawingml/2006/main" w="12700">
              <a:solidFill>
                <a:srgbClr val="000000"/>
              </a:solidFill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2"/>
          <c:order val="2"/>
          <c:tx>
            <c:v>Close</c:v>
          </c:tx>
          <c:spPr>
            <a:ln xmlns:a="http://schemas.openxmlformats.org/drawingml/2006/main" w="12700">
              <a:solidFill>
                <a:srgbClr val="000000"/>
              </a:solidFill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hiLowLines/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transparency=30</a:t>
            </a:r>
          </a:p>
        </c:rich>
      </c:tx>
      <c:overlay val="0"/>
    </c:title>
    <c:plotArea>
      <c:layout/>
      <c:stockChart>
        <c:ser>
          <c:idx val="0"/>
          <c:order val="0"/>
          <c:tx>
            <c:v>High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1"/>
          <c:order val="1"/>
          <c:tx>
            <c:v>Low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2"/>
          <c:order val="2"/>
          <c:tx>
            <c:v>Close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hiLowLines/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seriesshadow</a:t>
            </a:r>
          </a:p>
        </c:rich>
      </c:tx>
      <c:overlay val="0"/>
    </c:title>
    <c:plotArea>
      <c:layout/>
      <c:stockChart>
        <c:ser>
          <c:idx val="0"/>
          <c:order val="0"/>
          <c:tx>
            <c:v>High</c:v>
          </c:tx>
          <c:spPr>
            <a:ln xmlns:a="http://schemas.openxmlformats.org/drawingml/2006/main">
              <a:noFill/>
            </a:ln>
            <a:effectLst xmlns:a="http://schemas.openxmlformats.org/drawingml/2006/main">
              <a:outerShdw blurRad="63500" dist="38100" dir="2700000" algn="tl" rotWithShape="0">
                <a:srgbClr val="000000">
                  <a:alpha val="50000"/>
                </a:srgbClr>
              </a:outerShdw>
            </a:effectLst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1"/>
          <c:order val="1"/>
          <c:tx>
            <c:v>Low</c:v>
          </c:tx>
          <c:spPr>
            <a:ln xmlns:a="http://schemas.openxmlformats.org/drawingml/2006/main">
              <a:noFill/>
            </a:ln>
            <a:effectLst xmlns:a="http://schemas.openxmlformats.org/drawingml/2006/main">
              <a:outerShdw blurRad="63500" dist="38100" dir="2700000" algn="tl" rotWithShape="0">
                <a:srgbClr val="000000">
                  <a:alpha val="50000"/>
                </a:srgbClr>
              </a:outerShdw>
            </a:effectLst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2"/>
          <c:order val="2"/>
          <c:tx>
            <c:v>Close</c:v>
          </c:tx>
          <c:spPr>
            <a:ln xmlns:a="http://schemas.openxmlformats.org/drawingml/2006/main">
              <a:noFill/>
            </a:ln>
            <a:effectLst xmlns:a="http://schemas.openxmlformats.org/drawingml/2006/main">
              <a:outerShdw blurRad="63500" dist="38100" dir="2700000" algn="tl" rotWithShape="0">
                <a:srgbClr val="000000">
                  <a:alpha val="50000"/>
                </a:srgbClr>
              </a:outerShdw>
            </a:effectLst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hiLowLines/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chartareafill + plotFill + borders</a:t>
            </a:r>
          </a:p>
        </c:rich>
      </c:tx>
      <c:overlay val="0"/>
    </c:title>
    <c:plotArea>
      <c:layout/>
      <c:stockChart>
        <c:ser>
          <c:idx val="0"/>
          <c:order val="0"/>
          <c:tx>
            <c:v>High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1"/>
          <c:order val="1"/>
          <c:tx>
            <c:v>Low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2"/>
          <c:order val="2"/>
          <c:tx>
            <c:v>Close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hiLowLines/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pPr>
        <a:solidFill xmlns:a="http://schemas.openxmlformats.org/drawingml/2006/main">
          <a:srgbClr val="FAFAFA"/>
        </a:solidFill>
        <a:ln xmlns:a="http://schemas.openxmlformats.org/drawingml/2006/main" w="6350">
          <a:solidFill>
            <a:srgbClr val="CCCCCC"/>
          </a:solidFill>
        </a:ln>
      </c:spPr>
    </c:plotArea>
    <c:legend>
      <c:legendPos val="b"/>
      <c:overlay val="0"/>
    </c:legend>
    <c:plotVisOnly val="1"/>
    <c:dispBlanksAs val="gap"/>
  </c:chart>
  <c:spPr>
    <a:solidFill xmlns:a="http://schemas.openxmlformats.org/drawingml/2006/main">
      <a:srgbClr val="FFF8E7"/>
    </a:solidFill>
    <a:ln xmlns:a="http://schemas.openxmlformats.org/drawingml/2006/main" w="12700">
      <a:solidFill>
        <a:srgbClr val="000000"/>
      </a:solidFill>
    </a:ln>
  </c:spPr>
</c:chartSpace>
</file>

<file path=ppt/slides/charts/chart26.xml><?xml version="1.0" encoding="utf-8"?>
<c:chartSpace xmlns:c="http://schemas.openxmlformats.org/drawingml/2006/chart">
  <c:roundedCorners val="1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roundedcorners=true</a:t>
            </a:r>
          </a:p>
        </c:rich>
      </c:tx>
      <c:overlay val="0"/>
    </c:title>
    <c:plotArea>
      <c:layout/>
      <c:stockChart>
        <c:ser>
          <c:idx val="0"/>
          <c:order val="0"/>
          <c:tx>
            <c:v>High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1"/>
          <c:order val="1"/>
          <c:tx>
            <c:v>Low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2"/>
          <c:order val="2"/>
          <c:tx>
            <c:v>Close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hiLowLines/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  <c:spPr>
    <a:ln xmlns:a="http://schemas.openxmlformats.org/drawingml/2006/main" w="25400">
      <a:solidFill>
        <a:srgbClr val="4472C4"/>
      </a:solidFill>
    </a:ln>
  </c:spPr>
</c:chartSpace>
</file>

<file path=ppt/slides/charts/chart2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plotFill=none</a:t>
            </a:r>
          </a:p>
        </c:rich>
      </c:tx>
      <c:overlay val="0"/>
    </c:title>
    <c:plotArea>
      <c:layout/>
      <c:stockChart>
        <c:ser>
          <c:idx val="0"/>
          <c:order val="0"/>
          <c:tx>
            <c:v>High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1"/>
          <c:order val="1"/>
          <c:tx>
            <c:v>Low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2"/>
          <c:order val="2"/>
          <c:tx>
            <c:v>Close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hiLowLines/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pPr>
        <a:noFill xmlns:a="http://schemas.openxmlformats.org/drawingml/2006/main"/>
      </c:spPr>
    </c:plotArea>
    <c:legend>
      <c:legendPos val="b"/>
      <c:overlay val="0"/>
    </c:legend>
    <c:plotVisOnly val="1"/>
    <c:dispBlanksAs val="gap"/>
  </c:chart>
</c:chartSpace>
</file>

<file path=ppt/slides/charts/chart2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chartareafill=none</a:t>
            </a:r>
          </a:p>
        </c:rich>
      </c:tx>
      <c:overlay val="0"/>
    </c:title>
    <c:plotArea>
      <c:layout/>
      <c:stockChart>
        <c:ser>
          <c:idx val="0"/>
          <c:order val="0"/>
          <c:tx>
            <c:v>High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1"/>
          <c:order val="1"/>
          <c:tx>
            <c:v>Low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2"/>
          <c:order val="2"/>
          <c:tx>
            <c:v>Close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hiLowLines/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  <c:spPr>
    <a:noFill xmlns:a="http://schemas.openxmlformats.org/drawingml/2006/main"/>
  </c:spPr>
</c:chartSpace>
</file>

<file path=ppt/slides/charts/chart29.xml><?xml version="1.0" encoding="utf-8"?>
<c:chartSpace xmlns:c="http://schemas.openxmlformats.org/drawingml/2006/chart">
  <c:roundedCorners val="0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preset=minimal</a:t>
            </a:r>
          </a:p>
        </c:rich>
      </c:tx>
      <c:overlay val="0"/>
    </c:title>
    <c:plotArea>
      <c:layout/>
      <c:stockChart>
        <c:ser>
          <c:idx val="0"/>
          <c:order val="0"/>
          <c:tx>
            <c:v>High</c:v>
          </c:tx>
          <c:spPr>
            <a:solidFill xmlns:a="http://schemas.openxmlformats.org/drawingml/2006/main">
              <a:srgbClr val="4472C4"/>
            </a:solidFill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1"/>
          <c:order val="1"/>
          <c:tx>
            <c:v>Low</c:v>
          </c:tx>
          <c:spPr>
            <a:solidFill xmlns:a="http://schemas.openxmlformats.org/drawingml/2006/main">
              <a:srgbClr val="ED7D31"/>
            </a:solidFill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2"/>
          <c:order val="2"/>
          <c:tx>
            <c:v>Close</c:v>
          </c:tx>
          <c:spPr>
            <a:solidFill xmlns:a="http://schemas.openxmlformats.org/drawingml/2006/main">
              <a:srgbClr val="A5A5A5"/>
            </a:solidFill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hiLowLines/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808080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E0E0E0"/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808080"/>
                </a:solidFill>
              </a:defRPr>
            </a:pPr>
          </a:p>
        </c:txPr>
        <c:crossAx val="1"/>
        <c:crosses val="autoZero"/>
        <c:crossBetween val="between"/>
      </c:valAx>
      <c:spPr>
        <a:noFill xmlns:a="http://schemas.openxmlformats.org/drawingml/2006/main"/>
      </c:spPr>
    </c:plotArea>
    <c:legend>
      <c:legendPos val="b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900">
              <a:solidFill>
                <a:srgbClr val="808080"/>
              </a:solidFill>
            </a:defRPr>
          </a:pPr>
        </a:p>
      </c:txPr>
    </c:legend>
    <c:plotVisOnly val="1"/>
    <c:dispBlanksAs val="gap"/>
  </c:chart>
  <c:spPr>
    <a:noFill xmlns:a="http://schemas.openxmlformats.org/drawingml/2006/main"/>
  </c:spPr>
</c:chartSpace>
</file>

<file path=ppt/slides/charts/chart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HLC + dataTable=true</a:t>
            </a:r>
          </a:p>
        </c:rich>
      </c:tx>
      <c:overlay val="0"/>
    </c:title>
    <c:plotArea>
      <c:layout/>
      <c:stockChart>
        <c:ser>
          <c:idx val="0"/>
          <c:order val="0"/>
          <c:tx>
            <c:v>High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1"/>
          <c:order val="1"/>
          <c:tx>
            <c:v>Low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2"/>
          <c:order val="2"/>
          <c:tx>
            <c:v>Close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hiLowLines/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legend>
      <c:legendPos val="b"/>
      <c:overlay val="0"/>
    </c:legend>
    <c:plotVisOnly val="1"/>
    <c:dispBlanksAs val="gap"/>
  </c:chart>
</c:chartSpace>
</file>

<file path=ppt/slides/charts/chart30.xml><?xml version="1.0" encoding="utf-8"?>
<c:chartSpace xmlns:c="http://schemas.openxmlformats.org/drawingml/2006/chart">
  <c:roundedCorners val="1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600" b="1"/>
            </a:pPr>
            <a:r>
              <a:rPr lang="en-US" sz="1600" b="1">
                <a:solidFill>
                  <a:srgbClr val="FFFFFF"/>
                </a:solidFill>
              </a:rPr>
              <a:t>preset=dark</a:t>
            </a:r>
          </a:p>
        </c:rich>
      </c:tx>
      <c:overlay val="0"/>
    </c:title>
    <c:plotArea>
      <c:layout/>
      <c:stockChart>
        <c:ser>
          <c:idx val="0"/>
          <c:order val="0"/>
          <c:tx>
            <c:v>High</c:v>
          </c:tx>
          <c:spPr>
            <a:solidFill xmlns:a="http://schemas.openxmlformats.org/drawingml/2006/main">
              <a:srgbClr val="5B9BD5"/>
            </a:solidFill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1"/>
          <c:order val="1"/>
          <c:tx>
            <c:v>Low</c:v>
          </c:tx>
          <c:spPr>
            <a:solidFill xmlns:a="http://schemas.openxmlformats.org/drawingml/2006/main">
              <a:srgbClr val="FF6B6B"/>
            </a:solidFill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2"/>
          <c:order val="2"/>
          <c:tx>
            <c:v>Close</c:v>
          </c:tx>
          <c:spPr>
            <a:solidFill xmlns:a="http://schemas.openxmlformats.org/drawingml/2006/main">
              <a:srgbClr val="51CF66"/>
            </a:solidFill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hiLowLines/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 xmlns:a="http://schemas.openxmlformats.org/drawingml/2006/main" w="6350">
            <a:solidFill>
              <a:srgbClr val="555555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AAAAAA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404040"/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spPr>
          <a:ln xmlns:a="http://schemas.openxmlformats.org/drawingml/2006/main" w="6350">
            <a:solidFill>
              <a:srgbClr val="555555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AAAAAA"/>
                </a:solidFill>
              </a:defRPr>
            </a:pPr>
          </a:p>
        </c:txPr>
        <c:crossAx val="1"/>
        <c:crosses val="autoZero"/>
        <c:crossBetween val="between"/>
      </c:valAx>
      <c:spPr>
        <a:solidFill xmlns:a="http://schemas.openxmlformats.org/drawingml/2006/main">
          <a:srgbClr val="2D2D2D"/>
        </a:solidFill>
      </c:spPr>
    </c:plotArea>
    <c:legend>
      <c:legendPos val="b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900">
              <a:solidFill>
                <a:srgbClr val="CCCCCC"/>
              </a:solidFill>
            </a:defRPr>
          </a:pPr>
        </a:p>
      </c:txPr>
    </c:legend>
    <c:plotVisOnly val="1"/>
    <c:dispBlanksAs val="gap"/>
  </c:chart>
  <c:spPr>
    <a:solidFill xmlns:a="http://schemas.openxmlformats.org/drawingml/2006/main">
      <a:srgbClr val="1E1E1E"/>
    </a:solidFill>
    <a:ln xmlns:a="http://schemas.openxmlformats.org/drawingml/2006/main" w="6350">
      <a:solidFill>
        <a:srgbClr val="444444"/>
      </a:solidFill>
    </a:ln>
  </c:spPr>
</c:chartSpace>
</file>

<file path=ppt/slides/charts/chart31.xml><?xml version="1.0" encoding="utf-8"?>
<c:chartSpace xmlns:c="http://schemas.openxmlformats.org/drawingml/2006/chart">
  <c:roundedCorners val="0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>
                <a:solidFill>
                  <a:srgbClr val="44546A"/>
                </a:solidFill>
              </a:rPr>
              <a:t>preset=corporate</a:t>
            </a:r>
          </a:p>
        </c:rich>
      </c:tx>
      <c:overlay val="0"/>
    </c:title>
    <c:plotArea>
      <c:layout/>
      <c:stockChart>
        <c:ser>
          <c:idx val="0"/>
          <c:order val="0"/>
          <c:tx>
            <c:v>High</c:v>
          </c:tx>
          <c:spPr>
            <a:solidFill xmlns:a="http://schemas.openxmlformats.org/drawingml/2006/main">
              <a:srgbClr val="2E75B6"/>
            </a:solidFill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1"/>
          <c:order val="1"/>
          <c:tx>
            <c:v>Low</c:v>
          </c:tx>
          <c:spPr>
            <a:solidFill xmlns:a="http://schemas.openxmlformats.org/drawingml/2006/main">
              <a:srgbClr val="44546A"/>
            </a:solidFill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2"/>
          <c:order val="2"/>
          <c:tx>
            <c:v>Close</c:v>
          </c:tx>
          <c:spPr>
            <a:solidFill xmlns:a="http://schemas.openxmlformats.org/drawingml/2006/main">
              <a:srgbClr val="4472C4"/>
            </a:solidFill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hiLowLines/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 xmlns:a="http://schemas.openxmlformats.org/drawingml/2006/main" w="6350">
            <a:solidFill>
              <a:srgbClr val="8B949E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44546A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5080">
              <a:solidFill>
                <a:srgbClr val="D6DCE4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 xmlns:a="http://schemas.openxmlformats.org/drawingml/2006/main" w="6350">
            <a:solidFill>
              <a:srgbClr val="8B949E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44546A"/>
                </a:solidFill>
              </a:defRPr>
            </a:pPr>
          </a:p>
        </c:txPr>
        <c:crossAx val="1"/>
        <c:crosses val="autoZero"/>
        <c:crossBetween val="between"/>
      </c:valAx>
      <c:spPr>
        <a:noFill xmlns:a="http://schemas.openxmlformats.org/drawingml/2006/main"/>
        <a:ln xmlns:a="http://schemas.openxmlformats.org/drawingml/2006/main" w="3810">
          <a:solidFill>
            <a:srgbClr val="D6DCE4"/>
          </a:solidFill>
        </a:ln>
      </c:spPr>
    </c:plotArea>
    <c:legend>
      <c:legendPos val="r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1000">
              <a:solidFill>
                <a:srgbClr val="44546A"/>
              </a:solidFill>
            </a:defRPr>
          </a:pPr>
        </a:p>
      </c:txPr>
    </c:legend>
    <c:plotVisOnly val="1"/>
    <c:dispBlanksAs val="gap"/>
  </c:chart>
  <c:spPr>
    <a:noFill xmlns:a="http://schemas.openxmlformats.org/drawingml/2006/main"/>
  </c:spPr>
</c:chartSpace>
</file>

<file path=ppt/slides/charts/chart3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chart-series Set name+color</a:t>
            </a:r>
          </a:p>
        </c:rich>
      </c:tx>
      <c:overlay val="0"/>
    </c:title>
    <c:plotArea>
      <c:layout/>
      <c:stockChart>
        <c:ser>
          <c:idx val="0"/>
          <c:order val="0"/>
          <c:tx>
            <c:v>H</c:v>
          </c:tx>
          <c:spPr>
            <a:solidFill xmlns:a="http://schemas.openxmlformats.org/drawingml/2006/main">
              <a:srgbClr val="00AA00"/>
            </a:solidFill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1"/>
          <c:order val="1"/>
          <c:tx>
            <c:v>L</c:v>
          </c:tx>
          <c:spPr>
            <a:solidFill xmlns:a="http://schemas.openxmlformats.org/drawingml/2006/main">
              <a:srgbClr val="C00000"/>
            </a:solidFill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2"/>
          <c:order val="2"/>
          <c:tx>
            <c:v>C</c:v>
          </c:tx>
          <c:spPr>
            <a:solidFill xmlns:a="http://schemas.openxmlformats.org/drawingml/2006/main">
              <a:srgbClr val="4472C4"/>
            </a:solidFill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hiLowLines/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OHLC + dataTable=true</a:t>
            </a:r>
          </a:p>
        </c:rich>
      </c:tx>
      <c:overlay val="0"/>
    </c:title>
    <c:plotArea>
      <c:layout/>
      <c:stockChart>
        <c:ser>
          <c:idx val="0"/>
          <c:order val="0"/>
          <c:tx>
            <c:v>Open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120</c:v>
              </c:pt>
              <c:pt idx="1">
                <c:v>128</c:v>
              </c:pt>
              <c:pt idx="2">
                <c:v>130</c:v>
              </c:pt>
              <c:pt idx="3">
                <c:v>135</c:v>
              </c:pt>
              <c:pt idx="4">
                <c:v>138</c:v>
              </c:pt>
            </c:numLit>
          </c:val>
        </c:ser>
        <c:ser>
          <c:idx val="1"/>
          <c:order val="1"/>
          <c:tx>
            <c:v>High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2"/>
          <c:order val="2"/>
          <c:tx>
            <c:v>Low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3"/>
          <c:order val="3"/>
          <c:tx>
            <c:v>Close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hiLowLines/>
        <c:upDownBars>
          <c:gapWidth val="150"/>
          <c:upBars>
            <c:spPr>
              <a:solidFill xmlns:a="http://schemas.openxmlformats.org/drawingml/2006/main">
                <a:srgbClr val="4CAF50"/>
              </a:solidFill>
            </c:spPr>
          </c:upBars>
          <c:downBars>
            <c:spPr>
              <a:solidFill xmlns:a="http://schemas.openxmlformats.org/drawingml/2006/main">
                <a:srgbClr val="F44336"/>
              </a:solidFill>
            </c:spPr>
          </c:downBars>
        </c:upDownBars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legend>
      <c:legendPos val="b"/>
      <c:overlay val="0"/>
    </c:legend>
    <c:plotVisOnly val="1"/>
    <c:dispBlanksAs val="gap"/>
  </c:chart>
</c:chartSpace>
</file>

<file path=ppt/slides/charts/chart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hilowlines=true</a:t>
            </a:r>
          </a:p>
        </c:rich>
      </c:tx>
      <c:overlay val="0"/>
    </c:title>
    <c:plotArea>
      <c:layout/>
      <c:stockChart>
        <c:ser>
          <c:idx val="0"/>
          <c:order val="0"/>
          <c:tx>
            <c:v>High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1"/>
          <c:order val="1"/>
          <c:tx>
            <c:v>Low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2"/>
          <c:order val="2"/>
          <c:tx>
            <c:v>Close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hiLowLines/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hilowlines=808080:0.5</a:t>
            </a:r>
          </a:p>
        </c:rich>
      </c:tx>
      <c:overlay val="0"/>
    </c:title>
    <c:plotArea>
      <c:layout/>
      <c:stockChart>
        <c:ser>
          <c:idx val="0"/>
          <c:order val="0"/>
          <c:tx>
            <c:v>High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1"/>
          <c:order val="1"/>
          <c:tx>
            <c:v>Low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2"/>
          <c:order val="2"/>
          <c:tx>
            <c:v>Close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hiLowLines/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updownbars=true (OHLC)</a:t>
            </a:r>
          </a:p>
        </c:rich>
      </c:tx>
      <c:overlay val="0"/>
    </c:title>
    <c:plotArea>
      <c:layout/>
      <c:stockChart>
        <c:ser>
          <c:idx val="0"/>
          <c:order val="0"/>
          <c:tx>
            <c:v>Open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120</c:v>
              </c:pt>
              <c:pt idx="1">
                <c:v>128</c:v>
              </c:pt>
              <c:pt idx="2">
                <c:v>130</c:v>
              </c:pt>
              <c:pt idx="3">
                <c:v>135</c:v>
              </c:pt>
              <c:pt idx="4">
                <c:v>138</c:v>
              </c:pt>
            </c:numLit>
          </c:val>
        </c:ser>
        <c:ser>
          <c:idx val="1"/>
          <c:order val="1"/>
          <c:tx>
            <c:v>High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2"/>
          <c:order val="2"/>
          <c:tx>
            <c:v>Low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3"/>
          <c:order val="3"/>
          <c:tx>
            <c:v>Close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hiLowLines/>
        <c:upDownBars>
          <c:gapWidth val="150"/>
          <c:upBars>
            <c:spPr>
              <a:solidFill xmlns:a="http://schemas.openxmlformats.org/drawingml/2006/main">
                <a:srgbClr val="4CAF50"/>
              </a:solidFill>
            </c:spPr>
          </c:upBars>
          <c:downBars>
            <c:spPr>
              <a:solidFill xmlns:a="http://schemas.openxmlformats.org/drawingml/2006/main">
                <a:srgbClr val="F44336"/>
              </a:solidFill>
            </c:spPr>
          </c:downBars>
        </c:upDownBars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updownbars=150:00AA00:FF0000</a:t>
            </a:r>
          </a:p>
        </c:rich>
      </c:tx>
      <c:overlay val="0"/>
    </c:title>
    <c:plotArea>
      <c:layout/>
      <c:stockChart>
        <c:ser>
          <c:idx val="0"/>
          <c:order val="0"/>
          <c:tx>
            <c:v>Open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120</c:v>
              </c:pt>
              <c:pt idx="1">
                <c:v>128</c:v>
              </c:pt>
              <c:pt idx="2">
                <c:v>130</c:v>
              </c:pt>
              <c:pt idx="3">
                <c:v>135</c:v>
              </c:pt>
              <c:pt idx="4">
                <c:v>138</c:v>
              </c:pt>
            </c:numLit>
          </c:val>
        </c:ser>
        <c:ser>
          <c:idx val="1"/>
          <c:order val="1"/>
          <c:tx>
            <c:v>High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2"/>
          <c:order val="2"/>
          <c:tx>
            <c:v>Low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3"/>
          <c:order val="3"/>
          <c:tx>
            <c:v>Close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hiLowLines/>
        <c:upDownBars>
          <c:gapWidth val="150"/>
          <c:upBars>
            <c:spPr>
              <a:solidFill xmlns:a="http://schemas.openxmlformats.org/drawingml/2006/main">
                <a:srgbClr val="4CAF50"/>
              </a:solidFill>
            </c:spPr>
          </c:upBars>
          <c:downBars>
            <c:spPr>
              <a:solidFill xmlns:a="http://schemas.openxmlformats.org/drawingml/2006/main">
                <a:srgbClr val="F44336"/>
              </a:solidFill>
            </c:spPr>
          </c:downBars>
        </c:upDownBars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2000" b="1"/>
            </a:pPr>
            <a:r>
              <a:rPr lang="en-US" sz="2000" b="1">
                <a:solidFill>
                  <a:srgbClr val="4472C4"/>
                </a:solidFill>
                <a:latin typeface="Georgia"/>
                <a:ea typeface="Georgia"/>
              </a:rPr>
              <a:t>Styled title</a:t>
            </a:r>
          </a:p>
        </c:rich>
      </c:tx>
      <c:overlay val="0"/>
    </c:title>
    <c:plotArea>
      <c:layout/>
      <c:stockChart>
        <c:ser>
          <c:idx val="0"/>
          <c:order val="0"/>
          <c:tx>
            <c:v>High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1"/>
          <c:order val="1"/>
          <c:tx>
            <c:v>Low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2"/>
          <c:order val="2"/>
          <c:tx>
            <c:v>Close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hiLowLines/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Basic stock — High-Low-Close vs Open-High-Low-Close</a:t>
            </a:r>
          </a:p>
        </p:txBody>
      </p:sp>
      <p:graphicFrame>
        <p:nvGraphicFramePr>
          <p:cNvPr id="10001" name="HLC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1c5d33a414394850"/>
          </a:graphicData>
        </a:graphic>
      </p:graphicFrame>
      <p:graphicFrame>
        <p:nvGraphicFramePr>
          <p:cNvPr id="10002" name="OHLC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66d6005bb764ae6"/>
          </a:graphicData>
        </a:graphic>
      </p:graphicFrame>
      <p:graphicFrame>
        <p:nvGraphicFramePr>
          <p:cNvPr id="10003" name="HLC + dataTable=tru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b702eaa9fa44007"/>
          </a:graphicData>
        </a:graphic>
      </p:graphicFrame>
      <p:graphicFrame>
        <p:nvGraphicFramePr>
          <p:cNvPr id="10004" name="OHLC + dataTable=true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a526ecf717e4144"/>
          </a:graphicData>
        </a:graphic>
      </p:graphicFrame>
    </p:spTree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5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hilowlines &amp; updownbars</a:t>
            </a:r>
          </a:p>
        </p:txBody>
      </p:sp>
      <p:graphicFrame>
        <p:nvGraphicFramePr>
          <p:cNvPr id="10006" name="hilowlines=tru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a739afa7a2c4041"/>
          </a:graphicData>
        </a:graphic>
      </p:graphicFrame>
      <p:graphicFrame>
        <p:nvGraphicFramePr>
          <p:cNvPr id="10007" name="hilowlines=808080:0.5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f9a63d758234e7e"/>
          </a:graphicData>
        </a:graphic>
      </p:graphicFrame>
      <p:graphicFrame>
        <p:nvGraphicFramePr>
          <p:cNvPr id="10008" name="updownbars=true (OHLC)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4937f02463e4c1d"/>
          </a:graphicData>
        </a:graphic>
      </p:graphicFrame>
      <p:graphicFrame>
        <p:nvGraphicFramePr>
          <p:cNvPr id="10009" name="updownbars=150:00AA00:FF0000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516fc36bca54c1f"/>
          </a:graphicData>
        </a:graphic>
      </p:graphicFrame>
    </p:spTree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0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Title &amp; legend</a:t>
            </a:r>
          </a:p>
        </p:txBody>
      </p:sp>
      <p:graphicFrame>
        <p:nvGraphicFramePr>
          <p:cNvPr id="10011" name="Styled titl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8546c608703410c"/>
          </a:graphicData>
        </a:graphic>
      </p:graphicFrame>
      <p:graphicFrame>
        <p:nvGraphicFramePr>
          <p:cNvPr id="10012" name="legend=top + legendFont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cd92a2660c14adf"/>
          </a:graphicData>
        </a:graphic>
      </p:graphicFrame>
      <p:graphicFrame>
        <p:nvGraphicFramePr>
          <p:cNvPr id="10013" name="legend.overlay=tru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8fee56bf72440ec"/>
          </a:graphicData>
        </a:graphic>
      </p:graphicFrame>
      <p:graphicFrame>
        <p:nvGraphicFramePr>
          <p:cNvPr id="10014" name="Chart 4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8c65dd1f3134ad3"/>
          </a:graphicData>
        </a:graphic>
      </p:graphicFrame>
    </p:spTree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5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Data labels — flags + labelfont</a:t>
            </a:r>
          </a:p>
        </p:txBody>
      </p:sp>
      <p:graphicFrame>
        <p:nvGraphicFramePr>
          <p:cNvPr id="10016" name="dataLabels=valu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1ec1ed77402e4c47"/>
          </a:graphicData>
        </a:graphic>
      </p:graphicFrame>
      <p:graphicFrame>
        <p:nvGraphicFramePr>
          <p:cNvPr id="10017" name="value,series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a677ce6a1f24c96"/>
          </a:graphicData>
        </a:graphic>
      </p:graphicFrame>
      <p:graphicFrame>
        <p:nvGraphicFramePr>
          <p:cNvPr id="10018" name="value,category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0ccc038a9b6453d"/>
          </a:graphicData>
        </a:graphic>
      </p:graphicFrame>
      <p:graphicFrame>
        <p:nvGraphicFramePr>
          <p:cNvPr id="10019" name="dataLabels=none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095d7cac7f74b2f"/>
          </a:graphicData>
        </a:graphic>
      </p:graphicFrame>
    </p:spTree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20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Axes — min/max, gridlines, currency format</a:t>
            </a:r>
          </a:p>
        </p:txBody>
      </p:sp>
      <p:graphicFrame>
        <p:nvGraphicFramePr>
          <p:cNvPr id="10021" name="min/max + titles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dff79a8efd247da"/>
          </a:graphicData>
        </a:graphic>
      </p:graphicFrame>
      <p:graphicFrame>
        <p:nvGraphicFramePr>
          <p:cNvPr id="10022" name="gridlines + minorGridlines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5f15bad9e8e4267"/>
          </a:graphicData>
        </a:graphic>
      </p:graphicFrame>
      <p:graphicFrame>
        <p:nvGraphicFramePr>
          <p:cNvPr id="10023" name="labelrotation=-30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1cbd1653ce3747b7"/>
          </a:graphicData>
        </a:graphic>
      </p:graphicFrame>
      <p:graphicFrame>
        <p:nvGraphicFramePr>
          <p:cNvPr id="10024" name="dispunits=hundreds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db9539a74bb41be"/>
          </a:graphicData>
        </a:graphic>
      </p:graphicFrame>
    </p:spTree>
  </p:cSld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25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Series styling — colors, transparency, outline, shadow</a:t>
            </a:r>
          </a:p>
        </p:txBody>
      </p:sp>
      <p:graphicFrame>
        <p:nvGraphicFramePr>
          <p:cNvPr id="10026" name="colors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84a09466f384e65"/>
          </a:graphicData>
        </a:graphic>
      </p:graphicFrame>
      <p:graphicFrame>
        <p:nvGraphicFramePr>
          <p:cNvPr id="10027" name="seriesoutline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185ca650da7d4c8b"/>
          </a:graphicData>
        </a:graphic>
      </p:graphicFrame>
      <p:graphicFrame>
        <p:nvGraphicFramePr>
          <p:cNvPr id="10028" name="transparency=30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a4ddee87e00429f"/>
          </a:graphicData>
        </a:graphic>
      </p:graphicFrame>
      <p:graphicFrame>
        <p:nvGraphicFramePr>
          <p:cNvPr id="10029" name="seriesshadow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0b0d35edb5c4d50"/>
          </a:graphicData>
        </a:graphic>
      </p:graphicFrame>
    </p:spTree>
  </p:cSld>
</p:sld>
</file>

<file path=ppt/slides/slide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0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Backgrounds — chartareafill, plotFill, chartborder, roundedcorners</a:t>
            </a:r>
          </a:p>
        </p:txBody>
      </p:sp>
      <p:graphicFrame>
        <p:nvGraphicFramePr>
          <p:cNvPr id="10031" name="chartareafill + plotFill + borders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a6b73b9c81842cb"/>
          </a:graphicData>
        </a:graphic>
      </p:graphicFrame>
      <p:graphicFrame>
        <p:nvGraphicFramePr>
          <p:cNvPr id="10032" name="roundedcorners=true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58607ffd8c047e8"/>
          </a:graphicData>
        </a:graphic>
      </p:graphicFrame>
      <p:graphicFrame>
        <p:nvGraphicFramePr>
          <p:cNvPr id="10033" name="plotFill=non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1b73298401a649c5"/>
          </a:graphicData>
        </a:graphic>
      </p:graphicFrame>
      <p:graphicFrame>
        <p:nvGraphicFramePr>
          <p:cNvPr id="10034" name="chartareafill=none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f5caca8011e4fc4"/>
          </a:graphicData>
        </a:graphic>
      </p:graphicFrame>
    </p:spTree>
  </p:cSld>
</p:sld>
</file>

<file path=ppt/slides/slide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5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Presets &amp; per-series Set</a:t>
            </a:r>
          </a:p>
        </p:txBody>
      </p:sp>
      <p:graphicFrame>
        <p:nvGraphicFramePr>
          <p:cNvPr id="10036" name="preset=minimal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fd4b77fbbb949a0"/>
          </a:graphicData>
        </a:graphic>
      </p:graphicFrame>
      <p:graphicFrame>
        <p:nvGraphicFramePr>
          <p:cNvPr id="10037" name="preset=dark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83bc46789504e54"/>
          </a:graphicData>
        </a:graphic>
      </p:graphicFrame>
      <p:graphicFrame>
        <p:nvGraphicFramePr>
          <p:cNvPr id="10038" name="preset=corporat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d717a2fe7e1438a"/>
          </a:graphicData>
        </a:graphic>
      </p:graphicFrame>
      <p:graphicFrame>
        <p:nvGraphicFramePr>
          <p:cNvPr id="10039" name="chart-series Set name+color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138c5257b7384dcb"/>
          </a:graphicData>
        </a:graphic>
      </p:graphicFrame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OfficeCLI/1.0.93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2026-05-18T08:29:21Z</dcterms:created>
  <cp:lastModifiedBy>OfficeCLI</cp:lastModifiedBy>
  <dcterms:modified xsi:type="dcterms:W3CDTF">2026-05-18T08:29:21Z</dcterms:modified>
</cp:coreProperties>
</file>