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charts/chart1.xml" ContentType="application/vnd.openxmlformats-officedocument.drawingml.chart+xml"/>
  <Override PartName="/ppt/slides/charts/chart2.xml" ContentType="application/vnd.openxmlformats-officedocument.drawingml.chart+xml"/>
  <Override PartName="/ppt/slides/charts/chart3.xml" ContentType="application/vnd.openxmlformats-officedocument.drawingml.chart+xml"/>
  <Override PartName="/ppt/slides/charts/chart4.xml" ContentType="application/vnd.openxmlformats-officedocument.drawingml.chart+xml"/>
  <Override PartName="/ppt/slides/slide2.xml" ContentType="application/vnd.openxmlformats-officedocument.presentationml.slide+xml"/>
  <Override PartName="/ppt/slides/charts/chart5.xml" ContentType="application/vnd.openxmlformats-officedocument.drawingml.chart+xml"/>
  <Override PartName="/ppt/slides/charts/chart6.xml" ContentType="application/vnd.openxmlformats-officedocument.drawingml.chart+xml"/>
  <Override PartName="/ppt/slides/charts/chart7.xml" ContentType="application/vnd.openxmlformats-officedocument.drawingml.chart+xml"/>
  <Override PartName="/ppt/slides/charts/chart8.xml" ContentType="application/vnd.openxmlformats-officedocument.drawingml.chart+xml"/>
  <Override PartName="/ppt/slides/slide3.xml" ContentType="application/vnd.openxmlformats-officedocument.presentationml.slide+xml"/>
  <Override PartName="/ppt/slides/charts/chart9.xml" ContentType="application/vnd.openxmlformats-officedocument.drawingml.chart+xml"/>
  <Override PartName="/ppt/slides/charts/chart10.xml" ContentType="application/vnd.openxmlformats-officedocument.drawingml.chart+xml"/>
  <Override PartName="/ppt/slides/charts/chart11.xml" ContentType="application/vnd.openxmlformats-officedocument.drawingml.chart+xml"/>
  <Override PartName="/ppt/slides/charts/chart12.xml" ContentType="application/vnd.openxmlformats-officedocument.drawingml.chart+xml"/>
  <Override PartName="/ppt/slides/slide4.xml" ContentType="application/vnd.openxmlformats-officedocument.presentationml.slide+xml"/>
  <Override PartName="/ppt/slides/charts/chart13.xml" ContentType="application/vnd.openxmlformats-officedocument.drawingml.chart+xml"/>
  <Override PartName="/ppt/slides/charts/chart14.xml" ContentType="application/vnd.openxmlformats-officedocument.drawingml.chart+xml"/>
  <Override PartName="/ppt/slides/charts/chart15.xml" ContentType="application/vnd.openxmlformats-officedocument.drawingml.chart+xml"/>
  <Override PartName="/ppt/slides/charts/chart16.xml" ContentType="application/vnd.openxmlformats-officedocument.drawingml.chart+xml"/>
  <Override PartName="/ppt/slides/slide5.xml" ContentType="application/vnd.openxmlformats-officedocument.presentationml.slide+xml"/>
  <Override PartName="/ppt/slides/charts/chart17.xml" ContentType="application/vnd.openxmlformats-officedocument.drawingml.chart+xml"/>
  <Override PartName="/ppt/slides/charts/chart18.xml" ContentType="application/vnd.openxmlformats-officedocument.drawingml.chart+xml"/>
  <Override PartName="/ppt/slides/charts/chart19.xml" ContentType="application/vnd.openxmlformats-officedocument.drawingml.chart+xml"/>
  <Override PartName="/ppt/slides/charts/chart20.xml" ContentType="application/vnd.openxmlformats-officedocument.drawingml.chart+xml"/>
  <Override PartName="/ppt/slides/slide6.xml" ContentType="application/vnd.openxmlformats-officedocument.presentationml.slide+xml"/>
  <Override PartName="/ppt/slides/charts/chart21.xml" ContentType="application/vnd.openxmlformats-officedocument.drawingml.chart+xml"/>
  <Override PartName="/ppt/slides/charts/chart22.xml" ContentType="application/vnd.openxmlformats-officedocument.drawingml.chart+xml"/>
  <Override PartName="/ppt/slides/charts/chart23.xml" ContentType="application/vnd.openxmlformats-officedocument.drawingml.chart+xml"/>
  <Override PartName="/ppt/slides/charts/chart24.xml" ContentType="application/vnd.openxmlformats-officedocument.drawingml.chart+xml"/>
  <Override PartName="/ppt/slides/slide7.xml" ContentType="application/vnd.openxmlformats-officedocument.presentationml.slide+xml"/>
  <Override PartName="/ppt/slides/charts/chart25.xml" ContentType="application/vnd.openxmlformats-officedocument.drawingml.chart+xml"/>
  <Override PartName="/ppt/slides/charts/chart26.xml" ContentType="application/vnd.openxmlformats-officedocument.drawingml.chart+xml"/>
  <Override PartName="/ppt/slides/charts/chart27.xml" ContentType="application/vnd.openxmlformats-officedocument.drawingml.chart+xml"/>
  <Override PartName="/ppt/slides/charts/chart28.xml" ContentType="application/vnd.openxmlformats-officedocument.drawingml.chart+xml"/>
  <Override PartName="/ppt/slides/slide8.xml" ContentType="application/vnd.openxmlformats-officedocument.presentationml.slide+xml"/>
  <Override PartName="/ppt/slides/charts/chart29.xml" ContentType="application/vnd.openxmlformats-officedocument.drawingml.chart+xml"/>
  <Override PartName="/ppt/slides/charts/chart30.xml" ContentType="application/vnd.openxmlformats-officedocument.drawingml.chart+xml"/>
  <Override PartName="/ppt/slides/charts/chart31.xml" ContentType="application/vnd.openxmlformats-officedocument.drawingml.chart+xml"/>
  <Override PartName="/ppt/slides/charts/chart32.xml" ContentType="application/vnd.openxmlformats-officedocument.drawingml.chart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247f7c4ec48046d7" /><Relationship Type="http://schemas.openxmlformats.org/package/2006/relationships/metadata/core-properties" Target="/docProps/core.xml" Id="Rc32314f0d6234586" /><Relationship Type="http://schemas.openxmlformats.org/officeDocument/2006/relationships/extended-properties" Target="/docProps/app.xml" Id="R5c6181fbb55646cc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34299f8353ab43d5"/>
    <p:sldId id="257" r:id="Rf7b1076ea6ce40fe"/>
    <p:sldId id="258" r:id="R483c439261614d10"/>
    <p:sldId id="259" r:id="R4e0935180998462c"/>
    <p:sldId id="260" r:id="Rda0ea521ac4242d8"/>
    <p:sldId id="261" r:id="Racc00fcf440e485b"/>
    <p:sldId id="262" r:id="R6372d74b06994203"/>
    <p:sldId id="263" r:id="R2a9239387c76417e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34299f8353ab43d5" /><Relationship Type="http://schemas.openxmlformats.org/officeDocument/2006/relationships/slide" Target="/ppt/slides/slide2.xml" Id="Rf7b1076ea6ce40fe" /><Relationship Type="http://schemas.openxmlformats.org/officeDocument/2006/relationships/slide" Target="/ppt/slides/slide3.xml" Id="R483c439261614d10" /><Relationship Type="http://schemas.openxmlformats.org/officeDocument/2006/relationships/slide" Target="/ppt/slides/slide4.xml" Id="R4e0935180998462c" /><Relationship Type="http://schemas.openxmlformats.org/officeDocument/2006/relationships/slide" Target="/ppt/slides/slide5.xml" Id="Rda0ea521ac4242d8" /><Relationship Type="http://schemas.openxmlformats.org/officeDocument/2006/relationships/slide" Target="/ppt/slides/slide6.xml" Id="Racc00fcf440e485b" /><Relationship Type="http://schemas.openxmlformats.org/officeDocument/2006/relationships/slide" Target="/ppt/slides/slide7.xml" Id="R6372d74b06994203" /><Relationship Type="http://schemas.openxmlformats.org/officeDocument/2006/relationships/slide" Target="/ppt/slides/slide8.xml" Id="R2a9239387c76417e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2369ab24612465a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e2013863f684147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ab88d72d57940b0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c0ec4a797be4c98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8fff1e97fe344cd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3a67306559f64e79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25bc9b27f874200" /><Relationship Type="http://schemas.openxmlformats.org/officeDocument/2006/relationships/chart" Target="/ppt/slides/charts/chart1.xml" Id="R4e19542965fb4103" /><Relationship Type="http://schemas.openxmlformats.org/officeDocument/2006/relationships/chart" Target="/ppt/slides/charts/chart2.xml" Id="R9b2ebd681f074f33" /><Relationship Type="http://schemas.openxmlformats.org/officeDocument/2006/relationships/chart" Target="/ppt/slides/charts/chart3.xml" Id="R414d1c0c4fbf401b" /><Relationship Type="http://schemas.openxmlformats.org/officeDocument/2006/relationships/chart" Target="/ppt/slides/charts/chart4.xml" Id="R1d31d6ac46ea4afe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acfdf3d860243b8" /><Relationship Type="http://schemas.openxmlformats.org/officeDocument/2006/relationships/chart" Target="/ppt/slides/charts/chart5.xml" Id="Rbf17b56e2b1045f7" /><Relationship Type="http://schemas.openxmlformats.org/officeDocument/2006/relationships/chart" Target="/ppt/slides/charts/chart6.xml" Id="R2bd4c21107eb4617" /><Relationship Type="http://schemas.openxmlformats.org/officeDocument/2006/relationships/chart" Target="/ppt/slides/charts/chart7.xml" Id="R2559df06d132494e" /><Relationship Type="http://schemas.openxmlformats.org/officeDocument/2006/relationships/chart" Target="/ppt/slides/charts/chart8.xml" Id="Rab2b94ba1e024a8c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d286ffff67e4fba" /><Relationship Type="http://schemas.openxmlformats.org/officeDocument/2006/relationships/chart" Target="/ppt/slides/charts/chart9.xml" Id="R8a962951ecfc4a4b" /><Relationship Type="http://schemas.openxmlformats.org/officeDocument/2006/relationships/chart" Target="/ppt/slides/charts/chart10.xml" Id="R7aa106ff59a5423e" /><Relationship Type="http://schemas.openxmlformats.org/officeDocument/2006/relationships/chart" Target="/ppt/slides/charts/chart11.xml" Id="Ra360b022da0d4b95" /><Relationship Type="http://schemas.openxmlformats.org/officeDocument/2006/relationships/chart" Target="/ppt/slides/charts/chart12.xml" Id="Ra93cf193219e418e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db30e64af524021" /><Relationship Type="http://schemas.openxmlformats.org/officeDocument/2006/relationships/chart" Target="/ppt/slides/charts/chart13.xml" Id="R60bcdf4fdc3646c2" /><Relationship Type="http://schemas.openxmlformats.org/officeDocument/2006/relationships/chart" Target="/ppt/slides/charts/chart14.xml" Id="R0d1a8ece6ee3483b" /><Relationship Type="http://schemas.openxmlformats.org/officeDocument/2006/relationships/chart" Target="/ppt/slides/charts/chart15.xml" Id="R44d36e9dab3c4130" /><Relationship Type="http://schemas.openxmlformats.org/officeDocument/2006/relationships/chart" Target="/ppt/slides/charts/chart16.xml" Id="R70010f4f823e4a95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f94f416c7fa4a9c" /><Relationship Type="http://schemas.openxmlformats.org/officeDocument/2006/relationships/chart" Target="/ppt/slides/charts/chart17.xml" Id="R4261648b8020409e" /><Relationship Type="http://schemas.openxmlformats.org/officeDocument/2006/relationships/chart" Target="/ppt/slides/charts/chart18.xml" Id="Rd2a80b5580e448c4" /><Relationship Type="http://schemas.openxmlformats.org/officeDocument/2006/relationships/chart" Target="/ppt/slides/charts/chart19.xml" Id="Rb3633d7b29844107" /><Relationship Type="http://schemas.openxmlformats.org/officeDocument/2006/relationships/chart" Target="/ppt/slides/charts/chart20.xml" Id="R32cb5c737ed4438f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56dd32dcfab470d" /><Relationship Type="http://schemas.openxmlformats.org/officeDocument/2006/relationships/chart" Target="/ppt/slides/charts/chart21.xml" Id="Rd64825ad1a344a6b" /><Relationship Type="http://schemas.openxmlformats.org/officeDocument/2006/relationships/chart" Target="/ppt/slides/charts/chart22.xml" Id="Raa4532458d8a4098" /><Relationship Type="http://schemas.openxmlformats.org/officeDocument/2006/relationships/chart" Target="/ppt/slides/charts/chart23.xml" Id="Ra21bbf5b36994ed5" /><Relationship Type="http://schemas.openxmlformats.org/officeDocument/2006/relationships/chart" Target="/ppt/slides/charts/chart24.xml" Id="Rfbfc60fbb77b4fe2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b2a70c08a1542c2" /><Relationship Type="http://schemas.openxmlformats.org/officeDocument/2006/relationships/chart" Target="/ppt/slides/charts/chart25.xml" Id="Rdf040023797948a3" /><Relationship Type="http://schemas.openxmlformats.org/officeDocument/2006/relationships/chart" Target="/ppt/slides/charts/chart26.xml" Id="Rd6d8297e8107419b" /><Relationship Type="http://schemas.openxmlformats.org/officeDocument/2006/relationships/chart" Target="/ppt/slides/charts/chart27.xml" Id="Rff5226b3d63846d9" /><Relationship Type="http://schemas.openxmlformats.org/officeDocument/2006/relationships/chart" Target="/ppt/slides/charts/chart28.xml" Id="R8271ff38e6a3427c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460d0ff61984dae" /><Relationship Type="http://schemas.openxmlformats.org/officeDocument/2006/relationships/chart" Target="/ppt/slides/charts/chart29.xml" Id="Re1f7d17c7d734479" /><Relationship Type="http://schemas.openxmlformats.org/officeDocument/2006/relationships/chart" Target="/ppt/slides/charts/chart30.xml" Id="R7c7df5897ee6485e" /><Relationship Type="http://schemas.openxmlformats.org/officeDocument/2006/relationships/chart" Target="/ppt/slides/charts/chart31.xml" Id="R9efab9c67dd444e7" /><Relationship Type="http://schemas.openxmlformats.org/officeDocument/2006/relationships/chart" Target="/ppt/slides/charts/chart32.xml" Id="R33107efe9a6c4a8a" /></Relationships>
</file>

<file path=ppt/slides/charts/chart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bar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legend=top + legendFont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t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333333"/>
              </a:solidFill>
              <a:latin typeface="Calibri"/>
              <a:ea typeface="Calibri"/>
            </a:defRPr>
          </a:pPr>
        </a:p>
      </c:txPr>
    </c:legend>
    <c:plotVisOnly val="1"/>
    <c:dispBlanksAs val="gap"/>
  </c:chart>
</c:chartSpace>
</file>

<file path=ppt/slides/charts/chart1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legend.overlay=true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tr"/>
      <c:overlay val="1"/>
    </c:legend>
    <c:plotVisOnly val="1"/>
    <c:dispBlanksAs val="gap"/>
  </c:chart>
</c:chartSpace>
</file>

<file path=ppt/slides/charts/chart12.xml><?xml version="1.0" encoding="utf-8"?>
<c:chartSpace xmlns:c="http://schemas.openxmlformats.org/drawingml/2006/chart"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value @ outsideEnd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dLbls>
          <c:txPr>
            <a:bodyPr xmlns:a="http://schemas.openxmlformats.org/drawingml/2006/main"/>
            <a:lstStyle xmlns:a="http://schemas.openxmlformats.org/drawingml/2006/main"/>
            <a:p xmlns:a="http://schemas.openxmlformats.org/drawingml/2006/main">
              <a:pPr>
                <a:defRPr sz="1000" b="0">
                  <a:solidFill>
                    <a:srgbClr val="333333"/>
                  </a:solidFill>
                </a:defRPr>
              </a:pPr>
            </a:p>
          </c:txPr>
          <c:dLblPos val="outEnd"/>
          <c:showLegendKey val="0"/>
          <c:showVal val="1"/>
          <c:showCatName val="0"/>
          <c:showSerName val="0"/>
          <c:showPercent val="0"/>
        </c:dLbls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value,category @ insideEnd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dLbls>
          <c:txPr>
            <a:bodyPr xmlns:a="http://schemas.openxmlformats.org/drawingml/2006/main"/>
            <a:lstStyle xmlns:a="http://schemas.openxmlformats.org/drawingml/2006/main"/>
            <a:p xmlns:a="http://schemas.openxmlformats.org/drawingml/2006/main">
              <a:pPr>
                <a:defRPr sz="900" b="0">
                  <a:solidFill>
                    <a:srgbClr val="FFFFFF"/>
                  </a:solidFill>
                </a:defRPr>
              </a:pPr>
            </a:p>
          </c:txPr>
          <c:dLblPos val="inEnd"/>
          <c:showLegendKey val="0"/>
          <c:showVal val="1"/>
          <c:showCatName val="1"/>
          <c:showSerName val="0"/>
          <c:showPercent val="0"/>
        </c:dLbls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stacked + center labels</a:t>
            </a:r>
          </a:p>
        </c:rich>
      </c:tx>
      <c:overlay val="0"/>
    </c:title>
    <c:plotArea>
      <c:layout/>
      <c:barChart>
        <c:barDir val="bar"/>
        <c:grouping val="stack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South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ser>
          <c:idx val="2"/>
          <c:order val="2"/>
          <c:tx>
            <c:v>West</c:v>
          </c:tx>
          <c:spPr>
            <a:solidFill xmlns:a="http://schemas.openxmlformats.org/drawingml/2006/main">
              <a:srgbClr val="A5A5A5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80</c:v>
              </c:pt>
              <c:pt idx="1">
                <c:v>90</c:v>
              </c:pt>
              <c:pt idx="2">
                <c:v>98</c:v>
              </c:pt>
              <c:pt idx="3">
                <c:v>110</c:v>
              </c:pt>
            </c:numLit>
          </c:val>
        </c:ser>
        <c:dLbls>
          <c:txPr>
            <a:bodyPr xmlns:a="http://schemas.openxmlformats.org/drawingml/2006/main"/>
            <a:lstStyle xmlns:a="http://schemas.openxmlformats.org/drawingml/2006/main"/>
            <a:p xmlns:a="http://schemas.openxmlformats.org/drawingml/2006/main">
              <a:pPr>
                <a:defRPr sz="900" b="0">
                  <a:solidFill>
                    <a:srgbClr val="FFFFFF"/>
                  </a:solidFill>
                </a:defRPr>
              </a:pPr>
            </a:p>
          </c:txPr>
          <c:dLblPos val="ctr"/>
          <c:showLegendKey val="0"/>
          <c:showVal val="1"/>
          <c:showCatName val="0"/>
          <c:showSerName val="0"/>
          <c:showPercent val="0"/>
        </c:dLbls>
        <c:gapWidth val="15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dataLabels=none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min/max + titles + numfmt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Rev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Quarter</a:t>
                </a:r>
              </a:p>
            </c:rich>
          </c:tx>
          <c:overlay val="0"/>
        </c:title>
        <c:majorTickMark val="out"/>
        <c:minorTickMark val="none"/>
        <c:tickLblPos val="nextTo"/>
        <c:spPr>
          <a:ln xmlns:a="http://schemas.openxmlformats.org/drawingml/2006/main" w="12700">
            <a:solidFill>
              <a:srgbClr val="666666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  <c:max val="200"/>
          <c:min val="0"/>
        </c:scaling>
        <c:delete val="0"/>
        <c:axPos val="l"/>
        <c:majorGridlines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Revenue</a:t>
                </a:r>
              </a:p>
            </c:rich>
          </c:tx>
          <c:overlay val="0"/>
        </c:title>
        <c:numFmt formatCode="$#,##0" sourceLinked="0"/>
        <c:majorTickMark val="out"/>
        <c:minorTickMark val="none"/>
        <c:tickLblPos val="nextTo"/>
        <c:spPr>
          <a:ln xmlns:a="http://schemas.openxmlformats.org/drawingml/2006/main" w="12700">
            <a:solidFill>
              <a:srgbClr val="666666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1"/>
        <c:crosses val="autoZero"/>
        <c:crossBetween val="between"/>
        <c:majorUnit val="50"/>
        <c:minorUnit val="10"/>
      </c:valAx>
    </c:plotArea>
    <c:plotVisOnly val="1"/>
    <c:dispBlanksAs val="gap"/>
  </c:chart>
</c:chartSpace>
</file>

<file path=ppt/slides/charts/chart1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gridlines + ticks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in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minorGridlines>
          <c:spPr>
            <a:ln xmlns:a="http://schemas.openxmlformats.org/drawingml/2006/main" w="3175">
              <a:solidFill>
                <a:srgbClr val="F0F0F0"/>
              </a:solidFill>
            </a:ln>
          </c:spPr>
        </c:minorGridlines>
        <c:numFmt formatCode="General" sourceLinked="1"/>
        <c:majorTickMark val="out"/>
        <c:minorTickMark val="in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labelrotation=-30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January</c:v>
              </c:pt>
              <c:pt idx="1">
                <c:v>February</c:v>
              </c:pt>
              <c:pt idx="2">
                <c:v>March</c:v>
              </c:pt>
              <c:pt idx="3">
                <c:v>April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xmlns:a="http://schemas.openxmlformats.org/drawingml/2006/main" rot="-180000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xmlns:a="http://schemas.openxmlformats.org/drawingml/2006/main" rot="-180000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1"/>
        <c:crosses val="autoZero"/>
        <c:crossBetween val="between"/>
      </c:valAx>
    </c:plotArea>
    <c:plotVisOnly val="1"/>
    <c:dispBlanksAs val="gap"/>
  </c:chart>
</c:chartSpace>
</file>

<file path=ppt/slides/charts/chart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stackedBar</a:t>
            </a:r>
          </a:p>
        </c:rich>
      </c:tx>
      <c:overlay val="0"/>
    </c:title>
    <c:plotArea>
      <c:layout/>
      <c:barChart>
        <c:barDir val="bar"/>
        <c:grouping val="stack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South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ser>
          <c:idx val="2"/>
          <c:order val="2"/>
          <c:tx>
            <c:v>West</c:v>
          </c:tx>
          <c:spPr>
            <a:solidFill xmlns:a="http://schemas.openxmlformats.org/drawingml/2006/main">
              <a:srgbClr val="A5A5A5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80</c:v>
              </c:pt>
              <c:pt idx="1">
                <c:v>90</c:v>
              </c:pt>
              <c:pt idx="2">
                <c:v>98</c:v>
              </c:pt>
              <c:pt idx="3">
                <c:v>110</c:v>
              </c:pt>
            </c:numLit>
          </c:val>
        </c:ser>
        <c:gapWidth val="15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dispunits=thousands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Rev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120000</c:v>
              </c:pt>
              <c:pt idx="1">
                <c:v>135000</c:v>
              </c:pt>
              <c:pt idx="2">
                <c:v>148000</c:v>
              </c:pt>
              <c:pt idx="3">
                <c:v>162000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  <c:dispUnits>
          <c:builtInUnit val="thousands"/>
          <c:dispUnitsLbl/>
        </c:dispUnits>
      </c:valAx>
    </c:plotArea>
    <c:plotVisOnly val="1"/>
    <c:dispBlanksAs val="gap"/>
  </c:chart>
</c:chartSpace>
</file>

<file path=ppt/slides/charts/chart2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colors + seriesoutline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4472C4"/>
            </a:solidFill>
            <a:ln xmlns:a="http://schemas.openxmlformats.org/drawingml/2006/main" w="6350">
              <a:solidFill>
                <a:srgbClr val="000000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South</c:v>
          </c:tx>
          <c:spPr>
            <a:solidFill xmlns:a="http://schemas.openxmlformats.org/drawingml/2006/main">
              <a:srgbClr val="ED7D31"/>
            </a:solidFill>
            <a:ln xmlns:a="http://schemas.openxmlformats.org/drawingml/2006/main" w="6350">
              <a:solidFill>
                <a:srgbClr val="000000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ser>
          <c:idx val="2"/>
          <c:order val="2"/>
          <c:tx>
            <c:v>West</c:v>
          </c:tx>
          <c:spPr>
            <a:solidFill xmlns:a="http://schemas.openxmlformats.org/drawingml/2006/main">
              <a:srgbClr val="A5A5A5"/>
            </a:solidFill>
            <a:ln xmlns:a="http://schemas.openxmlformats.org/drawingml/2006/main" w="6350">
              <a:solidFill>
                <a:srgbClr val="000000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80</c:v>
              </c:pt>
              <c:pt idx="1">
                <c:v>90</c:v>
              </c:pt>
              <c:pt idx="2">
                <c:v>98</c:v>
              </c:pt>
              <c:pt idx="3">
                <c:v>110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gradient + seriesshadow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A</c:v>
          </c:tx>
          <c:spPr>
            <a:gradFill xmlns:a="http://schemas.openxmlformats.org/drawingml/2006/main">
              <a:gsLst>
                <a:gs pos="0">
                  <a:srgbClr val="FF6600"/>
                </a:gs>
                <a:gs pos="100000">
                  <a:srgbClr val="FFCC00"/>
                </a:gs>
              </a:gsLst>
              <a:lin ang="5400000" scaled="1"/>
            </a:gradFill>
            <a:effectLst xmlns:a="http://schemas.openxmlformats.org/drawingml/2006/main">
              <a:outerShdw blurRad="63500" dist="38100" dir="2700000" algn="tl" rotWithShape="0">
                <a:srgbClr val="000000">
                  <a:alpha val="50000"/>
                </a:srgbClr>
              </a:outerShdw>
            </a:effectLst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transparency=30 + gradients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A</c:v>
          </c:tx>
          <c:spPr>
            <a:gradFill xmlns:a="http://schemas.openxmlformats.org/drawingml/2006/main">
              <a:gsLst>
                <a:gs pos="0">
                  <a:srgbClr val="FF0000"/>
                </a:gs>
                <a:gs pos="100000">
                  <a:srgbClr val="0000FF"/>
                </a:gs>
              </a:gsLst>
              <a:lin ang="0" scaled="1"/>
            </a:gra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ser>
          <c:idx val="1"/>
          <c:order val="1"/>
          <c:tx>
            <c:v>B</c:v>
          </c:tx>
          <c:spPr>
            <a:gradFill xmlns:a="http://schemas.openxmlformats.org/drawingml/2006/main">
              <a:gsLst>
                <a:gs pos="0">
                  <a:srgbClr val="00FF00"/>
                </a:gs>
                <a:gs pos="100000">
                  <a:srgbClr val="FFFF00"/>
                </a:gs>
              </a:gsLst>
              <a:lin ang="0" scaled="1"/>
            </a:gra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40</c:v>
              </c:pt>
              <c:pt idx="1">
                <c:v>70</c:v>
              </c:pt>
              <c:pt idx="2">
                <c:v>100</c:v>
              </c:pt>
              <c:pt idx="3">
                <c:v>130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stacked + serlines=true</a:t>
            </a:r>
          </a:p>
        </c:rich>
      </c:tx>
      <c:overlay val="0"/>
    </c:title>
    <c:plotArea>
      <c:layout/>
      <c:barChart>
        <c:barDir val="bar"/>
        <c:grouping val="stack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overlap val="100"/>
        <c:serLines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referenceline=100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lineChart>
        <c:grouping val="standard"/>
        <c:varyColors val="0"/>
        <c:ser>
          <c:idx val="1"/>
          <c:order val="1"/>
          <c:tx>
            <c:v>Target</c:v>
          </c:tx>
          <c:spPr>
            <a:ln xmlns:a="http://schemas.openxmlformats.org/drawingml/2006/main" w="19050">
              <a:solidFill>
                <a:srgbClr val="FF0000"/>
              </a:solidFill>
              <a:prstDash val="sysDash"/>
            </a:ln>
          </c:spPr>
          <c:marker>
            <c:symbol val="none"/>
          </c:marker>
          <c:val>
            <c:numLit>
              <c:formatCode>General</c:formatCode>
              <c:ptCount val="4"/>
              <c:pt idx="0">
                <c:v>100</c:v>
              </c:pt>
              <c:pt idx="1">
                <c:v>100</c:v>
              </c:pt>
              <c:pt idx="2">
                <c:v>100</c:v>
              </c:pt>
              <c:pt idx="3">
                <c:v>100</c:v>
              </c:pt>
            </c:numLit>
          </c:val>
        </c:ser>
        <c:marker val="0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errbars=fixedVal:10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errBars>
            <c:errDir val="y"/>
            <c:errBarType val="both"/>
            <c:errValType val="fixedVal"/>
            <c:plus>
              <c:numLit>
                <c:formatCode>General</c:formatCode>
                <c:ptCount val="1"/>
                <c:pt idx="0">
                  <c:v>10</c:v>
                </c:pt>
              </c:numLit>
            </c:plus>
            <c:minus>
              <c:numLit>
                <c:formatCode>General</c:formatCode>
                <c:ptCount val="1"/>
                <c:pt idx="0">
                  <c:v>10</c:v>
                </c:pt>
              </c:numLit>
            </c:minus>
          </c:errBars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gapwidth=50 + overlap=20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50</c:v>
              </c:pt>
              <c:pt idx="1">
                <c:v>75</c:v>
              </c:pt>
              <c:pt idx="2">
                <c:v>110</c:v>
              </c:pt>
              <c:pt idx="3">
                <c:v>150</c:v>
              </c:pt>
            </c:numLit>
          </c:val>
        </c:ser>
        <c:gapWidth val="50"/>
        <c:overlap val="2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dataTable=true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legend>
      <c:legendPos val="b"/>
      <c:overlay val="0"/>
    </c:legend>
    <c:plotVisOnly val="1"/>
    <c:dispBlanksAs val="gap"/>
  </c:chart>
</c:chartSpace>
</file>

<file path=ppt/slides/charts/chart29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preset=minimal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50</c:v>
              </c:pt>
              <c:pt idx="1">
                <c:v>75</c:v>
              </c:pt>
              <c:pt idx="2">
                <c:v>110</c:v>
              </c:pt>
              <c:pt idx="3">
                <c:v>150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1"/>
        <c:crosses val="autoZero"/>
        <c:crossBetween val="between"/>
      </c:valAx>
      <c:spPr>
        <a:noFill xmlns:a="http://schemas.openxmlformats.org/drawingml/2006/main"/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808080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percentStackedBar</a:t>
            </a:r>
          </a:p>
        </c:rich>
      </c:tx>
      <c:overlay val="0"/>
    </c:title>
    <c:plotArea>
      <c:layout/>
      <c:barChart>
        <c:barDir val="bar"/>
        <c:grouping val="percentStack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South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ser>
          <c:idx val="2"/>
          <c:order val="2"/>
          <c:tx>
            <c:v>West</c:v>
          </c:tx>
          <c:spPr>
            <a:solidFill xmlns:a="http://schemas.openxmlformats.org/drawingml/2006/main">
              <a:srgbClr val="A5A5A5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80</c:v>
              </c:pt>
              <c:pt idx="1">
                <c:v>90</c:v>
              </c:pt>
              <c:pt idx="2">
                <c:v>98</c:v>
              </c:pt>
              <c:pt idx="3">
                <c:v>110</c:v>
              </c:pt>
            </c:numLit>
          </c:val>
        </c:ser>
        <c:gapWidth val="15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30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600" b="1"/>
            </a:pPr>
            <a:r>
              <a:rPr lang="en-US" sz="1600" b="1">
                <a:solidFill>
                  <a:srgbClr val="FFFFFF"/>
                </a:solidFill>
              </a:rPr>
              <a:t>preset=dark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5B9BD5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FF6B6B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50</c:v>
              </c:pt>
              <c:pt idx="1">
                <c:v>75</c:v>
              </c:pt>
              <c:pt idx="2">
                <c:v>110</c:v>
              </c:pt>
              <c:pt idx="3">
                <c:v>150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40404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1"/>
        <c:crosses val="autoZero"/>
        <c:crossBetween val="between"/>
      </c:valAx>
      <c:spPr>
        <a:solidFill xmlns:a="http://schemas.openxmlformats.org/drawingml/2006/main">
          <a:srgbClr val="2D2D2D"/>
        </a:solidFill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CCCCCC"/>
              </a:solidFill>
            </a:defRPr>
          </a:pPr>
        </a:p>
      </c:txPr>
    </c:legend>
    <c:plotVisOnly val="1"/>
    <c:dispBlanksAs val="gap"/>
  </c:chart>
  <c:spPr>
    <a:solidFill xmlns:a="http://schemas.openxmlformats.org/drawingml/2006/main">
      <a:srgbClr val="1E1E1E"/>
    </a:solidFill>
    <a:ln xmlns:a="http://schemas.openxmlformats.org/drawingml/2006/main" w="6350">
      <a:solidFill>
        <a:srgbClr val="444444"/>
      </a:solidFill>
    </a:ln>
  </c:spPr>
</c:chartSpace>
</file>

<file path=ppt/slides/charts/chart31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>
                <a:solidFill>
                  <a:srgbClr val="44546A"/>
                </a:solidFill>
              </a:rPr>
              <a:t>preset=corporate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2E75B6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44546A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50</c:v>
              </c:pt>
              <c:pt idx="1">
                <c:v>75</c:v>
              </c:pt>
              <c:pt idx="2">
                <c:v>110</c:v>
              </c:pt>
              <c:pt idx="3">
                <c:v>150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5080">
              <a:solidFill>
                <a:srgbClr val="D6DCE4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1"/>
        <c:crosses val="autoZero"/>
        <c:crossBetween val="between"/>
      </c:valAx>
      <c:spPr>
        <a:noFill xmlns:a="http://schemas.openxmlformats.org/drawingml/2006/main"/>
        <a:ln xmlns:a="http://schemas.openxmlformats.org/drawingml/2006/main" w="3810">
          <a:solidFill>
            <a:srgbClr val="D6DCE4"/>
          </a:solidFill>
        </a:ln>
      </c:spPr>
    </c:plotArea>
    <c:legend>
      <c:legendPos val="r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44546A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seriesN.* Add + chart-series Set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Renamed</c:v>
          </c:tx>
          <c:spPr>
            <a:solidFill xmlns:a="http://schemas.openxmlformats.org/drawingml/2006/main">
              <a:srgbClr val="C00000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ser>
          <c:idx val="1"/>
          <c:order val="1"/>
          <c:tx>
            <c:v>Product 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50</c:v>
              </c:pt>
              <c:pt idx="1">
                <c:v>75</c:v>
              </c:pt>
              <c:pt idx="2">
                <c:v>110</c:v>
              </c:pt>
              <c:pt idx="3">
                <c:v>150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bar3d</a:t>
            </a:r>
          </a:p>
        </c:rich>
      </c:tx>
      <c:overlay val="0"/>
    </c:title>
    <c:view3D>
      <c:rotX val="15"/>
      <c:rotY val="20"/>
      <c:perspective val="30"/>
    </c:view3D>
    <c:plotArea>
      <c:layout/>
      <c:bar3DChart>
        <c:barDir val="bar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legend>
      <c:legendPos val="b"/>
      <c:overlay val="0"/>
    </c:legend>
    <c:plotVisOnly val="1"/>
    <c:dispBlanksAs val="gap"/>
  </c:chart>
</c:chartSpace>
</file>

<file path=ppt/slides/charts/chart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shape=box</a:t>
            </a:r>
          </a:p>
        </c:rich>
      </c:tx>
      <c:overlay val="0"/>
    </c:title>
    <c:plotArea>
      <c:layout/>
      <c:bar3DChart>
        <c:barDir val="bar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shape val="box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plotVisOnly val="1"/>
    <c:dispBlanksAs val="gap"/>
  </c:chart>
</c:chartSpace>
</file>

<file path=ppt/slides/charts/chart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shape=cylinder</a:t>
            </a:r>
          </a:p>
        </c:rich>
      </c:tx>
      <c:overlay val="0"/>
    </c:title>
    <c:plotArea>
      <c:layout/>
      <c:bar3DChart>
        <c:barDir val="bar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shape val="cylinder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plotVisOnly val="1"/>
    <c:dispBlanksAs val="gap"/>
  </c:chart>
</c:chartSpace>
</file>

<file path=ppt/slides/charts/chart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shape=cone</a:t>
            </a:r>
          </a:p>
        </c:rich>
      </c:tx>
      <c:overlay val="0"/>
    </c:title>
    <c:plotArea>
      <c:layout/>
      <c:bar3DChart>
        <c:barDir val="bar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shape val="cone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plotVisOnly val="1"/>
    <c:dispBlanksAs val="gap"/>
  </c:chart>
</c:chartSpace>
</file>

<file path=ppt/slides/charts/chart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shape=pyramid</a:t>
            </a:r>
          </a:p>
        </c:rich>
      </c:tx>
      <c:overlay val="0"/>
    </c:title>
    <c:plotArea>
      <c:layout/>
      <c:bar3DChart>
        <c:barDir val="bar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shape val="pyramid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plotVisOnly val="1"/>
    <c:dispBlanksAs val="gap"/>
  </c:chart>
</c:chartSpace>
</file>

<file path=ppt/slides/charts/chart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2000" b="1"/>
            </a:pPr>
            <a:r>
              <a:rPr lang="en-US" sz="2000" b="1">
                <a:solidFill>
                  <a:srgbClr val="4472C4"/>
                </a:solidFill>
                <a:latin typeface="Georgia"/>
                <a:ea typeface="Georgia"/>
              </a:rPr>
              <a:t>Styled title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Bar variants — bar / stackedBar / percentStackedBar / bar3d</a:t>
            </a:r>
          </a:p>
        </p:txBody>
      </p:sp>
      <p:graphicFrame>
        <p:nvGraphicFramePr>
          <p:cNvPr id="10001" name="bar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e19542965fb4103"/>
          </a:graphicData>
        </a:graphic>
      </p:graphicFrame>
      <p:graphicFrame>
        <p:nvGraphicFramePr>
          <p:cNvPr id="10002" name="stackedBar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b2ebd681f074f33"/>
          </a:graphicData>
        </a:graphic>
      </p:graphicFrame>
      <p:graphicFrame>
        <p:nvGraphicFramePr>
          <p:cNvPr id="10003" name="percentStackedBar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14d1c0c4fbf401b"/>
          </a:graphicData>
        </a:graphic>
      </p:graphicFrame>
      <p:graphicFrame>
        <p:nvGraphicFramePr>
          <p:cNvPr id="10004" name="bar3d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d31d6ac46ea4afe"/>
          </a:graphicData>
        </a:graphic>
      </p:graphicFrame>
    </p:spTree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3D bar shapes — shape=box / cylinder / cone / pyramid</a:t>
            </a:r>
          </a:p>
        </p:txBody>
      </p:sp>
      <p:graphicFrame>
        <p:nvGraphicFramePr>
          <p:cNvPr id="10006" name="shape=box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f17b56e2b1045f7"/>
          </a:graphicData>
        </a:graphic>
      </p:graphicFrame>
      <p:graphicFrame>
        <p:nvGraphicFramePr>
          <p:cNvPr id="10007" name="shape=cylinder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bd4c21107eb4617"/>
          </a:graphicData>
        </a:graphic>
      </p:graphicFrame>
      <p:graphicFrame>
        <p:nvGraphicFramePr>
          <p:cNvPr id="10008" name="shape=con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559df06d132494e"/>
          </a:graphicData>
        </a:graphic>
      </p:graphicFrame>
      <p:graphicFrame>
        <p:nvGraphicFramePr>
          <p:cNvPr id="10009" name="shape=pyramid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b2b94ba1e024a8c"/>
          </a:graphicData>
        </a:graphic>
      </p:graphicFrame>
    </p:spTree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Title &amp; legend</a:t>
            </a:r>
          </a:p>
        </p:txBody>
      </p:sp>
      <p:graphicFrame>
        <p:nvGraphicFramePr>
          <p:cNvPr id="10011" name="Styled titl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a962951ecfc4a4b"/>
          </a:graphicData>
        </a:graphic>
      </p:graphicFrame>
      <p:graphicFrame>
        <p:nvGraphicFramePr>
          <p:cNvPr id="10012" name="legend=top + legendFont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aa106ff59a5423e"/>
          </a:graphicData>
        </a:graphic>
      </p:graphicFrame>
      <p:graphicFrame>
        <p:nvGraphicFramePr>
          <p:cNvPr id="10013" name="legend.overlay=tru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360b022da0d4b95"/>
          </a:graphicData>
        </a:graphic>
      </p:graphicFrame>
      <p:graphicFrame>
        <p:nvGraphicFramePr>
          <p:cNvPr id="10014" name="Chart 4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93cf193219e418e"/>
          </a:graphicData>
        </a:graphic>
      </p:graphicFrame>
    </p:spTree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Data labels — flags, labelPos, labelfont</a:t>
            </a:r>
          </a:p>
        </p:txBody>
      </p:sp>
      <p:graphicFrame>
        <p:nvGraphicFramePr>
          <p:cNvPr id="10016" name="value @ outsideEnd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0bcdf4fdc3646c2"/>
          </a:graphicData>
        </a:graphic>
      </p:graphicFrame>
      <p:graphicFrame>
        <p:nvGraphicFramePr>
          <p:cNvPr id="10017" name="value,category @ insideEnd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d1a8ece6ee3483b"/>
          </a:graphicData>
        </a:graphic>
      </p:graphicFrame>
      <p:graphicFrame>
        <p:nvGraphicFramePr>
          <p:cNvPr id="10018" name="stacked + center labels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4d36e9dab3c4130"/>
          </a:graphicData>
        </a:graphic>
      </p:graphicFrame>
      <p:graphicFrame>
        <p:nvGraphicFramePr>
          <p:cNvPr id="10019" name="dataLabels=non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0010f4f823e4a95"/>
          </a:graphicData>
        </a:graphic>
      </p:graphicFrame>
    </p:spTree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Axes — min/max, titles, fonts, gridlines, ticks, labelrotation</a:t>
            </a:r>
          </a:p>
        </p:txBody>
      </p:sp>
      <p:graphicFrame>
        <p:nvGraphicFramePr>
          <p:cNvPr id="10021" name="min/max + titles + numfmt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261648b8020409e"/>
          </a:graphicData>
        </a:graphic>
      </p:graphicFrame>
      <p:graphicFrame>
        <p:nvGraphicFramePr>
          <p:cNvPr id="10022" name="gridlines + ticks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2a80b5580e448c4"/>
          </a:graphicData>
        </a:graphic>
      </p:graphicFrame>
      <p:graphicFrame>
        <p:nvGraphicFramePr>
          <p:cNvPr id="10023" name="labelrotation=-3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3633d7b29844107"/>
          </a:graphicData>
        </a:graphic>
      </p:graphicFrame>
      <p:graphicFrame>
        <p:nvGraphicFramePr>
          <p:cNvPr id="10024" name="dispunits=thousands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2cb5c737ed4438f"/>
          </a:graphicData>
        </a:graphic>
      </p:graphicFrame>
    </p:spTree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Series styling — colors, gradient(s), transparency, outline, shadow, invertifneg, serlines</a:t>
            </a:r>
          </a:p>
        </p:txBody>
      </p:sp>
      <p:graphicFrame>
        <p:nvGraphicFramePr>
          <p:cNvPr id="10026" name="colors + seriesoutlin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64825ad1a344a6b"/>
          </a:graphicData>
        </a:graphic>
      </p:graphicFrame>
      <p:graphicFrame>
        <p:nvGraphicFramePr>
          <p:cNvPr id="10027" name="gradient + seriesshadow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a4532458d8a4098"/>
          </a:graphicData>
        </a:graphic>
      </p:graphicFrame>
      <p:graphicFrame>
        <p:nvGraphicFramePr>
          <p:cNvPr id="10028" name="transparency=30 + gradients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21bbf5b36994ed5"/>
          </a:graphicData>
        </a:graphic>
      </p:graphicFrame>
      <p:graphicFrame>
        <p:nvGraphicFramePr>
          <p:cNvPr id="10029" name="stacked + serlines=tru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bfc60fbb77b4fe2"/>
          </a:graphicData>
        </a:graphic>
      </p:graphicFrame>
    </p:spTree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Overlays — referenceline, errbars, gapwidth, overlap, dataTable</a:t>
            </a:r>
          </a:p>
        </p:txBody>
      </p:sp>
      <p:graphicFrame>
        <p:nvGraphicFramePr>
          <p:cNvPr id="10031" name="referenceline=100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f040023797948a3"/>
          </a:graphicData>
        </a:graphic>
      </p:graphicFrame>
      <p:graphicFrame>
        <p:nvGraphicFramePr>
          <p:cNvPr id="10032" name="errbars=fixedVal:10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6d8297e8107419b"/>
          </a:graphicData>
        </a:graphic>
      </p:graphicFrame>
      <p:graphicFrame>
        <p:nvGraphicFramePr>
          <p:cNvPr id="10033" name="gapwidth=50 + overlap=2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f5226b3d63846d9"/>
          </a:graphicData>
        </a:graphic>
      </p:graphicFrame>
      <p:graphicFrame>
        <p:nvGraphicFramePr>
          <p:cNvPr id="10034" name="dataTable=tru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271ff38e6a3427c"/>
          </a:graphicData>
        </a:graphic>
      </p:graphicFrame>
    </p:spTree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Presets &amp; per-series control</a:t>
            </a:r>
          </a:p>
        </p:txBody>
      </p:sp>
      <p:graphicFrame>
        <p:nvGraphicFramePr>
          <p:cNvPr id="10036" name="preset=minimal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1f7d17c7d734479"/>
          </a:graphicData>
        </a:graphic>
      </p:graphicFrame>
      <p:graphicFrame>
        <p:nvGraphicFramePr>
          <p:cNvPr id="10037" name="preset=dark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c7df5897ee6485e"/>
          </a:graphicData>
        </a:graphic>
      </p:graphicFrame>
      <p:graphicFrame>
        <p:nvGraphicFramePr>
          <p:cNvPr id="10038" name="preset=corporat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efab9c67dd444e7"/>
          </a:graphicData>
        </a:graphic>
      </p:graphicFrame>
      <p:graphicFrame>
        <p:nvGraphicFramePr>
          <p:cNvPr id="10039" name="seriesN.* Add + chart-series Set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3107efe9a6c4a8a"/>
          </a:graphicData>
        </a:graphic>
      </p:graphicFrame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OfficeCLI/1.0.93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2026-05-18T08:27:57Z</dcterms:created>
  <cp:lastModifiedBy>OfficeCLI</cp:lastModifiedBy>
  <dcterms:modified xsi:type="dcterms:W3CDTF">2026-05-18T08:27:57Z</dcterms:modified>
</cp:coreProperties>
</file>