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Default Extension="glb" ContentType="model/gltf.binary"/>
  <Default Extension="png" ContentType="image/png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8f834415174c43c2" /><Relationship Type="http://schemas.openxmlformats.org/package/2006/relationships/metadata/core-properties" Target="/docProps/core.xml" Id="Ra2e9c0f5c40f4b92" /><Relationship Type="http://schemas.openxmlformats.org/officeDocument/2006/relationships/extended-properties" Target="/docProps/app.xml" Id="Rcf372edf5378411a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5fedd15bf6114467"/>
    <p:sldId id="257" r:id="R98f6c46e1b044b18"/>
    <p:sldId id="258" r:id="Rea2c5e9a88764491"/>
    <p:sldId id="259" r:id="R95798231ea714280"/>
    <p:sldId id="260" r:id="Rc4070d644635464b"/>
    <p:sldId id="261" r:id="R4f0ac6feb6c547fb"/>
    <p:sldId id="262" r:id="Rbeeca4dcd5a24e02"/>
    <p:sldId id="263" r:id="R41eab91c91474de4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5fedd15bf6114467" /><Relationship Type="http://schemas.openxmlformats.org/officeDocument/2006/relationships/slide" Target="/ppt/slides/slide2.xml" Id="R98f6c46e1b044b18" /><Relationship Type="http://schemas.openxmlformats.org/officeDocument/2006/relationships/slide" Target="/ppt/slides/slide3.xml" Id="Rea2c5e9a88764491" /><Relationship Type="http://schemas.openxmlformats.org/officeDocument/2006/relationships/slide" Target="/ppt/slides/slide4.xml" Id="R95798231ea714280" /><Relationship Type="http://schemas.openxmlformats.org/officeDocument/2006/relationships/slide" Target="/ppt/slides/slide5.xml" Id="Rc4070d644635464b" /><Relationship Type="http://schemas.openxmlformats.org/officeDocument/2006/relationships/slide" Target="/ppt/slides/slide6.xml" Id="R4f0ac6feb6c547fb" /><Relationship Type="http://schemas.openxmlformats.org/officeDocument/2006/relationships/slide" Target="/ppt/slides/slide7.xml" Id="Rbeeca4dcd5a24e02" /><Relationship Type="http://schemas.openxmlformats.org/officeDocument/2006/relationships/slide" Target="/ppt/slides/slide8.xml" Id="R41eab91c91474de4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5604a50f9f24f1c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dd6bd62ed154bf3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096923f800f42c2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890712cb7d949f2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31853e531e44792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d83226049a4244ca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ff80b53e608482f" /><Relationship Type="http://schemas.microsoft.com/office/2017/06/relationships/model3d" Target="/ppt/slides/udata/data.glb" Id="Rf62400df97a94e87" /><Relationship Type="http://schemas.openxmlformats.org/officeDocument/2006/relationships/image" Target="/ppt/media/image.png" Id="R11496cbec0b0493d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79ea48c39464715" /><Relationship Type="http://schemas.microsoft.com/office/2017/06/relationships/model3d" Target="/ppt/slides/udata/data2.glb" Id="Rbbfab66c85f54ddf" /><Relationship Type="http://schemas.openxmlformats.org/officeDocument/2006/relationships/image" Target="/ppt/media/image2.png" Id="Raa55a81d4de3495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4167b9fd1f1498c" /><Relationship Type="http://schemas.microsoft.com/office/2017/06/relationships/model3d" Target="/ppt/slides/udata/data3.glb" Id="R8c93e7df14d64f9f" /><Relationship Type="http://schemas.openxmlformats.org/officeDocument/2006/relationships/image" Target="/ppt/media/image3.png" Id="Rd9ca4397403740a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aa09cabbb864d15" /><Relationship Type="http://schemas.microsoft.com/office/2017/06/relationships/model3d" Target="/ppt/slides/udata/data4.glb" Id="R09dced123df84573" /><Relationship Type="http://schemas.openxmlformats.org/officeDocument/2006/relationships/image" Target="/ppt/media/image4.png" Id="Rbc0262247c014a59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c05e9f004294e90" /><Relationship Type="http://schemas.microsoft.com/office/2017/06/relationships/model3d" Target="/ppt/slides/udata/data5.glb" Id="Rf3d771c25d6b4343" /><Relationship Type="http://schemas.openxmlformats.org/officeDocument/2006/relationships/image" Target="/ppt/media/image5.png" Id="Rb2d1e0a29d134a5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590b6651e7e49b6" /><Relationship Type="http://schemas.microsoft.com/office/2017/06/relationships/model3d" Target="/ppt/slides/udata/data6.glb" Id="R9ae3b1375df345e5" /><Relationship Type="http://schemas.openxmlformats.org/officeDocument/2006/relationships/image" Target="/ppt/media/image6.png" Id="R3fd4e6068de34a4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990bea027a84f82" /><Relationship Type="http://schemas.microsoft.com/office/2017/06/relationships/model3d" Target="/ppt/slides/udata/data7.glb" Id="Rc41a642428b247b6" /><Relationship Type="http://schemas.openxmlformats.org/officeDocument/2006/relationships/image" Target="/ppt/media/image7.png" Id="R58a06b4dd8634378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672293ea3db4e9a" /><Relationship Type="http://schemas.microsoft.com/office/2017/06/relationships/model3d" Target="/ppt/slides/udata/data8.glb" Id="Rd1abb234ef9f4227" /><Relationship Type="http://schemas.openxmlformats.org/officeDocument/2006/relationships/image" Target="/ppt/media/image8.png" Id="R9b165a15d1a944ce" /></Relationships>
</file>

<file path=ppt/slides/slide1.xml><?xml version="1.0" encoding="utf-8"?>
<p:sld xmlns:a16="http://schemas.microsoft.com/office/drawing/2014/main" xmlns:a="http://schemas.openxmlformats.org/drawingml/2006/main" xmlns:r="http://schemas.openxmlformats.org/officeDocument/2006/relationships" xmlns:p159="http://schemas.microsoft.com/office/powerpoint/2015/09/main" xmlns:mc="http://schemas.openxmlformats.org/markup-compatibility/2006" xmlns:p14="http://schemas.microsoft.com/office/powerpoint/2010/main" xmlns:am3d="http://schemas.microsoft.com/office/drawing/2017/model3d" xmlns:p="http://schemas.openxmlformats.org/presentationml/2006/main" mc:Ignorable="p159 am3d">
  <p:cSld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/>
      <mc:AlternateContent>
        <mc:Choice xmlns:am3d="http://schemas.microsoft.com/office/drawing/2017/model3d" Requires="am3d">
          <p:graphicFrame xmlns:a="http://schemas.openxmlformats.org/drawingml/2006/main" xmlns:r="http://schemas.openxmlformats.org/officeDocument/2006/relationships">
            <p:nvGraphicFramePr>
              <p:cNvPr id="10000" name="sun">
                <a:extLst>
                  <a:ext uri="{FF2B5EF4-FFF2-40B4-BE49-F238E27FC236}">
                    <a16:creationId xmlns:a16="http://schemas.microsoft.com/office/drawing/2014/main" id="{5FBC15ED-DCB1-4900-9B7D-F35625E27D3A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5400000" y="180000"/>
              <a:ext cx="6480000" cy="6480000"/>
            </p:xfrm>
            <a:graphic>
              <a:graphicData uri="http://schemas.microsoft.com/office/drawing/2017/model3d">
                <am3d:model3d r:embed="Rf62400df97a94e87">
                  <am3d:spPr>
                    <a:xfrm>
                      <a:off x="0" y="0"/>
                      <a:ext cx="6480000" cy="6480000"/>
                    </a:xfrm>
                    <a:prstGeom prst="rect">
                      <a:avLst/>
                    </a:prstGeom>
                  </am3d:spPr>
                  <am3d:camera>
                    <am3d:pos x="0" y="0" z="8146920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99" d="1000000"/>
                    <am3d:preTrans dx="0" dy="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600000" ay="0" az="0"/>
                    <am3d:postTrans dx="0" dy="0" dz="0"/>
                  </am3d:trans>
                  <am3d:raster rName="Office3DRenderer" rVer="16.0.8326">
                    <am3d:blip r:embed="R11496cbec0b0493d"/>
                  </am3d:raster>
                  <am3d:objViewport viewportSz="648000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 xmlns:a="http://schemas.openxmlformats.org/drawingml/2006/main" xmlns:r="http://schemas.openxmlformats.org/officeDocument/2006/relationships">
            <p:nvPicPr>
              <p:cNvPr id="10000" name="sun">
                <a:extLst>
                  <a:ext uri="{FF2B5EF4-FFF2-40B4-BE49-F238E27FC236}">
                    <a16:creationId xmlns:a16="http://schemas.microsoft.com/office/drawing/2014/main" id="{5FBC15ED-DCB1-4900-9B7D-F35625E27D3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11496cbec0b0493d"/>
              <a:stretch>
                <a:fillRect/>
              </a:stretch>
            </p:blipFill>
            <p:spPr>
              <a:xfrm>
                <a:off x="5400000" y="180000"/>
                <a:ext cx="6480000" cy="6480000"/>
              </a:xfrm>
              <a:prstGeom prst="rect">
                <a:avLst/>
              </a:prstGeom>
            </p:spPr>
          </p:pic>
        </mc:Fallback>
      </mc:AlternateContent>
      <p:sp>
        <p:nvSpPr>
          <p:cNvPr id="10008" name="TextBox 1"/>
          <p:cNvSpPr/>
          <p:nvPr/>
        </p:nvSpPr>
        <p:spPr>
          <a:xfrm>
            <a:off x="360000" y="720000"/>
            <a:ext cx="4680000" cy="126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r>
              <a:rPr lang="en-US" sz="6400" b="1">
                <a:solidFill>
                  <a:srgbClr val="FF6F00"/>
                </a:solidFill>
                <a:latin typeface="Arial Black"/>
                <a:ea typeface="Arial Black"/>
              </a:rPr>
              <a:t>THE SUN</a:t>
            </a:r>
          </a:p>
        </p:txBody>
      </p:sp>
      <p:sp>
        <p:nvSpPr>
          <p:cNvPr id="10009" name="TextBox 2"/>
          <p:cNvSpPr/>
          <p:nvPr/>
        </p:nvSpPr>
        <p:spPr>
          <a:xfrm>
            <a:off x="360000" y="2160000"/>
            <a:ext cx="4680000" cy="72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r>
              <a:rPr lang="en-US" sz="2600">
                <a:solidFill>
                  <a:srgbClr val="FFB74D"/>
                </a:solidFill>
                <a:latin typeface="Calibri"/>
                <a:ea typeface="Calibri"/>
              </a:rPr>
              <a:t>Our Star</a:t>
            </a:r>
          </a:p>
        </p:txBody>
      </p:sp>
      <p:sp>
        <p:nvSpPr>
          <p:cNvPr id="10010" name="TextBox 3"/>
          <p:cNvSpPr/>
          <p:nvPr/>
        </p:nvSpPr>
        <p:spPr>
          <a:xfrm>
            <a:off x="360000" y="3060000"/>
            <a:ext cx="4680000" cy="72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r>
              <a:rPr lang="en-US" sz="1800">
                <a:solidFill>
                  <a:srgbClr val="9E9E9E"/>
                </a:solidFill>
                <a:latin typeface="Calibri"/>
                <a:ea typeface="Calibri"/>
              </a:rPr>
              <a:t>149.6 million km from Earth · Light takes 8 min 20 sec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2.xml><?xml version="1.0" encoding="utf-8"?>
<p:sld xmlns:a16="http://schemas.microsoft.com/office/drawing/2014/main" xmlns:a="http://schemas.openxmlformats.org/drawingml/2006/main" xmlns:r="http://schemas.openxmlformats.org/officeDocument/2006/relationships" xmlns:p159="http://schemas.microsoft.com/office/powerpoint/2015/09/main" xmlns:mc="http://schemas.openxmlformats.org/markup-compatibility/2006" xmlns:p14="http://schemas.microsoft.com/office/powerpoint/2010/main" xmlns:am3d="http://schemas.microsoft.com/office/drawing/2017/model3d" xmlns:p="http://schemas.openxmlformats.org/presentationml/2006/main" mc:Ignorable="p159 am3d">
  <p:cSld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/>
      <mc:AlternateContent>
        <mc:Choice xmlns:am3d="http://schemas.microsoft.com/office/drawing/2017/model3d" Requires="am3d">
          <p:graphicFrame xmlns:a="http://schemas.openxmlformats.org/drawingml/2006/main" xmlns:r="http://schemas.openxmlformats.org/officeDocument/2006/relationships">
            <p:nvGraphicFramePr>
              <p:cNvPr id="10001" name="sun">
                <a:extLst>
                  <a:ext uri="{FF2B5EF4-FFF2-40B4-BE49-F238E27FC236}">
                    <a16:creationId xmlns:a16="http://schemas.microsoft.com/office/drawing/2014/main" id="{4A397A7F-D391-45BD-BD78-B893DBDB1A9C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80000" y="180000"/>
              <a:ext cx="5760000" cy="5760000"/>
            </p:xfrm>
            <a:graphic>
              <a:graphicData uri="http://schemas.microsoft.com/office/drawing/2017/model3d">
                <am3d:model3d r:embed="Rbbfab66c85f54ddf">
                  <am3d:spPr>
                    <a:xfrm>
                      <a:off x="0" y="0"/>
                      <a:ext cx="5760000" cy="5760000"/>
                    </a:xfrm>
                    <a:prstGeom prst="rect">
                      <a:avLst/>
                    </a:prstGeom>
                  </am3d:spPr>
                  <am3d:camera>
                    <am3d:pos x="0" y="0" z="8146920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99" d="1000000"/>
                    <am3d:preTrans dx="0" dy="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0" ay="3000000" az="0"/>
                    <am3d:postTrans dx="0" dy="0" dz="0"/>
                  </am3d:trans>
                  <am3d:raster rName="Office3DRenderer" rVer="16.0.8326">
                    <am3d:blip r:embed="Raa55a81d4de3495d"/>
                  </am3d:raster>
                  <am3d:objViewport viewportSz="576000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 xmlns:a="http://schemas.openxmlformats.org/drawingml/2006/main" xmlns:r="http://schemas.openxmlformats.org/officeDocument/2006/relationships">
            <p:nvPicPr>
              <p:cNvPr id="10001" name="sun">
                <a:extLst>
                  <a:ext uri="{FF2B5EF4-FFF2-40B4-BE49-F238E27FC236}">
                    <a16:creationId xmlns:a16="http://schemas.microsoft.com/office/drawing/2014/main" id="{4A397A7F-D391-45BD-BD78-B893DBDB1A9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aa55a81d4de3495d"/>
              <a:stretch>
                <a:fillRect/>
              </a:stretch>
            </p:blipFill>
            <p:spPr>
              <a:xfrm>
                <a:off x="180000" y="180000"/>
                <a:ext cx="5760000" cy="5760000"/>
              </a:xfrm>
              <a:prstGeom prst="rect">
                <a:avLst/>
              </a:prstGeom>
            </p:spPr>
          </p:pic>
        </mc:Fallback>
      </mc:AlternateContent>
      <p:sp>
        <p:nvSpPr>
          <p:cNvPr id="10011" name="TextBox 1"/>
          <p:cNvSpPr/>
          <p:nvPr/>
        </p:nvSpPr>
        <p:spPr>
          <a:xfrm>
            <a:off x="6480000" y="360000"/>
            <a:ext cx="5400000" cy="90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pPr algn="r"/>
            <a:r>
              <a:rPr lang="en-US" sz="4000" b="1">
                <a:solidFill>
                  <a:srgbClr val="FF6F00"/>
                </a:solidFill>
                <a:latin typeface="Calibri"/>
                <a:ea typeface="Calibri"/>
              </a:rPr>
              <a:t>Star Profile</a:t>
            </a:r>
          </a:p>
        </p:txBody>
      </p:sp>
      <p:sp>
        <p:nvSpPr>
          <p:cNvPr id="10012" name="TextBox 2"/>
          <p:cNvSpPr/>
          <p:nvPr/>
        </p:nvSpPr>
        <p:spPr>
          <a:xfrm>
            <a:off x="6480000" y="1440000"/>
            <a:ext cx="5400000" cy="504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Spectral type  G2V yellow dwarf</a:t>
            </a:r>
          </a:p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Diameter  1.392 million km</a:t>
            </a:r>
          </a:p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Mass  330,000x Earth</a:t>
            </a:r>
          </a:p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Surface temp  5,778 K</a:t>
            </a:r>
          </a:p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Core temp  15 million K</a:t>
            </a:r>
          </a:p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Age  4.6 billion years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16="http://schemas.microsoft.com/office/drawing/2014/main" xmlns:a="http://schemas.openxmlformats.org/drawingml/2006/main" xmlns:r="http://schemas.openxmlformats.org/officeDocument/2006/relationships" xmlns:p159="http://schemas.microsoft.com/office/powerpoint/2015/09/main" xmlns:mc="http://schemas.openxmlformats.org/markup-compatibility/2006" xmlns:p14="http://schemas.microsoft.com/office/powerpoint/2010/main" xmlns:am3d="http://schemas.microsoft.com/office/drawing/2017/model3d" xmlns:p="http://schemas.openxmlformats.org/presentationml/2006/main" mc:Ignorable="p159 am3d">
  <p:cSld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/>
      <mc:AlternateContent>
        <mc:Choice xmlns:am3d="http://schemas.microsoft.com/office/drawing/2017/model3d" Requires="am3d">
          <p:graphicFrame xmlns:a="http://schemas.openxmlformats.org/drawingml/2006/main" xmlns:r="http://schemas.openxmlformats.org/officeDocument/2006/relationships">
            <p:nvGraphicFramePr>
              <p:cNvPr id="10002" name="sun">
                <a:extLst>
                  <a:ext uri="{FF2B5EF4-FFF2-40B4-BE49-F238E27FC236}">
                    <a16:creationId xmlns:a16="http://schemas.microsoft.com/office/drawing/2014/main" id="{0FEE9A6F-20C4-445B-974C-092B176AF13E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480000" y="1080000"/>
              <a:ext cx="5760000" cy="5760000"/>
            </p:xfrm>
            <a:graphic>
              <a:graphicData uri="http://schemas.microsoft.com/office/drawing/2017/model3d">
                <am3d:model3d r:embed="R8c93e7df14d64f9f">
                  <am3d:spPr>
                    <a:xfrm>
                      <a:off x="0" y="0"/>
                      <a:ext cx="5760000" cy="5760000"/>
                    </a:xfrm>
                    <a:prstGeom prst="rect">
                      <a:avLst/>
                    </a:prstGeom>
                  </am3d:spPr>
                  <am3d:camera>
                    <am3d:pos x="0" y="0" z="8146920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99" d="1000000"/>
                    <am3d:preTrans dx="0" dy="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900000" ay="6000000" az="0"/>
                    <am3d:postTrans dx="0" dy="0" dz="0"/>
                  </am3d:trans>
                  <am3d:raster rName="Office3DRenderer" rVer="16.0.8326">
                    <am3d:blip r:embed="Rd9ca4397403740a1"/>
                  </am3d:raster>
                  <am3d:objViewport viewportSz="576000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 xmlns:a="http://schemas.openxmlformats.org/drawingml/2006/main" xmlns:r="http://schemas.openxmlformats.org/officeDocument/2006/relationships">
            <p:nvPicPr>
              <p:cNvPr id="10002" name="sun">
                <a:extLst>
                  <a:ext uri="{FF2B5EF4-FFF2-40B4-BE49-F238E27FC236}">
                    <a16:creationId xmlns:a16="http://schemas.microsoft.com/office/drawing/2014/main" id="{0FEE9A6F-20C4-445B-974C-092B176AF13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d9ca4397403740a1"/>
              <a:stretch>
                <a:fillRect/>
              </a:stretch>
            </p:blipFill>
            <p:spPr>
              <a:xfrm>
                <a:off x="6480000" y="1080000"/>
                <a:ext cx="5760000" cy="5760000"/>
              </a:xfrm>
              <a:prstGeom prst="rect">
                <a:avLst/>
              </a:prstGeom>
            </p:spPr>
          </p:pic>
        </mc:Fallback>
      </mc:AlternateContent>
      <p:sp>
        <p:nvSpPr>
          <p:cNvPr id="10013" name="TextBox 1"/>
          <p:cNvSpPr/>
          <p:nvPr/>
        </p:nvSpPr>
        <p:spPr>
          <a:xfrm>
            <a:off x="360000" y="360000"/>
            <a:ext cx="5400000" cy="90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r>
              <a:rPr lang="en-US" sz="4000" b="1">
                <a:solidFill>
                  <a:srgbClr val="FF6F00"/>
                </a:solidFill>
                <a:latin typeface="Calibri"/>
                <a:ea typeface="Calibri"/>
              </a:rPr>
              <a:t>Internal Structure</a:t>
            </a:r>
          </a:p>
        </p:txBody>
      </p:sp>
      <p:sp>
        <p:nvSpPr>
          <p:cNvPr id="10014" name="TextBox 2"/>
          <p:cNvSpPr/>
          <p:nvPr/>
        </p:nvSpPr>
        <p:spPr>
          <a:xfrm>
            <a:off x="360000" y="1440000"/>
            <a:ext cx="5760000" cy="504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Core  Hydrogen fuses into helium</a:t>
            </a:r>
          </a:p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Radiative zone  Photons take 170,000 years</a:t>
            </a:r>
          </a:p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Convective zone  Plasma churns upward</a:t>
            </a:r>
          </a:p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Photosphere  The visible "surface"</a:t>
            </a:r>
          </a:p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Corona  Temperature mystery: millions of degrees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16="http://schemas.microsoft.com/office/drawing/2014/main" xmlns:a="http://schemas.openxmlformats.org/drawingml/2006/main" xmlns:r="http://schemas.openxmlformats.org/officeDocument/2006/relationships" xmlns:p159="http://schemas.microsoft.com/office/powerpoint/2015/09/main" xmlns:mc="http://schemas.openxmlformats.org/markup-compatibility/2006" xmlns:p14="http://schemas.microsoft.com/office/powerpoint/2010/main" xmlns:am3d="http://schemas.microsoft.com/office/drawing/2017/model3d" xmlns:p="http://schemas.openxmlformats.org/presentationml/2006/main" mc:Ignorable="p159 am3d">
  <p:cSld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/>
      <mc:AlternateContent>
        <mc:Choice xmlns:am3d="http://schemas.microsoft.com/office/drawing/2017/model3d" Requires="am3d">
          <p:graphicFrame xmlns:a="http://schemas.openxmlformats.org/drawingml/2006/main" xmlns:r="http://schemas.openxmlformats.org/officeDocument/2006/relationships">
            <p:nvGraphicFramePr>
              <p:cNvPr id="10003" name="sun">
                <a:extLst>
                  <a:ext uri="{FF2B5EF4-FFF2-40B4-BE49-F238E27FC236}">
                    <a16:creationId xmlns:a16="http://schemas.microsoft.com/office/drawing/2014/main" id="{7033152B-D6E1-4E01-94E1-41E6FE5A752F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80000" y="360000"/>
              <a:ext cx="6480000" cy="6480000"/>
            </p:xfrm>
            <a:graphic>
              <a:graphicData uri="http://schemas.microsoft.com/office/drawing/2017/model3d">
                <am3d:model3d r:embed="R09dced123df84573">
                  <am3d:spPr>
                    <a:xfrm>
                      <a:off x="0" y="0"/>
                      <a:ext cx="6480000" cy="6480000"/>
                    </a:xfrm>
                    <a:prstGeom prst="rect">
                      <a:avLst/>
                    </a:prstGeom>
                  </am3d:spPr>
                  <am3d:camera>
                    <am3d:pos x="0" y="0" z="8146920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99" d="1000000"/>
                    <am3d:preTrans dx="0" dy="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0" ay="9000000" az="0"/>
                    <am3d:postTrans dx="0" dy="0" dz="0"/>
                  </am3d:trans>
                  <am3d:raster rName="Office3DRenderer" rVer="16.0.8326">
                    <am3d:blip r:embed="Rbc0262247c014a59"/>
                  </am3d:raster>
                  <am3d:objViewport viewportSz="648000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 xmlns:a="http://schemas.openxmlformats.org/drawingml/2006/main" xmlns:r="http://schemas.openxmlformats.org/officeDocument/2006/relationships">
            <p:nvPicPr>
              <p:cNvPr id="10003" name="sun">
                <a:extLst>
                  <a:ext uri="{FF2B5EF4-FFF2-40B4-BE49-F238E27FC236}">
                    <a16:creationId xmlns:a16="http://schemas.microsoft.com/office/drawing/2014/main" id="{7033152B-D6E1-4E01-94E1-41E6FE5A752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bc0262247c014a59"/>
              <a:stretch>
                <a:fillRect/>
              </a:stretch>
            </p:blipFill>
            <p:spPr>
              <a:xfrm>
                <a:off x="180000" y="360000"/>
                <a:ext cx="6480000" cy="6480000"/>
              </a:xfrm>
              <a:prstGeom prst="rect">
                <a:avLst/>
              </a:prstGeom>
            </p:spPr>
          </p:pic>
        </mc:Fallback>
      </mc:AlternateContent>
      <p:sp>
        <p:nvSpPr>
          <p:cNvPr id="10015" name="TextBox 1"/>
          <p:cNvSpPr/>
          <p:nvPr/>
        </p:nvSpPr>
        <p:spPr>
          <a:xfrm>
            <a:off x="7200000" y="360000"/>
            <a:ext cx="4680000" cy="90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pPr algn="r"/>
            <a:r>
              <a:rPr lang="en-US" sz="4000" b="1">
                <a:solidFill>
                  <a:srgbClr val="FF6F00"/>
                </a:solidFill>
                <a:latin typeface="Calibri"/>
                <a:ea typeface="Calibri"/>
              </a:rPr>
              <a:t>Solar Activity</a:t>
            </a:r>
          </a:p>
        </p:txBody>
      </p:sp>
      <p:sp>
        <p:nvSpPr>
          <p:cNvPr id="10016" name="TextBox 2"/>
          <p:cNvSpPr/>
          <p:nvPr/>
        </p:nvSpPr>
        <p:spPr>
          <a:xfrm>
            <a:off x="7200000" y="1440000"/>
            <a:ext cx="4680000" cy="504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Sunspots  Cool regions twisted by magnetic fields</a:t>
            </a:r>
          </a:p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Flares  Energy of a billion H-bombs in seconds</a:t>
            </a:r>
          </a:p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CMEs  A billion tons of plasma ejected</a:t>
            </a:r>
          </a:p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Solar wind  Particles at 400 km/s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16="http://schemas.microsoft.com/office/drawing/2014/main" xmlns:a="http://schemas.openxmlformats.org/drawingml/2006/main" xmlns:r="http://schemas.openxmlformats.org/officeDocument/2006/relationships" xmlns:p159="http://schemas.microsoft.com/office/powerpoint/2015/09/main" xmlns:mc="http://schemas.openxmlformats.org/markup-compatibility/2006" xmlns:p14="http://schemas.microsoft.com/office/powerpoint/2010/main" xmlns:am3d="http://schemas.microsoft.com/office/drawing/2017/model3d" xmlns:p="http://schemas.openxmlformats.org/presentationml/2006/main" mc:Ignorable="p159 am3d">
  <p:cSld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/>
      <mc:AlternateContent>
        <mc:Choice xmlns:am3d="http://schemas.microsoft.com/office/drawing/2017/model3d" Requires="am3d">
          <p:graphicFrame xmlns:a="http://schemas.openxmlformats.org/drawingml/2006/main" xmlns:r="http://schemas.openxmlformats.org/officeDocument/2006/relationships">
            <p:nvGraphicFramePr>
              <p:cNvPr id="10004" name="sun">
                <a:extLst>
                  <a:ext uri="{FF2B5EF4-FFF2-40B4-BE49-F238E27FC236}">
                    <a16:creationId xmlns:a16="http://schemas.microsoft.com/office/drawing/2014/main" id="{722D732C-65B4-4EF9-8E8F-7197BCBD5E4E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120000" y="180000"/>
              <a:ext cx="6480000" cy="6480000"/>
            </p:xfrm>
            <a:graphic>
              <a:graphicData uri="http://schemas.microsoft.com/office/drawing/2017/model3d">
                <am3d:model3d r:embed="Rf3d771c25d6b4343">
                  <am3d:spPr>
                    <a:xfrm>
                      <a:off x="0" y="0"/>
                      <a:ext cx="6480000" cy="6480000"/>
                    </a:xfrm>
                    <a:prstGeom prst="rect">
                      <a:avLst/>
                    </a:prstGeom>
                  </am3d:spPr>
                  <am3d:camera>
                    <am3d:pos x="0" y="0" z="8146920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99" d="1000000"/>
                    <am3d:preTrans dx="0" dy="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2000000" az="0"/>
                    <am3d:postTrans dx="0" dy="0" dz="0"/>
                  </am3d:trans>
                  <am3d:raster rName="Office3DRenderer" rVer="16.0.8326">
                    <am3d:blip r:embed="Rb2d1e0a29d134a59"/>
                  </am3d:raster>
                  <am3d:objViewport viewportSz="648000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 xmlns:a="http://schemas.openxmlformats.org/drawingml/2006/main" xmlns:r="http://schemas.openxmlformats.org/officeDocument/2006/relationships">
            <p:nvPicPr>
              <p:cNvPr id="10004" name="sun">
                <a:extLst>
                  <a:ext uri="{FF2B5EF4-FFF2-40B4-BE49-F238E27FC236}">
                    <a16:creationId xmlns:a16="http://schemas.microsoft.com/office/drawing/2014/main" id="{722D732C-65B4-4EF9-8E8F-7197BCBD5E4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b2d1e0a29d134a59"/>
              <a:stretch>
                <a:fillRect/>
              </a:stretch>
            </p:blipFill>
            <p:spPr>
              <a:xfrm>
                <a:off x="6120000" y="180000"/>
                <a:ext cx="6480000" cy="6480000"/>
              </a:xfrm>
              <a:prstGeom prst="rect">
                <a:avLst/>
              </a:prstGeom>
            </p:spPr>
          </p:pic>
        </mc:Fallback>
      </mc:AlternateContent>
      <p:sp>
        <p:nvSpPr>
          <p:cNvPr id="10017" name="TextBox 1"/>
          <p:cNvSpPr/>
          <p:nvPr/>
        </p:nvSpPr>
        <p:spPr>
          <a:xfrm>
            <a:off x="360000" y="360000"/>
            <a:ext cx="5040000" cy="90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r>
              <a:rPr lang="en-US" sz="4000" b="1">
                <a:solidFill>
                  <a:srgbClr val="FF6F00"/>
                </a:solidFill>
                <a:latin typeface="Calibri"/>
                <a:ea typeface="Calibri"/>
              </a:rPr>
              <a:t>Source of Life</a:t>
            </a:r>
          </a:p>
        </p:txBody>
      </p:sp>
      <p:sp>
        <p:nvSpPr>
          <p:cNvPr id="10018" name="TextBox 2"/>
          <p:cNvSpPr/>
          <p:nvPr/>
        </p:nvSpPr>
        <p:spPr>
          <a:xfrm>
            <a:off x="360000" y="1440000"/>
            <a:ext cx="5040000" cy="504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Drives climate and water cycles</a:t>
            </a:r>
          </a:p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Energy source for photosynthesis</a:t>
            </a:r>
          </a:p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Magnetosphere shields from cosmic rays</a:t>
            </a:r>
          </a:p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Aurora — a romantic gift from solar wind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6.xml><?xml version="1.0" encoding="utf-8"?>
<p:sld xmlns:a16="http://schemas.microsoft.com/office/drawing/2014/main" xmlns:a="http://schemas.openxmlformats.org/drawingml/2006/main" xmlns:r="http://schemas.openxmlformats.org/officeDocument/2006/relationships" xmlns:p159="http://schemas.microsoft.com/office/powerpoint/2015/09/main" xmlns:mc="http://schemas.openxmlformats.org/markup-compatibility/2006" xmlns:p14="http://schemas.microsoft.com/office/powerpoint/2010/main" xmlns:am3d="http://schemas.microsoft.com/office/drawing/2017/model3d" xmlns:p="http://schemas.openxmlformats.org/presentationml/2006/main" mc:Ignorable="p159 am3d">
  <p:cSld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/>
      <mc:AlternateContent>
        <mc:Choice xmlns:am3d="http://schemas.microsoft.com/office/drawing/2017/model3d" Requires="am3d">
          <p:graphicFrame xmlns:a="http://schemas.openxmlformats.org/drawingml/2006/main" xmlns:r="http://schemas.openxmlformats.org/officeDocument/2006/relationships">
            <p:nvGraphicFramePr>
              <p:cNvPr id="10005" name="sun">
                <a:extLst>
                  <a:ext uri="{FF2B5EF4-FFF2-40B4-BE49-F238E27FC236}">
                    <a16:creationId xmlns:a16="http://schemas.microsoft.com/office/drawing/2014/main" id="{FC756062-38DC-4E19-8035-B69FDE3C3D3D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80000" y="720000"/>
              <a:ext cx="6120000" cy="6120000"/>
            </p:xfrm>
            <a:graphic>
              <a:graphicData uri="http://schemas.microsoft.com/office/drawing/2017/model3d">
                <am3d:model3d r:embed="R9ae3b1375df345e5">
                  <am3d:spPr>
                    <a:xfrm>
                      <a:off x="0" y="0"/>
                      <a:ext cx="6120000" cy="6120000"/>
                    </a:xfrm>
                    <a:prstGeom prst="rect">
                      <a:avLst/>
                    </a:prstGeom>
                  </am3d:spPr>
                  <am3d:camera>
                    <am3d:pos x="0" y="0" z="8146920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99" d="1000000"/>
                    <am3d:preTrans dx="0" dy="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0" ay="15000000" az="0"/>
                    <am3d:postTrans dx="0" dy="0" dz="0"/>
                  </am3d:trans>
                  <am3d:raster rName="Office3DRenderer" rVer="16.0.8326">
                    <am3d:blip r:embed="R3fd4e6068de34a42"/>
                  </am3d:raster>
                  <am3d:objViewport viewportSz="612000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 xmlns:a="http://schemas.openxmlformats.org/drawingml/2006/main" xmlns:r="http://schemas.openxmlformats.org/officeDocument/2006/relationships">
            <p:nvPicPr>
              <p:cNvPr id="10005" name="sun">
                <a:extLst>
                  <a:ext uri="{FF2B5EF4-FFF2-40B4-BE49-F238E27FC236}">
                    <a16:creationId xmlns:a16="http://schemas.microsoft.com/office/drawing/2014/main" id="{FC756062-38DC-4E19-8035-B69FDE3C3D3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3fd4e6068de34a42"/>
              <a:stretch>
                <a:fillRect/>
              </a:stretch>
            </p:blipFill>
            <p:spPr>
              <a:xfrm>
                <a:off x="180000" y="720000"/>
                <a:ext cx="6120000" cy="6120000"/>
              </a:xfrm>
              <a:prstGeom prst="rect">
                <a:avLst/>
              </a:prstGeom>
            </p:spPr>
          </p:pic>
        </mc:Fallback>
      </mc:AlternateContent>
      <p:sp>
        <p:nvSpPr>
          <p:cNvPr id="10019" name="TextBox 1"/>
          <p:cNvSpPr/>
          <p:nvPr/>
        </p:nvSpPr>
        <p:spPr>
          <a:xfrm>
            <a:off x="6840000" y="360000"/>
            <a:ext cx="5040000" cy="90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pPr algn="r"/>
            <a:r>
              <a:rPr lang="en-US" sz="4000" b="1">
                <a:solidFill>
                  <a:srgbClr val="FF6F00"/>
                </a:solidFill>
                <a:latin typeface="Calibri"/>
                <a:ea typeface="Calibri"/>
              </a:rPr>
              <a:t>Observation History</a:t>
            </a:r>
          </a:p>
        </p:txBody>
      </p:sp>
      <p:sp>
        <p:nvSpPr>
          <p:cNvPr id="10020" name="TextBox 2"/>
          <p:cNvSpPr/>
          <p:nvPr/>
        </p:nvSpPr>
        <p:spPr>
          <a:xfrm>
            <a:off x="6840000" y="1440000"/>
            <a:ext cx="5040000" cy="504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1613  Galileo records sunspots</a:t>
            </a:r>
          </a:p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1868  Helium discovered</a:t>
            </a:r>
          </a:p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1995  SOHO satellite launched</a:t>
            </a:r>
          </a:p>
          <a:p>
            <a:pPr algn="r"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2018  Parker Solar Probe touches the Sun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7.xml><?xml version="1.0" encoding="utf-8"?>
<p:sld xmlns:a16="http://schemas.microsoft.com/office/drawing/2014/main" xmlns:a="http://schemas.openxmlformats.org/drawingml/2006/main" xmlns:r="http://schemas.openxmlformats.org/officeDocument/2006/relationships" xmlns:p159="http://schemas.microsoft.com/office/powerpoint/2015/09/main" xmlns:mc="http://schemas.openxmlformats.org/markup-compatibility/2006" xmlns:p14="http://schemas.microsoft.com/office/powerpoint/2010/main" xmlns:am3d="http://schemas.microsoft.com/office/drawing/2017/model3d" xmlns:p="http://schemas.openxmlformats.org/presentationml/2006/main" mc:Ignorable="p159 am3d">
  <p:cSld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/>
      <mc:AlternateContent>
        <mc:Choice xmlns:am3d="http://schemas.microsoft.com/office/drawing/2017/model3d" Requires="am3d">
          <p:graphicFrame xmlns:a="http://schemas.openxmlformats.org/drawingml/2006/main" xmlns:r="http://schemas.openxmlformats.org/officeDocument/2006/relationships">
            <p:nvGraphicFramePr>
              <p:cNvPr id="10006" name="sun">
                <a:extLst>
                  <a:ext uri="{FF2B5EF4-FFF2-40B4-BE49-F238E27FC236}">
                    <a16:creationId xmlns:a16="http://schemas.microsoft.com/office/drawing/2014/main" id="{743130E0-137D-47CA-A614-BC11AA69E1C7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5760000" y="360000"/>
              <a:ext cx="6120000" cy="6120000"/>
            </p:xfrm>
            <a:graphic>
              <a:graphicData uri="http://schemas.microsoft.com/office/drawing/2017/model3d">
                <am3d:model3d r:embed="Rc41a642428b247b6">
                  <am3d:spPr>
                    <a:xfrm>
                      <a:off x="0" y="0"/>
                      <a:ext cx="6120000" cy="6120000"/>
                    </a:xfrm>
                    <a:prstGeom prst="rect">
                      <a:avLst/>
                    </a:prstGeom>
                  </am3d:spPr>
                  <am3d:camera>
                    <am3d:pos x="0" y="0" z="8146920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99" d="1000000"/>
                    <am3d:preTrans dx="0" dy="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600000" ay="18600000" az="0"/>
                    <am3d:postTrans dx="0" dy="0" dz="0"/>
                  </am3d:trans>
                  <am3d:raster rName="Office3DRenderer" rVer="16.0.8326">
                    <am3d:blip r:embed="R58a06b4dd8634378"/>
                  </am3d:raster>
                  <am3d:objViewport viewportSz="612000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 xmlns:a="http://schemas.openxmlformats.org/drawingml/2006/main" xmlns:r="http://schemas.openxmlformats.org/officeDocument/2006/relationships">
            <p:nvPicPr>
              <p:cNvPr id="10006" name="sun">
                <a:extLst>
                  <a:ext uri="{FF2B5EF4-FFF2-40B4-BE49-F238E27FC236}">
                    <a16:creationId xmlns:a16="http://schemas.microsoft.com/office/drawing/2014/main" id="{743130E0-137D-47CA-A614-BC11AA69E1C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58a06b4dd8634378"/>
              <a:stretch>
                <a:fillRect/>
              </a:stretch>
            </p:blipFill>
            <p:spPr>
              <a:xfrm>
                <a:off x="5760000" y="360000"/>
                <a:ext cx="6120000" cy="6120000"/>
              </a:xfrm>
              <a:prstGeom prst="rect">
                <a:avLst/>
              </a:prstGeom>
            </p:spPr>
          </p:pic>
        </mc:Fallback>
      </mc:AlternateContent>
      <p:sp>
        <p:nvSpPr>
          <p:cNvPr id="10021" name="TextBox 1"/>
          <p:cNvSpPr/>
          <p:nvPr/>
        </p:nvSpPr>
        <p:spPr>
          <a:xfrm>
            <a:off x="360000" y="360000"/>
            <a:ext cx="5040000" cy="90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r>
              <a:rPr lang="en-US" sz="4000" b="1">
                <a:solidFill>
                  <a:srgbClr val="FF6F00"/>
                </a:solidFill>
                <a:latin typeface="Calibri"/>
                <a:ea typeface="Calibri"/>
              </a:rPr>
              <a:t>Future of the Sun</a:t>
            </a:r>
          </a:p>
        </p:txBody>
      </p:sp>
      <p:sp>
        <p:nvSpPr>
          <p:cNvPr id="10022" name="TextBox 2"/>
          <p:cNvSpPr/>
          <p:nvPr/>
        </p:nvSpPr>
        <p:spPr>
          <a:xfrm>
            <a:off x="360000" y="1440000"/>
            <a:ext cx="5040000" cy="504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In 5 billion years, expands into a red giant</a:t>
            </a:r>
          </a:p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Swallows Mercury and Venus, scorches Earth</a:t>
            </a:r>
          </a:p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Outer layers form a planetary nebula</a:t>
            </a:r>
          </a:p>
          <a:p>
            <a:pPr>
              <a:lnSpc>
                <a:spcPct val="200000"/>
              </a:lnSpc>
            </a:pPr>
            <a:r>
              <a:rPr lang="en-US" sz="2200">
                <a:solidFill>
                  <a:srgbClr val="E0E0E0"/>
                </a:solidFill>
                <a:latin typeface="Calibri"/>
                <a:ea typeface="Calibri"/>
              </a:rPr>
              <a:t>Core collapses into a white dwarf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8.xml><?xml version="1.0" encoding="utf-8"?>
<p:sld xmlns:a16="http://schemas.microsoft.com/office/drawing/2014/main" xmlns:a="http://schemas.openxmlformats.org/drawingml/2006/main" xmlns:r="http://schemas.openxmlformats.org/officeDocument/2006/relationships" xmlns:p159="http://schemas.microsoft.com/office/powerpoint/2015/09/main" xmlns:mc="http://schemas.openxmlformats.org/markup-compatibility/2006" xmlns:p14="http://schemas.microsoft.com/office/powerpoint/2010/main" xmlns:am3d="http://schemas.microsoft.com/office/drawing/2017/model3d" xmlns:p="http://schemas.openxmlformats.org/presentationml/2006/main" mc:Ignorable="p159 am3d">
  <p:cSld>
    <p:bg>
      <p:bgPr>
        <a:solidFill>
          <a:srgbClr val="0A0A0A"/>
        </a:solidFill>
      </p:bgPr>
    </p:bg>
    <p:spTree>
      <p:nvGrpSpPr>
        <p:cNvPr id="1" name=""/>
        <p:cNvGrpSpPr/>
        <p:nvPr/>
      </p:nvGrpSpPr>
      <p:grpSpPr/>
      <mc:AlternateContent>
        <mc:Choice xmlns:am3d="http://schemas.microsoft.com/office/drawing/2017/model3d" Requires="am3d">
          <p:graphicFrame xmlns:a="http://schemas.openxmlformats.org/drawingml/2006/main" xmlns:r="http://schemas.openxmlformats.org/officeDocument/2006/relationships">
            <p:nvGraphicFramePr>
              <p:cNvPr id="10007" name="sun">
                <a:extLst>
                  <a:ext uri="{FF2B5EF4-FFF2-40B4-BE49-F238E27FC236}">
                    <a16:creationId xmlns:a16="http://schemas.microsoft.com/office/drawing/2014/main" id="{FF77B48B-13A2-42AF-A9C2-B7935D9AF03B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5400000" y="180000"/>
              <a:ext cx="6480000" cy="6480000"/>
            </p:xfrm>
            <a:graphic>
              <a:graphicData uri="http://schemas.microsoft.com/office/drawing/2017/model3d">
                <am3d:model3d r:embed="Rd1abb234ef9f4227">
                  <am3d:spPr>
                    <a:xfrm>
                      <a:off x="0" y="0"/>
                      <a:ext cx="6480000" cy="6480000"/>
                    </a:xfrm>
                    <a:prstGeom prst="rect">
                      <a:avLst/>
                    </a:prstGeom>
                  </am3d:spPr>
                  <am3d:camera>
                    <am3d:pos x="0" y="0" z="8146920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99" d="1000000"/>
                    <am3d:preTrans dx="0" dy="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600000" ay="21600000" az="0"/>
                    <am3d:postTrans dx="0" dy="0" dz="0"/>
                  </am3d:trans>
                  <am3d:raster rName="Office3DRenderer" rVer="16.0.8326">
                    <am3d:blip r:embed="R9b165a15d1a944ce"/>
                  </am3d:raster>
                  <am3d:objViewport viewportSz="648000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 xmlns:a="http://schemas.openxmlformats.org/drawingml/2006/main" xmlns:r="http://schemas.openxmlformats.org/officeDocument/2006/relationships">
            <p:nvPicPr>
              <p:cNvPr id="10007" name="sun">
                <a:extLst>
                  <a:ext uri="{FF2B5EF4-FFF2-40B4-BE49-F238E27FC236}">
                    <a16:creationId xmlns:a16="http://schemas.microsoft.com/office/drawing/2014/main" id="{FF77B48B-13A2-42AF-A9C2-B7935D9AF03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9b165a15d1a944ce"/>
              <a:stretch>
                <a:fillRect/>
              </a:stretch>
            </p:blipFill>
            <p:spPr>
              <a:xfrm>
                <a:off x="5400000" y="180000"/>
                <a:ext cx="6480000" cy="6480000"/>
              </a:xfrm>
              <a:prstGeom prst="rect">
                <a:avLst/>
              </a:prstGeom>
            </p:spPr>
          </p:pic>
        </mc:Fallback>
      </mc:AlternateContent>
      <p:sp>
        <p:nvSpPr>
          <p:cNvPr id="10023" name="TextBox 1"/>
          <p:cNvSpPr/>
          <p:nvPr/>
        </p:nvSpPr>
        <p:spPr>
          <a:xfrm>
            <a:off x="360000" y="2520000"/>
            <a:ext cx="4680000" cy="108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r>
              <a:rPr lang="en-US" sz="4800" b="1" i="1">
                <a:solidFill>
                  <a:srgbClr val="FF6F00"/>
                </a:solidFill>
                <a:latin typeface="Georgia"/>
                <a:ea typeface="Georgia"/>
              </a:rPr>
              <a:t>Per Aspera Ad Astra</a:t>
            </a:r>
          </a:p>
        </p:txBody>
      </p:sp>
      <p:sp>
        <p:nvSpPr>
          <p:cNvPr id="10024" name="TextBox 2"/>
          <p:cNvSpPr/>
          <p:nvPr/>
        </p:nvSpPr>
        <p:spPr>
          <a:xfrm>
            <a:off x="360000" y="3960000"/>
            <a:ext cx="4680000" cy="720000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/>
          <a:lstStyle/>
          <a:p>
            <a:r>
              <a:rPr lang="en-US" sz="2400">
                <a:solidFill>
                  <a:srgbClr val="9E9E9E"/>
                </a:solidFill>
                <a:latin typeface="Calibri"/>
                <a:ea typeface="Calibri"/>
              </a:rPr>
              <a:t>Through hardships to the stars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OfficeCLI/1.0.74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2026-05-06T21:29:05Z</dcterms:created>
  <cp:lastModifiedBy>OfficeCLI</cp:lastModifiedBy>
  <dcterms:modified xsi:type="dcterms:W3CDTF">2026-05-06T21:29:05Z</dcterms:modified>
</cp:coreProperties>
</file>