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75" r:id="rId2"/>
    <p:sldId id="276" r:id="rId3"/>
    <p:sldId id="280" r:id="rId4"/>
    <p:sldId id="279" r:id="rId5"/>
    <p:sldId id="271" r:id="rId6"/>
    <p:sldId id="281" r:id="rId7"/>
    <p:sldId id="270" r:id="rId8"/>
    <p:sldId id="258" r:id="rId9"/>
    <p:sldId id="274" r:id="rId10"/>
    <p:sldId id="272" r:id="rId11"/>
    <p:sldId id="273" r:id="rId12"/>
    <p:sldId id="277" r:id="rId13"/>
    <p:sldId id="268" r:id="rId14"/>
    <p:sldId id="269" r:id="rId15"/>
    <p:sldId id="282" r:id="rId16"/>
    <p:sldId id="278"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7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9" autoAdjust="0"/>
    <p:restoredTop sz="86165" autoAdjust="0"/>
  </p:normalViewPr>
  <p:slideViewPr>
    <p:cSldViewPr snapToGrid="0">
      <p:cViewPr varScale="1">
        <p:scale>
          <a:sx n="64" d="100"/>
          <a:sy n="64" d="100"/>
        </p:scale>
        <p:origin x="658" y="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7AA97E-207A-4383-832C-6EF0B15C9BD6}" type="datetimeFigureOut">
              <a:rPr lang="en-IN" smtClean="0"/>
              <a:t>16-08-2025</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403248-8E11-4BCC-9EAF-C2F694D17C13}" type="slidenum">
              <a:rPr lang="en-IN" smtClean="0"/>
              <a:t>‹#›</a:t>
            </a:fld>
            <a:endParaRPr lang="en-IN"/>
          </a:p>
        </p:txBody>
      </p:sp>
    </p:spTree>
    <p:extLst>
      <p:ext uri="{BB962C8B-B14F-4D97-AF65-F5344CB8AC3E}">
        <p14:creationId xmlns:p14="http://schemas.microsoft.com/office/powerpoint/2010/main" val="94707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A7403248-8E11-4BCC-9EAF-C2F694D17C13}" type="slidenum">
              <a:rPr lang="en-IN" smtClean="0"/>
              <a:t>1</a:t>
            </a:fld>
            <a:endParaRPr lang="en-IN"/>
          </a:p>
        </p:txBody>
      </p:sp>
    </p:spTree>
    <p:extLst>
      <p:ext uri="{BB962C8B-B14F-4D97-AF65-F5344CB8AC3E}">
        <p14:creationId xmlns:p14="http://schemas.microsoft.com/office/powerpoint/2010/main" val="15245063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A7403248-8E11-4BCC-9EAF-C2F694D17C13}" type="slidenum">
              <a:rPr lang="en-IN" smtClean="0"/>
              <a:t>5</a:t>
            </a:fld>
            <a:endParaRPr lang="en-IN"/>
          </a:p>
        </p:txBody>
      </p:sp>
    </p:spTree>
    <p:extLst>
      <p:ext uri="{BB962C8B-B14F-4D97-AF65-F5344CB8AC3E}">
        <p14:creationId xmlns:p14="http://schemas.microsoft.com/office/powerpoint/2010/main" val="2524952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54A31-FDBC-9524-F181-40BBD2BE69B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4F673968-8F9F-1B75-DBF9-EBDFE5EBCF3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C8C9F515-ABAB-5E78-B888-21882F143D40}"/>
              </a:ext>
            </a:extLst>
          </p:cNvPr>
          <p:cNvSpPr>
            <a:spLocks noGrp="1"/>
          </p:cNvSpPr>
          <p:nvPr>
            <p:ph type="dt" sz="half" idx="10"/>
          </p:nvPr>
        </p:nvSpPr>
        <p:spPr/>
        <p:txBody>
          <a:bodyPr/>
          <a:lstStyle/>
          <a:p>
            <a:fld id="{C63191B7-823B-41F8-A482-BB51D8FB11BD}" type="datetimeFigureOut">
              <a:rPr lang="en-IN" smtClean="0"/>
              <a:t>16-08-2025</a:t>
            </a:fld>
            <a:endParaRPr lang="en-IN"/>
          </a:p>
        </p:txBody>
      </p:sp>
      <p:sp>
        <p:nvSpPr>
          <p:cNvPr id="5" name="Footer Placeholder 4">
            <a:extLst>
              <a:ext uri="{FF2B5EF4-FFF2-40B4-BE49-F238E27FC236}">
                <a16:creationId xmlns:a16="http://schemas.microsoft.com/office/drawing/2014/main" id="{C1DC922D-94DD-90CE-0EF6-0775BEDF29FF}"/>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FA7B0AC-44F9-05B7-E4CB-B123D3634A3B}"/>
              </a:ext>
            </a:extLst>
          </p:cNvPr>
          <p:cNvSpPr>
            <a:spLocks noGrp="1"/>
          </p:cNvSpPr>
          <p:nvPr>
            <p:ph type="sldNum" sz="quarter" idx="12"/>
          </p:nvPr>
        </p:nvSpPr>
        <p:spPr/>
        <p:txBody>
          <a:bodyPr/>
          <a:lstStyle/>
          <a:p>
            <a:fld id="{7D8F45B7-F156-4BB3-BB65-1726F133DA2C}" type="slidenum">
              <a:rPr lang="en-IN" smtClean="0"/>
              <a:t>‹#›</a:t>
            </a:fld>
            <a:endParaRPr lang="en-IN"/>
          </a:p>
        </p:txBody>
      </p:sp>
    </p:spTree>
    <p:extLst>
      <p:ext uri="{BB962C8B-B14F-4D97-AF65-F5344CB8AC3E}">
        <p14:creationId xmlns:p14="http://schemas.microsoft.com/office/powerpoint/2010/main" val="2712410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2254AE-69C3-2DB7-910E-F535C659F696}"/>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33E7386D-16D2-7CAE-01D7-720C27EB1D3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5FE4EEAB-CB8C-9493-69D0-7F2937FC207F}"/>
              </a:ext>
            </a:extLst>
          </p:cNvPr>
          <p:cNvSpPr>
            <a:spLocks noGrp="1"/>
          </p:cNvSpPr>
          <p:nvPr>
            <p:ph type="dt" sz="half" idx="10"/>
          </p:nvPr>
        </p:nvSpPr>
        <p:spPr/>
        <p:txBody>
          <a:bodyPr/>
          <a:lstStyle/>
          <a:p>
            <a:fld id="{C63191B7-823B-41F8-A482-BB51D8FB11BD}" type="datetimeFigureOut">
              <a:rPr lang="en-IN" smtClean="0"/>
              <a:t>16-08-2025</a:t>
            </a:fld>
            <a:endParaRPr lang="en-IN"/>
          </a:p>
        </p:txBody>
      </p:sp>
      <p:sp>
        <p:nvSpPr>
          <p:cNvPr id="5" name="Footer Placeholder 4">
            <a:extLst>
              <a:ext uri="{FF2B5EF4-FFF2-40B4-BE49-F238E27FC236}">
                <a16:creationId xmlns:a16="http://schemas.microsoft.com/office/drawing/2014/main" id="{AC9359EA-2F7D-BE0B-74C2-7C33D5FE3F3F}"/>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05EFF3B0-4C1F-9917-FE22-67C0D64FD75D}"/>
              </a:ext>
            </a:extLst>
          </p:cNvPr>
          <p:cNvSpPr>
            <a:spLocks noGrp="1"/>
          </p:cNvSpPr>
          <p:nvPr>
            <p:ph type="sldNum" sz="quarter" idx="12"/>
          </p:nvPr>
        </p:nvSpPr>
        <p:spPr/>
        <p:txBody>
          <a:bodyPr/>
          <a:lstStyle/>
          <a:p>
            <a:fld id="{7D8F45B7-F156-4BB3-BB65-1726F133DA2C}" type="slidenum">
              <a:rPr lang="en-IN" smtClean="0"/>
              <a:t>‹#›</a:t>
            </a:fld>
            <a:endParaRPr lang="en-IN"/>
          </a:p>
        </p:txBody>
      </p:sp>
    </p:spTree>
    <p:extLst>
      <p:ext uri="{BB962C8B-B14F-4D97-AF65-F5344CB8AC3E}">
        <p14:creationId xmlns:p14="http://schemas.microsoft.com/office/powerpoint/2010/main" val="8841581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2A974DD-447C-DC23-A46C-C26EBD4443C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8BCBD64-6A80-8238-8FB9-54477D97ACD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69BCE137-8CC0-95B5-95B9-8EAF907239E9}"/>
              </a:ext>
            </a:extLst>
          </p:cNvPr>
          <p:cNvSpPr>
            <a:spLocks noGrp="1"/>
          </p:cNvSpPr>
          <p:nvPr>
            <p:ph type="dt" sz="half" idx="10"/>
          </p:nvPr>
        </p:nvSpPr>
        <p:spPr/>
        <p:txBody>
          <a:bodyPr/>
          <a:lstStyle/>
          <a:p>
            <a:fld id="{C63191B7-823B-41F8-A482-BB51D8FB11BD}" type="datetimeFigureOut">
              <a:rPr lang="en-IN" smtClean="0"/>
              <a:t>16-08-2025</a:t>
            </a:fld>
            <a:endParaRPr lang="en-IN"/>
          </a:p>
        </p:txBody>
      </p:sp>
      <p:sp>
        <p:nvSpPr>
          <p:cNvPr id="5" name="Footer Placeholder 4">
            <a:extLst>
              <a:ext uri="{FF2B5EF4-FFF2-40B4-BE49-F238E27FC236}">
                <a16:creationId xmlns:a16="http://schemas.microsoft.com/office/drawing/2014/main" id="{D536058F-2332-7BDD-3D41-4ACFE3ACEB25}"/>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52DAD26C-CB81-18E6-BB5B-80993161C6DA}"/>
              </a:ext>
            </a:extLst>
          </p:cNvPr>
          <p:cNvSpPr>
            <a:spLocks noGrp="1"/>
          </p:cNvSpPr>
          <p:nvPr>
            <p:ph type="sldNum" sz="quarter" idx="12"/>
          </p:nvPr>
        </p:nvSpPr>
        <p:spPr/>
        <p:txBody>
          <a:bodyPr/>
          <a:lstStyle/>
          <a:p>
            <a:fld id="{7D8F45B7-F156-4BB3-BB65-1726F133DA2C}" type="slidenum">
              <a:rPr lang="en-IN" smtClean="0"/>
              <a:t>‹#›</a:t>
            </a:fld>
            <a:endParaRPr lang="en-IN"/>
          </a:p>
        </p:txBody>
      </p:sp>
    </p:spTree>
    <p:extLst>
      <p:ext uri="{BB962C8B-B14F-4D97-AF65-F5344CB8AC3E}">
        <p14:creationId xmlns:p14="http://schemas.microsoft.com/office/powerpoint/2010/main" val="1481633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522A1-2DE5-260C-E996-04AE42860B9F}"/>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20CEEBFF-BADD-5B8C-824D-3E22AC28FFC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D0F0DCEF-2F8D-351D-9291-3194F9311B94}"/>
              </a:ext>
            </a:extLst>
          </p:cNvPr>
          <p:cNvSpPr>
            <a:spLocks noGrp="1"/>
          </p:cNvSpPr>
          <p:nvPr>
            <p:ph type="dt" sz="half" idx="10"/>
          </p:nvPr>
        </p:nvSpPr>
        <p:spPr/>
        <p:txBody>
          <a:bodyPr/>
          <a:lstStyle/>
          <a:p>
            <a:fld id="{C63191B7-823B-41F8-A482-BB51D8FB11BD}" type="datetimeFigureOut">
              <a:rPr lang="en-IN" smtClean="0"/>
              <a:t>16-08-2025</a:t>
            </a:fld>
            <a:endParaRPr lang="en-IN"/>
          </a:p>
        </p:txBody>
      </p:sp>
      <p:sp>
        <p:nvSpPr>
          <p:cNvPr id="5" name="Footer Placeholder 4">
            <a:extLst>
              <a:ext uri="{FF2B5EF4-FFF2-40B4-BE49-F238E27FC236}">
                <a16:creationId xmlns:a16="http://schemas.microsoft.com/office/drawing/2014/main" id="{AB68C86F-4247-A6A3-6290-1EF952D28FB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9F43139C-A4FC-BFB9-AEB7-EC4C31254F57}"/>
              </a:ext>
            </a:extLst>
          </p:cNvPr>
          <p:cNvSpPr>
            <a:spLocks noGrp="1"/>
          </p:cNvSpPr>
          <p:nvPr>
            <p:ph type="sldNum" sz="quarter" idx="12"/>
          </p:nvPr>
        </p:nvSpPr>
        <p:spPr/>
        <p:txBody>
          <a:bodyPr/>
          <a:lstStyle/>
          <a:p>
            <a:fld id="{7D8F45B7-F156-4BB3-BB65-1726F133DA2C}" type="slidenum">
              <a:rPr lang="en-IN" smtClean="0"/>
              <a:t>‹#›</a:t>
            </a:fld>
            <a:endParaRPr lang="en-IN"/>
          </a:p>
        </p:txBody>
      </p:sp>
    </p:spTree>
    <p:extLst>
      <p:ext uri="{BB962C8B-B14F-4D97-AF65-F5344CB8AC3E}">
        <p14:creationId xmlns:p14="http://schemas.microsoft.com/office/powerpoint/2010/main" val="14006491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1C4AA-0ACE-ED32-48D9-0C03BDC9FDD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E8EFDF29-5FB9-5477-00D0-6EFA76B9419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F57F3BB-60F8-648B-5438-99FD602F3070}"/>
              </a:ext>
            </a:extLst>
          </p:cNvPr>
          <p:cNvSpPr>
            <a:spLocks noGrp="1"/>
          </p:cNvSpPr>
          <p:nvPr>
            <p:ph type="dt" sz="half" idx="10"/>
          </p:nvPr>
        </p:nvSpPr>
        <p:spPr/>
        <p:txBody>
          <a:bodyPr/>
          <a:lstStyle/>
          <a:p>
            <a:fld id="{C63191B7-823B-41F8-A482-BB51D8FB11BD}" type="datetimeFigureOut">
              <a:rPr lang="en-IN" smtClean="0"/>
              <a:t>16-08-2025</a:t>
            </a:fld>
            <a:endParaRPr lang="en-IN"/>
          </a:p>
        </p:txBody>
      </p:sp>
      <p:sp>
        <p:nvSpPr>
          <p:cNvPr id="5" name="Footer Placeholder 4">
            <a:extLst>
              <a:ext uri="{FF2B5EF4-FFF2-40B4-BE49-F238E27FC236}">
                <a16:creationId xmlns:a16="http://schemas.microsoft.com/office/drawing/2014/main" id="{7AE27F15-74C3-99A4-7F53-D20D11343251}"/>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E32AA1C-3C5A-FF00-4784-D626CC65928B}"/>
              </a:ext>
            </a:extLst>
          </p:cNvPr>
          <p:cNvSpPr>
            <a:spLocks noGrp="1"/>
          </p:cNvSpPr>
          <p:nvPr>
            <p:ph type="sldNum" sz="quarter" idx="12"/>
          </p:nvPr>
        </p:nvSpPr>
        <p:spPr/>
        <p:txBody>
          <a:bodyPr/>
          <a:lstStyle/>
          <a:p>
            <a:fld id="{7D8F45B7-F156-4BB3-BB65-1726F133DA2C}" type="slidenum">
              <a:rPr lang="en-IN" smtClean="0"/>
              <a:t>‹#›</a:t>
            </a:fld>
            <a:endParaRPr lang="en-IN"/>
          </a:p>
        </p:txBody>
      </p:sp>
    </p:spTree>
    <p:extLst>
      <p:ext uri="{BB962C8B-B14F-4D97-AF65-F5344CB8AC3E}">
        <p14:creationId xmlns:p14="http://schemas.microsoft.com/office/powerpoint/2010/main" val="3679381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41686-41CA-3991-E3C6-17B861A36534}"/>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87F24010-7DD3-4705-1BA7-1EEE99D5B25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34264FAB-03E9-BC23-DEAD-A6D02824BFD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C7243E5F-15CA-A397-2E3A-273B27A6504C}"/>
              </a:ext>
            </a:extLst>
          </p:cNvPr>
          <p:cNvSpPr>
            <a:spLocks noGrp="1"/>
          </p:cNvSpPr>
          <p:nvPr>
            <p:ph type="dt" sz="half" idx="10"/>
          </p:nvPr>
        </p:nvSpPr>
        <p:spPr/>
        <p:txBody>
          <a:bodyPr/>
          <a:lstStyle/>
          <a:p>
            <a:fld id="{C63191B7-823B-41F8-A482-BB51D8FB11BD}" type="datetimeFigureOut">
              <a:rPr lang="en-IN" smtClean="0"/>
              <a:t>16-08-2025</a:t>
            </a:fld>
            <a:endParaRPr lang="en-IN"/>
          </a:p>
        </p:txBody>
      </p:sp>
      <p:sp>
        <p:nvSpPr>
          <p:cNvPr id="6" name="Footer Placeholder 5">
            <a:extLst>
              <a:ext uri="{FF2B5EF4-FFF2-40B4-BE49-F238E27FC236}">
                <a16:creationId xmlns:a16="http://schemas.microsoft.com/office/drawing/2014/main" id="{539D1050-FBE1-AB52-B671-49652E1B15E3}"/>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BF25286A-7723-E7B3-554A-FB34F0B62AAF}"/>
              </a:ext>
            </a:extLst>
          </p:cNvPr>
          <p:cNvSpPr>
            <a:spLocks noGrp="1"/>
          </p:cNvSpPr>
          <p:nvPr>
            <p:ph type="sldNum" sz="quarter" idx="12"/>
          </p:nvPr>
        </p:nvSpPr>
        <p:spPr/>
        <p:txBody>
          <a:bodyPr/>
          <a:lstStyle/>
          <a:p>
            <a:fld id="{7D8F45B7-F156-4BB3-BB65-1726F133DA2C}" type="slidenum">
              <a:rPr lang="en-IN" smtClean="0"/>
              <a:t>‹#›</a:t>
            </a:fld>
            <a:endParaRPr lang="en-IN"/>
          </a:p>
        </p:txBody>
      </p:sp>
    </p:spTree>
    <p:extLst>
      <p:ext uri="{BB962C8B-B14F-4D97-AF65-F5344CB8AC3E}">
        <p14:creationId xmlns:p14="http://schemas.microsoft.com/office/powerpoint/2010/main" val="938210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08ECB-2524-27C1-A69F-8A1159DFDE2C}"/>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DFEDACC1-07A4-BFA0-5FB4-F66C26D0A6D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9466FFD-ECD0-3225-1682-772BA2205EB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BDE9402D-143D-F1B0-46B0-6D4606C6A3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510785A-DF6F-5AC1-9E1A-64B46AC7A5A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59064AC3-F54A-4D53-A8E3-D379BB6A682D}"/>
              </a:ext>
            </a:extLst>
          </p:cNvPr>
          <p:cNvSpPr>
            <a:spLocks noGrp="1"/>
          </p:cNvSpPr>
          <p:nvPr>
            <p:ph type="dt" sz="half" idx="10"/>
          </p:nvPr>
        </p:nvSpPr>
        <p:spPr/>
        <p:txBody>
          <a:bodyPr/>
          <a:lstStyle/>
          <a:p>
            <a:fld id="{C63191B7-823B-41F8-A482-BB51D8FB11BD}" type="datetimeFigureOut">
              <a:rPr lang="en-IN" smtClean="0"/>
              <a:t>16-08-2025</a:t>
            </a:fld>
            <a:endParaRPr lang="en-IN"/>
          </a:p>
        </p:txBody>
      </p:sp>
      <p:sp>
        <p:nvSpPr>
          <p:cNvPr id="8" name="Footer Placeholder 7">
            <a:extLst>
              <a:ext uri="{FF2B5EF4-FFF2-40B4-BE49-F238E27FC236}">
                <a16:creationId xmlns:a16="http://schemas.microsoft.com/office/drawing/2014/main" id="{08A32CFE-FD18-650A-564C-66D6518706C8}"/>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90EF5E5E-EB32-C106-29F2-B543B3BC647B}"/>
              </a:ext>
            </a:extLst>
          </p:cNvPr>
          <p:cNvSpPr>
            <a:spLocks noGrp="1"/>
          </p:cNvSpPr>
          <p:nvPr>
            <p:ph type="sldNum" sz="quarter" idx="12"/>
          </p:nvPr>
        </p:nvSpPr>
        <p:spPr/>
        <p:txBody>
          <a:bodyPr/>
          <a:lstStyle/>
          <a:p>
            <a:fld id="{7D8F45B7-F156-4BB3-BB65-1726F133DA2C}" type="slidenum">
              <a:rPr lang="en-IN" smtClean="0"/>
              <a:t>‹#›</a:t>
            </a:fld>
            <a:endParaRPr lang="en-IN"/>
          </a:p>
        </p:txBody>
      </p:sp>
    </p:spTree>
    <p:extLst>
      <p:ext uri="{BB962C8B-B14F-4D97-AF65-F5344CB8AC3E}">
        <p14:creationId xmlns:p14="http://schemas.microsoft.com/office/powerpoint/2010/main" val="20517663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BB2BF1-E650-8909-A360-214A34CE892F}"/>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0065A6CF-36B3-A371-4AD8-0C3595FF7707}"/>
              </a:ext>
            </a:extLst>
          </p:cNvPr>
          <p:cNvSpPr>
            <a:spLocks noGrp="1"/>
          </p:cNvSpPr>
          <p:nvPr>
            <p:ph type="dt" sz="half" idx="10"/>
          </p:nvPr>
        </p:nvSpPr>
        <p:spPr/>
        <p:txBody>
          <a:bodyPr/>
          <a:lstStyle/>
          <a:p>
            <a:fld id="{C63191B7-823B-41F8-A482-BB51D8FB11BD}" type="datetimeFigureOut">
              <a:rPr lang="en-IN" smtClean="0"/>
              <a:t>16-08-2025</a:t>
            </a:fld>
            <a:endParaRPr lang="en-IN"/>
          </a:p>
        </p:txBody>
      </p:sp>
      <p:sp>
        <p:nvSpPr>
          <p:cNvPr id="4" name="Footer Placeholder 3">
            <a:extLst>
              <a:ext uri="{FF2B5EF4-FFF2-40B4-BE49-F238E27FC236}">
                <a16:creationId xmlns:a16="http://schemas.microsoft.com/office/drawing/2014/main" id="{65C8C214-8F42-E16D-55DB-C08B628EF582}"/>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98EF0CC0-69B1-A103-9C0E-F04CE4D02D44}"/>
              </a:ext>
            </a:extLst>
          </p:cNvPr>
          <p:cNvSpPr>
            <a:spLocks noGrp="1"/>
          </p:cNvSpPr>
          <p:nvPr>
            <p:ph type="sldNum" sz="quarter" idx="12"/>
          </p:nvPr>
        </p:nvSpPr>
        <p:spPr/>
        <p:txBody>
          <a:bodyPr/>
          <a:lstStyle/>
          <a:p>
            <a:fld id="{7D8F45B7-F156-4BB3-BB65-1726F133DA2C}" type="slidenum">
              <a:rPr lang="en-IN" smtClean="0"/>
              <a:t>‹#›</a:t>
            </a:fld>
            <a:endParaRPr lang="en-IN"/>
          </a:p>
        </p:txBody>
      </p:sp>
    </p:spTree>
    <p:extLst>
      <p:ext uri="{BB962C8B-B14F-4D97-AF65-F5344CB8AC3E}">
        <p14:creationId xmlns:p14="http://schemas.microsoft.com/office/powerpoint/2010/main" val="17192308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182EECB-30BC-BF4B-28EE-CD28664B43E2}"/>
              </a:ext>
            </a:extLst>
          </p:cNvPr>
          <p:cNvSpPr>
            <a:spLocks noGrp="1"/>
          </p:cNvSpPr>
          <p:nvPr>
            <p:ph type="dt" sz="half" idx="10"/>
          </p:nvPr>
        </p:nvSpPr>
        <p:spPr/>
        <p:txBody>
          <a:bodyPr/>
          <a:lstStyle/>
          <a:p>
            <a:fld id="{C63191B7-823B-41F8-A482-BB51D8FB11BD}" type="datetimeFigureOut">
              <a:rPr lang="en-IN" smtClean="0"/>
              <a:t>16-08-2025</a:t>
            </a:fld>
            <a:endParaRPr lang="en-IN"/>
          </a:p>
        </p:txBody>
      </p:sp>
      <p:sp>
        <p:nvSpPr>
          <p:cNvPr id="3" name="Footer Placeholder 2">
            <a:extLst>
              <a:ext uri="{FF2B5EF4-FFF2-40B4-BE49-F238E27FC236}">
                <a16:creationId xmlns:a16="http://schemas.microsoft.com/office/drawing/2014/main" id="{BCD54E26-40D1-1617-213F-AF22A99CB358}"/>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A18DB3C2-0689-F705-3230-0E8A662ACAF3}"/>
              </a:ext>
            </a:extLst>
          </p:cNvPr>
          <p:cNvSpPr>
            <a:spLocks noGrp="1"/>
          </p:cNvSpPr>
          <p:nvPr>
            <p:ph type="sldNum" sz="quarter" idx="12"/>
          </p:nvPr>
        </p:nvSpPr>
        <p:spPr/>
        <p:txBody>
          <a:bodyPr/>
          <a:lstStyle/>
          <a:p>
            <a:fld id="{7D8F45B7-F156-4BB3-BB65-1726F133DA2C}" type="slidenum">
              <a:rPr lang="en-IN" smtClean="0"/>
              <a:t>‹#›</a:t>
            </a:fld>
            <a:endParaRPr lang="en-IN"/>
          </a:p>
        </p:txBody>
      </p:sp>
    </p:spTree>
    <p:extLst>
      <p:ext uri="{BB962C8B-B14F-4D97-AF65-F5344CB8AC3E}">
        <p14:creationId xmlns:p14="http://schemas.microsoft.com/office/powerpoint/2010/main" val="753041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9C1B2-74F2-2BAE-42BA-B22DE88D15B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9A2B17BD-5D10-E442-3D38-6BB6B2E1A79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A5E118AF-8619-EEFC-D86A-B558E42833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ED45A78-766F-E709-78B8-E211741DA896}"/>
              </a:ext>
            </a:extLst>
          </p:cNvPr>
          <p:cNvSpPr>
            <a:spLocks noGrp="1"/>
          </p:cNvSpPr>
          <p:nvPr>
            <p:ph type="dt" sz="half" idx="10"/>
          </p:nvPr>
        </p:nvSpPr>
        <p:spPr/>
        <p:txBody>
          <a:bodyPr/>
          <a:lstStyle/>
          <a:p>
            <a:fld id="{C63191B7-823B-41F8-A482-BB51D8FB11BD}" type="datetimeFigureOut">
              <a:rPr lang="en-IN" smtClean="0"/>
              <a:t>16-08-2025</a:t>
            </a:fld>
            <a:endParaRPr lang="en-IN"/>
          </a:p>
        </p:txBody>
      </p:sp>
      <p:sp>
        <p:nvSpPr>
          <p:cNvPr id="6" name="Footer Placeholder 5">
            <a:extLst>
              <a:ext uri="{FF2B5EF4-FFF2-40B4-BE49-F238E27FC236}">
                <a16:creationId xmlns:a16="http://schemas.microsoft.com/office/drawing/2014/main" id="{DA8CA6A6-F627-8258-1D40-5CC159E3558C}"/>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700855E5-A544-4DD7-2401-9AD46BEFC87A}"/>
              </a:ext>
            </a:extLst>
          </p:cNvPr>
          <p:cNvSpPr>
            <a:spLocks noGrp="1"/>
          </p:cNvSpPr>
          <p:nvPr>
            <p:ph type="sldNum" sz="quarter" idx="12"/>
          </p:nvPr>
        </p:nvSpPr>
        <p:spPr/>
        <p:txBody>
          <a:bodyPr/>
          <a:lstStyle/>
          <a:p>
            <a:fld id="{7D8F45B7-F156-4BB3-BB65-1726F133DA2C}" type="slidenum">
              <a:rPr lang="en-IN" smtClean="0"/>
              <a:t>‹#›</a:t>
            </a:fld>
            <a:endParaRPr lang="en-IN"/>
          </a:p>
        </p:txBody>
      </p:sp>
    </p:spTree>
    <p:extLst>
      <p:ext uri="{BB962C8B-B14F-4D97-AF65-F5344CB8AC3E}">
        <p14:creationId xmlns:p14="http://schemas.microsoft.com/office/powerpoint/2010/main" val="15648773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5CF78-8E78-9133-A38F-B31C77286D8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8CF7471D-6765-3162-9CA9-51428D4B2D0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11A8DE99-1EC6-BA63-0542-1006996607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02C664-8A39-3CF6-7DC4-1ABCA65597C0}"/>
              </a:ext>
            </a:extLst>
          </p:cNvPr>
          <p:cNvSpPr>
            <a:spLocks noGrp="1"/>
          </p:cNvSpPr>
          <p:nvPr>
            <p:ph type="dt" sz="half" idx="10"/>
          </p:nvPr>
        </p:nvSpPr>
        <p:spPr/>
        <p:txBody>
          <a:bodyPr/>
          <a:lstStyle/>
          <a:p>
            <a:fld id="{C63191B7-823B-41F8-A482-BB51D8FB11BD}" type="datetimeFigureOut">
              <a:rPr lang="en-IN" smtClean="0"/>
              <a:t>16-08-2025</a:t>
            </a:fld>
            <a:endParaRPr lang="en-IN"/>
          </a:p>
        </p:txBody>
      </p:sp>
      <p:sp>
        <p:nvSpPr>
          <p:cNvPr id="6" name="Footer Placeholder 5">
            <a:extLst>
              <a:ext uri="{FF2B5EF4-FFF2-40B4-BE49-F238E27FC236}">
                <a16:creationId xmlns:a16="http://schemas.microsoft.com/office/drawing/2014/main" id="{A78181E4-4373-1662-F944-AFECCBF55A23}"/>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1A26BC25-3D70-F58A-27AD-2D4F3DC08871}"/>
              </a:ext>
            </a:extLst>
          </p:cNvPr>
          <p:cNvSpPr>
            <a:spLocks noGrp="1"/>
          </p:cNvSpPr>
          <p:nvPr>
            <p:ph type="sldNum" sz="quarter" idx="12"/>
          </p:nvPr>
        </p:nvSpPr>
        <p:spPr/>
        <p:txBody>
          <a:bodyPr/>
          <a:lstStyle/>
          <a:p>
            <a:fld id="{7D8F45B7-F156-4BB3-BB65-1726F133DA2C}" type="slidenum">
              <a:rPr lang="en-IN" smtClean="0"/>
              <a:t>‹#›</a:t>
            </a:fld>
            <a:endParaRPr lang="en-IN"/>
          </a:p>
        </p:txBody>
      </p:sp>
    </p:spTree>
    <p:extLst>
      <p:ext uri="{BB962C8B-B14F-4D97-AF65-F5344CB8AC3E}">
        <p14:creationId xmlns:p14="http://schemas.microsoft.com/office/powerpoint/2010/main" val="23452312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CEEF797-09DB-CA4E-2B78-5CBB3383969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B9819568-DC5E-9A6B-1BED-040EAA5940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3CA3216-BDF2-795C-E806-8EEC9FE2D2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3191B7-823B-41F8-A482-BB51D8FB11BD}" type="datetimeFigureOut">
              <a:rPr lang="en-IN" smtClean="0"/>
              <a:t>16-08-2025</a:t>
            </a:fld>
            <a:endParaRPr lang="en-IN"/>
          </a:p>
        </p:txBody>
      </p:sp>
      <p:sp>
        <p:nvSpPr>
          <p:cNvPr id="5" name="Footer Placeholder 4">
            <a:extLst>
              <a:ext uri="{FF2B5EF4-FFF2-40B4-BE49-F238E27FC236}">
                <a16:creationId xmlns:a16="http://schemas.microsoft.com/office/drawing/2014/main" id="{D07F7E87-0D92-793B-3DC1-F905B3A800E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A84B0750-E3F2-C046-745E-BF15B389FAD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8F45B7-F156-4BB3-BB65-1726F133DA2C}" type="slidenum">
              <a:rPr lang="en-IN" smtClean="0"/>
              <a:t>‹#›</a:t>
            </a:fld>
            <a:endParaRPr lang="en-IN"/>
          </a:p>
        </p:txBody>
      </p:sp>
    </p:spTree>
    <p:extLst>
      <p:ext uri="{BB962C8B-B14F-4D97-AF65-F5344CB8AC3E}">
        <p14:creationId xmlns:p14="http://schemas.microsoft.com/office/powerpoint/2010/main" val="12525980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hyperlink" Target="https://github.com/genieincodebottle/generative-ai/tree/main/genai-usecases/sessions/mcp_session" TargetMode="Externa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Model Context Protocol - Dapps | IQ.wiki">
            <a:extLst>
              <a:ext uri="{FF2B5EF4-FFF2-40B4-BE49-F238E27FC236}">
                <a16:creationId xmlns:a16="http://schemas.microsoft.com/office/drawing/2014/main" id="{F3473EC4-E2E9-3C7D-DB58-8FB890367D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566" y="1910605"/>
            <a:ext cx="3941233" cy="295212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59E3740-8004-FE64-3B69-3617E48480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51400" y="901009"/>
            <a:ext cx="6850032" cy="5340903"/>
          </a:xfrm>
          <a:prstGeom prst="rect">
            <a:avLst/>
          </a:prstGeom>
        </p:spPr>
      </p:pic>
    </p:spTree>
    <p:extLst>
      <p:ext uri="{BB962C8B-B14F-4D97-AF65-F5344CB8AC3E}">
        <p14:creationId xmlns:p14="http://schemas.microsoft.com/office/powerpoint/2010/main" val="22393600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34D12E-D3AD-D73D-FDFD-CD8BE7B97A7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443470E0-DA62-D255-70A3-92D9D06427E3}"/>
              </a:ext>
            </a:extLst>
          </p:cNvPr>
          <p:cNvSpPr txBox="1"/>
          <p:nvPr/>
        </p:nvSpPr>
        <p:spPr>
          <a:xfrm>
            <a:off x="856127" y="1748118"/>
            <a:ext cx="9480178" cy="2784737"/>
          </a:xfrm>
          <a:prstGeom prst="rect">
            <a:avLst/>
          </a:prstGeom>
          <a:noFill/>
        </p:spPr>
        <p:txBody>
          <a:bodyPr wrap="square" rtlCol="0">
            <a:spAutoFit/>
          </a:bodyPr>
          <a:lstStyle/>
          <a:p>
            <a:pPr marL="514350" indent="-514350">
              <a:lnSpc>
                <a:spcPct val="200000"/>
              </a:lnSpc>
              <a:buAutoNum type="arabicPeriod"/>
            </a:pPr>
            <a:r>
              <a:rPr lang="en-IN" b="1" dirty="0"/>
              <a:t>Python: </a:t>
            </a:r>
            <a:r>
              <a:rPr lang="en-US" dirty="0"/>
              <a:t>Core programming language used across all components</a:t>
            </a:r>
          </a:p>
          <a:p>
            <a:pPr marL="514350" indent="-514350">
              <a:lnSpc>
                <a:spcPct val="200000"/>
              </a:lnSpc>
              <a:buAutoNum type="arabicPeriod"/>
            </a:pPr>
            <a:r>
              <a:rPr lang="en-US" b="1" dirty="0" err="1"/>
              <a:t>FastAPI</a:t>
            </a:r>
            <a:r>
              <a:rPr lang="en-US" b="1" dirty="0"/>
              <a:t>: </a:t>
            </a:r>
            <a:r>
              <a:rPr lang="en-US" dirty="0"/>
              <a:t>For REST API specific stuff</a:t>
            </a:r>
            <a:endParaRPr lang="en-IN" b="1" dirty="0"/>
          </a:p>
          <a:p>
            <a:pPr marL="514350" indent="-514350">
              <a:lnSpc>
                <a:spcPct val="200000"/>
              </a:lnSpc>
              <a:buAutoNum type="arabicPeriod"/>
            </a:pPr>
            <a:r>
              <a:rPr lang="en-IN" b="1" dirty="0"/>
              <a:t>MCP Host &amp; Client: </a:t>
            </a:r>
            <a:r>
              <a:rPr lang="en-US" dirty="0"/>
              <a:t>Built with </a:t>
            </a:r>
            <a:r>
              <a:rPr lang="en-US" dirty="0" err="1"/>
              <a:t>Streamlit</a:t>
            </a:r>
            <a:r>
              <a:rPr lang="en-US" dirty="0"/>
              <a:t> UI for a simple, Python based UI</a:t>
            </a:r>
            <a:endParaRPr lang="en-IN" dirty="0"/>
          </a:p>
          <a:p>
            <a:pPr marL="514350" indent="-514350">
              <a:lnSpc>
                <a:spcPct val="200000"/>
              </a:lnSpc>
              <a:buAutoNum type="arabicPeriod"/>
            </a:pPr>
            <a:r>
              <a:rPr lang="en-IN" b="1" dirty="0"/>
              <a:t>MCP Server (</a:t>
            </a:r>
            <a:r>
              <a:rPr lang="en-IN" b="1" dirty="0" err="1"/>
              <a:t>FastMCP</a:t>
            </a:r>
            <a:r>
              <a:rPr lang="en-IN" b="1" dirty="0"/>
              <a:t>): </a:t>
            </a:r>
            <a:r>
              <a:rPr lang="en-US" dirty="0"/>
              <a:t>Lightweight Python based server implementation of MCP</a:t>
            </a:r>
            <a:endParaRPr lang="en-IN" dirty="0"/>
          </a:p>
          <a:p>
            <a:pPr marL="514350" indent="-514350">
              <a:lnSpc>
                <a:spcPct val="200000"/>
              </a:lnSpc>
              <a:buFontTx/>
              <a:buAutoNum type="arabicPeriod"/>
            </a:pPr>
            <a:r>
              <a:rPr lang="en-IN" b="1" dirty="0"/>
              <a:t>LLM Integration - </a:t>
            </a:r>
            <a:r>
              <a:rPr lang="en-US" dirty="0"/>
              <a:t>Google's Gemini API (Free Tier) for NLP</a:t>
            </a:r>
          </a:p>
        </p:txBody>
      </p:sp>
      <p:sp>
        <p:nvSpPr>
          <p:cNvPr id="3" name="TextBox 2">
            <a:extLst>
              <a:ext uri="{FF2B5EF4-FFF2-40B4-BE49-F238E27FC236}">
                <a16:creationId xmlns:a16="http://schemas.microsoft.com/office/drawing/2014/main" id="{D23DD9CA-551A-58BF-537E-F660CE3AEA05}"/>
              </a:ext>
            </a:extLst>
          </p:cNvPr>
          <p:cNvSpPr txBox="1"/>
          <p:nvPr/>
        </p:nvSpPr>
        <p:spPr>
          <a:xfrm>
            <a:off x="856127" y="757803"/>
            <a:ext cx="4845424" cy="833433"/>
          </a:xfrm>
          <a:prstGeom prst="rect">
            <a:avLst/>
          </a:prstGeom>
          <a:noFill/>
        </p:spPr>
        <p:txBody>
          <a:bodyPr wrap="square" rtlCol="0">
            <a:spAutoFit/>
          </a:bodyPr>
          <a:lstStyle/>
          <a:p>
            <a:pPr>
              <a:lnSpc>
                <a:spcPct val="200000"/>
              </a:lnSpc>
            </a:pPr>
            <a:r>
              <a:rPr lang="en-IN" sz="2800" b="1" dirty="0"/>
              <a:t>Tech Stack for the Session</a:t>
            </a:r>
          </a:p>
        </p:txBody>
      </p:sp>
    </p:spTree>
    <p:extLst>
      <p:ext uri="{BB962C8B-B14F-4D97-AF65-F5344CB8AC3E}">
        <p14:creationId xmlns:p14="http://schemas.microsoft.com/office/powerpoint/2010/main" val="15478386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42CF77E9-8640-2C17-DD50-DB76B4EEA9D6}"/>
              </a:ext>
            </a:extLst>
          </p:cNvPr>
          <p:cNvPicPr>
            <a:picLocks noChangeAspect="1"/>
          </p:cNvPicPr>
          <p:nvPr/>
        </p:nvPicPr>
        <p:blipFill>
          <a:blip r:embed="rId2"/>
          <a:stretch>
            <a:fillRect/>
          </a:stretch>
        </p:blipFill>
        <p:spPr>
          <a:xfrm>
            <a:off x="3869831" y="211006"/>
            <a:ext cx="8036858" cy="6519761"/>
          </a:xfrm>
          <a:prstGeom prst="rect">
            <a:avLst/>
          </a:prstGeom>
        </p:spPr>
      </p:pic>
      <p:sp>
        <p:nvSpPr>
          <p:cNvPr id="3" name="TextBox 2">
            <a:extLst>
              <a:ext uri="{FF2B5EF4-FFF2-40B4-BE49-F238E27FC236}">
                <a16:creationId xmlns:a16="http://schemas.microsoft.com/office/drawing/2014/main" id="{600AE687-94EA-8FC1-39DE-98679D6992C5}"/>
              </a:ext>
            </a:extLst>
          </p:cNvPr>
          <p:cNvSpPr txBox="1"/>
          <p:nvPr/>
        </p:nvSpPr>
        <p:spPr>
          <a:xfrm>
            <a:off x="285311" y="2609526"/>
            <a:ext cx="3064176" cy="1429622"/>
          </a:xfrm>
          <a:prstGeom prst="rect">
            <a:avLst/>
          </a:prstGeom>
          <a:noFill/>
        </p:spPr>
        <p:txBody>
          <a:bodyPr wrap="square" rtlCol="0">
            <a:spAutoFit/>
          </a:bodyPr>
          <a:lstStyle/>
          <a:p>
            <a:pPr>
              <a:lnSpc>
                <a:spcPct val="150000"/>
              </a:lnSpc>
            </a:pPr>
            <a:r>
              <a:rPr lang="en-IN" sz="2000" b="1" dirty="0"/>
              <a:t>Example MCP Server</a:t>
            </a:r>
          </a:p>
          <a:p>
            <a:pPr>
              <a:lnSpc>
                <a:spcPct val="150000"/>
              </a:lnSpc>
            </a:pPr>
            <a:r>
              <a:rPr lang="en-IN" sz="2000" b="1" dirty="0"/>
              <a:t>Using </a:t>
            </a:r>
            <a:r>
              <a:rPr lang="en-IN" sz="2000" b="1" dirty="0" err="1"/>
              <a:t>FastMCP</a:t>
            </a:r>
            <a:r>
              <a:rPr lang="en-IN" sz="2000" b="1" dirty="0"/>
              <a:t> library</a:t>
            </a:r>
          </a:p>
          <a:p>
            <a:pPr>
              <a:lnSpc>
                <a:spcPct val="150000"/>
              </a:lnSpc>
            </a:pPr>
            <a:r>
              <a:rPr lang="en-IN" sz="2000" dirty="0"/>
              <a:t>(Tools, Resources, Prompt)</a:t>
            </a:r>
          </a:p>
        </p:txBody>
      </p:sp>
    </p:spTree>
    <p:extLst>
      <p:ext uri="{BB962C8B-B14F-4D97-AF65-F5344CB8AC3E}">
        <p14:creationId xmlns:p14="http://schemas.microsoft.com/office/powerpoint/2010/main" val="35348525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30709F-C1E6-18AA-BD6B-C3066D6765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A454EB-9DB1-7A87-BE2B-7EC6D88A1ED6}"/>
              </a:ext>
            </a:extLst>
          </p:cNvPr>
          <p:cNvSpPr>
            <a:spLocks noGrp="1"/>
          </p:cNvSpPr>
          <p:nvPr>
            <p:ph type="ctrTitle"/>
          </p:nvPr>
        </p:nvSpPr>
        <p:spPr/>
        <p:txBody>
          <a:bodyPr/>
          <a:lstStyle/>
          <a:p>
            <a:r>
              <a:rPr lang="en-IN" dirty="0"/>
              <a:t>MCP </a:t>
            </a:r>
          </a:p>
        </p:txBody>
      </p:sp>
      <p:pic>
        <p:nvPicPr>
          <p:cNvPr id="5" name="Picture 4">
            <a:extLst>
              <a:ext uri="{FF2B5EF4-FFF2-40B4-BE49-F238E27FC236}">
                <a16:creationId xmlns:a16="http://schemas.microsoft.com/office/drawing/2014/main" id="{F574044F-99E8-D33F-1D08-AC9749833C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55860" y="1069131"/>
            <a:ext cx="7080280" cy="5520425"/>
          </a:xfrm>
          <a:prstGeom prst="rect">
            <a:avLst/>
          </a:prstGeom>
        </p:spPr>
      </p:pic>
      <p:sp>
        <p:nvSpPr>
          <p:cNvPr id="3" name="Oval 2">
            <a:extLst>
              <a:ext uri="{FF2B5EF4-FFF2-40B4-BE49-F238E27FC236}">
                <a16:creationId xmlns:a16="http://schemas.microsoft.com/office/drawing/2014/main" id="{8C8289C6-F9C4-8458-A6D4-1E692A00AC10}"/>
              </a:ext>
            </a:extLst>
          </p:cNvPr>
          <p:cNvSpPr/>
          <p:nvPr/>
        </p:nvSpPr>
        <p:spPr>
          <a:xfrm>
            <a:off x="5135033" y="2760133"/>
            <a:ext cx="2510367" cy="1820334"/>
          </a:xfrm>
          <a:prstGeom prst="ellipse">
            <a:avLst/>
          </a:prstGeom>
          <a:noFill/>
          <a:ln w="1905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en-IN" dirty="0"/>
          </a:p>
        </p:txBody>
      </p:sp>
      <p:sp>
        <p:nvSpPr>
          <p:cNvPr id="4" name="TextBox 3">
            <a:extLst>
              <a:ext uri="{FF2B5EF4-FFF2-40B4-BE49-F238E27FC236}">
                <a16:creationId xmlns:a16="http://schemas.microsoft.com/office/drawing/2014/main" id="{A584DFFD-2134-CED4-A6FF-4EFC988CBBFF}"/>
              </a:ext>
            </a:extLst>
          </p:cNvPr>
          <p:cNvSpPr txBox="1"/>
          <p:nvPr/>
        </p:nvSpPr>
        <p:spPr>
          <a:xfrm>
            <a:off x="4297332" y="268444"/>
            <a:ext cx="3152594" cy="646331"/>
          </a:xfrm>
          <a:prstGeom prst="rect">
            <a:avLst/>
          </a:prstGeom>
          <a:noFill/>
        </p:spPr>
        <p:txBody>
          <a:bodyPr wrap="none" rtlCol="0">
            <a:spAutoFit/>
          </a:bodyPr>
          <a:lstStyle/>
          <a:p>
            <a:r>
              <a:rPr lang="en-IN" sz="3600" b="1" dirty="0"/>
              <a:t>Transport Layer</a:t>
            </a:r>
          </a:p>
        </p:txBody>
      </p:sp>
    </p:spTree>
    <p:extLst>
      <p:ext uri="{BB962C8B-B14F-4D97-AF65-F5344CB8AC3E}">
        <p14:creationId xmlns:p14="http://schemas.microsoft.com/office/powerpoint/2010/main" val="29401391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8A67D-35F3-E72F-C1EE-3B6C6C0FF97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30EBAF61-E838-91E7-ED0B-39B07DF6C47F}"/>
              </a:ext>
            </a:extLst>
          </p:cNvPr>
          <p:cNvPicPr>
            <a:picLocks noChangeAspect="1"/>
          </p:cNvPicPr>
          <p:nvPr/>
        </p:nvPicPr>
        <p:blipFill>
          <a:blip r:embed="rId2"/>
          <a:stretch>
            <a:fillRect/>
          </a:stretch>
        </p:blipFill>
        <p:spPr>
          <a:xfrm>
            <a:off x="3744081" y="1562268"/>
            <a:ext cx="5043203" cy="4767063"/>
          </a:xfrm>
          <a:prstGeom prst="rect">
            <a:avLst/>
          </a:prstGeom>
        </p:spPr>
      </p:pic>
      <p:sp>
        <p:nvSpPr>
          <p:cNvPr id="4" name="TextBox 3">
            <a:extLst>
              <a:ext uri="{FF2B5EF4-FFF2-40B4-BE49-F238E27FC236}">
                <a16:creationId xmlns:a16="http://schemas.microsoft.com/office/drawing/2014/main" id="{4033B99E-AA08-EC50-53F7-D502A9152D0A}"/>
              </a:ext>
            </a:extLst>
          </p:cNvPr>
          <p:cNvSpPr txBox="1"/>
          <p:nvPr/>
        </p:nvSpPr>
        <p:spPr>
          <a:xfrm>
            <a:off x="3370481" y="394033"/>
            <a:ext cx="5272341" cy="584775"/>
          </a:xfrm>
          <a:prstGeom prst="rect">
            <a:avLst/>
          </a:prstGeom>
          <a:noFill/>
        </p:spPr>
        <p:txBody>
          <a:bodyPr wrap="none" rtlCol="0">
            <a:spAutoFit/>
          </a:bodyPr>
          <a:lstStyle/>
          <a:p>
            <a:r>
              <a:rPr lang="en-IN" sz="3200" b="1" dirty="0" err="1"/>
              <a:t>Stdio</a:t>
            </a:r>
            <a:r>
              <a:rPr lang="en-IN" sz="3200" b="1" dirty="0"/>
              <a:t> (Standard input/output)</a:t>
            </a:r>
          </a:p>
        </p:txBody>
      </p:sp>
    </p:spTree>
    <p:extLst>
      <p:ext uri="{BB962C8B-B14F-4D97-AF65-F5344CB8AC3E}">
        <p14:creationId xmlns:p14="http://schemas.microsoft.com/office/powerpoint/2010/main" val="34867598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B21041-2513-9E38-F78A-895479B3990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DFAFE6D-30C0-0A8F-5E9E-3647298F90E1}"/>
              </a:ext>
            </a:extLst>
          </p:cNvPr>
          <p:cNvSpPr txBox="1"/>
          <p:nvPr/>
        </p:nvSpPr>
        <p:spPr>
          <a:xfrm>
            <a:off x="1474695" y="3136612"/>
            <a:ext cx="3116944" cy="584775"/>
          </a:xfrm>
          <a:prstGeom prst="rect">
            <a:avLst/>
          </a:prstGeom>
          <a:noFill/>
        </p:spPr>
        <p:txBody>
          <a:bodyPr wrap="none" rtlCol="0">
            <a:spAutoFit/>
          </a:bodyPr>
          <a:lstStyle/>
          <a:p>
            <a:r>
              <a:rPr lang="en-IN" sz="3200" b="1" dirty="0" err="1"/>
              <a:t>Streamable</a:t>
            </a:r>
            <a:r>
              <a:rPr lang="en-IN" sz="3200" b="1" dirty="0"/>
              <a:t> HTTP</a:t>
            </a:r>
            <a:endParaRPr lang="en-IN" sz="5400" b="1" dirty="0"/>
          </a:p>
        </p:txBody>
      </p:sp>
      <p:pic>
        <p:nvPicPr>
          <p:cNvPr id="6" name="Picture 5">
            <a:extLst>
              <a:ext uri="{FF2B5EF4-FFF2-40B4-BE49-F238E27FC236}">
                <a16:creationId xmlns:a16="http://schemas.microsoft.com/office/drawing/2014/main" id="{EC0FEB73-E8F1-7727-E9A6-DD58AC0E2176}"/>
              </a:ext>
            </a:extLst>
          </p:cNvPr>
          <p:cNvPicPr>
            <a:picLocks noChangeAspect="1"/>
          </p:cNvPicPr>
          <p:nvPr/>
        </p:nvPicPr>
        <p:blipFill>
          <a:blip r:embed="rId2"/>
          <a:stretch>
            <a:fillRect/>
          </a:stretch>
        </p:blipFill>
        <p:spPr>
          <a:xfrm>
            <a:off x="6777319" y="49886"/>
            <a:ext cx="2581834" cy="6663294"/>
          </a:xfrm>
          <a:prstGeom prst="rect">
            <a:avLst/>
          </a:prstGeom>
        </p:spPr>
      </p:pic>
    </p:spTree>
    <p:extLst>
      <p:ext uri="{BB962C8B-B14F-4D97-AF65-F5344CB8AC3E}">
        <p14:creationId xmlns:p14="http://schemas.microsoft.com/office/powerpoint/2010/main" val="201029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65A90F-BB39-B378-BB9C-37D55B108E6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184B5D14-5E0F-BC53-8991-614C6BD051BC}"/>
              </a:ext>
            </a:extLst>
          </p:cNvPr>
          <p:cNvSpPr txBox="1"/>
          <p:nvPr/>
        </p:nvSpPr>
        <p:spPr>
          <a:xfrm>
            <a:off x="575204" y="413290"/>
            <a:ext cx="1050288" cy="584775"/>
          </a:xfrm>
          <a:prstGeom prst="rect">
            <a:avLst/>
          </a:prstGeom>
          <a:noFill/>
        </p:spPr>
        <p:txBody>
          <a:bodyPr wrap="none" rtlCol="0">
            <a:spAutoFit/>
          </a:bodyPr>
          <a:lstStyle/>
          <a:p>
            <a:r>
              <a:rPr lang="en-IN" sz="3200" b="1" dirty="0"/>
              <a:t>Code</a:t>
            </a:r>
            <a:endParaRPr lang="en-IN" sz="5400" b="1" dirty="0"/>
          </a:p>
        </p:txBody>
      </p:sp>
      <p:sp>
        <p:nvSpPr>
          <p:cNvPr id="2" name="TextBox 1">
            <a:extLst>
              <a:ext uri="{FF2B5EF4-FFF2-40B4-BE49-F238E27FC236}">
                <a16:creationId xmlns:a16="http://schemas.microsoft.com/office/drawing/2014/main" id="{A8439C95-2E5E-1306-422A-076766476E04}"/>
              </a:ext>
            </a:extLst>
          </p:cNvPr>
          <p:cNvSpPr txBox="1"/>
          <p:nvPr/>
        </p:nvSpPr>
        <p:spPr>
          <a:xfrm>
            <a:off x="655982" y="1361661"/>
            <a:ext cx="10951139" cy="369332"/>
          </a:xfrm>
          <a:prstGeom prst="rect">
            <a:avLst/>
          </a:prstGeom>
          <a:noFill/>
        </p:spPr>
        <p:txBody>
          <a:bodyPr wrap="none" rtlCol="0">
            <a:spAutoFit/>
          </a:bodyPr>
          <a:lstStyle/>
          <a:p>
            <a:r>
              <a:rPr lang="en-IN" b="1" dirty="0"/>
              <a:t>GitHub Link</a:t>
            </a:r>
            <a:r>
              <a:rPr lang="en-IN" dirty="0"/>
              <a:t>: </a:t>
            </a:r>
            <a:r>
              <a:rPr lang="en-IN" dirty="0">
                <a:hlinkClick r:id="rId2"/>
              </a:rPr>
              <a:t>https://github.com/genieincodebottle/generative-ai/tree/main/genai-usecases/sessions/mcp_session</a:t>
            </a:r>
            <a:r>
              <a:rPr lang="en-IN" dirty="0"/>
              <a:t> </a:t>
            </a:r>
          </a:p>
        </p:txBody>
      </p:sp>
    </p:spTree>
    <p:extLst>
      <p:ext uri="{BB962C8B-B14F-4D97-AF65-F5344CB8AC3E}">
        <p14:creationId xmlns:p14="http://schemas.microsoft.com/office/powerpoint/2010/main" val="31256401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Audience Q&amp;A: How To Remain Cool Under Pressure">
            <a:extLst>
              <a:ext uri="{FF2B5EF4-FFF2-40B4-BE49-F238E27FC236}">
                <a16:creationId xmlns:a16="http://schemas.microsoft.com/office/drawing/2014/main" id="{15CC4895-4E46-FAA9-B02E-95AC19FBD0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633" y="3175"/>
            <a:ext cx="12343633" cy="69352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0810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A9D66BC-5FCA-D31E-30FB-CF5983E0ABDC}"/>
              </a:ext>
            </a:extLst>
          </p:cNvPr>
          <p:cNvSpPr>
            <a:spLocks noGrp="1"/>
          </p:cNvSpPr>
          <p:nvPr>
            <p:ph idx="1"/>
          </p:nvPr>
        </p:nvSpPr>
        <p:spPr/>
        <p:txBody>
          <a:bodyPr>
            <a:normAutofit/>
          </a:bodyPr>
          <a:lstStyle/>
          <a:p>
            <a:r>
              <a:rPr lang="en-IN" sz="2400" dirty="0"/>
              <a:t>Intro</a:t>
            </a:r>
          </a:p>
          <a:p>
            <a:r>
              <a:rPr lang="en-IN" sz="2400" dirty="0"/>
              <a:t>MCP Core Concepts</a:t>
            </a:r>
          </a:p>
          <a:p>
            <a:r>
              <a:rPr lang="en-US" sz="2400" dirty="0"/>
              <a:t>MCP Server vs. REST API - Key Differences</a:t>
            </a:r>
            <a:r>
              <a:rPr lang="en-IN" sz="2400" dirty="0"/>
              <a:t> </a:t>
            </a:r>
          </a:p>
          <a:p>
            <a:r>
              <a:rPr lang="en-US" sz="2400" dirty="0"/>
              <a:t>Integrating REST APIs with LLM + Tool Calling (with code)</a:t>
            </a:r>
            <a:endParaRPr lang="en-IN" sz="2400" dirty="0"/>
          </a:p>
          <a:p>
            <a:r>
              <a:rPr lang="en-US" sz="2400" dirty="0"/>
              <a:t>MCP Server &amp; Client API Integration (with code)</a:t>
            </a:r>
            <a:endParaRPr lang="en-IN" sz="2400" dirty="0"/>
          </a:p>
          <a:p>
            <a:r>
              <a:rPr lang="en-IN" sz="2400" dirty="0"/>
              <a:t>Q &amp; A</a:t>
            </a:r>
          </a:p>
        </p:txBody>
      </p:sp>
      <p:sp>
        <p:nvSpPr>
          <p:cNvPr id="6" name="TextBox 5">
            <a:extLst>
              <a:ext uri="{FF2B5EF4-FFF2-40B4-BE49-F238E27FC236}">
                <a16:creationId xmlns:a16="http://schemas.microsoft.com/office/drawing/2014/main" id="{76BC85C3-8924-49DD-A7C0-C6859241773C}"/>
              </a:ext>
            </a:extLst>
          </p:cNvPr>
          <p:cNvSpPr txBox="1"/>
          <p:nvPr/>
        </p:nvSpPr>
        <p:spPr>
          <a:xfrm>
            <a:off x="856127" y="757803"/>
            <a:ext cx="4845424" cy="939360"/>
          </a:xfrm>
          <a:prstGeom prst="rect">
            <a:avLst/>
          </a:prstGeom>
          <a:noFill/>
        </p:spPr>
        <p:txBody>
          <a:bodyPr wrap="square" rtlCol="0">
            <a:spAutoFit/>
          </a:bodyPr>
          <a:lstStyle/>
          <a:p>
            <a:pPr>
              <a:lnSpc>
                <a:spcPct val="200000"/>
              </a:lnSpc>
            </a:pPr>
            <a:r>
              <a:rPr lang="en-IN" sz="3200" b="1" dirty="0"/>
              <a:t>Session Outline</a:t>
            </a:r>
          </a:p>
        </p:txBody>
      </p:sp>
    </p:spTree>
    <p:extLst>
      <p:ext uri="{BB962C8B-B14F-4D97-AF65-F5344CB8AC3E}">
        <p14:creationId xmlns:p14="http://schemas.microsoft.com/office/powerpoint/2010/main" val="3129428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1EB703-E8CA-65D9-0FC6-AF69BFD5AD08}"/>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8A95C293-6474-7044-D4C7-CA07DB72CB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204" y="1890653"/>
            <a:ext cx="5704315" cy="3378043"/>
          </a:xfrm>
          <a:prstGeom prst="rect">
            <a:avLst/>
          </a:prstGeom>
        </p:spPr>
      </p:pic>
      <p:pic>
        <p:nvPicPr>
          <p:cNvPr id="2" name="Picture 1">
            <a:extLst>
              <a:ext uri="{FF2B5EF4-FFF2-40B4-BE49-F238E27FC236}">
                <a16:creationId xmlns:a16="http://schemas.microsoft.com/office/drawing/2014/main" id="{909D215B-B699-E4DF-0D2D-6E38B58E57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9992" y="1800473"/>
            <a:ext cx="4971301" cy="3558405"/>
          </a:xfrm>
          <a:prstGeom prst="rect">
            <a:avLst/>
          </a:prstGeom>
        </p:spPr>
      </p:pic>
      <p:sp>
        <p:nvSpPr>
          <p:cNvPr id="3" name="TextBox 2">
            <a:extLst>
              <a:ext uri="{FF2B5EF4-FFF2-40B4-BE49-F238E27FC236}">
                <a16:creationId xmlns:a16="http://schemas.microsoft.com/office/drawing/2014/main" id="{1BF3196A-8C24-16D6-C9A2-57EE40CEEBFD}"/>
              </a:ext>
            </a:extLst>
          </p:cNvPr>
          <p:cNvSpPr txBox="1"/>
          <p:nvPr/>
        </p:nvSpPr>
        <p:spPr>
          <a:xfrm>
            <a:off x="4757235" y="270785"/>
            <a:ext cx="2359182" cy="939360"/>
          </a:xfrm>
          <a:prstGeom prst="rect">
            <a:avLst/>
          </a:prstGeom>
          <a:noFill/>
        </p:spPr>
        <p:txBody>
          <a:bodyPr wrap="square" rtlCol="0">
            <a:spAutoFit/>
          </a:bodyPr>
          <a:lstStyle/>
          <a:p>
            <a:pPr>
              <a:lnSpc>
                <a:spcPct val="200000"/>
              </a:lnSpc>
            </a:pPr>
            <a:r>
              <a:rPr lang="en-IN" sz="3200" b="1" dirty="0"/>
              <a:t>REST Vs MCP</a:t>
            </a:r>
          </a:p>
        </p:txBody>
      </p:sp>
    </p:spTree>
    <p:extLst>
      <p:ext uri="{BB962C8B-B14F-4D97-AF65-F5344CB8AC3E}">
        <p14:creationId xmlns:p14="http://schemas.microsoft.com/office/powerpoint/2010/main" val="26702982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1728498-F5DA-F459-AAF1-9A92483D8C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9050" y="410633"/>
            <a:ext cx="9893657" cy="5858934"/>
          </a:xfrm>
          <a:prstGeom prst="rect">
            <a:avLst/>
          </a:prstGeom>
        </p:spPr>
      </p:pic>
    </p:spTree>
    <p:extLst>
      <p:ext uri="{BB962C8B-B14F-4D97-AF65-F5344CB8AC3E}">
        <p14:creationId xmlns:p14="http://schemas.microsoft.com/office/powerpoint/2010/main" val="39919174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305BEE-0A58-B42B-608E-660BB25DF308}"/>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5EBCE75-F62F-23F3-753F-1E28C43EA135}"/>
              </a:ext>
            </a:extLst>
          </p:cNvPr>
          <p:cNvSpPr txBox="1"/>
          <p:nvPr/>
        </p:nvSpPr>
        <p:spPr>
          <a:xfrm>
            <a:off x="4047565" y="3155577"/>
            <a:ext cx="3786165" cy="646331"/>
          </a:xfrm>
          <a:prstGeom prst="rect">
            <a:avLst/>
          </a:prstGeom>
          <a:noFill/>
        </p:spPr>
        <p:txBody>
          <a:bodyPr wrap="none" rtlCol="0">
            <a:spAutoFit/>
          </a:bodyPr>
          <a:lstStyle/>
          <a:p>
            <a:r>
              <a:rPr lang="en-IN" sz="3600" b="1" dirty="0">
                <a:solidFill>
                  <a:schemeClr val="bg1"/>
                </a:solidFill>
              </a:rPr>
              <a:t>TRANSPORT LAYER</a:t>
            </a:r>
          </a:p>
        </p:txBody>
      </p:sp>
      <p:pic>
        <p:nvPicPr>
          <p:cNvPr id="8" name="Picture 7">
            <a:extLst>
              <a:ext uri="{FF2B5EF4-FFF2-40B4-BE49-F238E27FC236}">
                <a16:creationId xmlns:a16="http://schemas.microsoft.com/office/drawing/2014/main" id="{03EC19D5-0B51-312A-A3CA-8FA6CE8F70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561" y="270510"/>
            <a:ext cx="8825192" cy="6316980"/>
          </a:xfrm>
          <a:prstGeom prst="rect">
            <a:avLst/>
          </a:prstGeom>
        </p:spPr>
      </p:pic>
    </p:spTree>
    <p:extLst>
      <p:ext uri="{BB962C8B-B14F-4D97-AF65-F5344CB8AC3E}">
        <p14:creationId xmlns:p14="http://schemas.microsoft.com/office/powerpoint/2010/main" val="41688161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83B2FE9-F9B2-23F4-873C-8544C1EADBEE}"/>
              </a:ext>
            </a:extLst>
          </p:cNvPr>
          <p:cNvSpPr>
            <a:spLocks noGrp="1"/>
          </p:cNvSpPr>
          <p:nvPr>
            <p:ph idx="1"/>
          </p:nvPr>
        </p:nvSpPr>
        <p:spPr/>
        <p:txBody>
          <a:bodyPr/>
          <a:lstStyle/>
          <a:p>
            <a:r>
              <a:rPr lang="en-IN" dirty="0"/>
              <a:t>Elicitation - </a:t>
            </a:r>
            <a:r>
              <a:rPr lang="en-US" sz="1800" dirty="0"/>
              <a:t>Elicitation lets tools pause to request missing or clarifying info, gather data step-by-step, or adapt workflows, e.g., asking “User details to verify” or “What date range should I analyze?”</a:t>
            </a:r>
            <a:endParaRPr lang="en-IN" sz="1800" dirty="0"/>
          </a:p>
          <a:p>
            <a:r>
              <a:rPr lang="en-IN" dirty="0"/>
              <a:t>Sampling - </a:t>
            </a:r>
            <a:r>
              <a:rPr lang="en-US" sz="1800" dirty="0"/>
              <a:t>LLM sampling allows MCP tools to request the client’s LLM to generate text based on provided messages. This is useful when tools need to leverage the LLM’s capabilities to process data, generate responses, or perform text-based analysis.</a:t>
            </a:r>
            <a:endParaRPr lang="en-IN" dirty="0"/>
          </a:p>
          <a:p>
            <a:endParaRPr lang="en-IN" dirty="0"/>
          </a:p>
        </p:txBody>
      </p:sp>
      <p:sp>
        <p:nvSpPr>
          <p:cNvPr id="4" name="TextBox 3">
            <a:extLst>
              <a:ext uri="{FF2B5EF4-FFF2-40B4-BE49-F238E27FC236}">
                <a16:creationId xmlns:a16="http://schemas.microsoft.com/office/drawing/2014/main" id="{1AF8BE54-B9FE-0A01-AA65-8049F253C9A0}"/>
              </a:ext>
            </a:extLst>
          </p:cNvPr>
          <p:cNvSpPr txBox="1"/>
          <p:nvPr/>
        </p:nvSpPr>
        <p:spPr>
          <a:xfrm>
            <a:off x="901700" y="499570"/>
            <a:ext cx="4845424" cy="1045223"/>
          </a:xfrm>
          <a:prstGeom prst="rect">
            <a:avLst/>
          </a:prstGeom>
          <a:noFill/>
        </p:spPr>
        <p:txBody>
          <a:bodyPr wrap="square" rtlCol="0">
            <a:spAutoFit/>
          </a:bodyPr>
          <a:lstStyle/>
          <a:p>
            <a:pPr>
              <a:lnSpc>
                <a:spcPct val="200000"/>
              </a:lnSpc>
            </a:pPr>
            <a:r>
              <a:rPr lang="en-IN" sz="3600" b="1" dirty="0"/>
              <a:t>Some More Concept</a:t>
            </a:r>
          </a:p>
        </p:txBody>
      </p:sp>
    </p:spTree>
    <p:extLst>
      <p:ext uri="{BB962C8B-B14F-4D97-AF65-F5344CB8AC3E}">
        <p14:creationId xmlns:p14="http://schemas.microsoft.com/office/powerpoint/2010/main" val="25986937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3A10E-754E-26B3-E2D6-F42957BA7CDC}"/>
              </a:ext>
            </a:extLst>
          </p:cNvPr>
          <p:cNvSpPr>
            <a:spLocks noGrp="1"/>
          </p:cNvSpPr>
          <p:nvPr>
            <p:ph type="ctrTitle"/>
          </p:nvPr>
        </p:nvSpPr>
        <p:spPr/>
        <p:txBody>
          <a:bodyPr/>
          <a:lstStyle/>
          <a:p>
            <a:r>
              <a:rPr lang="en-IN" dirty="0"/>
              <a:t>MCP </a:t>
            </a:r>
          </a:p>
        </p:txBody>
      </p:sp>
      <p:pic>
        <p:nvPicPr>
          <p:cNvPr id="5" name="Picture 4">
            <a:extLst>
              <a:ext uri="{FF2B5EF4-FFF2-40B4-BE49-F238E27FC236}">
                <a16:creationId xmlns:a16="http://schemas.microsoft.com/office/drawing/2014/main" id="{F66E6B64-400F-3911-62A2-870C25152A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3606" y="215210"/>
            <a:ext cx="8243760" cy="6427579"/>
          </a:xfrm>
          <a:prstGeom prst="rect">
            <a:avLst/>
          </a:prstGeom>
        </p:spPr>
      </p:pic>
    </p:spTree>
    <p:extLst>
      <p:ext uri="{BB962C8B-B14F-4D97-AF65-F5344CB8AC3E}">
        <p14:creationId xmlns:p14="http://schemas.microsoft.com/office/powerpoint/2010/main" val="25099535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64EF50-98FF-AE79-2140-DBB29565D583}"/>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3315B132-88DC-677E-3528-DAA467CFBBD3}"/>
              </a:ext>
            </a:extLst>
          </p:cNvPr>
          <p:cNvPicPr>
            <a:picLocks noChangeAspect="1"/>
          </p:cNvPicPr>
          <p:nvPr/>
        </p:nvPicPr>
        <p:blipFill>
          <a:blip r:embed="rId2"/>
          <a:stretch>
            <a:fillRect/>
          </a:stretch>
        </p:blipFill>
        <p:spPr>
          <a:xfrm>
            <a:off x="3550023" y="91960"/>
            <a:ext cx="4926105" cy="6674079"/>
          </a:xfrm>
          <a:prstGeom prst="rect">
            <a:avLst/>
          </a:prstGeom>
        </p:spPr>
      </p:pic>
    </p:spTree>
    <p:extLst>
      <p:ext uri="{BB962C8B-B14F-4D97-AF65-F5344CB8AC3E}">
        <p14:creationId xmlns:p14="http://schemas.microsoft.com/office/powerpoint/2010/main" val="7207004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DD2678A-6954-2FC4-C16C-6057C27AD9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1796" y="350988"/>
            <a:ext cx="8208407" cy="6350380"/>
          </a:xfrm>
          <a:prstGeom prst="rect">
            <a:avLst/>
          </a:prstGeom>
        </p:spPr>
      </p:pic>
      <p:sp>
        <p:nvSpPr>
          <p:cNvPr id="7" name="TextBox 6">
            <a:extLst>
              <a:ext uri="{FF2B5EF4-FFF2-40B4-BE49-F238E27FC236}">
                <a16:creationId xmlns:a16="http://schemas.microsoft.com/office/drawing/2014/main" id="{C3FFFCE8-1968-ED15-8D7A-01DD3BE66917}"/>
              </a:ext>
            </a:extLst>
          </p:cNvPr>
          <p:cNvSpPr txBox="1"/>
          <p:nvPr/>
        </p:nvSpPr>
        <p:spPr>
          <a:xfrm>
            <a:off x="182034" y="3948268"/>
            <a:ext cx="2476500" cy="1754326"/>
          </a:xfrm>
          <a:prstGeom prst="rect">
            <a:avLst/>
          </a:prstGeom>
          <a:noFill/>
        </p:spPr>
        <p:txBody>
          <a:bodyPr wrap="square">
            <a:spAutoFit/>
          </a:bodyPr>
          <a:lstStyle/>
          <a:p>
            <a:r>
              <a:rPr lang="en-US" dirty="0">
                <a:solidFill>
                  <a:srgbClr val="ABB2BF"/>
                </a:solidFill>
                <a:effectLst/>
              </a:rPr>
              <a:t>{</a:t>
            </a:r>
            <a:r>
              <a:rPr lang="en-US" dirty="0"/>
              <a:t> </a:t>
            </a:r>
          </a:p>
          <a:p>
            <a:r>
              <a:rPr lang="en-US" dirty="0">
                <a:solidFill>
                  <a:srgbClr val="E06C75"/>
                </a:solidFill>
                <a:effectLst/>
              </a:rPr>
              <a:t>"</a:t>
            </a:r>
            <a:r>
              <a:rPr lang="en-US" dirty="0" err="1">
                <a:solidFill>
                  <a:srgbClr val="E06C75"/>
                </a:solidFill>
                <a:effectLst/>
              </a:rPr>
              <a:t>jsonrpc</a:t>
            </a:r>
            <a:r>
              <a:rPr lang="en-US" dirty="0">
                <a:solidFill>
                  <a:srgbClr val="E06C75"/>
                </a:solidFill>
                <a:effectLst/>
              </a:rPr>
              <a:t>"</a:t>
            </a:r>
            <a:r>
              <a:rPr lang="en-US" dirty="0">
                <a:solidFill>
                  <a:srgbClr val="61AFEF"/>
                </a:solidFill>
                <a:effectLst/>
              </a:rPr>
              <a:t>:</a:t>
            </a:r>
            <a:r>
              <a:rPr lang="en-US" dirty="0"/>
              <a:t> </a:t>
            </a:r>
            <a:r>
              <a:rPr lang="en-US" dirty="0">
                <a:solidFill>
                  <a:srgbClr val="98C379"/>
                </a:solidFill>
                <a:effectLst/>
              </a:rPr>
              <a:t>"2.0"</a:t>
            </a:r>
            <a:r>
              <a:rPr lang="en-US" dirty="0">
                <a:solidFill>
                  <a:srgbClr val="ABB2BF"/>
                </a:solidFill>
                <a:effectLst/>
              </a:rPr>
              <a:t>,</a:t>
            </a:r>
            <a:r>
              <a:rPr lang="en-US" dirty="0"/>
              <a:t> </a:t>
            </a:r>
            <a:r>
              <a:rPr lang="en-US" dirty="0">
                <a:solidFill>
                  <a:srgbClr val="E06C75"/>
                </a:solidFill>
                <a:effectLst/>
              </a:rPr>
              <a:t>"method"</a:t>
            </a:r>
            <a:r>
              <a:rPr lang="en-US" dirty="0">
                <a:solidFill>
                  <a:srgbClr val="61AFEF"/>
                </a:solidFill>
                <a:effectLst/>
              </a:rPr>
              <a:t>:</a:t>
            </a:r>
            <a:r>
              <a:rPr lang="en-US" dirty="0"/>
              <a:t> </a:t>
            </a:r>
            <a:r>
              <a:rPr lang="en-US" dirty="0">
                <a:solidFill>
                  <a:srgbClr val="98C379"/>
                </a:solidFill>
                <a:effectLst/>
              </a:rPr>
              <a:t>"tools/list"</a:t>
            </a:r>
            <a:r>
              <a:rPr lang="en-US" dirty="0">
                <a:solidFill>
                  <a:srgbClr val="ABB2BF"/>
                </a:solidFill>
                <a:effectLst/>
              </a:rPr>
              <a:t>,</a:t>
            </a:r>
            <a:r>
              <a:rPr lang="en-US" dirty="0"/>
              <a:t> </a:t>
            </a:r>
          </a:p>
          <a:p>
            <a:r>
              <a:rPr lang="en-US" dirty="0">
                <a:solidFill>
                  <a:srgbClr val="E06C75"/>
                </a:solidFill>
                <a:effectLst/>
              </a:rPr>
              <a:t>"id"</a:t>
            </a:r>
            <a:r>
              <a:rPr lang="en-US" dirty="0">
                <a:solidFill>
                  <a:srgbClr val="61AFEF"/>
                </a:solidFill>
                <a:effectLst/>
              </a:rPr>
              <a:t>:</a:t>
            </a:r>
            <a:r>
              <a:rPr lang="en-US" dirty="0"/>
              <a:t> </a:t>
            </a:r>
            <a:r>
              <a:rPr lang="en-US" dirty="0">
                <a:solidFill>
                  <a:srgbClr val="98C379"/>
                </a:solidFill>
                <a:effectLst/>
              </a:rPr>
              <a:t>"123"</a:t>
            </a:r>
            <a:r>
              <a:rPr lang="en-US" dirty="0">
                <a:solidFill>
                  <a:srgbClr val="ABB2BF"/>
                </a:solidFill>
                <a:effectLst/>
              </a:rPr>
              <a:t>,</a:t>
            </a:r>
            <a:r>
              <a:rPr lang="en-US" dirty="0"/>
              <a:t> </a:t>
            </a:r>
          </a:p>
          <a:p>
            <a:r>
              <a:rPr lang="en-US" dirty="0">
                <a:solidFill>
                  <a:srgbClr val="E06C75"/>
                </a:solidFill>
                <a:effectLst/>
              </a:rPr>
              <a:t>"params"</a:t>
            </a:r>
            <a:r>
              <a:rPr lang="en-US" dirty="0">
                <a:solidFill>
                  <a:srgbClr val="61AFEF"/>
                </a:solidFill>
                <a:effectLst/>
              </a:rPr>
              <a:t>:</a:t>
            </a:r>
            <a:r>
              <a:rPr lang="en-US" dirty="0"/>
              <a:t> </a:t>
            </a:r>
            <a:r>
              <a:rPr lang="en-US" dirty="0">
                <a:solidFill>
                  <a:srgbClr val="ABB2BF"/>
                </a:solidFill>
                <a:effectLst/>
              </a:rPr>
              <a:t>{}</a:t>
            </a:r>
            <a:r>
              <a:rPr lang="en-US" dirty="0"/>
              <a:t> </a:t>
            </a:r>
          </a:p>
          <a:p>
            <a:r>
              <a:rPr lang="en-US" dirty="0">
                <a:solidFill>
                  <a:srgbClr val="ABB2BF"/>
                </a:solidFill>
                <a:effectLst/>
              </a:rPr>
              <a:t>}</a:t>
            </a:r>
            <a:endParaRPr lang="en-IN" dirty="0"/>
          </a:p>
        </p:txBody>
      </p:sp>
    </p:spTree>
    <p:extLst>
      <p:ext uri="{BB962C8B-B14F-4D97-AF65-F5344CB8AC3E}">
        <p14:creationId xmlns:p14="http://schemas.microsoft.com/office/powerpoint/2010/main" val="3410681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2429</TotalTime>
  <Words>272</Words>
  <Application>Microsoft Office PowerPoint</Application>
  <PresentationFormat>Widescreen</PresentationFormat>
  <Paragraphs>35</Paragraphs>
  <Slides>16</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MCP </vt:lpstr>
      <vt:lpstr>PowerPoint Presentation</vt:lpstr>
      <vt:lpstr>PowerPoint Presentation</vt:lpstr>
      <vt:lpstr>PowerPoint Presentation</vt:lpstr>
      <vt:lpstr>PowerPoint Presentation</vt:lpstr>
      <vt:lpstr>MCP </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Rajesh Srivastava</dc:creator>
  <cp:lastModifiedBy>Rajesh Srivastava</cp:lastModifiedBy>
  <cp:revision>124</cp:revision>
  <dcterms:created xsi:type="dcterms:W3CDTF">2025-08-12T08:54:54Z</dcterms:created>
  <dcterms:modified xsi:type="dcterms:W3CDTF">2025-08-16T03:20:17Z</dcterms:modified>
</cp:coreProperties>
</file>