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7" r:id="rId18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4937760" y="914400"/>
            <a:ext cx="2286000" cy="2286000"/>
          </a:xfrm>
          <a:prstGeom prst="ellipse">
            <a:avLst/>
          </a:prstGeom>
          <a:solidFill>
            <a:srgbClr val="1A3D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6000" b="1">
                <a:solidFill>
                  <a:srgbClr val="FFFFFF"/>
                </a:solidFill>
                <a:latin typeface="Segoe UI"/>
              </a:defRPr>
            </a:pPr>
            <a:r>
              <a:t>🛡️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38328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238B45"/>
                </a:solidFill>
                <a:latin typeface="Segoe UI"/>
              </a:defRPr>
            </a:pPr>
            <a:r>
              <a:t>Under the Hood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29768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FFFFFF"/>
                </a:solidFill>
                <a:latin typeface="Segoe UI"/>
              </a:defRPr>
            </a:pPr>
            <a:r>
              <a:t>Security Architecture of GitHub Agentic Workflows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566928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B949E"/>
                </a:solidFill>
                <a:latin typeface="Segoe UI"/>
              </a:defRPr>
            </a:pPr>
            <a:r>
              <a:t>github.blog  ·  March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Log Everything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7724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B949E"/>
                </a:solidFill>
                <a:latin typeface="Segoe UI"/>
              </a:defRPr>
            </a:pPr>
            <a:r>
              <a:t>Every trust boundary is a logging point — and a future mediation point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74320" y="1371600"/>
            <a:ext cx="2194560" cy="32918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14400" y="1554480"/>
            <a:ext cx="914400" cy="914400"/>
          </a:xfrm>
          <a:prstGeom prst="ellipse">
            <a:avLst/>
          </a:prstGeom>
          <a:solidFill>
            <a:srgbClr val="D29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260604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Firewall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31089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Network + destination</a:t>
            </a:r>
            <a:br/>
            <a:r>
              <a:t>activity recording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606039" y="1371600"/>
            <a:ext cx="2194560" cy="32918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3246120" y="1554480"/>
            <a:ext cx="914400" cy="914400"/>
          </a:xfrm>
          <a:prstGeom prst="ellipse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🤖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97479" y="260604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API Proxy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97479" y="31089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Model request/response</a:t>
            </a:r>
            <a:br/>
            <a:r>
              <a:t>metadata capture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937759" y="1371600"/>
            <a:ext cx="2194560" cy="32918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577840" y="1554480"/>
            <a:ext cx="914400" cy="91440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199" y="260604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MCP Gateway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199" y="31089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Tool invocations</a:t>
            </a:r>
            <a:br/>
            <a:r>
              <a:t>per-server JSONL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269479" y="1371600"/>
            <a:ext cx="2194560" cy="32918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909559" y="1554480"/>
            <a:ext cx="914400" cy="914400"/>
          </a:xfrm>
          <a:prstGeom prst="ellipse">
            <a:avLst/>
          </a:prstGeom>
          <a:solidFill>
            <a:srgbClr val="F851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60919" y="260604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Agent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60919" y="31089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Env var access audit</a:t>
            </a:r>
            <a:br/>
            <a:r>
              <a:t>syscall tracing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601200" y="1371600"/>
            <a:ext cx="2194560" cy="32918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241280" y="1554480"/>
            <a:ext cx="914400" cy="914400"/>
          </a:xfrm>
          <a:prstGeom prst="ellipse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📊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92640" y="260604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Safe Outputs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92640" y="31089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Write operation log</a:t>
            </a:r>
            <a:br/>
            <a:r>
              <a:t>content snapshots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1520" y="5029200"/>
            <a:ext cx="10698480" cy="137160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371600" y="5166360"/>
            <a:ext cx="9144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38B45"/>
                </a:solidFill>
                <a:latin typeface="Segoe UI"/>
              </a:defRPr>
            </a:pPr>
            <a:r>
              <a:t>→  End-to-end forensic reconstruction of any agent session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71600" y="5532120"/>
            <a:ext cx="9144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38B45"/>
                </a:solidFill>
                <a:latin typeface="Segoe UI"/>
              </a:defRPr>
            </a:pPr>
            <a:r>
              <a:t>→  Policy validation and anomalous behavior detection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1600" y="5897880"/>
            <a:ext cx="9144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A371F7"/>
                </a:solidFill>
                <a:latin typeface="Segoe UI"/>
              </a:defRPr>
            </a:pPr>
            <a:r>
              <a:t>→  Foundation for DIFC — information-flow controls (coming soon)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238B45"/>
                </a:solidFill>
                <a:latin typeface="Segoe UI"/>
              </a:defRPr>
            </a:pPr>
            <a:r>
              <a:t>Agent Inputs &amp; Outputs — Configured in Frontmatter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663440" y="2377440"/>
            <a:ext cx="2834640" cy="201168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5440679" y="2560320"/>
            <a:ext cx="1188720" cy="1188720"/>
          </a:xfrm>
          <a:prstGeom prst="ellipse">
            <a:avLst/>
          </a:prstGeom>
          <a:solidFill>
            <a:srgbClr val="F851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4000" b="1">
                <a:solidFill>
                  <a:srgbClr val="FFFFFF"/>
                </a:solidFill>
                <a:latin typeface="Segoe UI"/>
              </a:defRPr>
            </a:pPr>
            <a:r>
              <a:t>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4879" y="3794760"/>
            <a:ext cx="2651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Segoe UI"/>
              </a:defRPr>
            </a:pPr>
            <a:r>
              <a:t>Agent</a:t>
            </a:r>
          </a:p>
        </p:txBody>
      </p:sp>
      <p:sp>
        <p:nvSpPr>
          <p:cNvPr id="7" name="Oval 6"/>
          <p:cNvSpPr/>
          <p:nvPr/>
        </p:nvSpPr>
        <p:spPr>
          <a:xfrm>
            <a:off x="274320" y="274320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400" b="1">
                <a:solidFill>
                  <a:srgbClr val="FFFFFF"/>
                </a:solidFill>
                <a:latin typeface="Segoe UI"/>
              </a:defRPr>
            </a:pPr>
            <a:r>
              <a:t>GH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" y="3931920"/>
            <a:ext cx="14630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949E"/>
                </a:solidFill>
                <a:latin typeface="Segoe UI"/>
              </a:defRPr>
            </a:pPr>
            <a:r>
              <a:t>GitHub Data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463040" y="3108960"/>
            <a:ext cx="457200" cy="228600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011680" y="1645920"/>
            <a:ext cx="2286000" cy="3474720"/>
          </a:xfrm>
          <a:prstGeom prst="roundRect">
            <a:avLst/>
          </a:prstGeom>
          <a:solidFill>
            <a:srgbClr val="1A2D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2148840" y="1828800"/>
            <a:ext cx="2011680" cy="365760"/>
          </a:xfrm>
          <a:prstGeom prst="roundRect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Integrity Filter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4560" y="242316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8B45"/>
                </a:solidFill>
                <a:latin typeface="Segoe UI"/>
              </a:defRPr>
            </a:pPr>
            <a:r>
              <a:t>✅  merged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4560" y="274320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8B45"/>
                </a:solidFill>
                <a:latin typeface="Segoe UI"/>
              </a:defRPr>
            </a:pPr>
            <a:r>
              <a:t>✅  approved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4560" y="306324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F85149"/>
                </a:solidFill>
                <a:latin typeface="Segoe UI"/>
              </a:defRPr>
            </a:pPr>
            <a:r>
              <a:t>🚫  unapproved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4560" y="338328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F85149"/>
                </a:solidFill>
                <a:latin typeface="Segoe UI"/>
              </a:defRPr>
            </a:pPr>
            <a:r>
              <a:t>🚫  none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8840" y="3886200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per author_association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343400" y="3108960"/>
            <a:ext cx="274320" cy="228600"/>
          </a:xfrm>
          <a:prstGeom prst="rightArrow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286000" y="123444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8A6FF"/>
                </a:solidFill>
                <a:latin typeface="Segoe UI"/>
              </a:defRPr>
            </a:pPr>
            <a:r>
              <a:t>INPUTS (reads)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7543800" y="3108960"/>
            <a:ext cx="274320" cy="228600"/>
          </a:xfrm>
          <a:prstGeom prst="rightArrow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863840" y="1645920"/>
            <a:ext cx="2286000" cy="3474720"/>
          </a:xfrm>
          <a:prstGeom prst="roundRect">
            <a:avLst/>
          </a:prstGeom>
          <a:solidFill>
            <a:srgbClr val="3D1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8001000" y="1828800"/>
            <a:ext cx="2011680" cy="365760"/>
          </a:xfrm>
          <a:prstGeom prst="roundRect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Safe Outputs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46720" y="242316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8B45"/>
                </a:solidFill>
                <a:latin typeface="Segoe UI"/>
              </a:defRPr>
            </a:pPr>
            <a:r>
              <a:t>✅  create_issue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46720" y="274320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8B45"/>
                </a:solidFill>
                <a:latin typeface="Segoe UI"/>
              </a:defRPr>
            </a:pPr>
            <a:r>
              <a:t>✅  add_comment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46720" y="306324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F85149"/>
                </a:solidFill>
                <a:latin typeface="Segoe UI"/>
              </a:defRPr>
            </a:pPr>
            <a:r>
              <a:t>🚫  create_pr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46720" y="3383280"/>
            <a:ext cx="1920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F85149"/>
                </a:solidFill>
                <a:latin typeface="Segoe UI"/>
              </a:defRPr>
            </a:pPr>
            <a:r>
              <a:t>🚫  delete_issue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09560" y="3886200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max 3 per type / run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10195560" y="3108960"/>
            <a:ext cx="457200" cy="228600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0789920" y="274320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400" b="1">
                <a:solidFill>
                  <a:srgbClr val="FFFFFF"/>
                </a:solidFill>
                <a:latin typeface="Segoe UI"/>
              </a:defRPr>
            </a:pPr>
            <a:r>
              <a:t>GH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607040" y="3931920"/>
            <a:ext cx="14630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949E"/>
                </a:solidFill>
                <a:latin typeface="Segoe UI"/>
              </a:defRPr>
            </a:pPr>
            <a:r>
              <a:t>GitHub API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46720" y="1234440"/>
            <a:ext cx="1828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A371F7"/>
                </a:solidFill>
                <a:latin typeface="Segoe UI"/>
              </a:defRPr>
            </a:pPr>
            <a:r>
              <a:t>OUTPUTS (writes)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57200" y="5394960"/>
            <a:ext cx="5394960" cy="11887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544068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58A6FF"/>
                </a:solidFill>
                <a:latin typeface="Segoe UI"/>
              </a:defRPr>
            </a:pPr>
            <a:r>
              <a:t>Frontmatter — Integrity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1520" y="5760720"/>
            <a:ext cx="4846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min-integrity: approved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6035040"/>
            <a:ext cx="4846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repos: ["owner/*"]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309360" y="5394960"/>
            <a:ext cx="5394960" cy="11887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492240" y="5440680"/>
            <a:ext cx="5029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A371F7"/>
                </a:solidFill>
                <a:latin typeface="Segoe UI"/>
              </a:defRPr>
            </a:pPr>
            <a:r>
              <a:t>Frontmatter — Safe Outputs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583680" y="5760720"/>
            <a:ext cx="4846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allowed: [create_issue, add_comment]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83680" y="6035040"/>
            <a:ext cx="48463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E6EDF3"/>
                </a:solidFill>
                <a:latin typeface="Segoe UI"/>
              </a:defRPr>
            </a:pPr>
            <a:r>
              <a:t>max: 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91440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Segoe UI"/>
              </a:defRPr>
            </a:pPr>
            <a:r>
              <a:t>Security is the Architecture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2011680"/>
            <a:ext cx="7589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8B949E"/>
                </a:solidFill>
                <a:latin typeface="Segoe UI"/>
              </a:defRPr>
            </a:pPr>
            <a:r>
              <a:t>Not a bolt-on — baked in from day one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97280" y="2926080"/>
            <a:ext cx="2377440" cy="1828800"/>
          </a:xfrm>
          <a:prstGeom prst="roundRect">
            <a:avLst/>
          </a:prstGeom>
          <a:solidFill>
            <a:srgbClr val="1A3D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828800" y="306324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🛡️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3931920"/>
            <a:ext cx="21945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E6EDF3"/>
                </a:solidFill>
                <a:latin typeface="Segoe UI"/>
              </a:defRPr>
            </a:pPr>
            <a:r>
              <a:t>Isolated</a:t>
            </a:r>
            <a:br/>
            <a:r>
              <a:t>Containers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57600" y="2926080"/>
            <a:ext cx="2377440" cy="1828800"/>
          </a:xfrm>
          <a:prstGeom prst="roundRect">
            <a:avLst/>
          </a:prstGeom>
          <a:solidFill>
            <a:srgbClr val="1A2D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4389120" y="306324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039" y="3931920"/>
            <a:ext cx="21945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E6EDF3"/>
                </a:solidFill>
                <a:latin typeface="Segoe UI"/>
              </a:defRPr>
            </a:pPr>
            <a:r>
              <a:t>Zero-Secret</a:t>
            </a:r>
            <a:br/>
            <a:r>
              <a:t>Agents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2926080"/>
            <a:ext cx="2377440" cy="1828800"/>
          </a:xfrm>
          <a:prstGeom prst="roundRect">
            <a:avLst/>
          </a:prstGeom>
          <a:solidFill>
            <a:srgbClr val="3D1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6949440" y="306324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✍️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9359" y="3931920"/>
            <a:ext cx="21945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E6EDF3"/>
                </a:solidFill>
                <a:latin typeface="Segoe UI"/>
              </a:defRPr>
            </a:pPr>
            <a:r>
              <a:t>Buffered &amp;</a:t>
            </a:r>
            <a:br/>
            <a:r>
              <a:t>Vetted Writes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778240" y="2926080"/>
            <a:ext cx="2377440" cy="1828800"/>
          </a:xfrm>
          <a:prstGeom prst="roundRect">
            <a:avLst/>
          </a:prstGeom>
          <a:solidFill>
            <a:srgbClr val="3D2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06324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69680" y="3931920"/>
            <a:ext cx="21945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E6EDF3"/>
                </a:solidFill>
                <a:latin typeface="Segoe UI"/>
              </a:defRPr>
            </a:pPr>
            <a:r>
              <a:t>Pervasive</a:t>
            </a:r>
            <a:br/>
            <a:r>
              <a:t>Logging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931920" y="5303520"/>
            <a:ext cx="4297680" cy="502920"/>
          </a:xfrm>
          <a:prstGeom prst="round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800" b="1">
                <a:solidFill>
                  <a:srgbClr val="FFFFFF"/>
                </a:solidFill>
                <a:latin typeface="Segoe UI"/>
              </a:defRPr>
            </a:pPr>
            <a:r>
              <a:t>Happy automating! 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6126480"/>
            <a:ext cx="10515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8A6FF"/>
                </a:solidFill>
                <a:latin typeface="Segoe UI"/>
              </a:defRPr>
            </a:pPr>
            <a:r>
              <a:t>github.blog/ai-and-ml/generative-ai/under-the-hood-security-architecture-of-github-agentic-workflows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The Problem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5029200" cy="43891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2788920" y="1463040"/>
            <a:ext cx="731520" cy="731520"/>
          </a:xfrm>
          <a:prstGeom prst="ellipse">
            <a:avLst/>
          </a:prstGeom>
          <a:solidFill>
            <a:srgbClr val="F851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37744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85149"/>
                </a:solidFill>
                <a:latin typeface="Segoe UI"/>
              </a:defRPr>
            </a:pPr>
            <a:r>
              <a:t>Agents are non-deterministic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3017520"/>
            <a:ext cx="4114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Consume untrusted inputs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0160" y="3520439"/>
            <a:ext cx="4114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Reason over repo state autonomously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0160" y="4023360"/>
            <a:ext cx="4114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Susceptible to prompt injection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4526280"/>
            <a:ext cx="4114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Can leak secrets via shell &amp; env vars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09360" y="1280160"/>
            <a:ext cx="5029200" cy="43891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8366760" y="1463040"/>
            <a:ext cx="731520" cy="731520"/>
          </a:xfrm>
          <a:prstGeom prst="ellipse">
            <a:avLst/>
          </a:prstGeom>
          <a:solidFill>
            <a:srgbClr val="D29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800" b="1">
                <a:solidFill>
                  <a:srgbClr val="FFFFFF"/>
                </a:solidFill>
                <a:latin typeface="Segoe UI"/>
              </a:defRPr>
            </a:pPr>
            <a:r>
              <a:t>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75120" y="237744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D29E22"/>
                </a:solidFill>
                <a:latin typeface="Segoe UI"/>
              </a:defRPr>
            </a:pPr>
            <a:r>
              <a:t>Actions: shared trust domain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3017520"/>
            <a:ext cx="4389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All processes share one VM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92240" y="3520439"/>
            <a:ext cx="4389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Secrets in env vars visible to all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92240" y="4023360"/>
            <a:ext cx="4389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Network access is unrestricted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4526280"/>
            <a:ext cx="4389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Agent can interfere with MCP servers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371600" y="5943600"/>
            <a:ext cx="9418320" cy="548640"/>
          </a:xfrm>
          <a:prstGeom prst="roundRect">
            <a:avLst/>
          </a:prstGeom>
          <a:solidFill>
            <a:srgbClr val="F851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700" b="1">
                <a:solidFill>
                  <a:srgbClr val="FFFFFF"/>
                </a:solidFill>
                <a:latin typeface="Segoe UI"/>
              </a:defRPr>
            </a:pPr>
            <a:r>
              <a:t>Single trust domain  +  Untrusted agents  =  Large blast radius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Four Security Principles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280160"/>
            <a:ext cx="2697480" cy="4572000"/>
          </a:xfrm>
          <a:prstGeom prst="roundRect">
            <a:avLst/>
          </a:prstGeom>
          <a:solidFill>
            <a:srgbClr val="1A3D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234440" y="155448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4000" b="1">
                <a:solidFill>
                  <a:srgbClr val="FFFFFF"/>
                </a:solidFill>
                <a:latin typeface="Segoe UI"/>
              </a:defRPr>
            </a:pPr>
            <a:r>
              <a:t>🛡️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360" y="2834640"/>
            <a:ext cx="242316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900" b="1">
                <a:solidFill>
                  <a:srgbClr val="238B45"/>
                </a:solidFill>
                <a:latin typeface="Segoe UI"/>
              </a:defRPr>
            </a:pPr>
            <a:r>
              <a:t>Defense</a:t>
            </a:r>
            <a:br/>
            <a:r>
              <a:t>in Depth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3749039"/>
            <a:ext cx="24231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Layered architecture:</a:t>
            </a:r>
            <a:br/>
            <a:r>
              <a:t>substrate → config → planning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37560" y="1280160"/>
            <a:ext cx="2697480" cy="4572000"/>
          </a:xfrm>
          <a:prstGeom prst="roundRect">
            <a:avLst/>
          </a:prstGeom>
          <a:solidFill>
            <a:srgbClr val="1A2D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4114800" y="155448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4000" b="1">
                <a:solidFill>
                  <a:srgbClr val="FFFFFF"/>
                </a:solidFill>
                <a:latin typeface="Segoe UI"/>
              </a:defRPr>
            </a:pPr>
            <a:r>
              <a:t>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74720" y="2834640"/>
            <a:ext cx="242316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900" b="1">
                <a:solidFill>
                  <a:srgbClr val="58A6FF"/>
                </a:solidFill>
                <a:latin typeface="Segoe UI"/>
              </a:defRPr>
            </a:pPr>
            <a:r>
              <a:t>Zero-Secret</a:t>
            </a:r>
            <a:br/>
            <a:r>
              <a:t>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3749039"/>
            <a:ext cx="24231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Agents never touch tokens.</a:t>
            </a:r>
            <a:br/>
            <a:r>
              <a:t>Secrets stay in trusted containers.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17920" y="1280160"/>
            <a:ext cx="2697480" cy="4572000"/>
          </a:xfrm>
          <a:prstGeom prst="roundRect">
            <a:avLst/>
          </a:prstGeom>
          <a:solidFill>
            <a:srgbClr val="3D1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995159" y="155448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4000" b="1">
                <a:solidFill>
                  <a:srgbClr val="FFFFFF"/>
                </a:solidFill>
                <a:latin typeface="Segoe UI"/>
              </a:defRPr>
            </a:pPr>
            <a:r>
              <a:t>✍️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55080" y="2834640"/>
            <a:ext cx="242316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900" b="1">
                <a:solidFill>
                  <a:srgbClr val="A371F7"/>
                </a:solidFill>
                <a:latin typeface="Segoe UI"/>
              </a:defRPr>
            </a:pPr>
            <a:r>
              <a:t>Stage &amp; Vet</a:t>
            </a:r>
            <a:br/>
            <a:r>
              <a:t>All Writes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55080" y="3749039"/>
            <a:ext cx="24231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All writes are buffered,</a:t>
            </a:r>
            <a:br/>
            <a:r>
              <a:t>filtered, moderated, sanitized.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098280" y="1280160"/>
            <a:ext cx="2697480" cy="4572000"/>
          </a:xfrm>
          <a:prstGeom prst="roundRect">
            <a:avLst/>
          </a:prstGeom>
          <a:solidFill>
            <a:srgbClr val="3D2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875519" y="1554480"/>
            <a:ext cx="1097280" cy="109728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4000" b="1">
                <a:solidFill>
                  <a:srgbClr val="FFFFFF"/>
                </a:solidFill>
                <a:latin typeface="Segoe UI"/>
              </a:defRPr>
            </a:pPr>
            <a:r>
              <a:t>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35440" y="2834640"/>
            <a:ext cx="242316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900" b="1">
                <a:solidFill>
                  <a:srgbClr val="D29E22"/>
                </a:solidFill>
                <a:latin typeface="Segoe UI"/>
              </a:defRPr>
            </a:pPr>
            <a:r>
              <a:t>Log</a:t>
            </a:r>
            <a:br/>
            <a:r>
              <a:t>Everything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35440" y="3749039"/>
            <a:ext cx="24231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Every trust boundary logged.</a:t>
            </a:r>
            <a:br/>
            <a:r>
              <a:t>Full forensic reconstruction.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Defense in Depth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77240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B949E"/>
                </a:solidFill>
                <a:latin typeface="Segoe UI"/>
              </a:defRPr>
            </a:pPr>
            <a:r>
              <a:t>Three layers — each limits failures above it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371600"/>
            <a:ext cx="10698480" cy="1463040"/>
          </a:xfrm>
          <a:prstGeom prst="rect">
            <a:avLst/>
          </a:prstGeom>
          <a:solidFill>
            <a:srgbClr val="3D1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14630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Planning Layer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200400" y="169164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291840" y="169164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Safe Outputs MCP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91840" y="205740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GitHub write ops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943600" y="169164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035040" y="169164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Call Filtering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205740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Availability, volume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686800" y="169164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778240" y="169164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Output Sanitization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78240" y="205740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Secret removal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5943600" y="2834640"/>
            <a:ext cx="274320" cy="228600"/>
          </a:xfrm>
          <a:prstGeom prst="down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31520" y="3108960"/>
            <a:ext cx="10698480" cy="1463040"/>
          </a:xfrm>
          <a:prstGeom prst="rect">
            <a:avLst/>
          </a:prstGeom>
          <a:solidFill>
            <a:srgbClr val="1A2D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320040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Configuration Layer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00400" y="342900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291840" y="3429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Compiler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91840" y="379476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gh aw extension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943600" y="342900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035040" y="3429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Firewall Policies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040" y="379476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Network allowlists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686800" y="3429000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778240" y="3429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MCP Config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78240" y="379476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Docker image, auth</a:t>
            </a:r>
          </a:p>
        </p:txBody>
      </p:sp>
      <p:sp>
        <p:nvSpPr>
          <p:cNvPr id="28" name="Down Arrow 27"/>
          <p:cNvSpPr/>
          <p:nvPr/>
        </p:nvSpPr>
        <p:spPr>
          <a:xfrm>
            <a:off x="5943600" y="4572000"/>
            <a:ext cx="274320" cy="228600"/>
          </a:xfrm>
          <a:prstGeom prst="down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731520" y="4846320"/>
            <a:ext cx="10698480" cy="1463040"/>
          </a:xfrm>
          <a:prstGeom prst="rect">
            <a:avLst/>
          </a:prstGeom>
          <a:solidFill>
            <a:srgbClr val="1A3D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14400" y="4937759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Substrate Layer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200400" y="5166359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3291840" y="5166359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Runner VM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91840" y="553212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OS, hypervisor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943600" y="5166359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035040" y="5166359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Docker Containers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35040" y="553212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Network isolation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686800" y="5166359"/>
            <a:ext cx="2560320" cy="8229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778240" y="5166359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Segoe UI"/>
              </a:defRPr>
            </a:pPr>
            <a:r>
              <a:t>Trusted Containers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78240" y="5532120"/>
            <a:ext cx="2377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Firewall, gateway, proxy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Layer Responsibilities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097280"/>
            <a:ext cx="3566160" cy="4937760"/>
          </a:xfrm>
          <a:prstGeom prst="roundRect">
            <a:avLst/>
          </a:prstGeom>
          <a:solidFill>
            <a:srgbClr val="1A3D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1005840" y="1371600"/>
            <a:ext cx="2651760" cy="411480"/>
          </a:xfrm>
          <a:prstGeom prst="round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Substrate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59" y="2103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Runner VM + hypervisor isolation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59" y="269747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Docker containers per 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59" y="329183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Kernel-enforced communication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Holds even if agent is compromised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97679" y="1097280"/>
            <a:ext cx="3566160" cy="4937760"/>
          </a:xfrm>
          <a:prstGeom prst="roundRect">
            <a:avLst/>
          </a:prstGeom>
          <a:solidFill>
            <a:srgbClr val="1A2D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4754879" y="1371600"/>
            <a:ext cx="2651760" cy="411480"/>
          </a:xfrm>
          <a:prstGeom prst="roundRect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Configuration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1999" y="2103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Compiler generates lock files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1999" y="269747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Firewall allowlists (network)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1999" y="329183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MCP config (images, tokens)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1999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Controls which tokens go where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46719" y="1097280"/>
            <a:ext cx="3566160" cy="4937760"/>
          </a:xfrm>
          <a:prstGeom prst="roundRect">
            <a:avLst/>
          </a:prstGeom>
          <a:solidFill>
            <a:srgbClr val="3D1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8503919" y="1371600"/>
            <a:ext cx="2651760" cy="411480"/>
          </a:xfrm>
          <a:prstGeom prst="roundRect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Planning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21040" y="2103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Decomposes into explicit stages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21040" y="269747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Safe Outputs MCP (buffered writes)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21040" y="3291839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Call filtering &amp; volume limits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21040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Output sanitization (secrets, URLs)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Don't Trust Agents with Secrets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7724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B949E"/>
                </a:solidFill>
                <a:latin typeface="Segoe UI"/>
              </a:defRPr>
            </a:pPr>
            <a:r>
              <a:t>Isolation via containers — secrets never enter agent sandbox</a:t>
            </a:r>
          </a:p>
        </p:txBody>
      </p:sp>
      <p:sp>
        <p:nvSpPr>
          <p:cNvPr id="5" name="Oval 4"/>
          <p:cNvSpPr/>
          <p:nvPr/>
        </p:nvSpPr>
        <p:spPr>
          <a:xfrm>
            <a:off x="182880" y="150876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400" b="1">
                <a:solidFill>
                  <a:srgbClr val="FFFFFF"/>
                </a:solidFill>
                <a:latin typeface="Segoe UI"/>
              </a:defRPr>
            </a:pPr>
            <a:r>
              <a:t>��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7744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Codex</a:t>
            </a:r>
            <a:br/>
            <a:r>
              <a:t>token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737360" y="1371600"/>
            <a:ext cx="2011680" cy="1188720"/>
          </a:xfrm>
          <a:prstGeom prst="roundRect">
            <a:avLst/>
          </a:prstGeom>
          <a:solidFill>
            <a:srgbClr val="2E86DE"/>
          </a:solidFill>
          <a:ln w="19050">
            <a:solidFill>
              <a:srgbClr val="308C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api-proxy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7360" y="2578608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Docker container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051560" y="1828800"/>
            <a:ext cx="457200" cy="182880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4206240" y="150876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400" b="1">
                <a:solidFill>
                  <a:srgbClr val="FFFFFF"/>
                </a:solidFill>
                <a:latin typeface="Segoe UI"/>
              </a:defRPr>
            </a:pPr>
            <a:r>
              <a:t>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23359" y="2377440"/>
            <a:ext cx="1188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OpenAI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3794759" y="1828800"/>
            <a:ext cx="365760" cy="182880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3" name="Connector 12"/>
          <p:cNvCxnSpPr/>
          <p:nvPr/>
        </p:nvCxnSpPr>
        <p:spPr>
          <a:xfrm flipH="1">
            <a:off x="1920240" y="2834639"/>
            <a:ext cx="822960" cy="182881"/>
          </a:xfrm>
          <a:prstGeom prst="line">
            <a:avLst/>
          </a:prstGeom>
          <a:ln w="1905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0104120" y="1508760"/>
            <a:ext cx="822960" cy="82296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FFF"/>
                </a:solidFill>
                <a:latin typeface="Segoe UI"/>
              </a:defRPr>
            </a:pPr>
            <a:r>
              <a:t>GH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10515600" y="2377440"/>
            <a:ext cx="0" cy="640080"/>
          </a:xfrm>
          <a:prstGeom prst="line">
            <a:avLst/>
          </a:prstGeom>
          <a:ln w="1905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914400" y="3017520"/>
            <a:ext cx="2011680" cy="1188720"/>
          </a:xfrm>
          <a:prstGeom prst="roundRect">
            <a:avLst/>
          </a:prstGeom>
          <a:solidFill>
            <a:srgbClr val="2E86DE"/>
          </a:solidFill>
          <a:ln w="19050">
            <a:solidFill>
              <a:srgbClr val="308C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agent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4224527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Docker container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3017520" y="3474720"/>
            <a:ext cx="457200" cy="201168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017520" y="320040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http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657600" y="3017520"/>
            <a:ext cx="2011680" cy="1188720"/>
          </a:xfrm>
          <a:prstGeom prst="roundRect">
            <a:avLst/>
          </a:prstGeom>
          <a:solidFill>
            <a:srgbClr val="2E86DE"/>
          </a:solidFill>
          <a:ln w="19050">
            <a:solidFill>
              <a:srgbClr val="308C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gh-aw-</a:t>
            </a:r>
            <a:br/>
            <a:r>
              <a:t>firewall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0" y="4224527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Docker container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5760720" y="3474720"/>
            <a:ext cx="457200" cy="201168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760720" y="3200400"/>
            <a:ext cx="457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http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583680" y="3017520"/>
            <a:ext cx="2011680" cy="1188720"/>
          </a:xfrm>
          <a:prstGeom prst="roundRect">
            <a:avLst/>
          </a:prstGeom>
          <a:solidFill>
            <a:srgbClr val="2E86DE"/>
          </a:solidFill>
          <a:ln w="19050">
            <a:solidFill>
              <a:srgbClr val="308C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gh-aw-</a:t>
            </a:r>
            <a:br/>
            <a:r>
              <a:t>mcpg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0" y="4224527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Docker container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8686800" y="3474720"/>
            <a:ext cx="457200" cy="201168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41080" y="3200400"/>
            <a:ext cx="5486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stdio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509760" y="3017520"/>
            <a:ext cx="2011680" cy="1188720"/>
          </a:xfrm>
          <a:prstGeom prst="roundRect">
            <a:avLst/>
          </a:prstGeom>
          <a:solidFill>
            <a:srgbClr val="2E86DE"/>
          </a:solidFill>
          <a:ln w="19050">
            <a:solidFill>
              <a:srgbClr val="308C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600" b="1">
                <a:solidFill>
                  <a:srgbClr val="FFFFFF"/>
                </a:solidFill>
                <a:latin typeface="Segoe UI"/>
              </a:defRPr>
            </a:pPr>
            <a:r>
              <a:t>GitHub</a:t>
            </a:r>
            <a:br/>
            <a:r>
              <a:t>MCP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09760" y="4224527"/>
            <a:ext cx="20116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949E"/>
                </a:solidFill>
                <a:latin typeface="Segoe UI"/>
              </a:defRPr>
            </a:pPr>
            <a:r>
              <a:t>Docker container</a:t>
            </a:r>
          </a:p>
        </p:txBody>
      </p:sp>
      <p:sp>
        <p:nvSpPr>
          <p:cNvPr id="30" name="Oval 29"/>
          <p:cNvSpPr/>
          <p:nvPr/>
        </p:nvSpPr>
        <p:spPr>
          <a:xfrm>
            <a:off x="1554480" y="4937760"/>
            <a:ext cx="731520" cy="73152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FFF"/>
                </a:solidFill>
                <a:latin typeface="Segoe UI"/>
              </a:defRPr>
            </a:pPr>
            <a:r>
              <a:t>📁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4400" y="5715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chroot/</a:t>
            </a:r>
            <a:br/>
            <a:r>
              <a:t>host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1920240" y="4480559"/>
            <a:ext cx="0" cy="457201"/>
          </a:xfrm>
          <a:prstGeom prst="line">
            <a:avLst/>
          </a:prstGeom>
          <a:ln w="1905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7223760" y="4937760"/>
            <a:ext cx="731520" cy="73152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FFF"/>
                </a:solidFill>
                <a:latin typeface="Segoe UI"/>
              </a:defRPr>
            </a:pPr>
            <a:r>
              <a:t>🐳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83680" y="5715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Host Docker</a:t>
            </a:r>
            <a:br/>
            <a:r>
              <a:t>Socket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7589520" y="4480559"/>
            <a:ext cx="0" cy="457201"/>
          </a:xfrm>
          <a:prstGeom prst="line">
            <a:avLst/>
          </a:prstGeom>
          <a:ln w="1905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10149840" y="4937760"/>
            <a:ext cx="731520" cy="73152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FFF"/>
                </a:solidFill>
                <a:latin typeface="Segoe UI"/>
              </a:defRPr>
            </a:pPr>
            <a:r>
              <a:t>🔑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509760" y="5715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GitHub</a:t>
            </a:r>
            <a:br/>
            <a:r>
              <a:t>PAT</a:t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10515600" y="4480559"/>
            <a:ext cx="0" cy="457201"/>
          </a:xfrm>
          <a:prstGeom prst="line">
            <a:avLst/>
          </a:prstGeom>
          <a:ln w="1905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Agent Sandbox: chroot + Volume Mounts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097280"/>
            <a:ext cx="5029200" cy="49377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097280" y="1371600"/>
            <a:ext cx="457200" cy="45720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  <a:latin typeface="Segoe UI"/>
              </a:defRPr>
            </a:pPr>
            <a: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41732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E6EDF3"/>
                </a:solidFill>
                <a:latin typeface="Segoe UI"/>
              </a:defRPr>
            </a:pPr>
            <a:r>
              <a:t>Mount host FS read-only at /host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1325880" y="1874519"/>
            <a:ext cx="0" cy="274321"/>
          </a:xfrm>
          <a:prstGeom prst="line">
            <a:avLst/>
          </a:prstGeom>
          <a:ln w="1270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097280" y="2377440"/>
            <a:ext cx="457200" cy="45720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  <a:latin typeface="Segoe UI"/>
              </a:defRPr>
            </a:pPr>
            <a: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242316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E6EDF3"/>
                </a:solidFill>
                <a:latin typeface="Segoe UI"/>
              </a:defRPr>
            </a:pPr>
            <a:r>
              <a:t>Overlay sensitive paths with empty tmpfs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1325880" y="2880360"/>
            <a:ext cx="0" cy="274320"/>
          </a:xfrm>
          <a:prstGeom prst="line">
            <a:avLst/>
          </a:prstGeom>
          <a:ln w="1270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097280" y="3383280"/>
            <a:ext cx="457200" cy="45720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  <a:latin typeface="Segoe UI"/>
              </a:defRPr>
            </a:pPr>
            <a: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8800" y="342900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E6EDF3"/>
                </a:solidFill>
                <a:latin typeface="Segoe UI"/>
              </a:defRPr>
            </a:pPr>
            <a:r>
              <a:t>Launch agent in chroot jail at /host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325880" y="3886200"/>
            <a:ext cx="0" cy="274320"/>
          </a:xfrm>
          <a:prstGeom prst="line">
            <a:avLst/>
          </a:prstGeom>
          <a:ln w="12700">
            <a:solidFill>
              <a:srgbClr val="8B94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097280" y="4389120"/>
            <a:ext cx="457200" cy="45720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  <a:latin typeface="Segoe UI"/>
              </a:defRPr>
            </a:pPr>
            <a: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443484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E6EDF3"/>
                </a:solidFill>
                <a:latin typeface="Segoe UI"/>
              </a:defRPr>
            </a:pPr>
            <a:r>
              <a:t>Agent sees host tools, can't find secrets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1097280"/>
            <a:ext cx="5029200" cy="21945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128016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D29E22"/>
                </a:solidFill>
                <a:latin typeface="Segoe UI"/>
              </a:defRPr>
            </a:pPr>
            <a:r>
              <a:t>Security ↔ Utility Tradeoff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18288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Coding needs compilers, scripts, repo state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21945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Expanding in-container setup duplicates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75120" y="256032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E6EDF3"/>
                </a:solidFill>
                <a:latin typeface="Segoe UI"/>
              </a:defRPr>
            </a:pPr>
            <a:r>
              <a:t>Actions provisioning + widens firewall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0" y="3749039"/>
            <a:ext cx="5029200" cy="228600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675120" y="393192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38B45"/>
                </a:solidFill>
                <a:latin typeface="Segoe UI"/>
              </a:defRPr>
            </a:pPr>
            <a:r>
              <a:t>Result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0" y="448056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FFFFFF"/>
                </a:solidFill>
                <a:latin typeface="Segoe UI"/>
              </a:defRPr>
            </a:pPr>
            <a:r>
              <a:t>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4480560"/>
            <a:ext cx="3840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Full access to compilers &amp; interpreters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0" y="489204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FFFFFF"/>
                </a:solidFill>
                <a:latin typeface="Segoe UI"/>
              </a:defRPr>
            </a:pPr>
            <a:r>
              <a:t>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0" y="4892040"/>
            <a:ext cx="3840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Repository state available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8000" y="530352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FFFFFF"/>
                </a:solidFill>
                <a:latin typeface="Segoe UI"/>
              </a:defRPr>
            </a:pPr>
            <a:r>
              <a:t>🚫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0" y="5303520"/>
            <a:ext cx="3840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No access to secrets or SSH keys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000" y="5715000"/>
            <a:ext cx="3657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FFFFFF"/>
                </a:solidFill>
                <a:latin typeface="Segoe UI"/>
              </a:defRPr>
            </a:pPr>
            <a:r>
              <a:t>🚫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0" y="5715000"/>
            <a:ext cx="3840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No access to auth tokens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Stage &amp; Vet All Writes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7724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B949E"/>
                </a:solidFill>
                <a:latin typeface="Segoe UI"/>
              </a:defRPr>
            </a:pPr>
            <a:r>
              <a:t>Agents read live state — writes are buffered, analyzed, then applied</a:t>
            </a:r>
          </a:p>
        </p:txBody>
      </p:sp>
      <p:sp>
        <p:nvSpPr>
          <p:cNvPr id="5" name="Oval 4"/>
          <p:cNvSpPr/>
          <p:nvPr/>
        </p:nvSpPr>
        <p:spPr>
          <a:xfrm>
            <a:off x="731520" y="1828800"/>
            <a:ext cx="914400" cy="91440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Segoe UI"/>
              </a:defRPr>
            </a:pPr>
            <a:r>
              <a:t>GH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83464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949E"/>
                </a:solidFill>
                <a:latin typeface="Segoe UI"/>
              </a:defRPr>
            </a:pPr>
            <a:r>
              <a:t>GitHub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737360" y="2148840"/>
            <a:ext cx="457200" cy="228600"/>
          </a:xfrm>
          <a:prstGeom prst="rightArrow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2286000" y="1645920"/>
            <a:ext cx="2011680" cy="12801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2468880" y="1783080"/>
            <a:ext cx="1645920" cy="320040"/>
          </a:xfrm>
          <a:prstGeom prst="roundRect">
            <a:avLst/>
          </a:prstGeom>
          <a:solidFill>
            <a:srgbClr val="F851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Agent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68880" y="2286000"/>
            <a:ext cx="16459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F85149"/>
                </a:solidFill>
                <a:latin typeface="Segoe UI"/>
              </a:defRPr>
            </a:pPr>
            <a:r>
              <a:t>Untrusted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4389120" y="2148840"/>
            <a:ext cx="457200" cy="228600"/>
          </a:xfrm>
          <a:prstGeom prst="rightArrow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937760" y="1645920"/>
            <a:ext cx="2194560" cy="12801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074920" y="1783080"/>
            <a:ext cx="1920240" cy="320040"/>
          </a:xfrm>
          <a:prstGeom prst="round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GitHub MCP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4920" y="2286000"/>
            <a:ext cx="19202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238B45"/>
                </a:solidFill>
                <a:latin typeface="Segoe UI"/>
              </a:defRPr>
            </a:pPr>
            <a:r>
              <a:t>Read-only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7223760" y="2148840"/>
            <a:ext cx="457200" cy="228600"/>
          </a:xfrm>
          <a:prstGeom prst="rightArrow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7772400" y="1645920"/>
            <a:ext cx="3108960" cy="128016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7955279" y="1783080"/>
            <a:ext cx="2743200" cy="320040"/>
          </a:xfrm>
          <a:prstGeom prst="roundRect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Safe Outputs MCP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55279" y="2286000"/>
            <a:ext cx="2743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A371F7"/>
                </a:solidFill>
                <a:latin typeface="Segoe UI"/>
              </a:defRPr>
            </a:pPr>
            <a:r>
              <a:t>Write-buffered</a:t>
            </a:r>
          </a:p>
        </p:txBody>
      </p:sp>
      <p:sp>
        <p:nvSpPr>
          <p:cNvPr id="19" name="Down Arrow 18"/>
          <p:cNvSpPr/>
          <p:nvPr/>
        </p:nvSpPr>
        <p:spPr>
          <a:xfrm>
            <a:off x="9144000" y="3017520"/>
            <a:ext cx="274320" cy="365760"/>
          </a:xfrm>
          <a:prstGeom prst="downArrow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772400" y="3840480"/>
            <a:ext cx="2560320" cy="14630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7909560" y="3977639"/>
            <a:ext cx="2286000" cy="320040"/>
          </a:xfrm>
          <a:prstGeom prst="round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Filter Operations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09560" y="44805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Deterministic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09560" y="47548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analysis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937760" y="3840480"/>
            <a:ext cx="2560320" cy="14630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5074920" y="3977639"/>
            <a:ext cx="2286000" cy="320040"/>
          </a:xfrm>
          <a:prstGeom prst="roundRect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Moderate Content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74920" y="44805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Deterministic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4920" y="47548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analysis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103120" y="3840480"/>
            <a:ext cx="2560320" cy="146304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2240279" y="3977639"/>
            <a:ext cx="2286000" cy="320040"/>
          </a:xfrm>
          <a:prstGeom prst="roundRect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Segoe UI"/>
              </a:defRPr>
            </a:pPr>
            <a:r>
              <a:t>Remove Secrets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240279" y="448056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Deterministic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240279" y="4754880"/>
            <a:ext cx="22860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8B949E"/>
                </a:solidFill>
                <a:latin typeface="Segoe UI"/>
              </a:defRPr>
            </a:pPr>
            <a:r>
              <a:t>analysis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7132320" y="4434840"/>
            <a:ext cx="457200" cy="228600"/>
          </a:xfrm>
          <a:prstGeom prst="righ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Left Arrow 32"/>
          <p:cNvSpPr/>
          <p:nvPr/>
        </p:nvSpPr>
        <p:spPr>
          <a:xfrm>
            <a:off x="4754880" y="4434840"/>
            <a:ext cx="457200" cy="228600"/>
          </a:xfrm>
          <a:prstGeom prst="leftArrow">
            <a:avLst/>
          </a:prstGeom>
          <a:solidFill>
            <a:srgbClr val="8B94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Left Arrow 33"/>
          <p:cNvSpPr/>
          <p:nvPr/>
        </p:nvSpPr>
        <p:spPr>
          <a:xfrm>
            <a:off x="1371600" y="4434840"/>
            <a:ext cx="640080" cy="228600"/>
          </a:xfrm>
          <a:prstGeom prst="leftArrow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365760" y="4114800"/>
            <a:ext cx="914400" cy="914400"/>
          </a:xfrm>
          <a:prstGeom prst="ellipse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Segoe UI"/>
              </a:defRPr>
            </a:pPr>
            <a:r>
              <a:t>GH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2880" y="5120640"/>
            <a:ext cx="12801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949E"/>
                </a:solidFill>
                <a:latin typeface="Segoe UI"/>
              </a:defRPr>
            </a:pPr>
            <a:r>
              <a:t>GitHub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31520" y="5852160"/>
            <a:ext cx="10698480" cy="64008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1097280" y="58978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38B45"/>
                </a:solidFill>
                <a:latin typeface="Segoe UI"/>
              </a:defRPr>
            </a:pPr>
            <a:r>
              <a:t>Only artifacts passing all three stages reach GitHub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38B45"/>
                </a:solidFill>
                <a:latin typeface="Segoe UI"/>
              </a:defRPr>
            </a:pPr>
            <a:r>
              <a:t>Safe Outputs Pipeline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097280"/>
            <a:ext cx="3566160" cy="43891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737360" y="1371600"/>
            <a:ext cx="1097280" cy="1097280"/>
          </a:xfrm>
          <a:prstGeom prst="ellipse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3200" b="1">
                <a:solidFill>
                  <a:srgbClr val="FFFFFF"/>
                </a:solidFill>
                <a:latin typeface="Segoe UI"/>
              </a:defRPr>
            </a:pPr>
            <a:r>
              <a:t>🔍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05840" y="2651760"/>
            <a:ext cx="2651760" cy="411480"/>
          </a:xfrm>
          <a:prstGeom prst="roundRect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Filter Operations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59" y="338328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Allowlist of write operations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59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create_issue, create_pr, comment…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59" y="4389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Volume caps (max N per run)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206240" y="3017520"/>
            <a:ext cx="457200" cy="274320"/>
          </a:xfrm>
          <a:prstGeom prst="rightArrow">
            <a:avLst/>
          </a:prstGeom>
          <a:solidFill>
            <a:srgbClr val="238B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4389120" y="1097280"/>
            <a:ext cx="3566160" cy="43891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5577840" y="1371600"/>
            <a:ext cx="1097280" cy="1097280"/>
          </a:xfrm>
          <a:prstGeom prst="ellipse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3200" b="1">
                <a:solidFill>
                  <a:srgbClr val="FFFFFF"/>
                </a:solidFill>
                <a:latin typeface="Segoe UI"/>
              </a:defRPr>
            </a:pPr>
            <a:r>
              <a:t>🛡️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846320" y="2651760"/>
            <a:ext cx="2651760" cy="411480"/>
          </a:xfrm>
          <a:prstGeom prst="roundRect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Moderate Content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38328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Content policy checks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Reject objectionable content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4389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URL and link validation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8046720" y="3017520"/>
            <a:ext cx="457200" cy="274320"/>
          </a:xfrm>
          <a:prstGeom prst="rightArrow">
            <a:avLst/>
          </a:prstGeom>
          <a:solidFill>
            <a:srgbClr val="58A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8229600" y="1097280"/>
            <a:ext cx="3566160" cy="4389120"/>
          </a:xfrm>
          <a:prstGeom prst="roundRect">
            <a:avLst/>
          </a:prstGeom>
          <a:solidFill>
            <a:srgbClr val="161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418320" y="1371600"/>
            <a:ext cx="1097280" cy="1097280"/>
          </a:xfrm>
          <a:prstGeom prst="ellipse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3200" b="1">
                <a:solidFill>
                  <a:srgbClr val="FFFFFF"/>
                </a:solidFill>
                <a:latin typeface="Segoe UI"/>
              </a:defRPr>
            </a:pPr>
            <a:r>
              <a:t>🔐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686800" y="2651760"/>
            <a:ext cx="2651760" cy="411480"/>
          </a:xfrm>
          <a:prstGeom prst="roundRect">
            <a:avLst/>
          </a:prstGeom>
          <a:solidFill>
            <a:srgbClr val="A37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400" b="1">
                <a:solidFill>
                  <a:srgbClr val="FFFFFF"/>
                </a:solidFill>
                <a:latin typeface="Segoe UI"/>
              </a:defRPr>
            </a:pPr>
            <a:r>
              <a:t>Remove Secrets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03920" y="338328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Scan for leaked credentials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03920" y="388620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Strip API tokens, SSH keys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03920" y="4389120"/>
            <a:ext cx="31089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E6EDF3"/>
                </a:solidFill>
                <a:latin typeface="Segoe UI"/>
              </a:defRPr>
            </a:pPr>
            <a:r>
              <a:t>▸  Regex + entropy detection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